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5" r:id="rId9"/>
    <p:sldId id="264" r:id="rId10"/>
    <p:sldId id="266" r:id="rId11"/>
    <p:sldId id="267" r:id="rId12"/>
    <p:sldId id="262" r:id="rId13"/>
    <p:sldId id="268" r:id="rId14"/>
    <p:sldId id="269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Units 3 and 7</a:t>
            </a:r>
            <a:br>
              <a:rPr lang="en-US" dirty="0" smtClean="0"/>
            </a:br>
            <a:r>
              <a:rPr lang="en-US" dirty="0" smtClean="0"/>
              <a:t>Trends in tourism</a:t>
            </a:r>
            <a:br>
              <a:rPr lang="en-US" dirty="0" smtClean="0"/>
            </a:br>
            <a:r>
              <a:rPr lang="en-US" dirty="0" smtClean="0"/>
              <a:t>Promoting a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Simple vs. Present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tense has a connection with the present?</a:t>
            </a:r>
          </a:p>
          <a:p>
            <a:r>
              <a:rPr lang="en-US" dirty="0"/>
              <a:t>Which tense only tells about the past</a:t>
            </a:r>
          </a:p>
          <a:p>
            <a:r>
              <a:rPr lang="en-US" dirty="0"/>
              <a:t>Past Simple:  yesterday, last week (year, month), two years ago, in 1999</a:t>
            </a:r>
          </a:p>
          <a:p>
            <a:r>
              <a:rPr lang="en-US" dirty="0"/>
              <a:t>Present Perfect: just, for, since, ever, never, lately, so far, up to 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Complete the dialogues. Put the verbs into the </a:t>
            </a:r>
            <a:r>
              <a:rPr lang="en-US" sz="2400" b="1" dirty="0" smtClean="0"/>
              <a:t>past simple </a:t>
            </a:r>
            <a:r>
              <a:rPr lang="en-US" sz="2400" dirty="0" smtClean="0"/>
              <a:t>or </a:t>
            </a:r>
            <a:r>
              <a:rPr lang="en-US" sz="2400" b="1" dirty="0" smtClean="0"/>
              <a:t>the present perfect.</a:t>
            </a:r>
          </a:p>
          <a:p>
            <a:pPr>
              <a:buNone/>
            </a:pPr>
            <a:r>
              <a:rPr lang="en-US" sz="2400" dirty="0" smtClean="0"/>
              <a:t>1 A :............................ (you/ever/be) to Singapore?</a:t>
            </a:r>
          </a:p>
          <a:p>
            <a:pPr>
              <a:buNone/>
            </a:pPr>
            <a:r>
              <a:rPr lang="en-US" sz="2400" dirty="0" smtClean="0"/>
              <a:t>    B: Yes - in fact I ........................... (live) there for two years, from 1997 to 1999.</a:t>
            </a:r>
          </a:p>
          <a:p>
            <a:pPr>
              <a:buNone/>
            </a:pPr>
            <a:r>
              <a:rPr lang="en-US" sz="2400" dirty="0" smtClean="0"/>
              <a:t>2 A: I ........................... (not/receive) your report yesterday - could I see it now?</a:t>
            </a:r>
          </a:p>
          <a:p>
            <a:pPr>
              <a:buNone/>
            </a:pPr>
            <a:r>
              <a:rPr lang="en-US" sz="2400" dirty="0" smtClean="0"/>
              <a:t>	B: I'm sorry, but I don't know where it is – I ........................... (lose) it.</a:t>
            </a:r>
          </a:p>
          <a:p>
            <a:pPr>
              <a:buNone/>
            </a:pPr>
            <a:r>
              <a:rPr lang="en-US" sz="2400" dirty="0" smtClean="0"/>
              <a:t>3 A: I can't find Mrs. Langer - ........................... (she/go) to lunch?</a:t>
            </a:r>
          </a:p>
          <a:p>
            <a:pPr>
              <a:buNone/>
            </a:pPr>
            <a:r>
              <a:rPr lang="en-US" sz="2400" dirty="0" smtClean="0"/>
              <a:t>    B: Yes, she .......................... (leave) about 10 minutes ago.</a:t>
            </a:r>
          </a:p>
          <a:p>
            <a:pPr>
              <a:buNone/>
            </a:pPr>
            <a:r>
              <a:rPr lang="en-US" sz="2400" dirty="0" smtClean="0"/>
              <a:t>4 A :............................ (John/send) you those figures yet?</a:t>
            </a:r>
          </a:p>
          <a:p>
            <a:pPr>
              <a:buNone/>
            </a:pPr>
            <a:r>
              <a:rPr lang="en-US" sz="2400" dirty="0" smtClean="0"/>
              <a:t>   B: Yes, </a:t>
            </a:r>
            <a:r>
              <a:rPr lang="en-US" sz="2400" dirty="0" smtClean="0"/>
              <a:t>he </a:t>
            </a:r>
            <a:r>
              <a:rPr lang="en-US" sz="2400" dirty="0" smtClean="0"/>
              <a:t>.............................. (email) them to me last night.</a:t>
            </a:r>
          </a:p>
          <a:p>
            <a:pPr>
              <a:buNone/>
            </a:pPr>
            <a:r>
              <a:rPr lang="en-US" sz="2400" dirty="0" smtClean="0"/>
              <a:t>5 A: How many units...........................(we/sell) last year?</a:t>
            </a:r>
          </a:p>
          <a:p>
            <a:pPr>
              <a:buNone/>
            </a:pPr>
            <a:r>
              <a:rPr lang="en-US" sz="2400" dirty="0" smtClean="0"/>
              <a:t>    B: 8,500 - and so far this year w e ........................... (sell) over 10,000 and it's only May.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52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Listen to Christopher </a:t>
            </a:r>
            <a:r>
              <a:rPr lang="en-US" dirty="0" err="1"/>
              <a:t>Keoh</a:t>
            </a:r>
            <a:r>
              <a:rPr lang="en-US" dirty="0"/>
              <a:t> talking about </a:t>
            </a:r>
            <a:r>
              <a:rPr lang="en-US" dirty="0" smtClean="0"/>
              <a:t>recent developments </a:t>
            </a:r>
            <a:r>
              <a:rPr lang="en-US" dirty="0"/>
              <a:t>in Singapore. Take notes under </a:t>
            </a:r>
            <a:r>
              <a:rPr lang="en-US" dirty="0" smtClean="0"/>
              <a:t>these headings</a:t>
            </a:r>
            <a:r>
              <a:rPr lang="en-US" dirty="0"/>
              <a:t>:</a:t>
            </a:r>
          </a:p>
          <a:p>
            <a:r>
              <a:rPr lang="en-US" dirty="0"/>
              <a:t>ORIGINS OF TOURISM </a:t>
            </a:r>
            <a:r>
              <a:rPr lang="en-US" dirty="0" smtClean="0"/>
              <a:t>IN SINGAPORE</a:t>
            </a:r>
            <a:endParaRPr lang="en-US" dirty="0"/>
          </a:p>
          <a:p>
            <a:r>
              <a:rPr lang="en-US" dirty="0"/>
              <a:t>NUMBER OF TOURISTS</a:t>
            </a:r>
          </a:p>
          <a:p>
            <a:r>
              <a:rPr lang="en-US" dirty="0"/>
              <a:t>AVERAGE LENGTH OF STAY</a:t>
            </a:r>
          </a:p>
          <a:p>
            <a:r>
              <a:rPr lang="en-US" dirty="0"/>
              <a:t>BREAKDOWN OF </a:t>
            </a:r>
            <a:r>
              <a:rPr lang="en-US" dirty="0" smtClean="0"/>
              <a:t>ARRIVALS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Why do people come to your country?</a:t>
            </a:r>
          </a:p>
          <a:p>
            <a:pPr marL="0" indent="0">
              <a:buNone/>
            </a:pPr>
            <a:r>
              <a:rPr lang="en-US" dirty="0"/>
              <a:t>b What do they do when they are there?</a:t>
            </a:r>
          </a:p>
          <a:p>
            <a:pPr marL="0" indent="0">
              <a:buNone/>
            </a:pPr>
            <a:r>
              <a:rPr lang="en-US" dirty="0"/>
              <a:t>c Is it the perfect place to come to or are there some disadvantages?</a:t>
            </a:r>
          </a:p>
          <a:p>
            <a:pPr marL="0" indent="0">
              <a:buNone/>
            </a:pPr>
            <a:r>
              <a:rPr lang="en-US" dirty="0"/>
              <a:t>d Why do you think people want to visit Britain?</a:t>
            </a:r>
          </a:p>
          <a:p>
            <a:pPr marL="0" indent="0">
              <a:buNone/>
            </a:pPr>
            <a:r>
              <a:rPr lang="en-US" dirty="0"/>
              <a:t>e What do you think are the negative features of Britain?</a:t>
            </a:r>
          </a:p>
        </p:txBody>
      </p:sp>
    </p:spTree>
    <p:extLst>
      <p:ext uri="{BB962C8B-B14F-4D97-AF65-F5344CB8AC3E}">
        <p14:creationId xmlns:p14="http://schemas.microsoft.com/office/powerpoint/2010/main" val="5492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of the strengths and weaknesses of your own country as </a:t>
            </a:r>
            <a:r>
              <a:rPr lang="en-US" dirty="0" smtClean="0"/>
              <a:t>a tourist </a:t>
            </a:r>
            <a:r>
              <a:rPr lang="en-US" dirty="0"/>
              <a:t>destination and produce a similar table for it.</a:t>
            </a:r>
          </a:p>
        </p:txBody>
      </p:sp>
    </p:spTree>
    <p:extLst>
      <p:ext uri="{BB962C8B-B14F-4D97-AF65-F5344CB8AC3E}">
        <p14:creationId xmlns:p14="http://schemas.microsoft.com/office/powerpoint/2010/main" val="770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country have a government </a:t>
            </a:r>
            <a:r>
              <a:rPr lang="en-US" dirty="0" smtClean="0"/>
              <a:t>organization </a:t>
            </a:r>
            <a:r>
              <a:rPr lang="en-US" dirty="0"/>
              <a:t>which is responsible </a:t>
            </a:r>
            <a:r>
              <a:rPr lang="en-US" dirty="0" smtClean="0"/>
              <a:t>for  the </a:t>
            </a:r>
            <a:r>
              <a:rPr lang="en-US" dirty="0"/>
              <a:t>development of tourism? If so, what does it do?</a:t>
            </a:r>
          </a:p>
        </p:txBody>
      </p:sp>
    </p:spTree>
    <p:extLst>
      <p:ext uri="{BB962C8B-B14F-4D97-AF65-F5344CB8AC3E}">
        <p14:creationId xmlns:p14="http://schemas.microsoft.com/office/powerpoint/2010/main" val="24389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Listen </a:t>
            </a:r>
            <a:r>
              <a:rPr lang="en-US" dirty="0"/>
              <a:t>to Ann Trevor talking about the way the </a:t>
            </a:r>
            <a:r>
              <a:rPr lang="en-US" dirty="0" smtClean="0"/>
              <a:t>Barbados Tourist </a:t>
            </a:r>
            <a:r>
              <a:rPr lang="en-US" dirty="0"/>
              <a:t>Authority promotes the Caribbean island within the</a:t>
            </a:r>
          </a:p>
          <a:p>
            <a:pPr marL="0" indent="0">
              <a:buNone/>
            </a:pPr>
            <a:r>
              <a:rPr lang="en-US" dirty="0"/>
              <a:t>trade and answer these questions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What is the Barbados Tourist Authority's marketing strategy</a:t>
            </a:r>
          </a:p>
          <a:p>
            <a:pPr marL="0" indent="0">
              <a:buNone/>
            </a:pPr>
            <a:r>
              <a:rPr lang="en-US" dirty="0"/>
              <a:t>for Barbados?</a:t>
            </a:r>
          </a:p>
          <a:p>
            <a:pPr marL="0" indent="0">
              <a:buNone/>
            </a:pPr>
            <a:r>
              <a:rPr lang="en-US" dirty="0"/>
              <a:t>b What does Ann do at trade fairs?</a:t>
            </a:r>
          </a:p>
          <a:p>
            <a:pPr marL="0" indent="0">
              <a:buNone/>
            </a:pPr>
            <a:r>
              <a:rPr lang="en-US" dirty="0"/>
              <a:t>c How does the BTA work with tour operators?</a:t>
            </a:r>
          </a:p>
          <a:p>
            <a:pPr marL="0" indent="0">
              <a:buNone/>
            </a:pPr>
            <a:r>
              <a:rPr lang="en-US" dirty="0"/>
              <a:t>d Why does she mention Almond Beach Village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her work the same as the work of the tourist authority</a:t>
            </a:r>
          </a:p>
          <a:p>
            <a:pPr marL="0" indent="0">
              <a:buNone/>
            </a:pPr>
            <a:r>
              <a:rPr lang="en-US" dirty="0"/>
              <a:t>in your country?</a:t>
            </a:r>
          </a:p>
        </p:txBody>
      </p:sp>
    </p:spTree>
    <p:extLst>
      <p:ext uri="{BB962C8B-B14F-4D97-AF65-F5344CB8AC3E}">
        <p14:creationId xmlns:p14="http://schemas.microsoft.com/office/powerpoint/2010/main" val="41114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a presentation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You </a:t>
            </a:r>
            <a:r>
              <a:rPr lang="en-US" dirty="0"/>
              <a:t>have recently returned from a </a:t>
            </a:r>
            <a:r>
              <a:rPr lang="en-US" b="1" i="1" dirty="0" smtClean="0"/>
              <a:t>familiarization </a:t>
            </a:r>
            <a:r>
              <a:rPr lang="en-US" b="1" i="1" dirty="0"/>
              <a:t>trip </a:t>
            </a:r>
            <a:r>
              <a:rPr lang="en-US" dirty="0" smtClean="0"/>
              <a:t>to a holiday </a:t>
            </a:r>
            <a:r>
              <a:rPr lang="en-US" dirty="0"/>
              <a:t>resort and now have to report back on your visit</a:t>
            </a:r>
            <a:r>
              <a:rPr lang="en-US" dirty="0" smtClean="0"/>
              <a:t>. Decide </a:t>
            </a:r>
            <a:r>
              <a:rPr lang="en-US" dirty="0"/>
              <a:t>which resort you went to and which tour </a:t>
            </a:r>
            <a:r>
              <a:rPr lang="en-US" dirty="0" smtClean="0"/>
              <a:t>operator paid </a:t>
            </a:r>
            <a:r>
              <a:rPr lang="en-US" dirty="0"/>
              <a:t>for your holiday. Prepare a presentation. Talk about </a:t>
            </a:r>
            <a:r>
              <a:rPr lang="en-US" dirty="0" smtClean="0"/>
              <a:t>the resort </a:t>
            </a:r>
            <a:r>
              <a:rPr lang="en-US" dirty="0"/>
              <a:t>itself and also about those facilities offered by the </a:t>
            </a:r>
            <a:r>
              <a:rPr lang="en-US" dirty="0" smtClean="0"/>
              <a:t>tour operator</a:t>
            </a:r>
            <a:r>
              <a:rPr lang="en-US" dirty="0"/>
              <a:t>. Include the following:</a:t>
            </a:r>
          </a:p>
          <a:p>
            <a:pPr marL="0" indent="0">
              <a:buNone/>
            </a:pPr>
            <a:r>
              <a:rPr lang="en-US" dirty="0"/>
              <a:t>- TRANSPORT TO AN D </a:t>
            </a:r>
            <a:r>
              <a:rPr lang="en-US" dirty="0" smtClean="0"/>
              <a:t>FROM THE </a:t>
            </a:r>
            <a:r>
              <a:rPr lang="en-US" dirty="0"/>
              <a:t>RESORT</a:t>
            </a:r>
          </a:p>
          <a:p>
            <a:pPr marL="0" indent="0">
              <a:buNone/>
            </a:pPr>
            <a:r>
              <a:rPr lang="en-US" dirty="0"/>
              <a:t>- THE </a:t>
            </a:r>
            <a:r>
              <a:rPr lang="en-US" dirty="0" smtClean="0"/>
              <a:t>CLIMATE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THE ACCOMMODATION</a:t>
            </a:r>
          </a:p>
          <a:p>
            <a:pPr marL="0" indent="0">
              <a:buNone/>
            </a:pPr>
            <a:r>
              <a:rPr lang="en-US" dirty="0"/>
              <a:t>-THE LOCAL ATTRACTIONS</a:t>
            </a:r>
          </a:p>
          <a:p>
            <a:pPr marL="0" indent="0">
              <a:buNone/>
            </a:pPr>
            <a:r>
              <a:rPr lang="en-US" dirty="0"/>
              <a:t>-THE FOOD</a:t>
            </a:r>
          </a:p>
          <a:p>
            <a:pPr marL="0" indent="0">
              <a:buNone/>
            </a:pPr>
            <a:r>
              <a:rPr lang="en-US" dirty="0"/>
              <a:t>- TRANSPORT IN THE RESORT</a:t>
            </a:r>
          </a:p>
          <a:p>
            <a:pPr marL="0" indent="0">
              <a:buNone/>
            </a:pPr>
            <a:r>
              <a:rPr lang="en-US" dirty="0"/>
              <a:t>- THE PRICE AND </a:t>
            </a:r>
            <a:r>
              <a:rPr lang="en-US" dirty="0" smtClean="0"/>
              <a:t>VALUE FOR </a:t>
            </a:r>
            <a:r>
              <a:rPr lang="en-US" dirty="0"/>
              <a:t>MONEY</a:t>
            </a:r>
          </a:p>
          <a:p>
            <a:pPr marL="0" indent="0">
              <a:buNone/>
            </a:pPr>
            <a:r>
              <a:rPr lang="en-US" dirty="0"/>
              <a:t>- THE KEY SELLING POINTS</a:t>
            </a:r>
          </a:p>
        </p:txBody>
      </p:sp>
    </p:spTree>
    <p:extLst>
      <p:ext uri="{BB962C8B-B14F-4D97-AF65-F5344CB8AC3E}">
        <p14:creationId xmlns:p14="http://schemas.microsoft.com/office/powerpoint/2010/main" val="42619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language of presentations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Introduction</a:t>
            </a:r>
          </a:p>
          <a:p>
            <a:r>
              <a:rPr lang="en-US" dirty="0"/>
              <a:t>Good evening, everyone.</a:t>
            </a:r>
          </a:p>
          <a:p>
            <a:r>
              <a:rPr lang="en-US" dirty="0"/>
              <a:t>Thank you for inviting me to speak on .</a:t>
            </a:r>
          </a:p>
          <a:p>
            <a:r>
              <a:rPr lang="en-US" dirty="0"/>
              <a:t>Tonight I am going to talk </a:t>
            </a:r>
            <a:r>
              <a:rPr lang="en-US" dirty="0" smtClean="0"/>
              <a:t>about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Introducing your talk</a:t>
            </a:r>
          </a:p>
          <a:p>
            <a:r>
              <a:rPr lang="en-US" dirty="0"/>
              <a:t>I would like to start by .</a:t>
            </a:r>
          </a:p>
          <a:p>
            <a:r>
              <a:rPr lang="en-US" dirty="0"/>
              <a:t>I </a:t>
            </a:r>
            <a:r>
              <a:rPr lang="en-US" dirty="0" smtClean="0"/>
              <a:t>shall </a:t>
            </a:r>
            <a:r>
              <a:rPr lang="en-US" dirty="0"/>
              <a:t>begin by .</a:t>
            </a:r>
          </a:p>
          <a:p>
            <a:r>
              <a:rPr lang="en-US" dirty="0"/>
              <a:t>Then I will speak about.</a:t>
            </a:r>
          </a:p>
          <a:p>
            <a:r>
              <a:rPr lang="en-US" dirty="0"/>
              <a:t>Thirdly I will talk about ...</a:t>
            </a:r>
          </a:p>
          <a:p>
            <a:r>
              <a:rPr lang="en-US" dirty="0"/>
              <a:t>And lastly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•The </a:t>
            </a:r>
            <a:r>
              <a:rPr lang="en-US" dirty="0"/>
              <a:t>main part of the talk</a:t>
            </a:r>
          </a:p>
          <a:p>
            <a:r>
              <a:rPr lang="en-US" dirty="0"/>
              <a:t>Let us begin with ...</a:t>
            </a:r>
          </a:p>
          <a:p>
            <a:r>
              <a:rPr lang="en-US" dirty="0"/>
              <a:t>However.</a:t>
            </a:r>
          </a:p>
          <a:p>
            <a:r>
              <a:rPr lang="en-US" dirty="0"/>
              <a:t>As far as (the accommodation) is concerned.</a:t>
            </a:r>
          </a:p>
          <a:p>
            <a:r>
              <a:rPr lang="en-US" dirty="0"/>
              <a:t>Moving on to .</a:t>
            </a:r>
          </a:p>
          <a:p>
            <a:r>
              <a:rPr lang="en-US" dirty="0"/>
              <a:t>My third point deals with .</a:t>
            </a:r>
          </a:p>
          <a:p>
            <a:r>
              <a:rPr lang="en-US" dirty="0"/>
              <a:t>And last but not least </a:t>
            </a:r>
            <a:r>
              <a:rPr lang="en-US" dirty="0" smtClean="0"/>
              <a:t>...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Summing up/ conclusion</a:t>
            </a:r>
          </a:p>
          <a:p>
            <a:r>
              <a:rPr lang="en-US" dirty="0"/>
              <a:t>50, in conclusion, you can see that.</a:t>
            </a:r>
          </a:p>
          <a:p>
            <a:r>
              <a:rPr lang="en-US" dirty="0"/>
              <a:t>Saying thank you and ending your talk</a:t>
            </a:r>
          </a:p>
          <a:p>
            <a:r>
              <a:rPr lang="en-US" dirty="0"/>
              <a:t>Thank you all for listening so attentively.</a:t>
            </a:r>
          </a:p>
          <a:p>
            <a:r>
              <a:rPr lang="en-US" dirty="0"/>
              <a:t>I hope I have been able to tell you a little about .</a:t>
            </a:r>
          </a:p>
          <a:p>
            <a:r>
              <a:rPr lang="en-US" dirty="0"/>
              <a:t>Before I sit down I would first like to thank ... for ...</a:t>
            </a:r>
          </a:p>
          <a:p>
            <a:r>
              <a:rPr lang="en-US" dirty="0"/>
              <a:t>Does anyone have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8842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think is the difference between a </a:t>
            </a:r>
            <a:r>
              <a:rPr lang="en-US" dirty="0" err="1"/>
              <a:t>traveller</a:t>
            </a:r>
            <a:r>
              <a:rPr lang="en-US" dirty="0" smtClean="0"/>
              <a:t>, a </a:t>
            </a:r>
            <a:r>
              <a:rPr lang="en-US" dirty="0"/>
              <a:t>visitor and a tourist? Write brief definitions of </a:t>
            </a:r>
            <a:r>
              <a:rPr lang="en-US" dirty="0" smtClean="0"/>
              <a:t>each word.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 </a:t>
            </a:r>
            <a:r>
              <a:rPr lang="en-US" b="1" i="1" dirty="0"/>
              <a:t>tourist</a:t>
            </a:r>
            <a:r>
              <a:rPr lang="en-US" dirty="0"/>
              <a:t> describes someone who has taken </a:t>
            </a:r>
            <a:r>
              <a:rPr lang="en-US" dirty="0" smtClean="0"/>
              <a:t>a holiday </a:t>
            </a:r>
            <a:r>
              <a:rPr lang="en-US" dirty="0"/>
              <a:t>to visit a different place from their home. </a:t>
            </a:r>
            <a:r>
              <a:rPr lang="en-US" dirty="0" smtClean="0"/>
              <a:t>A </a:t>
            </a:r>
            <a:r>
              <a:rPr lang="en-US" b="1" i="1" dirty="0" err="1" smtClean="0"/>
              <a:t>traveller</a:t>
            </a:r>
            <a:r>
              <a:rPr lang="en-US" dirty="0" smtClean="0"/>
              <a:t> </a:t>
            </a:r>
            <a:r>
              <a:rPr lang="en-US" dirty="0"/>
              <a:t>travels, usually for a longer period than </a:t>
            </a:r>
            <a:r>
              <a:rPr lang="en-US" dirty="0" smtClean="0"/>
              <a:t>a tourist</a:t>
            </a:r>
            <a:r>
              <a:rPr lang="en-US" dirty="0"/>
              <a:t>, in order to learn more about a </a:t>
            </a:r>
            <a:r>
              <a:rPr lang="en-US" dirty="0" smtClean="0"/>
              <a:t>different culture</a:t>
            </a:r>
            <a:r>
              <a:rPr lang="en-US" dirty="0"/>
              <a:t>. In everyday language the word </a:t>
            </a:r>
            <a:r>
              <a:rPr lang="en-US" b="1" i="1" dirty="0"/>
              <a:t>visitor</a:t>
            </a:r>
            <a:r>
              <a:rPr lang="en-US" dirty="0"/>
              <a:t> is </a:t>
            </a:r>
            <a:r>
              <a:rPr lang="en-US" dirty="0" smtClean="0"/>
              <a:t>not strongly </a:t>
            </a:r>
            <a:r>
              <a:rPr lang="en-US" dirty="0"/>
              <a:t>associated with tourism at all.</a:t>
            </a:r>
          </a:p>
        </p:txBody>
      </p:sp>
    </p:spTree>
    <p:extLst>
      <p:ext uri="{BB962C8B-B14F-4D97-AF65-F5344CB8AC3E}">
        <p14:creationId xmlns:p14="http://schemas.microsoft.com/office/powerpoint/2010/main" val="34305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j</a:t>
            </a:r>
            <a:r>
              <a:rPr lang="en-US" b="1" dirty="0" smtClean="0"/>
              <a:t>ourney/trip/flight/voyage/crossing/drive/ride/tour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you' re </a:t>
            </a:r>
            <a:r>
              <a:rPr lang="en-US" dirty="0" smtClean="0"/>
              <a:t>visiting </a:t>
            </a:r>
            <a:r>
              <a:rPr lang="en-US" dirty="0"/>
              <a:t>Madrid. why not go on a </a:t>
            </a:r>
            <a:r>
              <a:rPr lang="en-US" dirty="0" smtClean="0"/>
              <a:t>day  to </a:t>
            </a:r>
            <a:r>
              <a:rPr lang="en-US" dirty="0"/>
              <a:t>Toledo?</a:t>
            </a:r>
          </a:p>
          <a:p>
            <a:r>
              <a:rPr lang="en-US" dirty="0" smtClean="0"/>
              <a:t>The </a:t>
            </a:r>
            <a:r>
              <a:rPr lang="en-US" dirty="0"/>
              <a:t>..... was delayed because of air </a:t>
            </a:r>
            <a:r>
              <a:rPr lang="en-US" dirty="0" smtClean="0"/>
              <a:t>traffic congestion </a:t>
            </a:r>
            <a:r>
              <a:rPr lang="en-US" dirty="0"/>
              <a:t>over Heathrow .</a:t>
            </a:r>
          </a:p>
          <a:p>
            <a:r>
              <a:rPr lang="en-US" dirty="0" smtClean="0"/>
              <a:t>The</a:t>
            </a:r>
            <a:r>
              <a:rPr lang="en-US" dirty="0"/>
              <a:t>.. . on the </a:t>
            </a:r>
            <a:r>
              <a:rPr lang="en-US" dirty="0" smtClean="0"/>
              <a:t>ferry </a:t>
            </a:r>
            <a:r>
              <a:rPr lang="en-US" dirty="0"/>
              <a:t>was very </a:t>
            </a:r>
            <a:r>
              <a:rPr lang="en-US" dirty="0" smtClean="0"/>
              <a:t>rough</a:t>
            </a:r>
            <a:r>
              <a:rPr lang="en-US" dirty="0"/>
              <a:t>.</a:t>
            </a:r>
          </a:p>
          <a:p>
            <a:r>
              <a:rPr lang="en-US" dirty="0" smtClean="0"/>
              <a:t>The train </a:t>
            </a:r>
            <a:r>
              <a:rPr lang="en-US" dirty="0"/>
              <a:t>... . from Madras to Bangalore </a:t>
            </a:r>
            <a:r>
              <a:rPr lang="en-US" dirty="0" smtClean="0"/>
              <a:t>was uncomfortable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Titanic sank on its maiden </a:t>
            </a:r>
            <a:r>
              <a:rPr lang="en-US" dirty="0" smtClean="0"/>
              <a:t>………</a:t>
            </a:r>
            <a:endParaRPr lang="en-US" dirty="0"/>
          </a:p>
          <a:p>
            <a:r>
              <a:rPr lang="en-US" dirty="0" smtClean="0"/>
              <a:t>Why </a:t>
            </a:r>
            <a:r>
              <a:rPr lang="en-US" dirty="0"/>
              <a:t>not hire a car and go for a ... . in the country?</a:t>
            </a:r>
          </a:p>
          <a:p>
            <a:r>
              <a:rPr lang="en-US" dirty="0" smtClean="0"/>
              <a:t>There's </a:t>
            </a:r>
            <a:r>
              <a:rPr lang="en-US" dirty="0"/>
              <a:t>a volleyball team on ...... and they want </a:t>
            </a:r>
            <a:r>
              <a:rPr lang="en-US" dirty="0" smtClean="0"/>
              <a:t>hotel accommodation</a:t>
            </a:r>
            <a:r>
              <a:rPr lang="en-US" dirty="0"/>
              <a:t>.</a:t>
            </a:r>
          </a:p>
          <a:p>
            <a:r>
              <a:rPr lang="en-US" dirty="0"/>
              <a:t>The museum is a short bus .... .. from the </a:t>
            </a:r>
            <a:r>
              <a:rPr lang="en-US" dirty="0" smtClean="0"/>
              <a:t>tourist information </a:t>
            </a:r>
            <a:r>
              <a:rPr lang="en-US" dirty="0"/>
              <a:t>office.</a:t>
            </a:r>
          </a:p>
        </p:txBody>
      </p:sp>
    </p:spTree>
    <p:extLst>
      <p:ext uri="{BB962C8B-B14F-4D97-AF65-F5344CB8AC3E}">
        <p14:creationId xmlns:p14="http://schemas.microsoft.com/office/powerpoint/2010/main" val="6379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Speaking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What was your local area like fifty years ago?</a:t>
            </a:r>
          </a:p>
          <a:p>
            <a:pPr marL="0" indent="0">
              <a:buNone/>
            </a:pPr>
            <a:r>
              <a:rPr lang="en-US" dirty="0"/>
              <a:t>b Was it attractive to tourists?</a:t>
            </a:r>
          </a:p>
          <a:p>
            <a:pPr marL="0" indent="0">
              <a:buNone/>
            </a:pPr>
            <a:r>
              <a:rPr lang="en-US" dirty="0"/>
              <a:t>c What changes have there been since then?</a:t>
            </a:r>
          </a:p>
          <a:p>
            <a:pPr marL="0" indent="0">
              <a:buNone/>
            </a:pPr>
            <a:r>
              <a:rPr lang="en-US" dirty="0"/>
              <a:t>d How have these changes </a:t>
            </a:r>
            <a:r>
              <a:rPr lang="en-US" dirty="0" smtClean="0"/>
              <a:t>affected </a:t>
            </a:r>
            <a:r>
              <a:rPr lang="en-US" dirty="0"/>
              <a:t>tourism?</a:t>
            </a:r>
          </a:p>
        </p:txBody>
      </p:sp>
    </p:spTree>
    <p:extLst>
      <p:ext uri="{BB962C8B-B14F-4D97-AF65-F5344CB8AC3E}">
        <p14:creationId xmlns:p14="http://schemas.microsoft.com/office/powerpoint/2010/main" val="28818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Speaking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Work </a:t>
            </a:r>
            <a:r>
              <a:rPr lang="en-US" dirty="0"/>
              <a:t>in groups of four. </a:t>
            </a:r>
            <a:r>
              <a:rPr lang="en-US" dirty="0" smtClean="0"/>
              <a:t>You </a:t>
            </a:r>
            <a:r>
              <a:rPr lang="en-US" dirty="0"/>
              <a:t>are going to give short talks on tourism development </a:t>
            </a:r>
            <a:r>
              <a:rPr lang="en-US" dirty="0" smtClean="0"/>
              <a:t>in two </a:t>
            </a:r>
            <a:r>
              <a:rPr lang="en-US" dirty="0"/>
              <a:t>different countries.</a:t>
            </a:r>
          </a:p>
          <a:p>
            <a:r>
              <a:rPr lang="en-US" dirty="0"/>
              <a:t>Read the Ireland fact file below.</a:t>
            </a:r>
          </a:p>
          <a:p>
            <a:r>
              <a:rPr lang="en-US" dirty="0"/>
              <a:t>Discuss tourism in Ireland.</a:t>
            </a:r>
          </a:p>
          <a:p>
            <a:r>
              <a:rPr lang="en-US" dirty="0"/>
              <a:t>Team A look at the information on Ireland.</a:t>
            </a:r>
          </a:p>
          <a:p>
            <a:r>
              <a:rPr lang="en-US" dirty="0"/>
              <a:t>Team B look at the information on Egypt on page 104.</a:t>
            </a:r>
          </a:p>
        </p:txBody>
      </p:sp>
    </p:spTree>
    <p:extLst>
      <p:ext uri="{BB962C8B-B14F-4D97-AF65-F5344CB8AC3E}">
        <p14:creationId xmlns:p14="http://schemas.microsoft.com/office/powerpoint/2010/main" val="7149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dirty="0"/>
              <a:t>Tourism to Spain goes back to t he 1930s, </a:t>
            </a:r>
            <a:r>
              <a:rPr lang="en-US" sz="1800" dirty="0" smtClean="0"/>
              <a:t>but package </a:t>
            </a:r>
            <a:r>
              <a:rPr lang="en-US" sz="1800" dirty="0"/>
              <a:t>tourism </a:t>
            </a:r>
            <a:r>
              <a:rPr lang="en-US" sz="1800" dirty="0" smtClean="0"/>
              <a:t>really </a:t>
            </a:r>
            <a:r>
              <a:rPr lang="en-US" sz="1800" dirty="0"/>
              <a:t>(take </a:t>
            </a:r>
            <a:r>
              <a:rPr lang="en-US" sz="1800" dirty="0" smtClean="0"/>
              <a:t> off</a:t>
            </a:r>
            <a:r>
              <a:rPr lang="en-US" sz="1800" dirty="0"/>
              <a:t>) ...... in </a:t>
            </a:r>
            <a:r>
              <a:rPr lang="en-US" sz="1800" dirty="0" smtClean="0"/>
              <a:t>Spain during </a:t>
            </a:r>
            <a:r>
              <a:rPr lang="en-US" sz="1800" dirty="0"/>
              <a:t>the late 1950s and 1960s. The </a:t>
            </a:r>
            <a:r>
              <a:rPr lang="en-US" sz="1800" dirty="0" smtClean="0"/>
              <a:t>post-war economic and </a:t>
            </a:r>
            <a:r>
              <a:rPr lang="en-US" sz="1800" dirty="0"/>
              <a:t>population growth plus </a:t>
            </a:r>
            <a:r>
              <a:rPr lang="en-US" sz="1800" dirty="0" smtClean="0"/>
              <a:t>the increase </a:t>
            </a:r>
            <a:r>
              <a:rPr lang="en-US" sz="1800" dirty="0"/>
              <a:t>in leisure time </a:t>
            </a:r>
            <a:r>
              <a:rPr lang="en-US" sz="1800" dirty="0" smtClean="0"/>
              <a:t>and disposable </a:t>
            </a:r>
            <a:r>
              <a:rPr lang="en-US" sz="1800" dirty="0"/>
              <a:t>income in Northern </a:t>
            </a:r>
            <a:r>
              <a:rPr lang="en-US" sz="1800" dirty="0" smtClean="0"/>
              <a:t>Europe (coincide</a:t>
            </a:r>
            <a:r>
              <a:rPr lang="en-US" sz="1800" dirty="0"/>
              <a:t>) .. " .. with Spain's policy </a:t>
            </a:r>
            <a:r>
              <a:rPr lang="en-US" sz="1800" dirty="0" smtClean="0"/>
              <a:t>to "</a:t>
            </a:r>
            <a:r>
              <a:rPr lang="en-US" sz="1800" dirty="0"/>
              <a:t>welcome tourism , offering a </a:t>
            </a:r>
            <a:r>
              <a:rPr lang="en-US" sz="1800" dirty="0" smtClean="0"/>
              <a:t>reliable climate</a:t>
            </a:r>
            <a:r>
              <a:rPr lang="en-US" sz="1800" dirty="0"/>
              <a:t>, beaches. a </a:t>
            </a:r>
            <a:r>
              <a:rPr lang="en-US" sz="1800" dirty="0" smtClean="0"/>
              <a:t>different culture and </a:t>
            </a:r>
            <a:r>
              <a:rPr lang="en-US" sz="1800" dirty="0"/>
              <a:t>low </a:t>
            </a:r>
            <a:r>
              <a:rPr lang="en-US" sz="1800" dirty="0" smtClean="0"/>
              <a:t>prices</a:t>
            </a:r>
            <a:r>
              <a:rPr lang="en-US" sz="1800" dirty="0"/>
              <a:t>. The </a:t>
            </a:r>
            <a:r>
              <a:rPr lang="en-US" sz="1800" dirty="0" smtClean="0"/>
              <a:t>favorable exchange </a:t>
            </a:r>
            <a:r>
              <a:rPr lang="en-US" sz="1800" dirty="0"/>
              <a:t>rate and competitive cost </a:t>
            </a:r>
            <a:r>
              <a:rPr lang="en-US" sz="1800" dirty="0" smtClean="0"/>
              <a:t>of living </a:t>
            </a:r>
            <a:r>
              <a:rPr lang="en-US" sz="1800" dirty="0"/>
              <a:t>(be) ...... additional incentives</a:t>
            </a:r>
            <a:r>
              <a:rPr lang="en-US" sz="1800" dirty="0" smtClean="0"/>
              <a:t>. Mass </a:t>
            </a:r>
            <a:r>
              <a:rPr lang="en-US" sz="1800" dirty="0"/>
              <a:t>tourism (begin) .... . </a:t>
            </a:r>
            <a:r>
              <a:rPr lang="en-US" sz="1800" dirty="0" smtClean="0"/>
              <a:t>. towards </a:t>
            </a:r>
            <a:r>
              <a:rPr lang="en-US" sz="1800" dirty="0"/>
              <a:t>the end of the 1970s but </a:t>
            </a:r>
            <a:r>
              <a:rPr lang="en-US" sz="1800" dirty="0" smtClean="0"/>
              <a:t>the familiarity </a:t>
            </a:r>
            <a:r>
              <a:rPr lang="en-US" sz="1800" dirty="0"/>
              <a:t>with Spain and </a:t>
            </a:r>
            <a:r>
              <a:rPr lang="en-US" sz="1800" dirty="0" smtClean="0"/>
              <a:t>falling standards </a:t>
            </a:r>
            <a:r>
              <a:rPr lang="en-US" sz="1800" dirty="0"/>
              <a:t>(lead) ...... to a poor </a:t>
            </a:r>
            <a:r>
              <a:rPr lang="en-US" sz="1800" dirty="0" smtClean="0"/>
              <a:t>image of </a:t>
            </a:r>
            <a:r>
              <a:rPr lang="en-US" sz="1800" dirty="0"/>
              <a:t>the country as a </a:t>
            </a:r>
            <a:r>
              <a:rPr lang="en-US" sz="1800" dirty="0" smtClean="0"/>
              <a:t>holiday destination </a:t>
            </a:r>
            <a:r>
              <a:rPr lang="en-US" sz="1800" dirty="0"/>
              <a:t>. As a result, Spain (face</a:t>
            </a:r>
            <a:r>
              <a:rPr lang="en-US" sz="1800" dirty="0" smtClean="0"/>
              <a:t>) ...... competition </a:t>
            </a:r>
            <a:r>
              <a:rPr lang="en-US" sz="1800" dirty="0"/>
              <a:t>in the </a:t>
            </a:r>
            <a:r>
              <a:rPr lang="en-US" sz="1800" dirty="0" smtClean="0"/>
              <a:t>late 1980s from </a:t>
            </a:r>
            <a:r>
              <a:rPr lang="en-US" sz="1800" dirty="0"/>
              <a:t>other Mediterranean </a:t>
            </a:r>
            <a:r>
              <a:rPr lang="en-US" sz="1800" dirty="0" smtClean="0"/>
              <a:t>and long-haul destinations</a:t>
            </a:r>
            <a:r>
              <a:rPr lang="en-US" sz="1800" dirty="0"/>
              <a:t>. At that time competitive </a:t>
            </a:r>
            <a:r>
              <a:rPr lang="en-US" sz="1800" dirty="0" smtClean="0"/>
              <a:t>airfares across </a:t>
            </a:r>
            <a:r>
              <a:rPr lang="en-US" sz="1800" dirty="0"/>
              <a:t>the Atlantic to Florida and the low cost </a:t>
            </a:r>
            <a:r>
              <a:rPr lang="en-US" sz="1800" dirty="0" smtClean="0"/>
              <a:t>of living </a:t>
            </a:r>
            <a:r>
              <a:rPr lang="en-US" sz="1800" dirty="0"/>
              <a:t>in America (mean) .. .... that many </a:t>
            </a:r>
            <a:r>
              <a:rPr lang="en-US" sz="1800" dirty="0" smtClean="0"/>
              <a:t>people (</a:t>
            </a:r>
            <a:r>
              <a:rPr lang="en-US" sz="1800" dirty="0"/>
              <a:t>prefer) ...... to go to the States rather than </a:t>
            </a:r>
            <a:r>
              <a:rPr lang="en-US" sz="1800" dirty="0" smtClean="0"/>
              <a:t>holiday in </a:t>
            </a:r>
            <a:r>
              <a:rPr lang="en-US" sz="1800" dirty="0"/>
              <a:t>the Iberian peninsula. Even so, in 1993 </a:t>
            </a:r>
            <a:r>
              <a:rPr lang="en-US" sz="1800" dirty="0" smtClean="0"/>
              <a:t>Spain (</a:t>
            </a:r>
            <a:r>
              <a:rPr lang="en-US" sz="1800" dirty="0"/>
              <a:t>welcome) .. .... over 57 million visitors - 8 per </a:t>
            </a:r>
            <a:r>
              <a:rPr lang="en-US" sz="1800" dirty="0" smtClean="0"/>
              <a:t>cent of </a:t>
            </a:r>
            <a:r>
              <a:rPr lang="en-US" sz="1800" dirty="0"/>
              <a:t>GNP - and (account for) ...... 24 per cent of </a:t>
            </a:r>
            <a:r>
              <a:rPr lang="en-US" sz="1800" dirty="0" smtClean="0"/>
              <a:t>all Britain's </a:t>
            </a:r>
            <a:r>
              <a:rPr lang="en-US" sz="1800" dirty="0"/>
              <a:t>outbound tourism</a:t>
            </a:r>
            <a:r>
              <a:rPr lang="en-US" sz="1800" dirty="0" smtClean="0"/>
              <a:t>. The </a:t>
            </a:r>
            <a:r>
              <a:rPr lang="en-US" sz="1800" dirty="0"/>
              <a:t>Spanish tourism </a:t>
            </a:r>
            <a:r>
              <a:rPr lang="en-US" sz="1800" dirty="0" smtClean="0"/>
              <a:t>industry (</a:t>
            </a:r>
            <a:r>
              <a:rPr lang="en-US" sz="1800" dirty="0"/>
              <a:t>make) .. .... many mistakes in the </a:t>
            </a:r>
            <a:r>
              <a:rPr lang="en-US" sz="1800" dirty="0" smtClean="0"/>
              <a:t>early years </a:t>
            </a:r>
            <a:r>
              <a:rPr lang="en-US" sz="1800" dirty="0"/>
              <a:t>with the building of high </a:t>
            </a:r>
            <a:r>
              <a:rPr lang="en-US" sz="1800" dirty="0" smtClean="0"/>
              <a:t>rise hotels </a:t>
            </a:r>
            <a:r>
              <a:rPr lang="en-US" sz="1800" dirty="0"/>
              <a:t>and poor town planning</a:t>
            </a:r>
            <a:r>
              <a:rPr lang="en-US" sz="1800" dirty="0" smtClean="0"/>
              <a:t>. However</a:t>
            </a:r>
            <a:r>
              <a:rPr lang="en-US" sz="1800" dirty="0"/>
              <a:t>. the situation is </a:t>
            </a:r>
            <a:r>
              <a:rPr lang="en-US" sz="1800" dirty="0" smtClean="0"/>
              <a:t>changing. Over </a:t>
            </a:r>
            <a:r>
              <a:rPr lang="en-US" sz="1800" dirty="0"/>
              <a:t>the last few years the </a:t>
            </a:r>
            <a:r>
              <a:rPr lang="en-US" sz="1800" dirty="0" smtClean="0"/>
              <a:t>government (</a:t>
            </a:r>
            <a:r>
              <a:rPr lang="en-US" sz="1800" dirty="0"/>
              <a:t>restrict) ...... building and is </a:t>
            </a:r>
            <a:r>
              <a:rPr lang="en-US" sz="1800" dirty="0" smtClean="0"/>
              <a:t>providing grants </a:t>
            </a:r>
            <a:r>
              <a:rPr lang="en-US" sz="1800" dirty="0"/>
              <a:t>for </a:t>
            </a:r>
            <a:r>
              <a:rPr lang="en-US" sz="1800" dirty="0" smtClean="0"/>
              <a:t>organizations </a:t>
            </a:r>
            <a:r>
              <a:rPr lang="en-US" sz="1800" dirty="0"/>
              <a:t>and t </a:t>
            </a:r>
            <a:r>
              <a:rPr lang="en-US" sz="1800" dirty="0" smtClean="0"/>
              <a:t>raining in </a:t>
            </a:r>
            <a:r>
              <a:rPr lang="en-US" sz="1800" dirty="0"/>
              <a:t>the tourist sector. In addition, </a:t>
            </a:r>
            <a:r>
              <a:rPr lang="en-US" sz="1800" dirty="0" smtClean="0"/>
              <a:t>it (implement</a:t>
            </a:r>
            <a:r>
              <a:rPr lang="en-US" sz="1800" dirty="0"/>
              <a:t>) . .... . a n </a:t>
            </a:r>
            <a:r>
              <a:rPr lang="en-US" sz="1800" dirty="0" smtClean="0"/>
              <a:t>investment </a:t>
            </a:r>
            <a:r>
              <a:rPr lang="en-US" sz="1800" dirty="0" err="1" smtClean="0"/>
              <a:t>programe</a:t>
            </a:r>
            <a:r>
              <a:rPr lang="en-US" sz="1800" dirty="0" smtClean="0"/>
              <a:t> </a:t>
            </a:r>
            <a:r>
              <a:rPr lang="en-US" sz="1800" dirty="0"/>
              <a:t>to </a:t>
            </a:r>
            <a:r>
              <a:rPr lang="en-US" sz="1800" dirty="0" smtClean="0"/>
              <a:t>modernize public service </a:t>
            </a:r>
            <a:r>
              <a:rPr lang="en-US" sz="1800" dirty="0"/>
              <a:t>facilities and </a:t>
            </a:r>
            <a:r>
              <a:rPr lang="en-US" sz="1800" dirty="0" smtClean="0"/>
              <a:t>infrastructure and </a:t>
            </a:r>
            <a:r>
              <a:rPr lang="en-US" sz="1800" dirty="0"/>
              <a:t>to protect the environment. </a:t>
            </a:r>
            <a:r>
              <a:rPr lang="en-US" sz="1800" dirty="0" smtClean="0"/>
              <a:t>And with </a:t>
            </a:r>
            <a:r>
              <a:rPr lang="en-US" sz="1800" dirty="0"/>
              <a:t>the help of soft loans which </a:t>
            </a:r>
            <a:r>
              <a:rPr lang="en-US" sz="1800" dirty="0" smtClean="0"/>
              <a:t>the government </a:t>
            </a:r>
            <a:r>
              <a:rPr lang="en-US" sz="1800" dirty="0"/>
              <a:t>(make) available </a:t>
            </a:r>
            <a:r>
              <a:rPr lang="en-US" sz="1800" dirty="0" smtClean="0"/>
              <a:t>for refurbishments</a:t>
            </a:r>
            <a:r>
              <a:rPr lang="en-US" sz="1800" dirty="0"/>
              <a:t>. many hoteliers (improve) ...... </a:t>
            </a:r>
            <a:r>
              <a:rPr lang="en-US" sz="1800" dirty="0" smtClean="0"/>
              <a:t>The standard </a:t>
            </a:r>
            <a:r>
              <a:rPr lang="en-US" sz="1800" dirty="0"/>
              <a:t>of accommodation provided in order </a:t>
            </a:r>
            <a:r>
              <a:rPr lang="en-US" sz="1800" dirty="0" smtClean="0"/>
              <a:t>to meet </a:t>
            </a:r>
            <a:r>
              <a:rPr lang="en-US" sz="1800" dirty="0"/>
              <a:t>the new stricter guidelines.</a:t>
            </a:r>
          </a:p>
        </p:txBody>
      </p:sp>
    </p:spTree>
    <p:extLst>
      <p:ext uri="{BB962C8B-B14F-4D97-AF65-F5344CB8AC3E}">
        <p14:creationId xmlns:p14="http://schemas.microsoft.com/office/powerpoint/2010/main" val="40100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FORM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dirty="0" err="1"/>
              <a:t>VERB+ed</a:t>
            </a:r>
            <a:r>
              <a:rPr lang="en-US" dirty="0"/>
              <a:t>] or irregular verbs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You called Debbie. </a:t>
            </a:r>
          </a:p>
          <a:p>
            <a:r>
              <a:rPr lang="en-US" dirty="0"/>
              <a:t>Did you call Debbie? </a:t>
            </a:r>
          </a:p>
          <a:p>
            <a:r>
              <a:rPr lang="en-US" dirty="0"/>
              <a:t>You did not call Debbie.</a:t>
            </a:r>
          </a:p>
          <a:p>
            <a:pPr marL="0" indent="0">
              <a:buNone/>
            </a:pPr>
            <a:r>
              <a:rPr lang="en-US" dirty="0"/>
              <a:t>USE</a:t>
            </a:r>
          </a:p>
          <a:p>
            <a:pPr marL="0" indent="0">
              <a:buNone/>
            </a:pPr>
            <a:r>
              <a:rPr lang="en-US" dirty="0"/>
              <a:t>Completed Action in the Past </a:t>
            </a:r>
          </a:p>
          <a:p>
            <a:r>
              <a:rPr lang="en-US" dirty="0"/>
              <a:t>Last year, I traveled to Japan. </a:t>
            </a:r>
          </a:p>
          <a:p>
            <a:r>
              <a:rPr lang="en-US" dirty="0"/>
              <a:t>I saw a movie yesterday. </a:t>
            </a:r>
          </a:p>
          <a:p>
            <a:r>
              <a:rPr lang="en-US" dirty="0"/>
              <a:t>I lived in Brazil for two years</a:t>
            </a:r>
          </a:p>
        </p:txBody>
      </p:sp>
    </p:spTree>
    <p:extLst>
      <p:ext uri="{BB962C8B-B14F-4D97-AF65-F5344CB8AC3E}">
        <p14:creationId xmlns:p14="http://schemas.microsoft.com/office/powerpoint/2010/main" val="21845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FORM</a:t>
            </a:r>
          </a:p>
          <a:p>
            <a:pPr marL="0" indent="0">
              <a:buNone/>
            </a:pPr>
            <a:r>
              <a:rPr lang="en-US" dirty="0"/>
              <a:t>[has/have + past participle] 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You have seen that movie many times. </a:t>
            </a:r>
          </a:p>
          <a:p>
            <a:r>
              <a:rPr lang="en-US" dirty="0"/>
              <a:t>Have you seen that movie many times? </a:t>
            </a:r>
          </a:p>
          <a:p>
            <a:r>
              <a:rPr lang="en-US" dirty="0"/>
              <a:t>You have not seen that movie many times. </a:t>
            </a:r>
          </a:p>
          <a:p>
            <a:pPr marL="0" indent="0">
              <a:buNone/>
            </a:pPr>
            <a:r>
              <a:rPr lang="en-US" dirty="0"/>
              <a:t>USE</a:t>
            </a:r>
          </a:p>
          <a:p>
            <a:r>
              <a:rPr lang="en-US" dirty="0"/>
              <a:t>the present result of something that happened at an unspecified time in the past</a:t>
            </a:r>
          </a:p>
          <a:p>
            <a:r>
              <a:rPr lang="en-US" dirty="0"/>
              <a:t>actions which started in the past and continue in the present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1351</Words>
  <Application>Microsoft Office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Units 3 and 7 Trends in tourism Promoting a destination</vt:lpstr>
      <vt:lpstr>PowerPoint Presentation</vt:lpstr>
      <vt:lpstr>PowerPoint Presentation</vt:lpstr>
      <vt:lpstr>Vocabulary</vt:lpstr>
      <vt:lpstr>Speaking  </vt:lpstr>
      <vt:lpstr>Speaking  </vt:lpstr>
      <vt:lpstr>PowerPoint Presentation</vt:lpstr>
      <vt:lpstr>Past Simple</vt:lpstr>
      <vt:lpstr>Present Perfect</vt:lpstr>
      <vt:lpstr>Past Simple vs. Present Perfect</vt:lpstr>
      <vt:lpstr>PowerPoint Presentation</vt:lpstr>
      <vt:lpstr>Taking notes</vt:lpstr>
      <vt:lpstr>Exam Questions</vt:lpstr>
      <vt:lpstr>PowerPoint Presentation</vt:lpstr>
      <vt:lpstr>Exam Question</vt:lpstr>
      <vt:lpstr>PowerPoint Presentation</vt:lpstr>
      <vt:lpstr>Making a presentation </vt:lpstr>
      <vt:lpstr>The language of presentations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Barbul</dc:creator>
  <cp:lastModifiedBy>The Barbul</cp:lastModifiedBy>
  <cp:revision>13</cp:revision>
  <dcterms:created xsi:type="dcterms:W3CDTF">2006-08-16T00:00:00Z</dcterms:created>
  <dcterms:modified xsi:type="dcterms:W3CDTF">2014-11-17T08:32:13Z</dcterms:modified>
</cp:coreProperties>
</file>