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Hotel Facilities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4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Work </a:t>
            </a:r>
            <a:r>
              <a:rPr lang="en-US" dirty="0"/>
              <a:t>in groups. You work for a consultancy group. You </a:t>
            </a:r>
            <a:r>
              <a:rPr lang="en-US" dirty="0" smtClean="0"/>
              <a:t>have been </a:t>
            </a:r>
            <a:r>
              <a:rPr lang="en-US" dirty="0"/>
              <a:t>asked to look at the hotel </a:t>
            </a:r>
            <a:r>
              <a:rPr lang="en-US" dirty="0" smtClean="0"/>
              <a:t>investment </a:t>
            </a:r>
            <a:r>
              <a:rPr lang="en-US" dirty="0"/>
              <a:t>opportunities </a:t>
            </a:r>
            <a:r>
              <a:rPr lang="en-US" dirty="0" smtClean="0"/>
              <a:t>in your </a:t>
            </a:r>
            <a:r>
              <a:rPr lang="en-US" dirty="0"/>
              <a:t>area</a:t>
            </a:r>
            <a:r>
              <a:rPr lang="en-US" dirty="0" smtClean="0"/>
              <a:t>. Discuss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a where it would be feasible to build a new hotel.</a:t>
            </a:r>
          </a:p>
          <a:p>
            <a:pPr marL="0" indent="0" algn="just">
              <a:buNone/>
            </a:pPr>
            <a:r>
              <a:rPr lang="en-US" dirty="0"/>
              <a:t>b what kind of </a:t>
            </a:r>
            <a:r>
              <a:rPr lang="en-US" dirty="0" smtClean="0"/>
              <a:t>establishment </a:t>
            </a:r>
            <a:r>
              <a:rPr lang="en-US" dirty="0"/>
              <a:t>it would be (</a:t>
            </a:r>
            <a:r>
              <a:rPr lang="en-US" dirty="0" smtClean="0"/>
              <a:t>category, </a:t>
            </a:r>
            <a:r>
              <a:rPr lang="en-US" dirty="0"/>
              <a:t>number </a:t>
            </a:r>
            <a:r>
              <a:rPr lang="en-US" dirty="0" smtClean="0"/>
              <a:t>of rooms</a:t>
            </a:r>
            <a:r>
              <a:rPr lang="en-US" dirty="0"/>
              <a:t>, etc</a:t>
            </a:r>
            <a:r>
              <a:rPr lang="en-US" dirty="0" smtClean="0"/>
              <a:t>.).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c its </a:t>
            </a:r>
            <a:r>
              <a:rPr lang="en-US" dirty="0" smtClean="0"/>
              <a:t>facilities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d </a:t>
            </a:r>
            <a:r>
              <a:rPr lang="en-US" dirty="0" smtClean="0"/>
              <a:t>your </a:t>
            </a:r>
            <a:r>
              <a:rPr lang="en-US" dirty="0"/>
              <a:t>anticipated </a:t>
            </a:r>
            <a:r>
              <a:rPr lang="en-US" dirty="0" smtClean="0"/>
              <a:t>clientele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e how you would advertise and promote the hotel.</a:t>
            </a:r>
          </a:p>
        </p:txBody>
      </p:sp>
    </p:spTree>
    <p:extLst>
      <p:ext uri="{BB962C8B-B14F-4D97-AF65-F5344CB8AC3E}">
        <p14:creationId xmlns:p14="http://schemas.microsoft.com/office/powerpoint/2010/main" val="317853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1. Visit Colmar </a:t>
            </a:r>
            <a:r>
              <a:rPr lang="en-US" dirty="0"/>
              <a:t>with its</a:t>
            </a:r>
          </a:p>
          <a:p>
            <a:pPr marL="0" indent="0">
              <a:buNone/>
            </a:pPr>
            <a:r>
              <a:rPr lang="en-US" dirty="0" smtClean="0"/>
              <a:t>medieval/numerous/half-timbered/houses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2. Stay </a:t>
            </a:r>
            <a:r>
              <a:rPr lang="en-US" dirty="0"/>
              <a:t>at </a:t>
            </a:r>
            <a:r>
              <a:rPr lang="en-US" dirty="0" smtClean="0"/>
              <a:t>this</a:t>
            </a:r>
          </a:p>
          <a:p>
            <a:pPr marL="0" indent="0">
              <a:buNone/>
            </a:pPr>
            <a:r>
              <a:rPr lang="en-US" dirty="0" smtClean="0"/>
              <a:t>country-housel </a:t>
            </a:r>
            <a:r>
              <a:rPr lang="en-US" dirty="0"/>
              <a:t>outstandinglluxury </a:t>
            </a:r>
            <a:r>
              <a:rPr lang="en-US" dirty="0" smtClean="0"/>
              <a:t>Ihotel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3. The </a:t>
            </a:r>
            <a:r>
              <a:rPr lang="en-US" dirty="0"/>
              <a:t>chalet is in </a:t>
            </a:r>
            <a:r>
              <a:rPr lang="en-US" dirty="0" smtClean="0"/>
              <a:t>a/an </a:t>
            </a:r>
            <a:r>
              <a:rPr lang="en-US" dirty="0"/>
              <a:t>.... ....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viliage/Swiss/unspoiled </a:t>
            </a:r>
            <a:r>
              <a:rPr lang="en-US" dirty="0"/>
              <a:t>/</a:t>
            </a:r>
            <a:r>
              <a:rPr lang="en-US" dirty="0" smtClean="0"/>
              <a:t>resort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4. The </a:t>
            </a:r>
            <a:r>
              <a:rPr lang="en-US" dirty="0"/>
              <a:t>restaurant offers </a:t>
            </a:r>
            <a:r>
              <a:rPr lang="en-US" dirty="0" smtClean="0"/>
              <a:t>a/an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international</a:t>
            </a:r>
            <a:r>
              <a:rPr lang="en-US" dirty="0"/>
              <a:t>/ table d 'hote/varied/ </a:t>
            </a:r>
            <a:r>
              <a:rPr lang="en-US" dirty="0" smtClean="0"/>
              <a:t>menu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5. On </a:t>
            </a:r>
            <a:r>
              <a:rPr lang="en-US" dirty="0"/>
              <a:t>arrival all guests are given a.. .. .... . ............. .</a:t>
            </a:r>
          </a:p>
          <a:p>
            <a:pPr marL="0" indent="0">
              <a:buNone/>
            </a:pPr>
            <a:r>
              <a:rPr lang="en-US" dirty="0" smtClean="0"/>
              <a:t>star </a:t>
            </a:r>
            <a:r>
              <a:rPr lang="en-US" dirty="0"/>
              <a:t>-</a:t>
            </a:r>
            <a:r>
              <a:rPr lang="en-US" dirty="0" smtClean="0"/>
              <a:t>shaped </a:t>
            </a:r>
            <a:r>
              <a:rPr lang="en-US" dirty="0"/>
              <a:t>I </a:t>
            </a:r>
            <a:r>
              <a:rPr lang="en-US" dirty="0" smtClean="0"/>
              <a:t>dark </a:t>
            </a:r>
            <a:r>
              <a:rPr lang="en-US" dirty="0"/>
              <a:t>I </a:t>
            </a:r>
            <a:r>
              <a:rPr lang="en-US" dirty="0" smtClean="0"/>
              <a:t>Belgi </a:t>
            </a:r>
            <a:r>
              <a:rPr lang="en-US" dirty="0"/>
              <a:t>an I </a:t>
            </a:r>
            <a:r>
              <a:rPr lang="en-US" dirty="0" smtClean="0"/>
              <a:t>chocolate</a:t>
            </a:r>
          </a:p>
          <a:p>
            <a:pPr marL="0" indent="0">
              <a:buNone/>
            </a:pPr>
            <a:r>
              <a:rPr lang="en-US" dirty="0" smtClean="0"/>
              <a:t>6. At </a:t>
            </a:r>
            <a:r>
              <a:rPr lang="en-US" dirty="0"/>
              <a:t>the Majestic they </a:t>
            </a:r>
            <a:r>
              <a:rPr lang="en-US" dirty="0" smtClean="0"/>
              <a:t>have..............................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junior </a:t>
            </a:r>
            <a:r>
              <a:rPr lang="en-US" dirty="0"/>
              <a:t>I luxurious/four /</a:t>
            </a:r>
            <a:r>
              <a:rPr lang="en-US" dirty="0" smtClean="0"/>
              <a:t>suites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7. All </a:t>
            </a:r>
            <a:r>
              <a:rPr lang="en-US" dirty="0"/>
              <a:t>staff will be issued </a:t>
            </a:r>
            <a:r>
              <a:rPr lang="en-US" dirty="0" smtClean="0"/>
              <a:t>with..................................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cotton/new/blue-and-white/uniforms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8. In </a:t>
            </a:r>
            <a:r>
              <a:rPr lang="en-US" dirty="0"/>
              <a:t>the dining room there is a .. .. .</a:t>
            </a:r>
          </a:p>
          <a:p>
            <a:pPr marL="0" indent="0">
              <a:buNone/>
            </a:pPr>
            <a:r>
              <a:rPr lang="en-US" dirty="0" smtClean="0"/>
              <a:t>fiftee </a:t>
            </a:r>
            <a:r>
              <a:rPr lang="en-US" dirty="0"/>
              <a:t>nth -centu ry /Veneti an I pricelessl </a:t>
            </a:r>
            <a:r>
              <a:rPr lang="en-US" dirty="0" smtClean="0"/>
              <a:t>chandelier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a) </a:t>
            </a:r>
            <a:r>
              <a:rPr lang="en-US" dirty="0"/>
              <a:t>What do you expect from a good hotel?</a:t>
            </a:r>
          </a:p>
          <a:p>
            <a:pPr marL="0" indent="0">
              <a:buNone/>
            </a:pPr>
            <a:r>
              <a:rPr lang="en-US" dirty="0" smtClean="0"/>
              <a:t>b) </a:t>
            </a:r>
            <a:r>
              <a:rPr lang="en-US" dirty="0"/>
              <a:t>Which of these do you consider the most important?</a:t>
            </a:r>
          </a:p>
          <a:p>
            <a:pPr marL="0" indent="0">
              <a:buNone/>
            </a:pPr>
            <a:r>
              <a:rPr lang="en-US" dirty="0"/>
              <a:t>• price • </a:t>
            </a:r>
            <a:r>
              <a:rPr lang="en-US" dirty="0" smtClean="0"/>
              <a:t>facilities </a:t>
            </a:r>
            <a:r>
              <a:rPr lang="en-US" dirty="0"/>
              <a:t>• service • </a:t>
            </a:r>
            <a:r>
              <a:rPr lang="en-US" dirty="0" smtClean="0"/>
              <a:t>location</a:t>
            </a:r>
          </a:p>
          <a:p>
            <a:pPr marL="0" indent="0">
              <a:buNone/>
            </a:pPr>
            <a:r>
              <a:rPr lang="en-US" dirty="0" smtClean="0"/>
              <a:t>c)What </a:t>
            </a:r>
            <a:r>
              <a:rPr lang="en-US" dirty="0"/>
              <a:t>are your best and worst experiences at a hotel?</a:t>
            </a:r>
          </a:p>
        </p:txBody>
      </p:sp>
    </p:spTree>
    <p:extLst>
      <p:ext uri="{BB962C8B-B14F-4D97-AF65-F5344CB8AC3E}">
        <p14:creationId xmlns:p14="http://schemas.microsoft.com/office/powerpoint/2010/main" val="343204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Which of these facilities would you expect to find in a deluxe hotel </a:t>
            </a:r>
            <a:r>
              <a:rPr lang="en-US" dirty="0" smtClean="0"/>
              <a:t>? </a:t>
            </a:r>
            <a:r>
              <a:rPr lang="en-US" dirty="0"/>
              <a:t>Are there any you would add to the </a:t>
            </a:r>
            <a:r>
              <a:rPr lang="en-US" dirty="0" smtClean="0"/>
              <a:t>list? Is </a:t>
            </a:r>
            <a:r>
              <a:rPr lang="en-US" dirty="0"/>
              <a:t>this the same for all countries?</a:t>
            </a:r>
          </a:p>
          <a:p>
            <a:r>
              <a:rPr lang="en-US" dirty="0"/>
              <a:t>trouser press</a:t>
            </a:r>
          </a:p>
          <a:p>
            <a:r>
              <a:rPr lang="en-US" dirty="0"/>
              <a:t>cable television in room</a:t>
            </a:r>
          </a:p>
          <a:p>
            <a:r>
              <a:rPr lang="en-US" dirty="0"/>
              <a:t>ornamental gardens</a:t>
            </a:r>
          </a:p>
          <a:p>
            <a:r>
              <a:rPr lang="en-US" dirty="0"/>
              <a:t>live entertainment</a:t>
            </a:r>
          </a:p>
          <a:p>
            <a:r>
              <a:rPr lang="en-US" dirty="0"/>
              <a:t>lift</a:t>
            </a:r>
          </a:p>
          <a:p>
            <a:r>
              <a:rPr lang="en-US" dirty="0"/>
              <a:t>free garage space</a:t>
            </a:r>
          </a:p>
          <a:p>
            <a:r>
              <a:rPr lang="en-US" dirty="0"/>
              <a:t>beauty salon</a:t>
            </a:r>
          </a:p>
          <a:p>
            <a:r>
              <a:rPr lang="en-US" dirty="0"/>
              <a:t>tea/coffee-making faci lities</a:t>
            </a:r>
          </a:p>
          <a:p>
            <a:r>
              <a:rPr lang="en-US" dirty="0" smtClean="0"/>
              <a:t>air </a:t>
            </a:r>
            <a:r>
              <a:rPr lang="en-US" dirty="0"/>
              <a:t>conditioning</a:t>
            </a:r>
          </a:p>
          <a:p>
            <a:r>
              <a:rPr lang="en-US" dirty="0"/>
              <a:t>DD telephone</a:t>
            </a:r>
          </a:p>
          <a:p>
            <a:r>
              <a:rPr lang="en-US" dirty="0"/>
              <a:t>outdoor or indoor swimming pool</a:t>
            </a:r>
          </a:p>
          <a:p>
            <a:r>
              <a:rPr lang="en-US" dirty="0" smtClean="0"/>
              <a:t>disco</a:t>
            </a:r>
            <a:endParaRPr lang="en-US" dirty="0"/>
          </a:p>
          <a:p>
            <a:r>
              <a:rPr lang="en-US" dirty="0" smtClean="0"/>
              <a:t>floodlit </a:t>
            </a:r>
            <a:r>
              <a:rPr lang="en-US" dirty="0"/>
              <a:t>tennis court</a:t>
            </a:r>
          </a:p>
          <a:p>
            <a:r>
              <a:rPr lang="en-US" dirty="0"/>
              <a:t>sauna + jacuzzi</a:t>
            </a:r>
          </a:p>
          <a:p>
            <a:r>
              <a:rPr lang="en-US" dirty="0"/>
              <a:t>gift shop</a:t>
            </a:r>
          </a:p>
          <a:p>
            <a:r>
              <a:rPr lang="en-US" dirty="0"/>
              <a:t>newspapers</a:t>
            </a:r>
          </a:p>
        </p:txBody>
      </p:sp>
    </p:spTree>
    <p:extLst>
      <p:ext uri="{BB962C8B-B14F-4D97-AF65-F5344CB8AC3E}">
        <p14:creationId xmlns:p14="http://schemas.microsoft.com/office/powerpoint/2010/main" val="127950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Language Focus</a:t>
            </a:r>
            <a:br>
              <a:rPr lang="en-US" dirty="0"/>
            </a:br>
            <a:r>
              <a:rPr lang="en-US" dirty="0"/>
              <a:t>Adjectives and word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Adjectives can be divided into a number of categories</a:t>
            </a:r>
            <a:r>
              <a:rPr lang="en-US" dirty="0" smtClean="0"/>
              <a:t>:-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Qualitative: </a:t>
            </a:r>
            <a:r>
              <a:rPr lang="en-US" dirty="0"/>
              <a:t>these adjectives identify a quality that someone or something possesses.</a:t>
            </a:r>
          </a:p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/>
              <a:t>attractive area a famous hotel a cheap room a pleasant stay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Classifying</a:t>
            </a:r>
            <a:r>
              <a:rPr lang="en-US" dirty="0"/>
              <a:t>: these adjectives are used to classify the following noun.</a:t>
            </a:r>
          </a:p>
          <a:p>
            <a:r>
              <a:rPr lang="en-US" dirty="0"/>
              <a:t>a double bed </a:t>
            </a:r>
            <a:r>
              <a:rPr lang="en-US" dirty="0" smtClean="0"/>
              <a:t>           a </a:t>
            </a:r>
            <a:r>
              <a:rPr lang="en-US" dirty="0"/>
              <a:t>separate entrance </a:t>
            </a:r>
            <a:r>
              <a:rPr lang="en-US" dirty="0" smtClean="0"/>
              <a:t>       a </a:t>
            </a:r>
            <a:r>
              <a:rPr lang="en-US" dirty="0"/>
              <a:t>single room </a:t>
            </a:r>
            <a:r>
              <a:rPr lang="en-US" dirty="0" smtClean="0"/>
              <a:t>                   a </a:t>
            </a:r>
            <a:r>
              <a:rPr lang="en-US" dirty="0"/>
              <a:t>bridal suite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Classifying </a:t>
            </a:r>
            <a:r>
              <a:rPr lang="en-US" dirty="0"/>
              <a:t>adjectives are not normally gradabJe. We cannot say "a very separate entrance or *a very double bed. </a:t>
            </a:r>
            <a:r>
              <a:rPr lang="en-US" dirty="0" smtClean="0"/>
              <a:t>An entrance </a:t>
            </a:r>
            <a:r>
              <a:rPr lang="en-US" dirty="0"/>
              <a:t>is separate or it isn't; a bed is a double or it </a:t>
            </a:r>
            <a:r>
              <a:rPr lang="en-US" dirty="0" smtClean="0"/>
              <a:t>isn't.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normal order for adjectives </a:t>
            </a:r>
            <a:r>
              <a:rPr lang="en-US" dirty="0" smtClean="0"/>
              <a:t>is: qualitativee classifying</a:t>
            </a:r>
            <a:r>
              <a:rPr lang="en-US" dirty="0"/>
              <a:t>:</a:t>
            </a:r>
          </a:p>
          <a:p>
            <a:r>
              <a:rPr lang="en-US" dirty="0"/>
              <a:t>a small f urnished apartment </a:t>
            </a:r>
            <a:r>
              <a:rPr lang="en-US" dirty="0" smtClean="0"/>
              <a:t>		a </a:t>
            </a:r>
            <a:r>
              <a:rPr lang="en-US" dirty="0"/>
              <a:t>special free offer </a:t>
            </a:r>
            <a:r>
              <a:rPr lang="en-US" dirty="0" smtClean="0"/>
              <a:t>	a </a:t>
            </a:r>
            <a:r>
              <a:rPr lang="en-US" dirty="0"/>
              <a:t>pleasant rural setting </a:t>
            </a:r>
            <a:r>
              <a:rPr lang="en-US" dirty="0" smtClean="0"/>
              <a:t>		a </a:t>
            </a:r>
            <a:r>
              <a:rPr lang="en-US" dirty="0"/>
              <a:t>large double bed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If there are more than two adjectives in a phrase, the order is: </a:t>
            </a:r>
            <a:r>
              <a:rPr lang="en-US" dirty="0" smtClean="0"/>
              <a:t>1. </a:t>
            </a:r>
            <a:r>
              <a:rPr lang="en-US" dirty="0"/>
              <a:t>subjective opinion </a:t>
            </a:r>
            <a:r>
              <a:rPr lang="en-US" dirty="0" smtClean="0"/>
              <a:t>2.  qualifier </a:t>
            </a:r>
            <a:r>
              <a:rPr lang="en-US" dirty="0"/>
              <a:t>(size, age, shape) </a:t>
            </a:r>
            <a:r>
              <a:rPr lang="en-US" dirty="0" smtClean="0"/>
              <a:t>3) </a:t>
            </a:r>
            <a:r>
              <a:rPr lang="en-US" dirty="0"/>
              <a:t>colour </a:t>
            </a:r>
            <a:r>
              <a:rPr lang="en-US" dirty="0" smtClean="0"/>
              <a:t>4) </a:t>
            </a:r>
            <a:r>
              <a:rPr lang="en-US" dirty="0"/>
              <a:t>origin </a:t>
            </a:r>
            <a:r>
              <a:rPr lang="en-US" dirty="0" smtClean="0"/>
              <a:t>5) </a:t>
            </a:r>
            <a:r>
              <a:rPr lang="en-US" dirty="0"/>
              <a:t>what the noun is made of o what kind? what for? </a:t>
            </a:r>
            <a:r>
              <a:rPr lang="en-US" dirty="0" smtClean="0"/>
              <a:t>6) </a:t>
            </a:r>
            <a:r>
              <a:rPr lang="en-US" dirty="0"/>
              <a:t>head noun</a:t>
            </a:r>
          </a:p>
          <a:p>
            <a:r>
              <a:rPr lang="en-US" dirty="0"/>
              <a:t>an exquisite </a:t>
            </a:r>
            <a:r>
              <a:rPr lang="en-US" dirty="0" smtClean="0"/>
              <a:t>Ming-dynasty </a:t>
            </a:r>
            <a:r>
              <a:rPr lang="en-US" dirty="0"/>
              <a:t>porcelain vase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beautiful antique china rose bowl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Compound </a:t>
            </a:r>
            <a:r>
              <a:rPr lang="en-US" dirty="0"/>
              <a:t>adjectives are formed by joining two (or more) words with a hyphen:</a:t>
            </a:r>
          </a:p>
          <a:p>
            <a:r>
              <a:rPr lang="en-US" dirty="0"/>
              <a:t>an up-market hotel </a:t>
            </a:r>
            <a:r>
              <a:rPr lang="en-US" dirty="0" smtClean="0"/>
              <a:t>	self-contained </a:t>
            </a:r>
            <a:r>
              <a:rPr lang="en-US" dirty="0"/>
              <a:t>accommodation </a:t>
            </a:r>
            <a:r>
              <a:rPr lang="en-US" dirty="0" smtClean="0"/>
              <a:t>	well-appointed </a:t>
            </a:r>
            <a:r>
              <a:rPr lang="en-US" dirty="0"/>
              <a:t>rooms </a:t>
            </a:r>
            <a:r>
              <a:rPr lang="en-US" dirty="0" smtClean="0"/>
              <a:t>	an </a:t>
            </a:r>
            <a:r>
              <a:rPr lang="en-US" dirty="0"/>
              <a:t>out-of-the-way resort</a:t>
            </a:r>
          </a:p>
        </p:txBody>
      </p:sp>
    </p:spTree>
    <p:extLst>
      <p:ext uri="{BB962C8B-B14F-4D97-AF65-F5344CB8AC3E}">
        <p14:creationId xmlns:p14="http://schemas.microsoft.com/office/powerpoint/2010/main" val="248161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Put </a:t>
            </a:r>
            <a:r>
              <a:rPr lang="en-US" dirty="0"/>
              <a:t>the words on the right into the correct order to complete these </a:t>
            </a:r>
            <a:r>
              <a:rPr lang="en-US" dirty="0" smtClean="0"/>
              <a:t>sentences.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We </a:t>
            </a:r>
            <a:r>
              <a:rPr lang="en-US" dirty="0"/>
              <a:t>ate some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local </a:t>
            </a:r>
            <a:r>
              <a:rPr lang="en-US" dirty="0"/>
              <a:t>excellent dishes </a:t>
            </a:r>
            <a:r>
              <a:rPr lang="en-US" dirty="0" smtClean="0"/>
              <a:t>seafood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2. One </a:t>
            </a:r>
            <a:r>
              <a:rPr lang="en-US" dirty="0"/>
              <a:t>of the guests stole our</a:t>
            </a:r>
          </a:p>
          <a:p>
            <a:pPr marL="0" indent="0">
              <a:buNone/>
            </a:pPr>
            <a:r>
              <a:rPr lang="en-US" dirty="0"/>
              <a:t>pot antique silver pepper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3. In </a:t>
            </a:r>
            <a:r>
              <a:rPr lang="en-US" dirty="0"/>
              <a:t>the lobby there was a</a:t>
            </a:r>
          </a:p>
          <a:p>
            <a:pPr marL="0" indent="0">
              <a:buNone/>
            </a:pPr>
            <a:r>
              <a:rPr lang="en-US" dirty="0" smtClean="0"/>
              <a:t>writing </a:t>
            </a:r>
            <a:r>
              <a:rPr lang="en-US" dirty="0"/>
              <a:t>Flemish </a:t>
            </a:r>
            <a:r>
              <a:rPr lang="en-US" dirty="0" smtClean="0"/>
              <a:t>heavy sixteenth-century </a:t>
            </a:r>
            <a:r>
              <a:rPr lang="en-US" dirty="0"/>
              <a:t>desk</a:t>
            </a:r>
          </a:p>
          <a:p>
            <a:endParaRPr lang="en-US" dirty="0" smtClean="0"/>
          </a:p>
          <a:p>
            <a:pPr marL="514350" indent="-514350">
              <a:buAutoNum type="arabicPeriod" startAt="4"/>
            </a:pPr>
            <a:r>
              <a:rPr lang="en-US" dirty="0" smtClean="0"/>
              <a:t>The </a:t>
            </a:r>
            <a:r>
              <a:rPr lang="en-US" dirty="0"/>
              <a:t>cook's looking for 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bowl </a:t>
            </a:r>
            <a:r>
              <a:rPr lang="en-US" dirty="0"/>
              <a:t>large red salad plastic</a:t>
            </a:r>
          </a:p>
          <a:p>
            <a:pPr marL="514350" indent="-514350">
              <a:buAutoNum type="arabicPeriod" startAt="4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5.  Each </a:t>
            </a:r>
            <a:r>
              <a:rPr lang="en-US" dirty="0"/>
              <a:t>room has a</a:t>
            </a:r>
          </a:p>
          <a:p>
            <a:pPr marL="0" indent="0">
              <a:buNone/>
            </a:pPr>
            <a:r>
              <a:rPr lang="en-US" dirty="0" smtClean="0"/>
              <a:t>red-and-white enormous superb </a:t>
            </a:r>
            <a:r>
              <a:rPr lang="en-US" dirty="0"/>
              <a:t>bedside Japanese lamp</a:t>
            </a:r>
          </a:p>
        </p:txBody>
      </p:sp>
    </p:spTree>
    <p:extLst>
      <p:ext uri="{BB962C8B-B14F-4D97-AF65-F5344CB8AC3E}">
        <p14:creationId xmlns:p14="http://schemas.microsoft.com/office/powerpoint/2010/main" val="82618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242424"/>
                </a:solidFill>
                <a:latin typeface="Arial"/>
              </a:rPr>
              <a:t>Match the </a:t>
            </a:r>
            <a:r>
              <a:rPr lang="en-US" sz="1800" dirty="0">
                <a:solidFill>
                  <a:srgbClr val="353535"/>
                </a:solidFill>
                <a:latin typeface="Arial"/>
              </a:rPr>
              <a:t>wo</a:t>
            </a:r>
            <a:r>
              <a:rPr lang="en-US" sz="1800" dirty="0">
                <a:solidFill>
                  <a:srgbClr val="151515"/>
                </a:solidFill>
                <a:latin typeface="Arial"/>
              </a:rPr>
              <a:t>rd</a:t>
            </a:r>
            <a:r>
              <a:rPr lang="en-US" sz="1800" dirty="0">
                <a:solidFill>
                  <a:srgbClr val="353535"/>
                </a:solidFill>
                <a:latin typeface="Arial"/>
              </a:rPr>
              <a:t>s </a:t>
            </a:r>
            <a:r>
              <a:rPr lang="en-US" sz="1800" dirty="0">
                <a:solidFill>
                  <a:srgbClr val="242424"/>
                </a:solidFill>
                <a:latin typeface="Arial"/>
              </a:rPr>
              <a:t>below to make compound </a:t>
            </a:r>
            <a:r>
              <a:rPr lang="en-US" sz="1800" dirty="0">
                <a:solidFill>
                  <a:srgbClr val="4C4C4C"/>
                </a:solidFill>
                <a:latin typeface="Arial"/>
              </a:rPr>
              <a:t>a</a:t>
            </a:r>
            <a:r>
              <a:rPr lang="en-US" sz="1800" dirty="0">
                <a:solidFill>
                  <a:srgbClr val="242424"/>
                </a:solidFill>
                <a:latin typeface="Arial"/>
              </a:rPr>
              <a:t>dj</a:t>
            </a:r>
            <a:r>
              <a:rPr lang="en-US" sz="1800" dirty="0">
                <a:solidFill>
                  <a:srgbClr val="4C4C4C"/>
                </a:solidFill>
                <a:latin typeface="Arial"/>
              </a:rPr>
              <a:t>e</a:t>
            </a:r>
            <a:r>
              <a:rPr lang="en-US" sz="1800" dirty="0">
                <a:solidFill>
                  <a:srgbClr val="242424"/>
                </a:solidFill>
                <a:latin typeface="Arial"/>
              </a:rPr>
              <a:t>ctives.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151515"/>
                </a:solidFill>
                <a:latin typeface="Arial"/>
              </a:rPr>
              <a:t>Th</a:t>
            </a:r>
            <a:r>
              <a:rPr lang="en-US" sz="1800" dirty="0">
                <a:solidFill>
                  <a:srgbClr val="353535"/>
                </a:solidFill>
                <a:latin typeface="Arial"/>
              </a:rPr>
              <a:t>e</a:t>
            </a:r>
            <a:r>
              <a:rPr lang="en-US" sz="1800" dirty="0">
                <a:solidFill>
                  <a:srgbClr val="151515"/>
                </a:solidFill>
                <a:latin typeface="Arial"/>
              </a:rPr>
              <a:t>n </a:t>
            </a:r>
            <a:r>
              <a:rPr lang="en-US" sz="1800" dirty="0">
                <a:solidFill>
                  <a:srgbClr val="353535"/>
                </a:solidFill>
                <a:latin typeface="Arial"/>
              </a:rPr>
              <a:t>add a </a:t>
            </a:r>
            <a:r>
              <a:rPr lang="en-US" sz="1800" dirty="0">
                <a:solidFill>
                  <a:srgbClr val="4C4C4C"/>
                </a:solidFill>
                <a:latin typeface="Arial"/>
              </a:rPr>
              <a:t>s</a:t>
            </a:r>
            <a:r>
              <a:rPr lang="en-US" sz="1800" dirty="0">
                <a:solidFill>
                  <a:srgbClr val="151515"/>
                </a:solidFill>
                <a:latin typeface="Arial"/>
              </a:rPr>
              <a:t>uit</a:t>
            </a:r>
            <a:r>
              <a:rPr lang="en-US" sz="1800" dirty="0">
                <a:solidFill>
                  <a:srgbClr val="353535"/>
                </a:solidFill>
                <a:latin typeface="Arial"/>
              </a:rPr>
              <a:t>a</a:t>
            </a:r>
            <a:r>
              <a:rPr lang="en-US" sz="1800" dirty="0">
                <a:solidFill>
                  <a:srgbClr val="151515"/>
                </a:solidFill>
                <a:latin typeface="Arial"/>
              </a:rPr>
              <a:t>ble n</a:t>
            </a:r>
            <a:r>
              <a:rPr lang="en-US" sz="1800" dirty="0">
                <a:solidFill>
                  <a:srgbClr val="353535"/>
                </a:solidFill>
                <a:latin typeface="Arial"/>
              </a:rPr>
              <a:t>o</a:t>
            </a:r>
            <a:r>
              <a:rPr lang="en-US" sz="1800" dirty="0">
                <a:solidFill>
                  <a:srgbClr val="151515"/>
                </a:solidFill>
                <a:latin typeface="Arial"/>
              </a:rPr>
              <a:t>un </a:t>
            </a:r>
            <a:r>
              <a:rPr lang="en-US" sz="1800" dirty="0">
                <a:solidFill>
                  <a:srgbClr val="242424"/>
                </a:solidFill>
                <a:latin typeface="Arial"/>
              </a:rPr>
              <a:t>of </a:t>
            </a:r>
            <a:r>
              <a:rPr lang="en-US" sz="1800" dirty="0">
                <a:solidFill>
                  <a:srgbClr val="353535"/>
                </a:solidFill>
                <a:latin typeface="Arial"/>
              </a:rPr>
              <a:t>yo</a:t>
            </a:r>
            <a:r>
              <a:rPr lang="en-US" sz="1800" dirty="0">
                <a:solidFill>
                  <a:srgbClr val="151515"/>
                </a:solidFill>
                <a:latin typeface="Arial"/>
              </a:rPr>
              <a:t>u</a:t>
            </a:r>
            <a:r>
              <a:rPr lang="en-US" sz="1800" dirty="0">
                <a:solidFill>
                  <a:srgbClr val="353535"/>
                </a:solidFill>
                <a:latin typeface="Arial"/>
              </a:rPr>
              <a:t>r </a:t>
            </a:r>
            <a:r>
              <a:rPr lang="en-US" sz="1800" dirty="0">
                <a:solidFill>
                  <a:srgbClr val="242424"/>
                </a:solidFill>
                <a:latin typeface="Arial"/>
              </a:rPr>
              <a:t>choice </a:t>
            </a:r>
            <a:r>
              <a:rPr lang="en-US" sz="1800" dirty="0">
                <a:solidFill>
                  <a:srgbClr val="353535"/>
                </a:solidFill>
                <a:latin typeface="Arial"/>
              </a:rPr>
              <a:t>to </a:t>
            </a:r>
            <a:r>
              <a:rPr lang="en-US" sz="1800" dirty="0">
                <a:solidFill>
                  <a:srgbClr val="242424"/>
                </a:solidFill>
                <a:latin typeface="Arial"/>
              </a:rPr>
              <a:t>each one.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ai</a:t>
            </a:r>
            <a:r>
              <a:rPr lang="en-US" sz="1800" dirty="0" smtClean="0">
                <a:solidFill>
                  <a:srgbClr val="242424"/>
                </a:solidFill>
                <a:latin typeface="Arial"/>
              </a:rPr>
              <a:t>r	 </a:t>
            </a: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season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well	 </a:t>
            </a:r>
            <a:r>
              <a:rPr lang="en-US" sz="1800" dirty="0" smtClean="0">
                <a:solidFill>
                  <a:srgbClr val="242424"/>
                </a:solidFill>
                <a:latin typeface="Arial"/>
              </a:rPr>
              <a:t>m</a:t>
            </a: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i</a:t>
            </a:r>
            <a:r>
              <a:rPr lang="en-US" sz="1800" dirty="0" smtClean="0">
                <a:solidFill>
                  <a:srgbClr val="242424"/>
                </a:solidFill>
                <a:latin typeface="Arial"/>
              </a:rPr>
              <a:t>n</a:t>
            </a: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ute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self	</a:t>
            </a:r>
            <a:r>
              <a:rPr lang="en-US" sz="1800" dirty="0" smtClean="0">
                <a:solidFill>
                  <a:srgbClr val="242424"/>
                </a:solidFill>
                <a:latin typeface="Arial"/>
              </a:rPr>
              <a:t>tim</a:t>
            </a: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e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a</a:t>
            </a:r>
            <a:r>
              <a:rPr lang="en-US" sz="1800" dirty="0" smtClean="0">
                <a:solidFill>
                  <a:srgbClr val="242424"/>
                </a:solidFill>
                <a:latin typeface="Arial"/>
              </a:rPr>
              <a:t>u</a:t>
            </a: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d</a:t>
            </a:r>
            <a:r>
              <a:rPr lang="en-US" sz="1800" dirty="0" smtClean="0">
                <a:solidFill>
                  <a:srgbClr val="242424"/>
                </a:solidFill>
                <a:latin typeface="Arial"/>
              </a:rPr>
              <a:t>i</a:t>
            </a: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o</a:t>
            </a:r>
            <a:r>
              <a:rPr lang="en-US" sz="1800" dirty="0" smtClean="0">
                <a:solidFill>
                  <a:srgbClr val="767676"/>
                </a:solidFill>
                <a:latin typeface="Arial"/>
              </a:rPr>
              <a:t>	 </a:t>
            </a:r>
            <a:r>
              <a:rPr lang="en-US" sz="1800" dirty="0" smtClean="0">
                <a:solidFill>
                  <a:srgbClr val="242424"/>
                </a:solidFill>
                <a:latin typeface="Arial"/>
              </a:rPr>
              <a:t>ne</a:t>
            </a: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w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cu</a:t>
            </a:r>
            <a:r>
              <a:rPr lang="en-US" sz="1800" dirty="0" smtClean="0">
                <a:solidFill>
                  <a:srgbClr val="242424"/>
                </a:solidFill>
                <a:latin typeface="Arial"/>
              </a:rPr>
              <a:t>t </a:t>
            </a: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	e</a:t>
            </a:r>
            <a:r>
              <a:rPr lang="en-US" sz="1800" dirty="0" smtClean="0">
                <a:solidFill>
                  <a:srgbClr val="242424"/>
                </a:solidFill>
                <a:latin typeface="Arial"/>
              </a:rPr>
              <a:t>q</a:t>
            </a: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u</a:t>
            </a:r>
            <a:r>
              <a:rPr lang="en-US" sz="1800" dirty="0" smtClean="0">
                <a:solidFill>
                  <a:srgbClr val="151515"/>
                </a:solidFill>
                <a:latin typeface="Arial"/>
              </a:rPr>
              <a:t>i</a:t>
            </a:r>
            <a:r>
              <a:rPr lang="en-US" sz="1800" dirty="0" smtClean="0">
                <a:solidFill>
                  <a:srgbClr val="353535"/>
                </a:solidFill>
                <a:latin typeface="Arial"/>
              </a:rPr>
              <a:t>pped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242424"/>
                </a:solidFill>
                <a:latin typeface="Arial"/>
              </a:rPr>
              <a:t>l</a:t>
            </a: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ast	</a:t>
            </a:r>
            <a:r>
              <a:rPr lang="en-US" sz="1800" dirty="0" smtClean="0">
                <a:solidFill>
                  <a:srgbClr val="353535"/>
                </a:solidFill>
                <a:latin typeface="Arial"/>
              </a:rPr>
              <a:t>built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353535"/>
                </a:solidFill>
                <a:latin typeface="Arial"/>
              </a:rPr>
              <a:t>part	 </a:t>
            </a: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co</a:t>
            </a:r>
            <a:r>
              <a:rPr lang="en-US" sz="1800" dirty="0" smtClean="0">
                <a:solidFill>
                  <a:srgbClr val="242424"/>
                </a:solidFill>
                <a:latin typeface="Arial"/>
              </a:rPr>
              <a:t>n</a:t>
            </a: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tai</a:t>
            </a:r>
            <a:r>
              <a:rPr lang="en-US" sz="1800" dirty="0" smtClean="0">
                <a:solidFill>
                  <a:srgbClr val="242424"/>
                </a:solidFill>
                <a:latin typeface="Arial"/>
              </a:rPr>
              <a:t>n</a:t>
            </a:r>
            <a:r>
              <a:rPr lang="en-US" sz="1800" dirty="0" smtClean="0">
                <a:solidFill>
                  <a:srgbClr val="4C4C4C"/>
                </a:solidFill>
                <a:latin typeface="Arial"/>
              </a:rPr>
              <a:t>ed</a:t>
            </a:r>
            <a:endParaRPr lang="en-US" sz="1800" dirty="0" smtClean="0">
              <a:solidFill>
                <a:srgbClr val="242424"/>
              </a:solidFill>
              <a:latin typeface="Arial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353535"/>
                </a:solidFill>
                <a:latin typeface="Arial"/>
              </a:rPr>
              <a:t>purpose	 conditioned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353535"/>
                </a:solidFill>
                <a:latin typeface="Arial"/>
              </a:rPr>
              <a:t>brand	 price</a:t>
            </a:r>
          </a:p>
          <a:p>
            <a:pPr marL="0" indent="0">
              <a:buNone/>
            </a:pPr>
            <a:endParaRPr lang="en-US" sz="1800" dirty="0" smtClean="0">
              <a:solidFill>
                <a:srgbClr val="353535"/>
              </a:solidFill>
              <a:latin typeface="Arial"/>
            </a:endParaRPr>
          </a:p>
          <a:p>
            <a:pPr marL="0" indent="0">
              <a:buNone/>
            </a:pPr>
            <a:r>
              <a:rPr lang="en-US" sz="1800" dirty="0"/>
              <a:t>Write a short description to be </a:t>
            </a:r>
            <a:r>
              <a:rPr lang="en-US" sz="1800" dirty="0" smtClean="0"/>
              <a:t>included </a:t>
            </a:r>
            <a:r>
              <a:rPr lang="en-US" sz="1800" dirty="0"/>
              <a:t>in a leaflet publicising the hotel.</a:t>
            </a:r>
          </a:p>
        </p:txBody>
      </p:sp>
    </p:spTree>
    <p:extLst>
      <p:ext uri="{BB962C8B-B14F-4D97-AF65-F5344CB8AC3E}">
        <p14:creationId xmlns:p14="http://schemas.microsoft.com/office/powerpoint/2010/main" val="237227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You are the Reservations Manager </a:t>
            </a:r>
            <a:r>
              <a:rPr lang="en-US" dirty="0" smtClean="0"/>
              <a:t>at a </a:t>
            </a:r>
            <a:r>
              <a:rPr lang="en-US" dirty="0"/>
              <a:t>large hotel in Berlin. You received this letter. An </a:t>
            </a:r>
            <a:r>
              <a:rPr lang="en-US" dirty="0" smtClean="0"/>
              <a:t>institute is intending to hold its fortcoming conference</a:t>
            </a:r>
            <a:r>
              <a:rPr lang="en-US" dirty="0"/>
              <a:t>. </a:t>
            </a:r>
            <a:r>
              <a:rPr lang="en-US" dirty="0" smtClean="0"/>
              <a:t>Reply  and let them know whether your hotel would be in a position to host the conference, decribe your facilities and prices for approximately 100 delegates. Use the following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62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/>
              <a:t>FREDERICK HOTEL</a:t>
            </a:r>
          </a:p>
          <a:p>
            <a:pPr marL="0" indent="0" algn="ctr">
              <a:buNone/>
            </a:pPr>
            <a:r>
              <a:rPr lang="en-US" dirty="0"/>
              <a:t>BANQUETING AND</a:t>
            </a:r>
          </a:p>
          <a:p>
            <a:pPr marL="0" indent="0" algn="ctr">
              <a:buNone/>
            </a:pPr>
            <a:r>
              <a:rPr lang="en-US" dirty="0"/>
              <a:t>CONFERENCE</a:t>
            </a:r>
          </a:p>
          <a:p>
            <a:pPr marL="0" indent="0" algn="ctr">
              <a:buNone/>
            </a:pPr>
            <a:r>
              <a:rPr lang="en-US" dirty="0" smtClean="0"/>
              <a:t>FACILITIES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17 air-conditioned conference rooms </a:t>
            </a:r>
          </a:p>
          <a:p>
            <a:pPr marL="0" indent="0">
              <a:buNone/>
            </a:pPr>
            <a:r>
              <a:rPr lang="en-US" dirty="0"/>
              <a:t>• simultaneous translating/ interpreters' booths</a:t>
            </a:r>
          </a:p>
          <a:p>
            <a:pPr marL="0" indent="0">
              <a:buNone/>
            </a:pPr>
            <a:r>
              <a:rPr lang="en-US" dirty="0"/>
              <a:t>• 7 seminar rooms</a:t>
            </a:r>
          </a:p>
          <a:p>
            <a:pPr marL="0" indent="0">
              <a:buNone/>
            </a:pPr>
            <a:r>
              <a:rPr lang="en-US" dirty="0"/>
              <a:t>• single and double rooms and suites, all </a:t>
            </a:r>
            <a:r>
              <a:rPr lang="en-US" dirty="0" smtClean="0"/>
              <a:t>air-conditioned with </a:t>
            </a:r>
            <a:r>
              <a:rPr lang="en-US" dirty="0"/>
              <a:t>en-suite facilities</a:t>
            </a:r>
          </a:p>
          <a:p>
            <a:pPr marL="0" indent="0">
              <a:buNone/>
            </a:pPr>
            <a:r>
              <a:rPr lang="en-US" dirty="0"/>
              <a:t>• views over gardens/historic sites</a:t>
            </a:r>
          </a:p>
          <a:p>
            <a:pPr marL="0" indent="0">
              <a:buNone/>
            </a:pPr>
            <a:r>
              <a:rPr lang="en-US" dirty="0"/>
              <a:t>• swimming </a:t>
            </a:r>
            <a:r>
              <a:rPr lang="en-US" dirty="0" smtClean="0"/>
              <a:t>pool-sauna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4 restaurants and bars</a:t>
            </a:r>
          </a:p>
          <a:p>
            <a:pPr marL="0" indent="0">
              <a:buNone/>
            </a:pPr>
            <a:r>
              <a:rPr lang="en-US" dirty="0"/>
              <a:t>• multi-storey car park (240 cars)</a:t>
            </a:r>
          </a:p>
          <a:p>
            <a:pPr marL="0" indent="0">
              <a:buNone/>
            </a:pPr>
            <a:r>
              <a:rPr lang="en-US" dirty="0"/>
              <a:t>• price for 100 delegates (full board + conference facilities</a:t>
            </a:r>
            <a:r>
              <a:rPr lang="en-US" dirty="0" smtClean="0"/>
              <a:t>) x </a:t>
            </a:r>
            <a:r>
              <a:rPr lang="en-US" dirty="0"/>
              <a:t>3 days  </a:t>
            </a:r>
            <a:r>
              <a:rPr lang="en-US" dirty="0" smtClean="0"/>
              <a:t>= DM72,OOO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8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Work in groups and discuss this question. What factors </a:t>
            </a:r>
            <a:r>
              <a:rPr lang="en-US" dirty="0" smtClean="0"/>
              <a:t>does a </a:t>
            </a:r>
            <a:r>
              <a:rPr lang="en-US" dirty="0"/>
              <a:t>hotel chain take into account when choosing a site? Work with a partner. </a:t>
            </a:r>
            <a:endParaRPr lang="en-US" dirty="0" smtClean="0"/>
          </a:p>
          <a:p>
            <a:r>
              <a:rPr lang="en-US" dirty="0" smtClean="0"/>
              <a:t>Look </a:t>
            </a:r>
            <a:r>
              <a:rPr lang="en-US" dirty="0"/>
              <a:t>at these possible locations for </a:t>
            </a:r>
            <a:r>
              <a:rPr lang="en-US" dirty="0" smtClean="0"/>
              <a:t>a new </a:t>
            </a:r>
            <a:r>
              <a:rPr lang="en-US" dirty="0"/>
              <a:t>hotel. Discuss the advantages and drawbacks of </a:t>
            </a:r>
            <a:r>
              <a:rPr lang="en-US" dirty="0" smtClean="0"/>
              <a:t>each site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established central tourist area</a:t>
            </a:r>
          </a:p>
          <a:p>
            <a:pPr marL="0" indent="0">
              <a:buNone/>
            </a:pPr>
            <a:r>
              <a:rPr lang="en-US" dirty="0" smtClean="0"/>
              <a:t>new commercial development site</a:t>
            </a:r>
          </a:p>
          <a:p>
            <a:pPr marL="0" indent="0">
              <a:buNone/>
            </a:pPr>
            <a:r>
              <a:rPr lang="en-US" dirty="0" smtClean="0"/>
              <a:t>suburbian residental area</a:t>
            </a:r>
          </a:p>
          <a:p>
            <a:r>
              <a:rPr lang="en-US" dirty="0" smtClean="0"/>
              <a:t>Decide </a:t>
            </a:r>
            <a:r>
              <a:rPr lang="en-US" dirty="0"/>
              <a:t>where you would build your new hotel in</a:t>
            </a:r>
          </a:p>
          <a:p>
            <a:pPr marL="0" indent="0">
              <a:buNone/>
            </a:pPr>
            <a:r>
              <a:rPr lang="en-US" dirty="0"/>
              <a:t>London.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0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720</Words>
  <Application>Microsoft Office PowerPoint</Application>
  <PresentationFormat>On-screen Show (4:3)</PresentationFormat>
  <Paragraphs>120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Hotel Facilities</vt:lpstr>
      <vt:lpstr>Exam Question</vt:lpstr>
      <vt:lpstr>Speaking</vt:lpstr>
      <vt:lpstr>Language Focus Adjectives and word order</vt:lpstr>
      <vt:lpstr>Practice</vt:lpstr>
      <vt:lpstr>Practice</vt:lpstr>
      <vt:lpstr>Writing</vt:lpstr>
      <vt:lpstr>PowerPoint Presentation</vt:lpstr>
      <vt:lpstr>Speaking</vt:lpstr>
      <vt:lpstr>PowerPoint Presentation</vt:lpstr>
      <vt:lpstr>Practice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Hotel Facilities</dc:title>
  <dc:creator>The Barbul</dc:creator>
  <cp:lastModifiedBy>The Barbul</cp:lastModifiedBy>
  <cp:revision>8</cp:revision>
  <dcterms:created xsi:type="dcterms:W3CDTF">2006-08-16T00:00:00Z</dcterms:created>
  <dcterms:modified xsi:type="dcterms:W3CDTF">2015-01-03T15:31:49Z</dcterms:modified>
</cp:coreProperties>
</file>