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5D8C8F-2062-4FBC-B80A-F87B3D404E50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5610D3-8B30-4DC4-A8AF-96B11187A6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PREDAVANJE 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UPRAVLJANJE I POLITIKA U SPORTSKOM TURIZMU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7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ANIMACIJA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?????????????????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3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animacija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Objasnimo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</a:t>
            </a:r>
            <a:r>
              <a:rPr lang="en-US" dirty="0"/>
              <a:t>je to </a:t>
            </a:r>
            <a:r>
              <a:rPr lang="en-US" b="1" dirty="0" err="1"/>
              <a:t>animacija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i="1" dirty="0" err="1" smtClean="0"/>
              <a:t>Prema</a:t>
            </a:r>
            <a:r>
              <a:rPr lang="en-US" i="1" dirty="0" smtClean="0"/>
              <a:t> </a:t>
            </a:r>
            <a:r>
              <a:rPr lang="en-US" i="1" dirty="0" err="1"/>
              <a:t>Ravkin</a:t>
            </a:r>
            <a:r>
              <a:rPr lang="en-US" i="1" dirty="0"/>
              <a:t> (u </a:t>
            </a:r>
            <a:r>
              <a:rPr lang="en-US" i="1" dirty="0" err="1"/>
              <a:t>Andrijašević</a:t>
            </a:r>
            <a:r>
              <a:rPr lang="en-US" i="1" dirty="0"/>
              <a:t>, </a:t>
            </a:r>
            <a:r>
              <a:rPr lang="en-US" i="1" dirty="0" err="1" smtClean="0"/>
              <a:t>Bartoluci</a:t>
            </a:r>
            <a:r>
              <a:rPr lang="en-US" i="1" dirty="0" smtClean="0"/>
              <a:t>, et</a:t>
            </a:r>
            <a:r>
              <a:rPr lang="en-US" i="1" dirty="0"/>
              <a:t>. al., 1999.:23) </a:t>
            </a:r>
            <a:endParaRPr lang="en-US" i="1" dirty="0" smtClean="0"/>
          </a:p>
          <a:p>
            <a:pPr marL="114300" indent="0" algn="just">
              <a:buNone/>
            </a:pPr>
            <a:r>
              <a:rPr lang="en-US" i="1" dirty="0" smtClean="0"/>
              <a:t>“</a:t>
            </a:r>
            <a:r>
              <a:rPr lang="en-US" i="1" dirty="0" err="1"/>
              <a:t>animacija</a:t>
            </a:r>
            <a:r>
              <a:rPr lang="en-US" i="1" dirty="0"/>
              <a:t> je </a:t>
            </a:r>
            <a:r>
              <a:rPr lang="en-US" i="1" dirty="0" err="1"/>
              <a:t>sastavni</a:t>
            </a:r>
            <a:r>
              <a:rPr lang="en-US" i="1" dirty="0"/>
              <a:t> </a:t>
            </a:r>
            <a:r>
              <a:rPr lang="en-US" i="1" dirty="0" err="1" smtClean="0"/>
              <a:t>deo</a:t>
            </a:r>
            <a:r>
              <a:rPr lang="en-US" i="1" dirty="0" smtClean="0"/>
              <a:t> </a:t>
            </a:r>
            <a:r>
              <a:rPr lang="en-US" i="1" dirty="0" err="1"/>
              <a:t>turističke</a:t>
            </a:r>
            <a:r>
              <a:rPr lang="en-US" i="1" dirty="0"/>
              <a:t> </a:t>
            </a:r>
            <a:r>
              <a:rPr lang="en-US" i="1" dirty="0" err="1"/>
              <a:t>ponude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</a:t>
            </a:r>
            <a:r>
              <a:rPr lang="en-US" i="1" dirty="0" err="1"/>
              <a:t>znači</a:t>
            </a:r>
            <a:r>
              <a:rPr lang="en-US" i="1" dirty="0"/>
              <a:t> </a:t>
            </a:r>
            <a:r>
              <a:rPr lang="en-US" i="1" dirty="0" err="1"/>
              <a:t>obogaćenje</a:t>
            </a:r>
            <a:r>
              <a:rPr lang="en-US" i="1" dirty="0"/>
              <a:t> </a:t>
            </a:r>
            <a:r>
              <a:rPr lang="en-US" i="1" dirty="0" err="1" smtClean="0"/>
              <a:t>te</a:t>
            </a:r>
            <a:r>
              <a:rPr lang="en-US" i="1" dirty="0"/>
              <a:t> </a:t>
            </a:r>
            <a:r>
              <a:rPr lang="pt-BR" i="1" dirty="0" smtClean="0"/>
              <a:t>ponude </a:t>
            </a:r>
            <a:r>
              <a:rPr lang="pt-BR" i="1" dirty="0"/>
              <a:t>raznim sadržajima te kao </a:t>
            </a:r>
            <a:r>
              <a:rPr lang="pt-BR" i="1" dirty="0" smtClean="0"/>
              <a:t>podsticaj </a:t>
            </a:r>
            <a:r>
              <a:rPr lang="pt-BR" i="1" dirty="0"/>
              <a:t>turistima na sadržajniji turistički boravak</a:t>
            </a:r>
            <a:r>
              <a:rPr lang="pt-BR" i="1" dirty="0" smtClean="0"/>
              <a:t>.”</a:t>
            </a:r>
          </a:p>
          <a:p>
            <a:pPr algn="just"/>
            <a:r>
              <a:rPr lang="pl-PL" dirty="0"/>
              <a:t>Ona se pojavljuje u tri osnovna oblika odnosno programa i to 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pl-PL" dirty="0" smtClean="0"/>
              <a:t>zabavni</a:t>
            </a:r>
            <a:r>
              <a:rPr lang="pl-PL" dirty="0"/>
              <a:t>,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i="1" dirty="0" smtClean="0"/>
              <a:t>. </a:t>
            </a:r>
            <a:r>
              <a:rPr lang="pl-PL" i="1" dirty="0" smtClean="0"/>
              <a:t>sportsko</a:t>
            </a:r>
            <a:r>
              <a:rPr lang="en-US" i="1" dirty="0" smtClean="0"/>
              <a:t>-</a:t>
            </a:r>
            <a:r>
              <a:rPr lang="en-US" i="1" dirty="0" err="1" smtClean="0"/>
              <a:t>rekreativni</a:t>
            </a:r>
            <a:endParaRPr lang="pl-PL" i="1" dirty="0"/>
          </a:p>
          <a:p>
            <a:r>
              <a:rPr lang="en-US" dirty="0" smtClean="0"/>
              <a:t>3.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 smtClean="0"/>
              <a:t>animacije</a:t>
            </a:r>
            <a:r>
              <a:rPr lang="en-US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993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Sportski</a:t>
            </a:r>
            <a:r>
              <a:rPr lang="en-US" dirty="0" smtClean="0"/>
              <a:t> </a:t>
            </a:r>
            <a:r>
              <a:rPr lang="en-US" dirty="0" err="1" smtClean="0"/>
              <a:t>animatori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Pored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veština</a:t>
            </a:r>
            <a:r>
              <a:rPr lang="en-US" dirty="0" smtClean="0"/>
              <a:t> </a:t>
            </a:r>
            <a:r>
              <a:rPr lang="en-US" dirty="0" err="1"/>
              <a:t>vezanih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/>
              <a:t>poznavanje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sportsko</a:t>
            </a:r>
            <a:r>
              <a:rPr lang="en-US" dirty="0"/>
              <a:t> </a:t>
            </a:r>
            <a:r>
              <a:rPr lang="en-US" dirty="0" err="1" smtClean="0"/>
              <a:t>rekreativnih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sportskih</a:t>
            </a:r>
            <a:r>
              <a:rPr lang="en-US" dirty="0"/>
              <a:t> se </a:t>
            </a:r>
            <a:r>
              <a:rPr lang="en-US" dirty="0" err="1"/>
              <a:t>animatora</a:t>
            </a:r>
            <a:r>
              <a:rPr lang="en-US" dirty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posedovanje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posebnih</a:t>
            </a:r>
            <a:r>
              <a:rPr lang="en-US" dirty="0"/>
              <a:t> </a:t>
            </a:r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psihofizičke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, talent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osećaj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s </a:t>
            </a:r>
            <a:r>
              <a:rPr lang="en-US" dirty="0" err="1"/>
              <a:t>gostom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 smtClean="0"/>
              <a:t>traženo</a:t>
            </a:r>
            <a:r>
              <a:rPr lang="en-US" dirty="0" smtClean="0"/>
              <a:t> </a:t>
            </a:r>
            <a:r>
              <a:rPr lang="en-US" dirty="0" err="1" smtClean="0"/>
              <a:t>obrazovanje</a:t>
            </a:r>
            <a:endParaRPr lang="en-US" dirty="0" smtClean="0"/>
          </a:p>
          <a:p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sportskih</a:t>
            </a:r>
            <a:r>
              <a:rPr lang="en-US" dirty="0"/>
              <a:t> </a:t>
            </a:r>
            <a:r>
              <a:rPr lang="en-US" dirty="0" err="1"/>
              <a:t>animatora</a:t>
            </a:r>
            <a:r>
              <a:rPr lang="en-US" dirty="0"/>
              <a:t> u </a:t>
            </a:r>
            <a:r>
              <a:rPr lang="en-US" dirty="0" err="1"/>
              <a:t>turizmu</a:t>
            </a:r>
            <a:r>
              <a:rPr lang="en-US" dirty="0"/>
              <a:t> ne </a:t>
            </a:r>
            <a:r>
              <a:rPr lang="en-US" dirty="0" err="1"/>
              <a:t>svodi</a:t>
            </a:r>
            <a:r>
              <a:rPr lang="en-US" dirty="0"/>
              <a:t> se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,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sprovode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programe</a:t>
            </a:r>
            <a:r>
              <a:rPr lang="en-US" dirty="0"/>
              <a:t> </a:t>
            </a:r>
            <a:r>
              <a:rPr lang="en-US" dirty="0" err="1"/>
              <a:t>animacije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, </a:t>
            </a:r>
            <a:r>
              <a:rPr lang="en-US" dirty="0" err="1" smtClean="0"/>
              <a:t>umetnosti</a:t>
            </a:r>
            <a:r>
              <a:rPr lang="en-US" dirty="0"/>
              <a:t>, </a:t>
            </a:r>
            <a:r>
              <a:rPr lang="en-US" dirty="0" err="1" smtClean="0"/>
              <a:t>zabave,hobija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sl.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248149"/>
            <a:ext cx="3429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14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3524249"/>
            <a:ext cx="4648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5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QUAROBIK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213360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4999"/>
            <a:ext cx="28956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58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705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2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924800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8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Ocekivanja</a:t>
            </a:r>
            <a:r>
              <a:rPr lang="en-US" dirty="0" smtClean="0"/>
              <a:t> od </a:t>
            </a:r>
            <a:r>
              <a:rPr lang="en-US" dirty="0" err="1" smtClean="0"/>
              <a:t>animatora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sr-Latn-CS" altLang="en-US" dirty="0">
                <a:latin typeface="Tahoma" pitchFamily="34" charset="0"/>
              </a:rPr>
              <a:t>UVEK NASMEJAN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sr-Latn-CS" altLang="en-US" dirty="0">
                <a:latin typeface="Tahoma" pitchFamily="34" charset="0"/>
              </a:rPr>
              <a:t>Prvi pozdravlja goste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sr-Latn-CS" altLang="en-US" dirty="0">
                <a:latin typeface="Tahoma" pitchFamily="34" charset="0"/>
              </a:rPr>
              <a:t>Nikad ne kasni, dolazi na sve sastanke na vreme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sr-Latn-CS" altLang="en-US" dirty="0">
                <a:latin typeface="Tahoma" pitchFamily="34" charset="0"/>
              </a:rPr>
              <a:t>B</a:t>
            </a:r>
            <a:r>
              <a:rPr lang="pl-PL" altLang="en-US" dirty="0">
                <a:latin typeface="Tahoma" pitchFamily="34" charset="0"/>
              </a:rPr>
              <a:t>rine o svim rekvizitima i opremi koja postoji u timu.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en-US" altLang="en-US" dirty="0">
                <a:latin typeface="Tahoma" pitchFamily="34" charset="0"/>
              </a:rPr>
              <a:t>NE KORISTI POGRDNE RE</a:t>
            </a:r>
            <a:r>
              <a:rPr lang="sr-Latn-CS" altLang="en-US" dirty="0">
                <a:latin typeface="Tahoma" pitchFamily="34" charset="0"/>
              </a:rPr>
              <a:t>ČI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pl-PL" altLang="en-US" dirty="0">
                <a:latin typeface="Tahoma" pitchFamily="34" charset="0"/>
              </a:rPr>
              <a:t>Razvija prijateljsku atmosferu u timu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pl-PL" altLang="en-US" dirty="0">
                <a:latin typeface="Tahoma" pitchFamily="34" charset="0"/>
              </a:rPr>
              <a:t>Uvek ljubazan prema svima, naročito klijentima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pl-PL" altLang="en-US" dirty="0">
                <a:latin typeface="Tahoma" pitchFamily="34" charset="0"/>
              </a:rPr>
              <a:t>Nikada ne raspravlja o svojim privatnim problemima, pogotovo ne sa klijentima.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pl-PL" altLang="en-US" dirty="0">
                <a:latin typeface="Tahoma" pitchFamily="34" charset="0"/>
              </a:rPr>
              <a:t>Nikad ne potcenjuje hotel i vrši promociju hotelskih kapaciteta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en-US" altLang="en-US" dirty="0" err="1">
                <a:latin typeface="Tahoma" pitchFamily="34" charset="0"/>
              </a:rPr>
              <a:t>Vrši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promociju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programa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konstantno</a:t>
            </a:r>
            <a:r>
              <a:rPr lang="en-US" altLang="en-US" dirty="0">
                <a:latin typeface="Tahoma" pitchFamily="34" charset="0"/>
              </a:rPr>
              <a:t>. </a:t>
            </a:r>
          </a:p>
          <a:p>
            <a:pPr algn="ctr"/>
            <a:r>
              <a:rPr lang="pl-PL" altLang="en-US" dirty="0">
                <a:latin typeface="Tahoma" pitchFamily="34" charset="0"/>
              </a:rPr>
              <a:t>Tu je da pomogne u svakoj situaciji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en-US" altLang="en-US" dirty="0">
                <a:latin typeface="Tahoma" pitchFamily="34" charset="0"/>
              </a:rPr>
              <a:t>NE UPOTREBLJAVA ALKOHOL ILI DROGU</a:t>
            </a:r>
          </a:p>
          <a:p>
            <a:pPr algn="ctr"/>
            <a:r>
              <a:rPr lang="pl-PL" altLang="en-US" dirty="0">
                <a:latin typeface="Tahoma" pitchFamily="34" charset="0"/>
              </a:rPr>
              <a:t>Ponaša se prirodno, Ne pokazuje dosadu.</a:t>
            </a:r>
            <a:endParaRPr lang="en-US" altLang="en-US" dirty="0">
              <a:latin typeface="Tahoma" pitchFamily="34" charset="0"/>
            </a:endParaRPr>
          </a:p>
          <a:p>
            <a:pPr algn="ctr"/>
            <a:r>
              <a:rPr lang="pl-PL" altLang="en-US" dirty="0">
                <a:latin typeface="Tahoma" pitchFamily="34" charset="0"/>
              </a:rPr>
              <a:t>NEMA LIČNE ODNOSE SA GOSTIMA HOTELA ILI PERSONALOM.</a:t>
            </a:r>
            <a:endParaRPr lang="en-US" altLang="en-US" dirty="0">
              <a:latin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4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POSREDNICI U SPORTSKOM TURIZMU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DRZAVNI SEKTOR  =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centralna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uprava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razna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sportska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drustva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agencije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preuzimaju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odgovornost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planiranje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organizovanja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s.r.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sadrzaja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objekata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2. PRIVATNI SEKTOR =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velikom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broju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zemalja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ovaj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sektor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igra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znacajnu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ulogu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pre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svega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investiranju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sportske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sadrzaje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3. VOLONTERSKI SEKTOR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istomisljenici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pripadnici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odredjenih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grupa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finansiraju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se od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sponzorstava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raznih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pretplata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saveza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2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sr-Latn-CS" altLang="en-US" b="1" dirty="0" smtClean="0">
                <a:solidFill>
                  <a:srgbClr val="3333FF"/>
                </a:solidFill>
                <a:latin typeface="Times New Roman" pitchFamily="18" charset="0"/>
              </a:rPr>
              <a:t>DEFINISANJE MENADŽMENTA</a:t>
            </a:r>
            <a:endParaRPr lang="en-US" altLang="en-US" b="1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marL="114300" indent="0" algn="ctr">
              <a:buNone/>
            </a:pPr>
            <a:endParaRPr lang="en-US" b="1" dirty="0" smtClean="0"/>
          </a:p>
          <a:p>
            <a:pPr algn="just"/>
            <a:r>
              <a:rPr lang="en-US" b="1" i="1" dirty="0" smtClean="0">
                <a:solidFill>
                  <a:srgbClr val="3333FF"/>
                </a:solidFill>
              </a:rPr>
              <a:t>P</a:t>
            </a:r>
            <a:r>
              <a:rPr lang="sr-Latn-CS" b="1" i="1" dirty="0" smtClean="0">
                <a:solidFill>
                  <a:srgbClr val="3333FF"/>
                </a:solidFill>
              </a:rPr>
              <a:t>roces </a:t>
            </a:r>
            <a:r>
              <a:rPr lang="sr-Latn-CS" b="1" i="1" dirty="0">
                <a:solidFill>
                  <a:srgbClr val="3333FF"/>
                </a:solidFill>
              </a:rPr>
              <a:t>rada uz pomoć i u saradnji sa drugim ljudima, da bi se efektivno ostvarili organizacioni ciljevi, uz efikasnu upotrebu ograničenih resursa u uslovima promenljivog okruženja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sr-Latn-CS" dirty="0" smtClean="0">
                <a:solidFill>
                  <a:srgbClr val="3333FF"/>
                </a:solidFill>
              </a:rPr>
              <a:t>(</a:t>
            </a:r>
            <a:r>
              <a:rPr lang="en-US" dirty="0">
                <a:solidFill>
                  <a:srgbClr val="3333FF"/>
                </a:solidFill>
              </a:rPr>
              <a:t>K</a:t>
            </a:r>
            <a:r>
              <a:rPr lang="sr-Latn-CS" dirty="0" smtClean="0">
                <a:solidFill>
                  <a:srgbClr val="3333FF"/>
                </a:solidFill>
              </a:rPr>
              <a:t>reitner</a:t>
            </a:r>
            <a:r>
              <a:rPr lang="en-US" dirty="0" smtClean="0">
                <a:solidFill>
                  <a:srgbClr val="3333FF"/>
                </a:solidFill>
              </a:rPr>
              <a:t>).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algn="just"/>
            <a:r>
              <a:rPr lang="en-US" b="1" dirty="0" err="1" smtClean="0">
                <a:solidFill>
                  <a:srgbClr val="3333FF"/>
                </a:solidFill>
              </a:rPr>
              <a:t>Vlade</a:t>
            </a:r>
            <a:r>
              <a:rPr lang="en-US" b="1" dirty="0" smtClean="0">
                <a:solidFill>
                  <a:srgbClr val="3333FF"/>
                </a:solidFill>
              </a:rPr>
              <a:t> u </a:t>
            </a:r>
            <a:r>
              <a:rPr lang="en-US" b="1" dirty="0" err="1" smtClean="0">
                <a:solidFill>
                  <a:srgbClr val="3333FF"/>
                </a:solidFill>
              </a:rPr>
              <a:t>vecini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zapadnih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zemalja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ukljucile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su</a:t>
            </a:r>
            <a:r>
              <a:rPr lang="en-US" b="1" dirty="0" smtClean="0">
                <a:solidFill>
                  <a:srgbClr val="3333FF"/>
                </a:solidFill>
              </a:rPr>
              <a:t> se u sport </a:t>
            </a:r>
            <a:r>
              <a:rPr lang="en-US" b="1" dirty="0" err="1" smtClean="0">
                <a:solidFill>
                  <a:srgbClr val="3333FF"/>
                </a:solidFill>
              </a:rPr>
              <a:t>i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turizam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zbog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finansijske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dobiti</a:t>
            </a:r>
            <a:r>
              <a:rPr lang="en-US" b="1" dirty="0" smtClean="0">
                <a:solidFill>
                  <a:srgbClr val="3333FF"/>
                </a:solidFill>
              </a:rPr>
              <a:t>.</a:t>
            </a:r>
          </a:p>
          <a:p>
            <a:pPr algn="just"/>
            <a:endParaRPr lang="en-US" b="1" dirty="0">
              <a:solidFill>
                <a:srgbClr val="3333FF"/>
              </a:solidFill>
            </a:endParaRPr>
          </a:p>
          <a:p>
            <a:pPr algn="just"/>
            <a:r>
              <a:rPr lang="en-US" b="1" dirty="0" err="1" smtClean="0">
                <a:solidFill>
                  <a:srgbClr val="3333FF"/>
                </a:solidFill>
              </a:rPr>
              <a:t>Uplitanje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vlasti</a:t>
            </a:r>
            <a:r>
              <a:rPr lang="en-US" b="1" dirty="0" smtClean="0">
                <a:solidFill>
                  <a:srgbClr val="3333FF"/>
                </a:solidFill>
              </a:rPr>
              <a:t>= </a:t>
            </a:r>
            <a:r>
              <a:rPr lang="en-US" b="1" dirty="0" err="1" smtClean="0">
                <a:solidFill>
                  <a:srgbClr val="3333FF"/>
                </a:solidFill>
              </a:rPr>
              <a:t>raspon</a:t>
            </a:r>
            <a:r>
              <a:rPr lang="en-US" b="1" dirty="0" smtClean="0">
                <a:solidFill>
                  <a:srgbClr val="3333FF"/>
                </a:solidFill>
              </a:rPr>
              <a:t> od </a:t>
            </a:r>
            <a:r>
              <a:rPr lang="en-US" b="1" dirty="0" err="1" smtClean="0">
                <a:solidFill>
                  <a:srgbClr val="3333FF"/>
                </a:solidFill>
              </a:rPr>
              <a:t>direktne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kontrole</a:t>
            </a:r>
            <a:r>
              <a:rPr lang="en-US" b="1" dirty="0" smtClean="0">
                <a:solidFill>
                  <a:srgbClr val="3333FF"/>
                </a:solidFill>
              </a:rPr>
              <a:t> do </a:t>
            </a:r>
            <a:r>
              <a:rPr lang="en-US" b="1" dirty="0" err="1" smtClean="0">
                <a:solidFill>
                  <a:srgbClr val="3333FF"/>
                </a:solidFill>
              </a:rPr>
              <a:t>slabijih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</a:rPr>
              <a:t>politika</a:t>
            </a:r>
            <a:r>
              <a:rPr lang="en-US" b="1" dirty="0" smtClean="0">
                <a:solidFill>
                  <a:srgbClr val="3333FF"/>
                </a:solidFill>
              </a:rPr>
              <a:t>.</a:t>
            </a:r>
          </a:p>
          <a:p>
            <a:pPr marL="114300" indent="0" algn="just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U </a:t>
            </a:r>
            <a:r>
              <a:rPr lang="en-US" b="1" dirty="0" err="1">
                <a:solidFill>
                  <a:srgbClr val="7030A0"/>
                </a:solidFill>
              </a:rPr>
              <a:t>poslednje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vreme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drzavni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sektor</a:t>
            </a:r>
            <a:r>
              <a:rPr lang="en-US" b="1" dirty="0">
                <a:solidFill>
                  <a:srgbClr val="7030A0"/>
                </a:solidFill>
              </a:rPr>
              <a:t> se </a:t>
            </a:r>
            <a:r>
              <a:rPr lang="en-US" b="1" dirty="0" err="1">
                <a:solidFill>
                  <a:srgbClr val="7030A0"/>
                </a:solidFill>
              </a:rPr>
              <a:t>uplice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samo</a:t>
            </a:r>
            <a:r>
              <a:rPr lang="en-US" b="1" dirty="0">
                <a:solidFill>
                  <a:srgbClr val="7030A0"/>
                </a:solidFill>
              </a:rPr>
              <a:t> u </a:t>
            </a:r>
            <a:r>
              <a:rPr lang="en-US" b="1" dirty="0" err="1">
                <a:solidFill>
                  <a:srgbClr val="7030A0"/>
                </a:solidFill>
              </a:rPr>
              <a:t>zemljama</a:t>
            </a:r>
            <a:r>
              <a:rPr lang="en-US" b="1" dirty="0">
                <a:solidFill>
                  <a:srgbClr val="7030A0"/>
                </a:solidFill>
              </a:rPr>
              <a:t> u </a:t>
            </a:r>
            <a:r>
              <a:rPr lang="en-US" b="1" dirty="0" err="1">
                <a:solidFill>
                  <a:srgbClr val="7030A0"/>
                </a:solidFill>
              </a:rPr>
              <a:t>kojima</a:t>
            </a:r>
            <a:r>
              <a:rPr lang="en-US" b="1" dirty="0">
                <a:solidFill>
                  <a:srgbClr val="7030A0"/>
                </a:solidFill>
              </a:rPr>
              <a:t> je </a:t>
            </a:r>
            <a:r>
              <a:rPr lang="en-US" b="1" dirty="0" err="1">
                <a:solidFill>
                  <a:srgbClr val="7030A0"/>
                </a:solidFill>
              </a:rPr>
              <a:t>trzisna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orjentacija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neuspesna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ili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kada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postoje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znacajni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interesi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drzave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b="1" dirty="0">
              <a:solidFill>
                <a:srgbClr val="7030A0"/>
              </a:solidFill>
            </a:endParaRPr>
          </a:p>
          <a:p>
            <a:pPr algn="just"/>
            <a:endParaRPr lang="sr-Latn-CS" noProof="1">
              <a:solidFill>
                <a:srgbClr val="3333FF"/>
              </a:solidFill>
            </a:endParaRP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504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CS" sz="3600" dirty="0">
                <a:solidFill>
                  <a:srgbClr val="FF5050"/>
                </a:solidFill>
              </a:rPr>
              <a:t>Pet ključnih </a:t>
            </a:r>
            <a:r>
              <a:rPr lang="sr-Latn-CS" sz="3600" dirty="0" smtClean="0">
                <a:solidFill>
                  <a:srgbClr val="FF5050"/>
                </a:solidFill>
              </a:rPr>
              <a:t>elem</a:t>
            </a:r>
            <a:r>
              <a:rPr lang="en-US" sz="3600" dirty="0" err="1" smtClean="0">
                <a:solidFill>
                  <a:srgbClr val="FF5050"/>
                </a:solidFill>
              </a:rPr>
              <a:t>enata</a:t>
            </a:r>
            <a:r>
              <a:rPr lang="en-US" sz="3600" dirty="0" smtClean="0">
                <a:solidFill>
                  <a:srgbClr val="FF5050"/>
                </a:solidFill>
              </a:rPr>
              <a:t> </a:t>
            </a:r>
            <a:r>
              <a:rPr lang="en-US" sz="3600" dirty="0" err="1" smtClean="0">
                <a:solidFill>
                  <a:srgbClr val="FF5050"/>
                </a:solidFill>
              </a:rPr>
              <a:t>upravljanja</a:t>
            </a:r>
            <a:r>
              <a:rPr lang="en-US" sz="3600" dirty="0" smtClean="0">
                <a:solidFill>
                  <a:srgbClr val="FF5050"/>
                </a:solidFill>
              </a:rPr>
              <a:t> u </a:t>
            </a:r>
            <a:r>
              <a:rPr lang="en-US" sz="3600" dirty="0" err="1" smtClean="0">
                <a:solidFill>
                  <a:srgbClr val="FF5050"/>
                </a:solidFill>
              </a:rPr>
              <a:t>sportskom</a:t>
            </a:r>
            <a:r>
              <a:rPr lang="en-US" sz="3600" dirty="0" smtClean="0">
                <a:solidFill>
                  <a:srgbClr val="FF5050"/>
                </a:solidFill>
              </a:rPr>
              <a:t> </a:t>
            </a:r>
            <a:r>
              <a:rPr lang="en-US" sz="3600" dirty="0" err="1" smtClean="0">
                <a:solidFill>
                  <a:srgbClr val="FF5050"/>
                </a:solidFill>
              </a:rPr>
              <a:t>turizmu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16075" indent="-717550">
              <a:buClr>
                <a:srgbClr val="FF6600"/>
              </a:buClr>
              <a:buFont typeface="Wingdings" pitchFamily="2" charset="2"/>
              <a:buAutoNum type="arabicParenR"/>
              <a:defRPr/>
            </a:pPr>
            <a:r>
              <a:rPr lang="hr-HR" b="1" dirty="0">
                <a:solidFill>
                  <a:srgbClr val="FF5050"/>
                </a:solidFill>
              </a:rPr>
              <a:t>organizacioni ciljevi</a:t>
            </a:r>
          </a:p>
          <a:p>
            <a:pPr marL="1616075" indent="-717550">
              <a:buClr>
                <a:srgbClr val="FF6600"/>
              </a:buClr>
              <a:buFont typeface="Wingdings" pitchFamily="2" charset="2"/>
              <a:buAutoNum type="arabicParenR"/>
              <a:defRPr/>
            </a:pPr>
            <a:r>
              <a:rPr lang="hr-HR" b="1" dirty="0">
                <a:solidFill>
                  <a:srgbClr val="FF5050"/>
                </a:solidFill>
              </a:rPr>
              <a:t>zajedničko delovanje</a:t>
            </a:r>
          </a:p>
          <a:p>
            <a:pPr marL="1616075" indent="-717550">
              <a:buClr>
                <a:srgbClr val="FF6600"/>
              </a:buClr>
              <a:buFont typeface="Wingdings" pitchFamily="2" charset="2"/>
              <a:buAutoNum type="arabicParenR"/>
              <a:defRPr/>
            </a:pPr>
            <a:r>
              <a:rPr lang="hr-HR" b="1" dirty="0">
                <a:solidFill>
                  <a:srgbClr val="FF5050"/>
                </a:solidFill>
              </a:rPr>
              <a:t>balansiranje efektivnosti i efikasnosti</a:t>
            </a:r>
          </a:p>
          <a:p>
            <a:pPr marL="1616075" indent="-717550">
              <a:buClr>
                <a:srgbClr val="FF6600"/>
              </a:buClr>
              <a:buFont typeface="Wingdings" pitchFamily="2" charset="2"/>
              <a:buAutoNum type="arabicParenR"/>
              <a:defRPr/>
            </a:pPr>
            <a:r>
              <a:rPr lang="hr-HR" b="1" dirty="0">
                <a:solidFill>
                  <a:srgbClr val="FF5050"/>
                </a:solidFill>
              </a:rPr>
              <a:t>ograničeni resursi</a:t>
            </a:r>
          </a:p>
          <a:p>
            <a:pPr marL="1616075" indent="-717550">
              <a:buClr>
                <a:srgbClr val="FF6600"/>
              </a:buClr>
              <a:buFont typeface="Wingdings" pitchFamily="2" charset="2"/>
              <a:buAutoNum type="arabicParenR"/>
              <a:defRPr/>
            </a:pPr>
            <a:r>
              <a:rPr lang="hr-HR" b="1" dirty="0">
                <a:solidFill>
                  <a:srgbClr val="FF5050"/>
                </a:solidFill>
              </a:rPr>
              <a:t>promenljivo </a:t>
            </a:r>
            <a:r>
              <a:rPr lang="hr-HR" b="1" dirty="0" smtClean="0">
                <a:solidFill>
                  <a:srgbClr val="FF5050"/>
                </a:solidFill>
              </a:rPr>
              <a:t>okruženje</a:t>
            </a:r>
            <a:endParaRPr lang="en-US" b="1" dirty="0" smtClean="0">
              <a:solidFill>
                <a:srgbClr val="FF5050"/>
              </a:solidFill>
            </a:endParaRPr>
          </a:p>
          <a:p>
            <a:pPr marL="1616075" indent="-717550">
              <a:buClr>
                <a:srgbClr val="FF6600"/>
              </a:buClr>
              <a:buFont typeface="Wingdings" pitchFamily="2" charset="2"/>
              <a:buAutoNum type="arabicParenR"/>
              <a:defRPr/>
            </a:pPr>
            <a:endParaRPr lang="en-US" b="1" dirty="0">
              <a:solidFill>
                <a:srgbClr val="FF5050"/>
              </a:solidFill>
            </a:endParaRPr>
          </a:p>
          <a:p>
            <a:pPr marL="898525" indent="0">
              <a:buClr>
                <a:srgbClr val="FF6600"/>
              </a:buClr>
              <a:buNone/>
              <a:defRPr/>
            </a:pPr>
            <a:r>
              <a:rPr lang="en-US" b="1" dirty="0" smtClean="0">
                <a:solidFill>
                  <a:srgbClr val="FF5050"/>
                </a:solidFill>
              </a:rPr>
              <a:t>U </a:t>
            </a:r>
            <a:r>
              <a:rPr lang="en-US" b="1" dirty="0" err="1" smtClean="0">
                <a:solidFill>
                  <a:srgbClr val="FF5050"/>
                </a:solidFill>
              </a:rPr>
              <a:t>razlicitim</a:t>
            </a:r>
            <a:r>
              <a:rPr lang="en-US" b="1" dirty="0" smtClean="0">
                <a:solidFill>
                  <a:srgbClr val="FF5050"/>
                </a:solidFill>
              </a:rPr>
              <a:t> </a:t>
            </a:r>
            <a:r>
              <a:rPr lang="en-US" b="1" dirty="0" err="1" smtClean="0">
                <a:solidFill>
                  <a:srgbClr val="FF5050"/>
                </a:solidFill>
              </a:rPr>
              <a:t>zemljama</a:t>
            </a:r>
            <a:r>
              <a:rPr lang="en-US" b="1" dirty="0" smtClean="0">
                <a:solidFill>
                  <a:srgbClr val="FF5050"/>
                </a:solidFill>
              </a:rPr>
              <a:t> </a:t>
            </a:r>
            <a:r>
              <a:rPr lang="en-US" b="1" dirty="0" err="1" smtClean="0">
                <a:solidFill>
                  <a:srgbClr val="FF5050"/>
                </a:solidFill>
              </a:rPr>
              <a:t>razlicite</a:t>
            </a:r>
            <a:r>
              <a:rPr lang="en-US" b="1" dirty="0" smtClean="0">
                <a:solidFill>
                  <a:srgbClr val="FF5050"/>
                </a:solidFill>
              </a:rPr>
              <a:t> </a:t>
            </a:r>
            <a:r>
              <a:rPr lang="en-US" b="1" dirty="0" err="1" smtClean="0">
                <a:solidFill>
                  <a:srgbClr val="FF5050"/>
                </a:solidFill>
              </a:rPr>
              <a:t>organizacije</a:t>
            </a:r>
            <a:r>
              <a:rPr lang="en-US" b="1" dirty="0" smtClean="0">
                <a:solidFill>
                  <a:srgbClr val="FF5050"/>
                </a:solidFill>
              </a:rPr>
              <a:t> </a:t>
            </a:r>
            <a:r>
              <a:rPr lang="en-US" b="1" dirty="0" err="1" smtClean="0">
                <a:solidFill>
                  <a:srgbClr val="FF5050"/>
                </a:solidFill>
              </a:rPr>
              <a:t>podsticu</a:t>
            </a:r>
            <a:r>
              <a:rPr lang="en-US" b="1" dirty="0" smtClean="0">
                <a:solidFill>
                  <a:srgbClr val="FF5050"/>
                </a:solidFill>
              </a:rPr>
              <a:t> </a:t>
            </a:r>
            <a:r>
              <a:rPr lang="en-US" b="1" dirty="0" err="1" smtClean="0">
                <a:solidFill>
                  <a:srgbClr val="FF5050"/>
                </a:solidFill>
              </a:rPr>
              <a:t>razvoj</a:t>
            </a:r>
            <a:r>
              <a:rPr lang="en-US" b="1" dirty="0" smtClean="0">
                <a:solidFill>
                  <a:srgbClr val="FF5050"/>
                </a:solidFill>
              </a:rPr>
              <a:t> sports </a:t>
            </a:r>
            <a:r>
              <a:rPr lang="en-US" b="1" dirty="0" err="1" smtClean="0">
                <a:solidFill>
                  <a:srgbClr val="FF5050"/>
                </a:solidFill>
              </a:rPr>
              <a:t>i</a:t>
            </a:r>
            <a:r>
              <a:rPr lang="en-US" b="1" dirty="0" smtClean="0">
                <a:solidFill>
                  <a:srgbClr val="FF5050"/>
                </a:solidFill>
              </a:rPr>
              <a:t> </a:t>
            </a:r>
            <a:r>
              <a:rPr lang="en-US" b="1" dirty="0" err="1" smtClean="0">
                <a:solidFill>
                  <a:srgbClr val="FF5050"/>
                </a:solidFill>
              </a:rPr>
              <a:t>turizma</a:t>
            </a:r>
            <a:endParaRPr lang="en-US" b="1" dirty="0" smtClean="0">
              <a:solidFill>
                <a:srgbClr val="FF5050"/>
              </a:solidFill>
            </a:endParaRPr>
          </a:p>
          <a:p>
            <a:pPr marL="898525" indent="0">
              <a:buClr>
                <a:srgbClr val="FF6600"/>
              </a:buClr>
              <a:buNone/>
              <a:defRPr/>
            </a:pPr>
            <a:r>
              <a:rPr lang="en-US" b="1" dirty="0" err="1" smtClean="0">
                <a:solidFill>
                  <a:srgbClr val="FF5050"/>
                </a:solidFill>
              </a:rPr>
              <a:t>Kod</a:t>
            </a:r>
            <a:r>
              <a:rPr lang="en-US" b="1" dirty="0" smtClean="0">
                <a:solidFill>
                  <a:srgbClr val="FF5050"/>
                </a:solidFill>
              </a:rPr>
              <a:t> </a:t>
            </a:r>
            <a:r>
              <a:rPr lang="en-US" b="1" dirty="0" err="1" smtClean="0">
                <a:solidFill>
                  <a:srgbClr val="FF5050"/>
                </a:solidFill>
              </a:rPr>
              <a:t>nas</a:t>
            </a:r>
            <a:r>
              <a:rPr lang="en-US" b="1" dirty="0" smtClean="0">
                <a:solidFill>
                  <a:srgbClr val="FF5050"/>
                </a:solidFill>
              </a:rPr>
              <a:t> – </a:t>
            </a:r>
          </a:p>
          <a:p>
            <a:pPr marL="898525" indent="0">
              <a:buClr>
                <a:srgbClr val="FF6600"/>
              </a:buClr>
              <a:buNone/>
              <a:defRPr/>
            </a:pPr>
            <a:r>
              <a:rPr lang="en-US" b="1" dirty="0" smtClean="0">
                <a:solidFill>
                  <a:srgbClr val="FF5050"/>
                </a:solidFill>
              </a:rPr>
              <a:t>1.Ministarstvo </a:t>
            </a:r>
            <a:r>
              <a:rPr lang="en-US" b="1" dirty="0" err="1" smtClean="0">
                <a:solidFill>
                  <a:srgbClr val="FF5050"/>
                </a:solidFill>
              </a:rPr>
              <a:t>trgovine</a:t>
            </a:r>
            <a:r>
              <a:rPr lang="en-US" b="1" dirty="0" smtClean="0">
                <a:solidFill>
                  <a:srgbClr val="FF5050"/>
                </a:solidFill>
              </a:rPr>
              <a:t>, </a:t>
            </a:r>
            <a:r>
              <a:rPr lang="en-US" b="1" dirty="0" err="1" smtClean="0">
                <a:solidFill>
                  <a:srgbClr val="FF5050"/>
                </a:solidFill>
              </a:rPr>
              <a:t>turizma</a:t>
            </a:r>
            <a:r>
              <a:rPr lang="en-US" b="1" dirty="0" smtClean="0">
                <a:solidFill>
                  <a:srgbClr val="FF5050"/>
                </a:solidFill>
              </a:rPr>
              <a:t> I </a:t>
            </a:r>
            <a:r>
              <a:rPr lang="en-US" b="1" dirty="0" err="1" smtClean="0">
                <a:solidFill>
                  <a:srgbClr val="FF5050"/>
                </a:solidFill>
              </a:rPr>
              <a:t>telekomunikacija</a:t>
            </a:r>
            <a:endParaRPr lang="en-US" b="1" dirty="0" smtClean="0">
              <a:solidFill>
                <a:srgbClr val="FF5050"/>
              </a:solidFill>
            </a:endParaRPr>
          </a:p>
          <a:p>
            <a:pPr marL="898525" indent="0">
              <a:buClr>
                <a:srgbClr val="FF6600"/>
              </a:buClr>
              <a:buNone/>
              <a:defRPr/>
            </a:pPr>
            <a:r>
              <a:rPr lang="en-US" b="1" dirty="0" smtClean="0">
                <a:solidFill>
                  <a:srgbClr val="FF5050"/>
                </a:solidFill>
              </a:rPr>
              <a:t>2.Ministarstvo </a:t>
            </a:r>
            <a:r>
              <a:rPr lang="en-US" b="1" dirty="0" err="1" smtClean="0">
                <a:solidFill>
                  <a:srgbClr val="FF5050"/>
                </a:solidFill>
              </a:rPr>
              <a:t>omladine</a:t>
            </a:r>
            <a:r>
              <a:rPr lang="en-US" b="1" dirty="0" smtClean="0">
                <a:solidFill>
                  <a:srgbClr val="FF5050"/>
                </a:solidFill>
              </a:rPr>
              <a:t> I </a:t>
            </a:r>
            <a:r>
              <a:rPr lang="en-US" b="1" dirty="0" err="1" smtClean="0">
                <a:solidFill>
                  <a:srgbClr val="FF5050"/>
                </a:solidFill>
              </a:rPr>
              <a:t>sporta</a:t>
            </a:r>
            <a:endParaRPr lang="en-US" b="1" dirty="0" smtClean="0">
              <a:solidFill>
                <a:srgbClr val="FF5050"/>
              </a:solidFill>
            </a:endParaRPr>
          </a:p>
          <a:p>
            <a:pPr marL="898525" indent="0">
              <a:buClr>
                <a:srgbClr val="FF6600"/>
              </a:buClr>
              <a:buNone/>
              <a:defRPr/>
            </a:pPr>
            <a:endParaRPr lang="en-US" b="1" dirty="0" smtClean="0">
              <a:solidFill>
                <a:srgbClr val="FF5050"/>
              </a:solidFill>
            </a:endParaRPr>
          </a:p>
          <a:p>
            <a:pPr marL="898525" indent="0">
              <a:buClr>
                <a:srgbClr val="FF6600"/>
              </a:buClr>
              <a:buNone/>
              <a:defRPr/>
            </a:pPr>
            <a:endParaRPr lang="en-US" b="1" dirty="0">
              <a:solidFill>
                <a:srgbClr val="FF5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7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Menadzment</a:t>
            </a:r>
            <a:r>
              <a:rPr lang="en-US" dirty="0" smtClean="0"/>
              <a:t> </a:t>
            </a:r>
            <a:r>
              <a:rPr lang="en-US" dirty="0" err="1" smtClean="0"/>
              <a:t>sportskih</a:t>
            </a:r>
            <a:r>
              <a:rPr lang="en-US" dirty="0" smtClean="0"/>
              <a:t> </a:t>
            </a:r>
            <a:r>
              <a:rPr lang="en-US" dirty="0" err="1" smtClean="0"/>
              <a:t>objekata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just"/>
            <a:r>
              <a:rPr lang="vi-VN" b="1" dirty="0"/>
              <a:t> Svakako najznačajniji materijalni resurs sistema sporta predstavljaju sportski objekti. </a:t>
            </a:r>
            <a:endParaRPr lang="en-US" b="1" dirty="0" smtClean="0"/>
          </a:p>
          <a:p>
            <a:pPr algn="just"/>
            <a:r>
              <a:rPr lang="en-US" b="1" dirty="0"/>
              <a:t>S</a:t>
            </a:r>
            <a:r>
              <a:rPr lang="vi-VN" b="1" dirty="0" smtClean="0"/>
              <a:t>vojom </a:t>
            </a:r>
            <a:r>
              <a:rPr lang="vi-VN" b="1" dirty="0"/>
              <a:t>strukturom, planiranom namenom i funkcionalnim statusom </a:t>
            </a:r>
            <a:r>
              <a:rPr lang="vi-VN" b="1" dirty="0" smtClean="0"/>
              <a:t>određuju </a:t>
            </a:r>
            <a:r>
              <a:rPr lang="vi-VN" b="1" dirty="0"/>
              <a:t>plansko-programsku orijentaciju kod izrade sportskih programa na svim nivoima organizovanja. </a:t>
            </a:r>
            <a:endParaRPr lang="en-US" b="1" dirty="0" smtClean="0"/>
          </a:p>
          <a:p>
            <a:pPr algn="just"/>
            <a:r>
              <a:rPr lang="vi-VN" b="1" dirty="0" smtClean="0"/>
              <a:t>Među </a:t>
            </a:r>
            <a:r>
              <a:rPr lang="vi-VN" b="1" dirty="0"/>
              <a:t>sportskim objektima posebno mesto zauzimaju sportski centri kao polivalentni građevinski kompleksi koji, </a:t>
            </a:r>
            <a:r>
              <a:rPr lang="vi-VN" b="1" dirty="0" smtClean="0"/>
              <a:t>pru</a:t>
            </a:r>
            <a:r>
              <a:rPr lang="en-US" b="1" dirty="0" smtClean="0"/>
              <a:t>z</a:t>
            </a:r>
            <a:r>
              <a:rPr lang="vi-VN" b="1" dirty="0" smtClean="0"/>
              <a:t>anjem </a:t>
            </a:r>
            <a:r>
              <a:rPr lang="vi-VN" b="1" dirty="0"/>
              <a:t>usluga na </a:t>
            </a:r>
            <a:r>
              <a:rPr lang="vi-VN" b="1" dirty="0" smtClean="0"/>
              <a:t>tr</a:t>
            </a:r>
            <a:r>
              <a:rPr lang="en-US" b="1" dirty="0" smtClean="0"/>
              <a:t>z</a:t>
            </a:r>
            <a:r>
              <a:rPr lang="vi-VN" b="1" dirty="0" smtClean="0"/>
              <a:t>ištu</a:t>
            </a:r>
            <a:r>
              <a:rPr lang="vi-VN" b="1" dirty="0"/>
              <a:t>, omogućavaju da se obezbede uslovi za bavljenje različitim modalitetima sportskih </a:t>
            </a:r>
            <a:r>
              <a:rPr lang="en-US" b="1" dirty="0" err="1" smtClean="0"/>
              <a:t>aktivnosti</a:t>
            </a:r>
            <a:r>
              <a:rPr lang="en-US" b="1" dirty="0" smtClean="0"/>
              <a:t> </a:t>
            </a:r>
            <a:r>
              <a:rPr lang="vi-VN" b="1" dirty="0" smtClean="0"/>
              <a:t>za </a:t>
            </a:r>
            <a:r>
              <a:rPr lang="vi-VN" b="1" dirty="0"/>
              <a:t>različite kategorije </a:t>
            </a:r>
            <a:r>
              <a:rPr lang="vi-VN" b="1" dirty="0" smtClean="0"/>
              <a:t>korisnika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17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762000"/>
            <a:ext cx="7696200" cy="5364163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vi-VN" b="1" dirty="0"/>
              <a:t>Menadžment sportskih objekata (MSO) predstavlja proces određen fazama procesa menadžmenta: </a:t>
            </a:r>
            <a:endParaRPr lang="en-US" b="1" dirty="0" smtClean="0"/>
          </a:p>
          <a:p>
            <a:pPr marL="114300" indent="0">
              <a:buNone/>
            </a:pPr>
            <a:endParaRPr lang="vi-VN" dirty="0"/>
          </a:p>
          <a:p>
            <a:r>
              <a:rPr lang="vi-VN" b="1" dirty="0" smtClean="0"/>
              <a:t>Predviđanja </a:t>
            </a:r>
            <a:r>
              <a:rPr lang="vi-VN" dirty="0"/>
              <a:t>potreba društva i korisnika u smislu izgradnje sportskog objekta ili profilisanja novih vidova ponude </a:t>
            </a:r>
            <a:endParaRPr lang="en-US" dirty="0" smtClean="0"/>
          </a:p>
          <a:p>
            <a:r>
              <a:rPr lang="vi-VN" dirty="0" smtClean="0"/>
              <a:t> </a:t>
            </a:r>
            <a:r>
              <a:rPr lang="vi-VN" b="1" dirty="0"/>
              <a:t>Planiranja </a:t>
            </a:r>
            <a:r>
              <a:rPr lang="vi-VN" dirty="0"/>
              <a:t>izgradnje i uređenja sportskog objekta i/ili kreiranja ponude na osnovu analize sportske traţnje i ciljeva društva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err="1"/>
              <a:t>Organizovanja</a:t>
            </a:r>
            <a:r>
              <a:rPr lang="en-US" b="1" dirty="0"/>
              <a:t> </a:t>
            </a:r>
            <a:r>
              <a:rPr lang="en-US" dirty="0" err="1"/>
              <a:t>postojećih</a:t>
            </a:r>
            <a:r>
              <a:rPr lang="en-US" dirty="0"/>
              <a:t> </a:t>
            </a:r>
            <a:r>
              <a:rPr lang="en-US" dirty="0" err="1" smtClean="0"/>
              <a:t>sluzbi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optimizacija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 u </a:t>
            </a:r>
            <a:r>
              <a:rPr lang="en-US" dirty="0" err="1"/>
              <a:t>postupku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programskih</a:t>
            </a:r>
            <a:r>
              <a:rPr lang="en-US" dirty="0"/>
              <a:t> </a:t>
            </a:r>
            <a:r>
              <a:rPr lang="en-US" dirty="0" err="1" smtClean="0"/>
              <a:t>sadrzaja</a:t>
            </a:r>
            <a:r>
              <a:rPr lang="en-US" dirty="0"/>
              <a:t>, a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efikasnog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racionalnog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ţelje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endParaRPr lang="en-US" dirty="0" smtClean="0"/>
          </a:p>
          <a:p>
            <a:r>
              <a:rPr lang="vi-VN" b="1" dirty="0" smtClean="0"/>
              <a:t>Rukovođenja </a:t>
            </a:r>
            <a:r>
              <a:rPr lang="vi-VN" dirty="0"/>
              <a:t>sportskim objektom kao poslovnim sistemom koji svoje ciljeve realizuje na </a:t>
            </a:r>
            <a:r>
              <a:rPr lang="vi-VN" dirty="0" smtClean="0"/>
              <a:t>tr</a:t>
            </a:r>
            <a:r>
              <a:rPr lang="en-US" dirty="0" smtClean="0"/>
              <a:t>z</a:t>
            </a:r>
            <a:r>
              <a:rPr lang="vi-VN" dirty="0" smtClean="0"/>
              <a:t>ištu </a:t>
            </a:r>
            <a:endParaRPr lang="en-US" dirty="0" smtClean="0"/>
          </a:p>
          <a:p>
            <a:r>
              <a:rPr lang="vi-VN" b="1" dirty="0" smtClean="0"/>
              <a:t>Kontrole </a:t>
            </a:r>
            <a:r>
              <a:rPr lang="vi-VN" dirty="0"/>
              <a:t>i utvrđivanja standarda u funkcionisanju sportskog objekta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5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7696200" cy="4906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</a:rPr>
              <a:t>Državni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menadžment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one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 smtClean="0"/>
              <a:t>drzave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republike</a:t>
            </a:r>
            <a:r>
              <a:rPr lang="en-US" dirty="0"/>
              <a:t>, </a:t>
            </a:r>
            <a:r>
              <a:rPr lang="en-US" dirty="0" err="1"/>
              <a:t>pokrajine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jedinica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samouprave</a:t>
            </a:r>
            <a:r>
              <a:rPr lang="en-US" dirty="0"/>
              <a:t>.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od </a:t>
            </a:r>
            <a:r>
              <a:rPr lang="en-US" dirty="0" err="1" smtClean="0"/>
              <a:t>drzavnog</a:t>
            </a:r>
            <a:r>
              <a:rPr lang="en-US" dirty="0"/>
              <a:t>, </a:t>
            </a:r>
            <a:r>
              <a:rPr lang="en-US" dirty="0" err="1"/>
              <a:t>regionalnog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lokalnog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err="1">
                <a:solidFill>
                  <a:srgbClr val="FF0000"/>
                </a:solidFill>
              </a:rPr>
              <a:t>Privatni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menadžment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one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privatnom</a:t>
            </a:r>
            <a:r>
              <a:rPr lang="en-US" dirty="0"/>
              <a:t> </a:t>
            </a:r>
            <a:r>
              <a:rPr lang="en-US" dirty="0" err="1"/>
              <a:t>vlasništvu</a:t>
            </a:r>
            <a:r>
              <a:rPr lang="en-US" dirty="0"/>
              <a:t>. </a:t>
            </a:r>
            <a:r>
              <a:rPr lang="en-US" dirty="0" err="1"/>
              <a:t>Privatni</a:t>
            </a:r>
            <a:r>
              <a:rPr lang="en-US" dirty="0"/>
              <a:t> </a:t>
            </a:r>
            <a:r>
              <a:rPr lang="en-US" dirty="0" err="1" smtClean="0"/>
              <a:t>menadzment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tamo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profitni</a:t>
            </a:r>
            <a:r>
              <a:rPr lang="en-US" dirty="0"/>
              <a:t> </a:t>
            </a:r>
            <a:r>
              <a:rPr lang="en-US" dirty="0" err="1"/>
              <a:t>interesi</a:t>
            </a:r>
            <a:r>
              <a:rPr lang="en-US" dirty="0"/>
              <a:t> </a:t>
            </a:r>
            <a:r>
              <a:rPr lang="en-US" dirty="0" err="1"/>
              <a:t>ulagača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pravilu</a:t>
            </a:r>
            <a:r>
              <a:rPr lang="en-US" dirty="0"/>
              <a:t>,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b="1" i="1" dirty="0" err="1"/>
              <a:t>efikasniji</a:t>
            </a:r>
            <a:r>
              <a:rPr lang="en-US" b="1" i="1" dirty="0"/>
              <a:t> model </a:t>
            </a:r>
            <a:r>
              <a:rPr lang="en-US" b="1" i="1" dirty="0" err="1"/>
              <a:t>upravljanja</a:t>
            </a:r>
            <a:r>
              <a:rPr lang="en-US" b="1" i="1" dirty="0"/>
              <a:t> </a:t>
            </a:r>
            <a:endParaRPr lang="en-US" b="1" i="1" dirty="0" smtClean="0"/>
          </a:p>
          <a:p>
            <a:pPr algn="just"/>
            <a:r>
              <a:rPr lang="en-US" b="1" dirty="0" err="1">
                <a:solidFill>
                  <a:srgbClr val="FF0000"/>
                </a:solidFill>
              </a:rPr>
              <a:t>Mešoviti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menadžment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partnerskih</a:t>
            </a:r>
            <a:r>
              <a:rPr lang="en-US" dirty="0"/>
              <a:t> </a:t>
            </a:r>
            <a:r>
              <a:rPr lang="en-US" dirty="0" err="1"/>
              <a:t>vlasničkih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.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češće</a:t>
            </a:r>
            <a:r>
              <a:rPr lang="en-US" dirty="0"/>
              <a:t> se </a:t>
            </a:r>
            <a:r>
              <a:rPr lang="en-US" dirty="0" err="1"/>
              <a:t>javlaju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vidovi</a:t>
            </a:r>
            <a:r>
              <a:rPr lang="en-US" dirty="0"/>
              <a:t> </a:t>
            </a:r>
            <a:r>
              <a:rPr lang="en-US" dirty="0" err="1"/>
              <a:t>javno-privatnog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zajedničkih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</a:t>
            </a:r>
            <a:r>
              <a:rPr lang="en-US" dirty="0" err="1" smtClean="0"/>
              <a:t>drzavnog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u </a:t>
            </a:r>
            <a:r>
              <a:rPr lang="en-US" dirty="0" err="1"/>
              <a:t>sportsku</a:t>
            </a:r>
            <a:r>
              <a:rPr lang="en-US" dirty="0"/>
              <a:t> </a:t>
            </a:r>
            <a:r>
              <a:rPr lang="en-US" dirty="0" err="1"/>
              <a:t>infrastrukturu</a:t>
            </a:r>
            <a:r>
              <a:rPr lang="en-US" dirty="0"/>
              <a:t>. </a:t>
            </a:r>
            <a:r>
              <a:rPr lang="en-US" dirty="0" err="1"/>
              <a:t>Ovakvim</a:t>
            </a:r>
            <a:r>
              <a:rPr lang="en-US" dirty="0"/>
              <a:t> </a:t>
            </a:r>
            <a:r>
              <a:rPr lang="en-US" dirty="0" err="1"/>
              <a:t>načinom</a:t>
            </a:r>
            <a:r>
              <a:rPr lang="en-US" dirty="0"/>
              <a:t> </a:t>
            </a:r>
            <a:r>
              <a:rPr lang="en-US" dirty="0" err="1"/>
              <a:t>investiranja</a:t>
            </a:r>
            <a:r>
              <a:rPr lang="en-US" dirty="0"/>
              <a:t> se </a:t>
            </a:r>
            <a:r>
              <a:rPr lang="en-US" b="1" i="1" dirty="0" err="1" smtClean="0"/>
              <a:t>postize</a:t>
            </a:r>
            <a:r>
              <a:rPr lang="en-US" b="1" i="1" dirty="0" smtClean="0"/>
              <a:t> </a:t>
            </a:r>
            <a:r>
              <a:rPr lang="en-US" b="1" i="1" dirty="0" err="1"/>
              <a:t>visok</a:t>
            </a:r>
            <a:r>
              <a:rPr lang="en-US" b="1" i="1" dirty="0"/>
              <a:t> </a:t>
            </a:r>
            <a:r>
              <a:rPr lang="en-US" b="1" i="1" dirty="0" err="1"/>
              <a:t>nivo</a:t>
            </a:r>
            <a:r>
              <a:rPr lang="en-US" b="1" i="1" dirty="0"/>
              <a:t> </a:t>
            </a:r>
            <a:r>
              <a:rPr lang="en-US" b="1" i="1" dirty="0" err="1"/>
              <a:t>zadovoljenja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opšteg</a:t>
            </a:r>
            <a:r>
              <a:rPr lang="en-US" b="1" i="1" dirty="0"/>
              <a:t>, </a:t>
            </a:r>
            <a:r>
              <a:rPr lang="en-US" b="1" i="1" dirty="0" err="1"/>
              <a:t>javnog</a:t>
            </a:r>
            <a:r>
              <a:rPr lang="en-US" b="1" i="1" dirty="0"/>
              <a:t> </a:t>
            </a:r>
            <a:r>
              <a:rPr lang="en-US" b="1" i="1" dirty="0" err="1"/>
              <a:t>interesa</a:t>
            </a:r>
            <a:r>
              <a:rPr lang="en-US" b="1" i="1" dirty="0"/>
              <a:t>, </a:t>
            </a:r>
            <a:r>
              <a:rPr lang="en-US" b="1" i="1" dirty="0" err="1"/>
              <a:t>ali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profitnih</a:t>
            </a:r>
            <a:r>
              <a:rPr lang="en-US" b="1" i="1" dirty="0"/>
              <a:t> </a:t>
            </a:r>
            <a:r>
              <a:rPr lang="en-US" b="1" i="1" dirty="0" err="1"/>
              <a:t>interesa</a:t>
            </a:r>
            <a:r>
              <a:rPr lang="en-US" b="1" i="1" dirty="0"/>
              <a:t> </a:t>
            </a:r>
            <a:r>
              <a:rPr lang="en-US" b="1" i="1" dirty="0" err="1"/>
              <a:t>ulagača</a:t>
            </a:r>
            <a:r>
              <a:rPr lang="en-US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883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Kadrovi</a:t>
            </a:r>
            <a:r>
              <a:rPr lang="en-US" dirty="0" smtClean="0"/>
              <a:t> u </a:t>
            </a:r>
            <a:r>
              <a:rPr lang="en-US" dirty="0" err="1" smtClean="0"/>
              <a:t>sportskom</a:t>
            </a:r>
            <a:r>
              <a:rPr lang="en-US" dirty="0" smtClean="0"/>
              <a:t> </a:t>
            </a:r>
            <a:r>
              <a:rPr lang="en-US" dirty="0" err="1" smtClean="0"/>
              <a:t>turizmu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Neki od sportsko-rekreacijskih programa koji se </a:t>
            </a:r>
            <a:r>
              <a:rPr lang="pl-PL" dirty="0" smtClean="0"/>
              <a:t>pojavljuju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/>
              <a:t>sastavni</a:t>
            </a:r>
            <a:r>
              <a:rPr lang="en-US" dirty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/>
              <a:t>turističke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dirty="0" err="1"/>
              <a:t>iznajmljivanje</a:t>
            </a:r>
            <a:r>
              <a:rPr lang="en-US" b="1" dirty="0"/>
              <a:t> </a:t>
            </a:r>
            <a:r>
              <a:rPr lang="en-US" b="1" dirty="0" err="1"/>
              <a:t>različitih</a:t>
            </a:r>
            <a:r>
              <a:rPr lang="en-US" b="1" dirty="0"/>
              <a:t> </a:t>
            </a:r>
            <a:r>
              <a:rPr lang="en-US" b="1" dirty="0" err="1"/>
              <a:t>sportskih</a:t>
            </a:r>
            <a:r>
              <a:rPr lang="en-US" b="1" dirty="0"/>
              <a:t> </a:t>
            </a:r>
            <a:r>
              <a:rPr lang="en-US" b="1" dirty="0" err="1"/>
              <a:t>objekata</a:t>
            </a:r>
            <a:r>
              <a:rPr lang="en-US" b="1" dirty="0"/>
              <a:t>,</a:t>
            </a:r>
          </a:p>
          <a:p>
            <a:r>
              <a:rPr lang="en-US" b="1" dirty="0"/>
              <a:t> </a:t>
            </a:r>
            <a:r>
              <a:rPr lang="en-US" b="1" dirty="0" err="1"/>
              <a:t>korištenje</a:t>
            </a:r>
            <a:r>
              <a:rPr lang="en-US" b="1" dirty="0"/>
              <a:t> </a:t>
            </a:r>
            <a:r>
              <a:rPr lang="en-US" b="1" dirty="0" err="1"/>
              <a:t>sportskih</a:t>
            </a:r>
            <a:r>
              <a:rPr lang="en-US" b="1" dirty="0"/>
              <a:t> </a:t>
            </a:r>
            <a:r>
              <a:rPr lang="en-US" b="1" dirty="0" err="1"/>
              <a:t>objekata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opreme</a:t>
            </a:r>
            <a:r>
              <a:rPr lang="en-US" b="1" dirty="0"/>
              <a:t>,</a:t>
            </a:r>
          </a:p>
          <a:p>
            <a:r>
              <a:rPr lang="en-US" b="1" dirty="0"/>
              <a:t> </a:t>
            </a:r>
            <a:r>
              <a:rPr lang="en-US" b="1" dirty="0" err="1"/>
              <a:t>škole</a:t>
            </a:r>
            <a:r>
              <a:rPr lang="en-US" b="1" dirty="0"/>
              <a:t> </a:t>
            </a:r>
            <a:r>
              <a:rPr lang="en-US" b="1" dirty="0" err="1"/>
              <a:t>učenja</a:t>
            </a:r>
            <a:r>
              <a:rPr lang="en-US" b="1" dirty="0"/>
              <a:t> </a:t>
            </a:r>
            <a:r>
              <a:rPr lang="en-US" b="1" dirty="0" err="1"/>
              <a:t>raznih</a:t>
            </a:r>
            <a:r>
              <a:rPr lang="en-US" b="1" dirty="0"/>
              <a:t> </a:t>
            </a:r>
            <a:r>
              <a:rPr lang="en-US" b="1" dirty="0" err="1"/>
              <a:t>sportskih</a:t>
            </a:r>
            <a:r>
              <a:rPr lang="en-US" b="1" dirty="0"/>
              <a:t> </a:t>
            </a:r>
            <a:r>
              <a:rPr lang="en-US" b="1" dirty="0" err="1" smtClean="0"/>
              <a:t>veština</a:t>
            </a:r>
            <a:r>
              <a:rPr lang="en-US" b="1" dirty="0"/>
              <a:t>,</a:t>
            </a:r>
          </a:p>
          <a:p>
            <a:r>
              <a:rPr lang="en-US" b="1" dirty="0"/>
              <a:t> </a:t>
            </a:r>
            <a:r>
              <a:rPr lang="en-US" b="1" dirty="0" err="1"/>
              <a:t>sportske</a:t>
            </a:r>
            <a:r>
              <a:rPr lang="en-US" b="1" dirty="0"/>
              <a:t> </a:t>
            </a:r>
            <a:r>
              <a:rPr lang="en-US" b="1" dirty="0" err="1"/>
              <a:t>igre</a:t>
            </a:r>
            <a:r>
              <a:rPr lang="en-US" b="1" dirty="0"/>
              <a:t>, </a:t>
            </a:r>
            <a:r>
              <a:rPr lang="en-US" b="1" dirty="0" err="1"/>
              <a:t>turniri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razna</a:t>
            </a:r>
            <a:r>
              <a:rPr lang="en-US" b="1" dirty="0"/>
              <a:t> </a:t>
            </a:r>
            <a:r>
              <a:rPr lang="en-US" b="1" dirty="0" err="1" smtClean="0"/>
              <a:t>takmicenja</a:t>
            </a:r>
            <a:r>
              <a:rPr lang="en-US" b="1" dirty="0" smtClean="0"/>
              <a:t>,</a:t>
            </a:r>
            <a:endParaRPr lang="en-US" b="1" dirty="0"/>
          </a:p>
          <a:p>
            <a:r>
              <a:rPr lang="pl-PL" b="1" dirty="0"/>
              <a:t> sportsko-zabavne atrakcije (Bartoluci, 2003.:76</a:t>
            </a:r>
            <a:r>
              <a:rPr lang="pl-PL" b="1" dirty="0" smtClean="0"/>
              <a:t>).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6088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066800"/>
            <a:ext cx="7620000" cy="50593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S </a:t>
            </a:r>
            <a:r>
              <a:rPr lang="en-US" b="1" dirty="0" err="1"/>
              <a:t>obzirom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raznolikost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specifičnost</a:t>
            </a:r>
            <a:r>
              <a:rPr lang="en-US" b="1" dirty="0"/>
              <a:t> </a:t>
            </a:r>
            <a:r>
              <a:rPr lang="en-US" b="1" dirty="0" err="1"/>
              <a:t>tih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</a:t>
            </a:r>
            <a:r>
              <a:rPr lang="en-US" b="1" dirty="0" err="1"/>
              <a:t>lako</a:t>
            </a:r>
            <a:r>
              <a:rPr lang="en-US" b="1" dirty="0"/>
              <a:t> je </a:t>
            </a:r>
            <a:r>
              <a:rPr lang="en-US" b="1" dirty="0" err="1"/>
              <a:t>zaključiti</a:t>
            </a:r>
            <a:r>
              <a:rPr lang="en-US" b="1" dirty="0"/>
              <a:t> </a:t>
            </a:r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u </a:t>
            </a:r>
            <a:r>
              <a:rPr lang="en-US" b="1" dirty="0" err="1"/>
              <a:t>turizmu</a:t>
            </a:r>
            <a:r>
              <a:rPr lang="en-US" b="1" dirty="0"/>
              <a:t> </a:t>
            </a:r>
            <a:r>
              <a:rPr lang="en-US" b="1" dirty="0" err="1"/>
              <a:t>potrebni</a:t>
            </a:r>
            <a:r>
              <a:rPr lang="en-US" b="1" dirty="0"/>
              <a:t> </a:t>
            </a:r>
            <a:r>
              <a:rPr lang="en-US" b="1" dirty="0" err="1"/>
              <a:t>različiti</a:t>
            </a:r>
            <a:r>
              <a:rPr lang="en-US" b="1" dirty="0"/>
              <a:t> </a:t>
            </a:r>
            <a:r>
              <a:rPr lang="en-US" b="1" dirty="0" err="1"/>
              <a:t>stručnjaci</a:t>
            </a:r>
            <a:r>
              <a:rPr lang="en-US" b="1" dirty="0"/>
              <a:t> </a:t>
            </a:r>
            <a:r>
              <a:rPr lang="en-US" b="1" dirty="0" err="1"/>
              <a:t>sportskog</a:t>
            </a:r>
            <a:r>
              <a:rPr lang="en-US" b="1" dirty="0"/>
              <a:t> </a:t>
            </a:r>
            <a:r>
              <a:rPr lang="en-US" b="1" dirty="0" err="1"/>
              <a:t>profila</a:t>
            </a:r>
            <a:r>
              <a:rPr lang="en-US" b="1" dirty="0"/>
              <a:t>, </a:t>
            </a:r>
            <a:r>
              <a:rPr lang="en-US" b="1" dirty="0" err="1"/>
              <a:t>jer</a:t>
            </a:r>
            <a:r>
              <a:rPr lang="en-US" b="1" dirty="0"/>
              <a:t> </a:t>
            </a:r>
            <a:r>
              <a:rPr lang="en-US" b="1" dirty="0" err="1"/>
              <a:t>jedino</a:t>
            </a:r>
            <a:r>
              <a:rPr lang="en-US" b="1" dirty="0"/>
              <a:t> </a:t>
            </a:r>
            <a:r>
              <a:rPr lang="en-US" b="1" dirty="0" err="1"/>
              <a:t>takav</a:t>
            </a:r>
            <a:r>
              <a:rPr lang="en-US" b="1" dirty="0"/>
              <a:t>, </a:t>
            </a:r>
            <a:r>
              <a:rPr lang="en-US" b="1" dirty="0" err="1" smtClean="0"/>
              <a:t>stručno</a:t>
            </a:r>
            <a:r>
              <a:rPr lang="en-US" b="1" dirty="0" smtClean="0"/>
              <a:t> </a:t>
            </a:r>
            <a:r>
              <a:rPr lang="en-US" b="1" dirty="0" err="1" smtClean="0"/>
              <a:t>edukovan</a:t>
            </a:r>
            <a:r>
              <a:rPr lang="en-US" b="1" dirty="0" smtClean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kvalitetno</a:t>
            </a:r>
            <a:r>
              <a:rPr lang="en-US" b="1" dirty="0"/>
              <a:t> </a:t>
            </a:r>
            <a:r>
              <a:rPr lang="en-US" b="1" dirty="0" err="1" smtClean="0"/>
              <a:t>sprovoditi</a:t>
            </a:r>
            <a:r>
              <a:rPr lang="en-US" b="1" dirty="0" smtClean="0"/>
              <a:t> </a:t>
            </a:r>
            <a:r>
              <a:rPr lang="en-US" b="1" dirty="0" err="1"/>
              <a:t>aktivnosti</a:t>
            </a:r>
            <a:r>
              <a:rPr lang="en-US" b="1" dirty="0"/>
              <a:t> </a:t>
            </a:r>
            <a:r>
              <a:rPr lang="en-US" b="1" dirty="0" err="1"/>
              <a:t>kreiranja</a:t>
            </a:r>
            <a:r>
              <a:rPr lang="en-US" b="1" dirty="0"/>
              <a:t>, </a:t>
            </a:r>
            <a:r>
              <a:rPr lang="en-US" b="1" dirty="0" err="1" smtClean="0"/>
              <a:t>organizovanja</a:t>
            </a:r>
            <a:r>
              <a:rPr lang="en-US" b="1" dirty="0"/>
              <a:t>, </a:t>
            </a:r>
            <a:r>
              <a:rPr lang="en-US" b="1" dirty="0" err="1" smtClean="0"/>
              <a:t>ali</a:t>
            </a:r>
            <a:r>
              <a:rPr lang="en-US" b="1" dirty="0" smtClean="0"/>
              <a:t> </a:t>
            </a:r>
            <a:r>
              <a:rPr lang="vi-VN" b="1" dirty="0" smtClean="0"/>
              <a:t>i </a:t>
            </a:r>
            <a:r>
              <a:rPr lang="vi-VN" b="1" dirty="0"/>
              <a:t>samog </a:t>
            </a:r>
            <a:r>
              <a:rPr lang="en-US" b="1" dirty="0" smtClean="0"/>
              <a:t>s</a:t>
            </a:r>
            <a:r>
              <a:rPr lang="vi-VN" b="1" dirty="0" smtClean="0"/>
              <a:t>provođenja </a:t>
            </a:r>
            <a:r>
              <a:rPr lang="vi-VN" b="1" dirty="0"/>
              <a:t>ovih programa</a:t>
            </a:r>
            <a:r>
              <a:rPr lang="vi-VN" b="1" dirty="0" smtClean="0"/>
              <a:t>.</a:t>
            </a:r>
            <a:endParaRPr lang="en-US" b="1" dirty="0" smtClean="0"/>
          </a:p>
          <a:p>
            <a:pPr algn="just"/>
            <a:r>
              <a:rPr lang="vi-VN" sz="2600" b="1" dirty="0"/>
              <a:t>Kada govorimo o stručnom kadru u okviru </a:t>
            </a:r>
            <a:r>
              <a:rPr lang="en-US" sz="2600" b="1" dirty="0" smtClean="0"/>
              <a:t>s</a:t>
            </a:r>
            <a:r>
              <a:rPr lang="vi-VN" sz="2600" b="1" dirty="0" smtClean="0"/>
              <a:t>provođenja sportsko-rekreacijskih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programa</a:t>
            </a:r>
            <a:r>
              <a:rPr lang="en-US" sz="2600" b="1" dirty="0" smtClean="0"/>
              <a:t> </a:t>
            </a:r>
            <a:r>
              <a:rPr lang="en-US" sz="2600" b="1" dirty="0"/>
              <a:t>u </a:t>
            </a:r>
            <a:r>
              <a:rPr lang="en-US" sz="2600" b="1" dirty="0" err="1"/>
              <a:t>turizmu</a:t>
            </a:r>
            <a:r>
              <a:rPr lang="en-US" sz="2600" b="1" dirty="0"/>
              <a:t> </a:t>
            </a:r>
            <a:r>
              <a:rPr lang="en-US" sz="2600" b="1" dirty="0" err="1"/>
              <a:t>mislimo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“</a:t>
            </a:r>
            <a:r>
              <a:rPr lang="en-US" sz="2600" b="1" dirty="0" err="1"/>
              <a:t>sportske</a:t>
            </a:r>
            <a:r>
              <a:rPr lang="en-US" sz="2600" b="1" dirty="0"/>
              <a:t> </a:t>
            </a:r>
            <a:r>
              <a:rPr lang="en-US" sz="2600" b="1" dirty="0" err="1"/>
              <a:t>animatore</a:t>
            </a:r>
            <a:r>
              <a:rPr lang="en-US" sz="2600" b="1" dirty="0"/>
              <a:t> </a:t>
            </a:r>
            <a:r>
              <a:rPr lang="en-US" sz="2600" b="1" dirty="0" err="1"/>
              <a:t>iz</a:t>
            </a:r>
            <a:r>
              <a:rPr lang="en-US" sz="2600" b="1" dirty="0"/>
              <a:t> </a:t>
            </a:r>
            <a:r>
              <a:rPr lang="en-US" sz="2600" b="1" dirty="0" err="1"/>
              <a:t>raznih</a:t>
            </a:r>
            <a:r>
              <a:rPr lang="en-US" sz="2600" b="1" dirty="0"/>
              <a:t> </a:t>
            </a:r>
            <a:r>
              <a:rPr lang="en-US" sz="2600" b="1" dirty="0" err="1"/>
              <a:t>sportova</a:t>
            </a:r>
            <a:r>
              <a:rPr lang="en-US" sz="2600" b="1" dirty="0"/>
              <a:t>, </a:t>
            </a:r>
            <a:r>
              <a:rPr lang="en-US" sz="2600" b="1" dirty="0" err="1"/>
              <a:t>instruktore</a:t>
            </a:r>
            <a:r>
              <a:rPr lang="en-US" sz="2600" b="1" dirty="0"/>
              <a:t> </a:t>
            </a:r>
            <a:r>
              <a:rPr lang="en-US" sz="2600" b="1" dirty="0" err="1" smtClean="0"/>
              <a:t>ili</a:t>
            </a:r>
            <a:r>
              <a:rPr lang="en-US" sz="2600" b="1" dirty="0"/>
              <a:t> </a:t>
            </a:r>
            <a:r>
              <a:rPr lang="en-US" sz="2600" b="1" dirty="0" err="1" smtClean="0"/>
              <a:t>voditelje</a:t>
            </a:r>
            <a:r>
              <a:rPr lang="en-US" sz="2600" b="1" dirty="0" smtClean="0"/>
              <a:t> </a:t>
            </a:r>
            <a:r>
              <a:rPr lang="en-US" sz="2600" b="1" dirty="0" err="1"/>
              <a:t>sportskih</a:t>
            </a:r>
            <a:r>
              <a:rPr lang="en-US" sz="2600" b="1" dirty="0"/>
              <a:t> </a:t>
            </a:r>
            <a:r>
              <a:rPr lang="en-US" sz="2600" b="1" dirty="0" err="1"/>
              <a:t>aktivnosti</a:t>
            </a:r>
            <a:r>
              <a:rPr lang="en-US" sz="2600" b="1" dirty="0"/>
              <a:t> (</a:t>
            </a:r>
            <a:r>
              <a:rPr lang="en-US" sz="2600" b="1" dirty="0" err="1"/>
              <a:t>tenis</a:t>
            </a:r>
            <a:r>
              <a:rPr lang="en-US" sz="2600" b="1" dirty="0"/>
              <a:t>, golf, </a:t>
            </a:r>
            <a:r>
              <a:rPr lang="en-US" sz="2600" b="1" dirty="0" err="1"/>
              <a:t>jahanje</a:t>
            </a:r>
            <a:r>
              <a:rPr lang="en-US" sz="2600" b="1" dirty="0"/>
              <a:t>, </a:t>
            </a:r>
            <a:r>
              <a:rPr lang="en-US" sz="2600" b="1" dirty="0" err="1"/>
              <a:t>skijanje</a:t>
            </a:r>
            <a:r>
              <a:rPr lang="en-US" sz="2600" b="1" dirty="0"/>
              <a:t>, </a:t>
            </a:r>
            <a:r>
              <a:rPr lang="en-US" sz="2600" b="1" dirty="0" err="1"/>
              <a:t>jedrenje</a:t>
            </a:r>
            <a:r>
              <a:rPr lang="en-US" sz="2600" b="1" dirty="0"/>
              <a:t>, </a:t>
            </a:r>
            <a:r>
              <a:rPr lang="en-US" sz="2600" b="1" dirty="0" err="1"/>
              <a:t>veslanje</a:t>
            </a:r>
            <a:r>
              <a:rPr lang="en-US" sz="2600" b="1" dirty="0"/>
              <a:t>, </a:t>
            </a:r>
            <a:r>
              <a:rPr lang="en-US" sz="2600" b="1" dirty="0" err="1" smtClean="0"/>
              <a:t>ronjenje</a:t>
            </a:r>
            <a:r>
              <a:rPr lang="en-US" sz="2600" b="1" dirty="0"/>
              <a:t> </a:t>
            </a:r>
            <a:r>
              <a:rPr lang="pl-PL" sz="2600" b="1" dirty="0" smtClean="0"/>
              <a:t>i </a:t>
            </a:r>
            <a:r>
              <a:rPr lang="pl-PL" sz="2600" b="1" dirty="0"/>
              <a:t>sl.), trenere u raznim sportovima (npr. u nogometu, košarci i sl.), organizatore </a:t>
            </a:r>
            <a:r>
              <a:rPr lang="pl-PL" sz="2600" b="1" dirty="0" smtClean="0"/>
              <a:t>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voditelje</a:t>
            </a:r>
            <a:r>
              <a:rPr lang="en-US" sz="2600" b="1" dirty="0" smtClean="0"/>
              <a:t> </a:t>
            </a:r>
            <a:r>
              <a:rPr lang="en-US" sz="2600" b="1" dirty="0" err="1"/>
              <a:t>sportskih</a:t>
            </a:r>
            <a:r>
              <a:rPr lang="en-US" sz="2600" b="1" dirty="0"/>
              <a:t> </a:t>
            </a:r>
            <a:r>
              <a:rPr lang="en-US" sz="2600" b="1" dirty="0" err="1"/>
              <a:t>aktivnosti</a:t>
            </a:r>
            <a:r>
              <a:rPr lang="en-US" sz="2600" b="1" dirty="0"/>
              <a:t>, </a:t>
            </a:r>
            <a:r>
              <a:rPr lang="en-US" sz="2600" b="1" dirty="0" err="1"/>
              <a:t>profesore</a:t>
            </a:r>
            <a:r>
              <a:rPr lang="en-US" sz="2600" b="1" dirty="0"/>
              <a:t> </a:t>
            </a:r>
            <a:r>
              <a:rPr lang="en-US" sz="2600" b="1" dirty="0" err="1"/>
              <a:t>tjelesne</a:t>
            </a:r>
            <a:r>
              <a:rPr lang="en-US" sz="2600" b="1" dirty="0"/>
              <a:t> </a:t>
            </a:r>
            <a:r>
              <a:rPr lang="en-US" sz="2600" b="1" dirty="0" err="1"/>
              <a:t>kulture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dr.” (</a:t>
            </a:r>
            <a:r>
              <a:rPr lang="en-US" sz="2600" b="1" dirty="0" err="1"/>
              <a:t>Vukonić</a:t>
            </a:r>
            <a:r>
              <a:rPr lang="en-US" sz="2600" b="1" dirty="0"/>
              <a:t>, </a:t>
            </a:r>
            <a:r>
              <a:rPr lang="en-US" sz="2600" b="1" dirty="0" err="1" smtClean="0"/>
              <a:t>Čavlek</a:t>
            </a:r>
            <a:r>
              <a:rPr lang="en-US" sz="2600" b="1" dirty="0" smtClean="0"/>
              <a:t>, 2001</a:t>
            </a:r>
            <a:r>
              <a:rPr lang="en-US" sz="2600" b="1" dirty="0"/>
              <a:t>.:364) 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1124709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</TotalTime>
  <Words>921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UPRAVLJANJE I POLITIKA U SPORTSKOM TURIZMU</vt:lpstr>
      <vt:lpstr>POSREDNICI U SPORTSKOM TURIZMU</vt:lpstr>
      <vt:lpstr>PowerPoint Presentation</vt:lpstr>
      <vt:lpstr>Pet ključnih elemenata upravljanja u sportskom turizmu</vt:lpstr>
      <vt:lpstr>Menadzment sportskih objekata</vt:lpstr>
      <vt:lpstr>PowerPoint Presentation</vt:lpstr>
      <vt:lpstr>PowerPoint Presentation</vt:lpstr>
      <vt:lpstr>Kadrovi u sportskom turizmu</vt:lpstr>
      <vt:lpstr>PowerPoint Presentation</vt:lpstr>
      <vt:lpstr>ANIMACIJA</vt:lpstr>
      <vt:lpstr>animacija</vt:lpstr>
      <vt:lpstr>Sportski animatori</vt:lpstr>
      <vt:lpstr>PowerPoint Presentation</vt:lpstr>
      <vt:lpstr>PowerPoint Presentation</vt:lpstr>
      <vt:lpstr>PowerPoint Presentation</vt:lpstr>
      <vt:lpstr>PowerPoint Presentation</vt:lpstr>
      <vt:lpstr>Ocekivanja od animatora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UPRAVLJANJE I POLITIKA U SPORTSKOM TURIZMU</dc:title>
  <dc:creator>Bojana Kovacevic</dc:creator>
  <cp:lastModifiedBy>Bojana Kovacevic</cp:lastModifiedBy>
  <cp:revision>10</cp:revision>
  <dcterms:created xsi:type="dcterms:W3CDTF">2014-12-22T15:49:03Z</dcterms:created>
  <dcterms:modified xsi:type="dcterms:W3CDTF">2014-12-22T17:13:34Z</dcterms:modified>
</cp:coreProperties>
</file>