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77" r:id="rId9"/>
    <p:sldId id="263" r:id="rId10"/>
    <p:sldId id="264" r:id="rId11"/>
    <p:sldId id="265" r:id="rId12"/>
    <p:sldId id="266" r:id="rId13"/>
    <p:sldId id="267" r:id="rId14"/>
    <p:sldId id="268" r:id="rId15"/>
    <p:sldId id="273" r:id="rId16"/>
    <p:sldId id="275" r:id="rId17"/>
    <p:sldId id="276" r:id="rId18"/>
    <p:sldId id="281" r:id="rId19"/>
    <p:sldId id="278" r:id="rId20"/>
    <p:sldId id="279" r:id="rId21"/>
    <p:sldId id="280"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874364-FA31-44F7-98ED-6D39B02542BF}" type="doc">
      <dgm:prSet loTypeId="urn:microsoft.com/office/officeart/2005/8/layout/StepDownProcess" loCatId="process" qsTypeId="urn:microsoft.com/office/officeart/2005/8/quickstyle/3d3" qsCatId="3D" csTypeId="urn:microsoft.com/office/officeart/2005/8/colors/colorful3" csCatId="colorful" phldr="1"/>
      <dgm:spPr/>
      <dgm:t>
        <a:bodyPr/>
        <a:lstStyle/>
        <a:p>
          <a:endParaRPr lang="en-US"/>
        </a:p>
      </dgm:t>
    </dgm:pt>
    <dgm:pt modelId="{FB92AE7D-EAF5-4F28-97D4-3653D82316F9}">
      <dgm:prSet phldrT="[Text]"/>
      <dgm:spPr/>
      <dgm:t>
        <a:bodyPr/>
        <a:lstStyle/>
        <a:p>
          <a:r>
            <a:rPr lang="en-US" dirty="0" err="1" smtClean="0">
              <a:solidFill>
                <a:schemeClr val="bg1"/>
              </a:solidFill>
            </a:rPr>
            <a:t>Generisanje</a:t>
          </a:r>
          <a:r>
            <a:rPr lang="en-US" dirty="0" smtClean="0">
              <a:solidFill>
                <a:schemeClr val="bg1"/>
              </a:solidFill>
            </a:rPr>
            <a:t> </a:t>
          </a:r>
          <a:r>
            <a:rPr lang="en-US" dirty="0" err="1" smtClean="0">
              <a:solidFill>
                <a:schemeClr val="bg1"/>
              </a:solidFill>
            </a:rPr>
            <a:t>ideja</a:t>
          </a:r>
          <a:endParaRPr lang="en-US" dirty="0">
            <a:solidFill>
              <a:schemeClr val="bg1"/>
            </a:solidFill>
          </a:endParaRPr>
        </a:p>
      </dgm:t>
    </dgm:pt>
    <dgm:pt modelId="{847A3344-D9F7-4DE6-AD34-E04C80F2E6CA}" type="parTrans" cxnId="{597EB615-78DE-4C5C-B6A7-EB1983014653}">
      <dgm:prSet/>
      <dgm:spPr/>
      <dgm:t>
        <a:bodyPr/>
        <a:lstStyle/>
        <a:p>
          <a:endParaRPr lang="en-US"/>
        </a:p>
      </dgm:t>
    </dgm:pt>
    <dgm:pt modelId="{F8F02D88-1EF0-4119-B9A0-28640FE4A6BC}" type="sibTrans" cxnId="{597EB615-78DE-4C5C-B6A7-EB1983014653}">
      <dgm:prSet/>
      <dgm:spPr/>
      <dgm:t>
        <a:bodyPr/>
        <a:lstStyle/>
        <a:p>
          <a:endParaRPr lang="en-US"/>
        </a:p>
      </dgm:t>
    </dgm:pt>
    <dgm:pt modelId="{286D94B6-39C3-4005-A38D-44DE7DC9A3D8}">
      <dgm:prSet phldrT="[Text]"/>
      <dgm:spPr/>
      <dgm:t>
        <a:bodyPr/>
        <a:lstStyle/>
        <a:p>
          <a:r>
            <a:rPr lang="sr-Latn-RS" dirty="0" smtClean="0">
              <a:solidFill>
                <a:schemeClr val="bg1"/>
              </a:solidFill>
            </a:rPr>
            <a:t>Procena tehničke izvodljivosti</a:t>
          </a:r>
          <a:endParaRPr lang="en-US" dirty="0">
            <a:solidFill>
              <a:schemeClr val="bg1"/>
            </a:solidFill>
          </a:endParaRPr>
        </a:p>
      </dgm:t>
    </dgm:pt>
    <dgm:pt modelId="{822A927E-36BA-4659-89D2-3696159F0BCC}" type="parTrans" cxnId="{930F0540-9572-4989-B386-04EAAA4151B6}">
      <dgm:prSet/>
      <dgm:spPr/>
      <dgm:t>
        <a:bodyPr/>
        <a:lstStyle/>
        <a:p>
          <a:endParaRPr lang="en-US"/>
        </a:p>
      </dgm:t>
    </dgm:pt>
    <dgm:pt modelId="{B7C78705-16A2-4D7C-A171-27E17F632200}" type="sibTrans" cxnId="{930F0540-9572-4989-B386-04EAAA4151B6}">
      <dgm:prSet/>
      <dgm:spPr/>
      <dgm:t>
        <a:bodyPr/>
        <a:lstStyle/>
        <a:p>
          <a:endParaRPr lang="en-US"/>
        </a:p>
      </dgm:t>
    </dgm:pt>
    <dgm:pt modelId="{97A816D8-6BB9-4807-9A8E-9FEAFFA82997}">
      <dgm:prSet/>
      <dgm:spPr/>
      <dgm:t>
        <a:bodyPr/>
        <a:lstStyle/>
        <a:p>
          <a:r>
            <a:rPr lang="sr-Latn-RS" dirty="0" smtClean="0">
              <a:solidFill>
                <a:schemeClr val="bg1"/>
              </a:solidFill>
            </a:rPr>
            <a:t>Testiranje koncepta </a:t>
          </a:r>
          <a:endParaRPr lang="en-US" dirty="0">
            <a:solidFill>
              <a:schemeClr val="bg1"/>
            </a:solidFill>
          </a:endParaRPr>
        </a:p>
      </dgm:t>
    </dgm:pt>
    <dgm:pt modelId="{A4588E41-0176-4AF7-9DDF-56F960EE49FF}" type="parTrans" cxnId="{D08F7EB6-E261-4241-BDBC-2F819540AC89}">
      <dgm:prSet/>
      <dgm:spPr/>
      <dgm:t>
        <a:bodyPr/>
        <a:lstStyle/>
        <a:p>
          <a:endParaRPr lang="en-US"/>
        </a:p>
      </dgm:t>
    </dgm:pt>
    <dgm:pt modelId="{593D7CF2-6D7B-4F2E-BFC1-B284584A1576}" type="sibTrans" cxnId="{D08F7EB6-E261-4241-BDBC-2F819540AC89}">
      <dgm:prSet/>
      <dgm:spPr/>
      <dgm:t>
        <a:bodyPr/>
        <a:lstStyle/>
        <a:p>
          <a:endParaRPr lang="en-US"/>
        </a:p>
      </dgm:t>
    </dgm:pt>
    <dgm:pt modelId="{0D1C0335-A67D-45BB-B220-27F82D5B0384}">
      <dgm:prSet phldrT="[Text]"/>
      <dgm:spPr/>
      <dgm:t>
        <a:bodyPr/>
        <a:lstStyle/>
        <a:p>
          <a:r>
            <a:rPr lang="en-US" dirty="0" err="1" smtClean="0">
              <a:solidFill>
                <a:schemeClr val="bg1"/>
              </a:solidFill>
            </a:rPr>
            <a:t>Testiranje</a:t>
          </a:r>
          <a:r>
            <a:rPr lang="en-US" dirty="0" smtClean="0">
              <a:solidFill>
                <a:schemeClr val="bg1"/>
              </a:solidFill>
            </a:rPr>
            <a:t> </a:t>
          </a:r>
          <a:r>
            <a:rPr lang="en-US" dirty="0" err="1" smtClean="0">
              <a:solidFill>
                <a:schemeClr val="bg1"/>
              </a:solidFill>
            </a:rPr>
            <a:t>proizvoda</a:t>
          </a:r>
          <a:endParaRPr lang="en-US" dirty="0">
            <a:solidFill>
              <a:schemeClr val="bg1"/>
            </a:solidFill>
          </a:endParaRPr>
        </a:p>
      </dgm:t>
    </dgm:pt>
    <dgm:pt modelId="{472143AE-F40B-4BBD-BFEC-53CA13923254}" type="parTrans" cxnId="{79777BE7-40CA-4533-821D-F8384F2FC92F}">
      <dgm:prSet/>
      <dgm:spPr/>
      <dgm:t>
        <a:bodyPr/>
        <a:lstStyle/>
        <a:p>
          <a:endParaRPr lang="en-US"/>
        </a:p>
      </dgm:t>
    </dgm:pt>
    <dgm:pt modelId="{E392C9E2-426F-490C-B3DA-D37F9EEFFA12}" type="sibTrans" cxnId="{79777BE7-40CA-4533-821D-F8384F2FC92F}">
      <dgm:prSet/>
      <dgm:spPr/>
      <dgm:t>
        <a:bodyPr/>
        <a:lstStyle/>
        <a:p>
          <a:endParaRPr lang="en-US"/>
        </a:p>
      </dgm:t>
    </dgm:pt>
    <dgm:pt modelId="{C86FB764-5941-409F-A769-07772350861C}">
      <dgm:prSet/>
      <dgm:spPr/>
      <dgm:t>
        <a:bodyPr/>
        <a:lstStyle/>
        <a:p>
          <a:r>
            <a:rPr lang="en-US" dirty="0" err="1" smtClean="0">
              <a:solidFill>
                <a:schemeClr val="bg1"/>
              </a:solidFill>
            </a:rPr>
            <a:t>Finansijska</a:t>
          </a:r>
          <a:r>
            <a:rPr lang="en-US" dirty="0" smtClean="0">
              <a:solidFill>
                <a:schemeClr val="bg1"/>
              </a:solidFill>
            </a:rPr>
            <a:t> </a:t>
          </a:r>
          <a:r>
            <a:rPr lang="en-US" dirty="0" err="1" smtClean="0">
              <a:solidFill>
                <a:schemeClr val="bg1"/>
              </a:solidFill>
            </a:rPr>
            <a:t>evaluacija</a:t>
          </a:r>
          <a:endParaRPr lang="en-US" dirty="0">
            <a:solidFill>
              <a:schemeClr val="bg1"/>
            </a:solidFill>
          </a:endParaRPr>
        </a:p>
      </dgm:t>
    </dgm:pt>
    <dgm:pt modelId="{E59CF403-7B2D-40E3-97F3-6381C25A0158}" type="parTrans" cxnId="{C38CFA9E-FDD4-47C6-B011-29A683172DC4}">
      <dgm:prSet/>
      <dgm:spPr/>
      <dgm:t>
        <a:bodyPr/>
        <a:lstStyle/>
        <a:p>
          <a:endParaRPr lang="en-US"/>
        </a:p>
      </dgm:t>
    </dgm:pt>
    <dgm:pt modelId="{5CE17B6A-034C-4386-805C-2A88B87F4DFA}" type="sibTrans" cxnId="{C38CFA9E-FDD4-47C6-B011-29A683172DC4}">
      <dgm:prSet/>
      <dgm:spPr/>
      <dgm:t>
        <a:bodyPr/>
        <a:lstStyle/>
        <a:p>
          <a:endParaRPr lang="en-US"/>
        </a:p>
      </dgm:t>
    </dgm:pt>
    <dgm:pt modelId="{1E8E9A0A-B7E8-4184-B2BD-BBADE606929A}">
      <dgm:prSet/>
      <dgm:spPr/>
      <dgm:t>
        <a:bodyPr/>
        <a:lstStyle/>
        <a:p>
          <a:r>
            <a:rPr lang="en-US" dirty="0" smtClean="0">
              <a:solidFill>
                <a:schemeClr val="bg1"/>
              </a:solidFill>
            </a:rPr>
            <a:t>Marketing </a:t>
          </a:r>
          <a:r>
            <a:rPr lang="en-US" dirty="0" err="1" smtClean="0">
              <a:solidFill>
                <a:schemeClr val="bg1"/>
              </a:solidFill>
            </a:rPr>
            <a:t>evaluacija</a:t>
          </a:r>
          <a:endParaRPr lang="en-US" dirty="0">
            <a:solidFill>
              <a:schemeClr val="bg1"/>
            </a:solidFill>
          </a:endParaRPr>
        </a:p>
      </dgm:t>
    </dgm:pt>
    <dgm:pt modelId="{310CD7C4-444F-45B8-944D-9C01FDF2E46A}" type="parTrans" cxnId="{D34C9B4F-BCF8-4882-9588-A281139C12EE}">
      <dgm:prSet/>
      <dgm:spPr/>
      <dgm:t>
        <a:bodyPr/>
        <a:lstStyle/>
        <a:p>
          <a:endParaRPr lang="en-US"/>
        </a:p>
      </dgm:t>
    </dgm:pt>
    <dgm:pt modelId="{422AAAB3-3B01-4B45-B8DA-A8F75811DD3E}" type="sibTrans" cxnId="{D34C9B4F-BCF8-4882-9588-A281139C12EE}">
      <dgm:prSet/>
      <dgm:spPr/>
      <dgm:t>
        <a:bodyPr/>
        <a:lstStyle/>
        <a:p>
          <a:endParaRPr lang="en-US"/>
        </a:p>
      </dgm:t>
    </dgm:pt>
    <dgm:pt modelId="{19CEC311-C0F5-437C-9904-A1ABACD3DBBA}">
      <dgm:prSet/>
      <dgm:spPr/>
      <dgm:t>
        <a:bodyPr/>
        <a:lstStyle/>
        <a:p>
          <a:r>
            <a:rPr lang="en-US" dirty="0" err="1" smtClean="0">
              <a:solidFill>
                <a:schemeClr val="bg1"/>
              </a:solidFill>
            </a:rPr>
            <a:t>Lansiranje</a:t>
          </a:r>
          <a:r>
            <a:rPr lang="en-US" dirty="0" smtClean="0">
              <a:solidFill>
                <a:schemeClr val="bg1"/>
              </a:solidFill>
            </a:rPr>
            <a:t> </a:t>
          </a:r>
          <a:r>
            <a:rPr lang="en-US" dirty="0" err="1" smtClean="0">
              <a:solidFill>
                <a:schemeClr val="bg1"/>
              </a:solidFill>
            </a:rPr>
            <a:t>na</a:t>
          </a:r>
          <a:r>
            <a:rPr lang="en-US" dirty="0" smtClean="0">
              <a:solidFill>
                <a:schemeClr val="bg1"/>
              </a:solidFill>
            </a:rPr>
            <a:t> </a:t>
          </a:r>
          <a:r>
            <a:rPr lang="en-US" dirty="0" err="1" smtClean="0">
              <a:solidFill>
                <a:schemeClr val="bg1"/>
              </a:solidFill>
            </a:rPr>
            <a:t>tržište</a:t>
          </a:r>
          <a:endParaRPr lang="en-US" dirty="0">
            <a:solidFill>
              <a:schemeClr val="bg1"/>
            </a:solidFill>
          </a:endParaRPr>
        </a:p>
      </dgm:t>
    </dgm:pt>
    <dgm:pt modelId="{A44CE724-DCFB-49B5-B85F-021E9FBBB478}" type="parTrans" cxnId="{C9C52135-A8CD-4BF6-BBC6-5E35949D5E90}">
      <dgm:prSet/>
      <dgm:spPr/>
      <dgm:t>
        <a:bodyPr/>
        <a:lstStyle/>
        <a:p>
          <a:endParaRPr lang="en-US"/>
        </a:p>
      </dgm:t>
    </dgm:pt>
    <dgm:pt modelId="{F7D89621-5DAF-4881-89AB-DAD710E6CBF9}" type="sibTrans" cxnId="{C9C52135-A8CD-4BF6-BBC6-5E35949D5E90}">
      <dgm:prSet/>
      <dgm:spPr/>
      <dgm:t>
        <a:bodyPr/>
        <a:lstStyle/>
        <a:p>
          <a:endParaRPr lang="en-US"/>
        </a:p>
      </dgm:t>
    </dgm:pt>
    <dgm:pt modelId="{52A38B1D-7D09-4FFD-B4D5-B10DE942DD48}">
      <dgm:prSet/>
      <dgm:spPr/>
      <dgm:t>
        <a:bodyPr/>
        <a:lstStyle/>
        <a:p>
          <a:r>
            <a:rPr lang="en-US" dirty="0" err="1" smtClean="0">
              <a:solidFill>
                <a:schemeClr val="bg1"/>
              </a:solidFill>
            </a:rPr>
            <a:t>Upravljanje</a:t>
          </a:r>
          <a:r>
            <a:rPr lang="en-US" dirty="0" smtClean="0">
              <a:solidFill>
                <a:schemeClr val="bg1"/>
              </a:solidFill>
            </a:rPr>
            <a:t> “</a:t>
          </a:r>
          <a:r>
            <a:rPr lang="en-US" dirty="0" err="1" smtClean="0">
              <a:solidFill>
                <a:schemeClr val="bg1"/>
              </a:solidFill>
            </a:rPr>
            <a:t>životnim</a:t>
          </a:r>
          <a:r>
            <a:rPr lang="en-US" dirty="0" smtClean="0">
              <a:solidFill>
                <a:schemeClr val="bg1"/>
              </a:solidFill>
            </a:rPr>
            <a:t> </a:t>
          </a:r>
          <a:r>
            <a:rPr lang="en-US" dirty="0" err="1" smtClean="0">
              <a:solidFill>
                <a:schemeClr val="bg1"/>
              </a:solidFill>
            </a:rPr>
            <a:t>ciklusom</a:t>
          </a:r>
          <a:endParaRPr lang="en-US" dirty="0">
            <a:solidFill>
              <a:schemeClr val="bg1"/>
            </a:solidFill>
          </a:endParaRPr>
        </a:p>
      </dgm:t>
    </dgm:pt>
    <dgm:pt modelId="{C0CA2630-406C-4736-AC1A-D1DFFF0BE3C8}" type="parTrans" cxnId="{AE071CAE-A5CB-469B-A0AA-108F469D33D3}">
      <dgm:prSet/>
      <dgm:spPr/>
      <dgm:t>
        <a:bodyPr/>
        <a:lstStyle/>
        <a:p>
          <a:endParaRPr lang="en-US"/>
        </a:p>
      </dgm:t>
    </dgm:pt>
    <dgm:pt modelId="{27266FFB-CD04-41D3-A48E-3E649D1C8D0D}" type="sibTrans" cxnId="{AE071CAE-A5CB-469B-A0AA-108F469D33D3}">
      <dgm:prSet/>
      <dgm:spPr/>
      <dgm:t>
        <a:bodyPr/>
        <a:lstStyle/>
        <a:p>
          <a:endParaRPr lang="en-US"/>
        </a:p>
      </dgm:t>
    </dgm:pt>
    <dgm:pt modelId="{BAF594D5-4963-40F6-9440-9526AB48731C}" type="pres">
      <dgm:prSet presAssocID="{39874364-FA31-44F7-98ED-6D39B02542BF}" presName="rootnode" presStyleCnt="0">
        <dgm:presLayoutVars>
          <dgm:chMax/>
          <dgm:chPref/>
          <dgm:dir/>
          <dgm:animLvl val="lvl"/>
        </dgm:presLayoutVars>
      </dgm:prSet>
      <dgm:spPr/>
      <dgm:t>
        <a:bodyPr/>
        <a:lstStyle/>
        <a:p>
          <a:endParaRPr lang="en-US"/>
        </a:p>
      </dgm:t>
    </dgm:pt>
    <dgm:pt modelId="{486BDDDE-53A2-4007-A712-67009EE972AE}" type="pres">
      <dgm:prSet presAssocID="{FB92AE7D-EAF5-4F28-97D4-3653D82316F9}" presName="composite" presStyleCnt="0"/>
      <dgm:spPr/>
    </dgm:pt>
    <dgm:pt modelId="{1980290E-DD80-4564-BB98-1110A967DF82}" type="pres">
      <dgm:prSet presAssocID="{FB92AE7D-EAF5-4F28-97D4-3653D82316F9}" presName="bentUpArrow1" presStyleLbl="alignImgPlace1" presStyleIdx="0" presStyleCnt="7"/>
      <dgm:spPr/>
    </dgm:pt>
    <dgm:pt modelId="{FBF1970A-C7A0-453C-B9E5-D43F99FBD75A}" type="pres">
      <dgm:prSet presAssocID="{FB92AE7D-EAF5-4F28-97D4-3653D82316F9}" presName="ParentText" presStyleLbl="node1" presStyleIdx="0" presStyleCnt="8" custScaleX="136410">
        <dgm:presLayoutVars>
          <dgm:chMax val="1"/>
          <dgm:chPref val="1"/>
          <dgm:bulletEnabled val="1"/>
        </dgm:presLayoutVars>
      </dgm:prSet>
      <dgm:spPr/>
      <dgm:t>
        <a:bodyPr/>
        <a:lstStyle/>
        <a:p>
          <a:endParaRPr lang="en-US"/>
        </a:p>
      </dgm:t>
    </dgm:pt>
    <dgm:pt modelId="{B64B1715-BEB1-452F-9B69-481EB8D114B9}" type="pres">
      <dgm:prSet presAssocID="{FB92AE7D-EAF5-4F28-97D4-3653D82316F9}" presName="ChildText" presStyleLbl="revTx" presStyleIdx="0" presStyleCnt="7">
        <dgm:presLayoutVars>
          <dgm:chMax val="0"/>
          <dgm:chPref val="0"/>
          <dgm:bulletEnabled val="1"/>
        </dgm:presLayoutVars>
      </dgm:prSet>
      <dgm:spPr/>
    </dgm:pt>
    <dgm:pt modelId="{74B2D1E4-A858-4F7E-B081-C4372F63DC00}" type="pres">
      <dgm:prSet presAssocID="{F8F02D88-1EF0-4119-B9A0-28640FE4A6BC}" presName="sibTrans" presStyleCnt="0"/>
      <dgm:spPr/>
    </dgm:pt>
    <dgm:pt modelId="{E7028374-9C14-4930-A074-EAC12E2D5D06}" type="pres">
      <dgm:prSet presAssocID="{97A816D8-6BB9-4807-9A8E-9FEAFFA82997}" presName="composite" presStyleCnt="0"/>
      <dgm:spPr/>
    </dgm:pt>
    <dgm:pt modelId="{1BABEE57-A4BC-47E1-A57D-24B615049806}" type="pres">
      <dgm:prSet presAssocID="{97A816D8-6BB9-4807-9A8E-9FEAFFA82997}" presName="bentUpArrow1" presStyleLbl="alignImgPlace1" presStyleIdx="1" presStyleCnt="7"/>
      <dgm:spPr/>
    </dgm:pt>
    <dgm:pt modelId="{68DCD985-40C4-4C6C-83C1-2BEDCC0551B4}" type="pres">
      <dgm:prSet presAssocID="{97A816D8-6BB9-4807-9A8E-9FEAFFA82997}" presName="ParentText" presStyleLbl="node1" presStyleIdx="1" presStyleCnt="8" custScaleX="151052">
        <dgm:presLayoutVars>
          <dgm:chMax val="1"/>
          <dgm:chPref val="1"/>
          <dgm:bulletEnabled val="1"/>
        </dgm:presLayoutVars>
      </dgm:prSet>
      <dgm:spPr/>
      <dgm:t>
        <a:bodyPr/>
        <a:lstStyle/>
        <a:p>
          <a:endParaRPr lang="en-US"/>
        </a:p>
      </dgm:t>
    </dgm:pt>
    <dgm:pt modelId="{85CC371E-9AB6-420A-B777-16FCFC9979B2}" type="pres">
      <dgm:prSet presAssocID="{97A816D8-6BB9-4807-9A8E-9FEAFFA82997}" presName="ChildText" presStyleLbl="revTx" presStyleIdx="1" presStyleCnt="7">
        <dgm:presLayoutVars>
          <dgm:chMax val="0"/>
          <dgm:chPref val="0"/>
          <dgm:bulletEnabled val="1"/>
        </dgm:presLayoutVars>
      </dgm:prSet>
      <dgm:spPr/>
      <dgm:t>
        <a:bodyPr/>
        <a:lstStyle/>
        <a:p>
          <a:endParaRPr lang="en-US"/>
        </a:p>
      </dgm:t>
    </dgm:pt>
    <dgm:pt modelId="{3A813F11-9456-4A0F-B42B-A6B816AE97F6}" type="pres">
      <dgm:prSet presAssocID="{593D7CF2-6D7B-4F2E-BFC1-B284584A1576}" presName="sibTrans" presStyleCnt="0"/>
      <dgm:spPr/>
    </dgm:pt>
    <dgm:pt modelId="{4A9B3174-6588-4209-A8D3-F21D9ABC84C8}" type="pres">
      <dgm:prSet presAssocID="{286D94B6-39C3-4005-A38D-44DE7DC9A3D8}" presName="composite" presStyleCnt="0"/>
      <dgm:spPr/>
    </dgm:pt>
    <dgm:pt modelId="{2A886B03-D350-4DCE-AF86-906F4C692749}" type="pres">
      <dgm:prSet presAssocID="{286D94B6-39C3-4005-A38D-44DE7DC9A3D8}" presName="bentUpArrow1" presStyleLbl="alignImgPlace1" presStyleIdx="2" presStyleCnt="7"/>
      <dgm:spPr/>
    </dgm:pt>
    <dgm:pt modelId="{6EBB88B4-2E69-416A-99A2-CEE5174DDC79}" type="pres">
      <dgm:prSet presAssocID="{286D94B6-39C3-4005-A38D-44DE7DC9A3D8}" presName="ParentText" presStyleLbl="node1" presStyleIdx="2" presStyleCnt="8" custScaleX="172550">
        <dgm:presLayoutVars>
          <dgm:chMax val="1"/>
          <dgm:chPref val="1"/>
          <dgm:bulletEnabled val="1"/>
        </dgm:presLayoutVars>
      </dgm:prSet>
      <dgm:spPr/>
      <dgm:t>
        <a:bodyPr/>
        <a:lstStyle/>
        <a:p>
          <a:endParaRPr lang="en-US"/>
        </a:p>
      </dgm:t>
    </dgm:pt>
    <dgm:pt modelId="{CE792BA7-3B72-4425-8F74-793A316A9D1C}" type="pres">
      <dgm:prSet presAssocID="{286D94B6-39C3-4005-A38D-44DE7DC9A3D8}" presName="ChildText" presStyleLbl="revTx" presStyleIdx="2" presStyleCnt="7">
        <dgm:presLayoutVars>
          <dgm:chMax val="0"/>
          <dgm:chPref val="0"/>
          <dgm:bulletEnabled val="1"/>
        </dgm:presLayoutVars>
      </dgm:prSet>
      <dgm:spPr/>
    </dgm:pt>
    <dgm:pt modelId="{DEB7292F-57BC-4BDB-932A-F265F0D1A915}" type="pres">
      <dgm:prSet presAssocID="{B7C78705-16A2-4D7C-A171-27E17F632200}" presName="sibTrans" presStyleCnt="0"/>
      <dgm:spPr/>
    </dgm:pt>
    <dgm:pt modelId="{29767A35-3EEE-4041-9033-90CD90D5F256}" type="pres">
      <dgm:prSet presAssocID="{0D1C0335-A67D-45BB-B220-27F82D5B0384}" presName="composite" presStyleCnt="0"/>
      <dgm:spPr/>
    </dgm:pt>
    <dgm:pt modelId="{C00D4CE4-DFD9-4871-A98C-BC774DC16F51}" type="pres">
      <dgm:prSet presAssocID="{0D1C0335-A67D-45BB-B220-27F82D5B0384}" presName="bentUpArrow1" presStyleLbl="alignImgPlace1" presStyleIdx="3" presStyleCnt="7"/>
      <dgm:spPr/>
    </dgm:pt>
    <dgm:pt modelId="{4B418EC0-1C79-45F0-AE3A-6F4314742D13}" type="pres">
      <dgm:prSet presAssocID="{0D1C0335-A67D-45BB-B220-27F82D5B0384}" presName="ParentText" presStyleLbl="node1" presStyleIdx="3" presStyleCnt="8" custScaleX="150162">
        <dgm:presLayoutVars>
          <dgm:chMax val="1"/>
          <dgm:chPref val="1"/>
          <dgm:bulletEnabled val="1"/>
        </dgm:presLayoutVars>
      </dgm:prSet>
      <dgm:spPr/>
      <dgm:t>
        <a:bodyPr/>
        <a:lstStyle/>
        <a:p>
          <a:endParaRPr lang="en-US"/>
        </a:p>
      </dgm:t>
    </dgm:pt>
    <dgm:pt modelId="{8710A916-9998-4EFE-A7EE-81964031C5D6}" type="pres">
      <dgm:prSet presAssocID="{0D1C0335-A67D-45BB-B220-27F82D5B0384}" presName="ChildText" presStyleLbl="revTx" presStyleIdx="3" presStyleCnt="7">
        <dgm:presLayoutVars>
          <dgm:chMax val="0"/>
          <dgm:chPref val="0"/>
          <dgm:bulletEnabled val="1"/>
        </dgm:presLayoutVars>
      </dgm:prSet>
      <dgm:spPr/>
    </dgm:pt>
    <dgm:pt modelId="{569FD3CC-CA86-4435-BC56-C4BE5295D384}" type="pres">
      <dgm:prSet presAssocID="{E392C9E2-426F-490C-B3DA-D37F9EEFFA12}" presName="sibTrans" presStyleCnt="0"/>
      <dgm:spPr/>
    </dgm:pt>
    <dgm:pt modelId="{836D5F56-AFEF-42CA-BA61-5B382A117F1F}" type="pres">
      <dgm:prSet presAssocID="{C86FB764-5941-409F-A769-07772350861C}" presName="composite" presStyleCnt="0"/>
      <dgm:spPr/>
    </dgm:pt>
    <dgm:pt modelId="{E52BCB64-28CE-4235-963E-A3D995CAD578}" type="pres">
      <dgm:prSet presAssocID="{C86FB764-5941-409F-A769-07772350861C}" presName="bentUpArrow1" presStyleLbl="alignImgPlace1" presStyleIdx="4" presStyleCnt="7"/>
      <dgm:spPr/>
    </dgm:pt>
    <dgm:pt modelId="{36CF6083-8FD3-47F8-B177-4645131BC52D}" type="pres">
      <dgm:prSet presAssocID="{C86FB764-5941-409F-A769-07772350861C}" presName="ParentText" presStyleLbl="node1" presStyleIdx="4" presStyleCnt="8" custScaleX="171660">
        <dgm:presLayoutVars>
          <dgm:chMax val="1"/>
          <dgm:chPref val="1"/>
          <dgm:bulletEnabled val="1"/>
        </dgm:presLayoutVars>
      </dgm:prSet>
      <dgm:spPr/>
      <dgm:t>
        <a:bodyPr/>
        <a:lstStyle/>
        <a:p>
          <a:endParaRPr lang="en-US"/>
        </a:p>
      </dgm:t>
    </dgm:pt>
    <dgm:pt modelId="{E7BAC1A5-D7AD-4152-B8FA-6BF1667981E2}" type="pres">
      <dgm:prSet presAssocID="{C86FB764-5941-409F-A769-07772350861C}" presName="ChildText" presStyleLbl="revTx" presStyleIdx="4" presStyleCnt="7">
        <dgm:presLayoutVars>
          <dgm:chMax val="0"/>
          <dgm:chPref val="0"/>
          <dgm:bulletEnabled val="1"/>
        </dgm:presLayoutVars>
      </dgm:prSet>
      <dgm:spPr/>
    </dgm:pt>
    <dgm:pt modelId="{3A39FA0B-28AF-45D7-93E5-E722578E02CC}" type="pres">
      <dgm:prSet presAssocID="{5CE17B6A-034C-4386-805C-2A88B87F4DFA}" presName="sibTrans" presStyleCnt="0"/>
      <dgm:spPr/>
    </dgm:pt>
    <dgm:pt modelId="{5890D0A4-5512-42D9-8C64-020BC1627980}" type="pres">
      <dgm:prSet presAssocID="{1E8E9A0A-B7E8-4184-B2BD-BBADE606929A}" presName="composite" presStyleCnt="0"/>
      <dgm:spPr/>
    </dgm:pt>
    <dgm:pt modelId="{579821FB-B3DE-4D0E-BCC2-8302FD6BB0CD}" type="pres">
      <dgm:prSet presAssocID="{1E8E9A0A-B7E8-4184-B2BD-BBADE606929A}" presName="bentUpArrow1" presStyleLbl="alignImgPlace1" presStyleIdx="5" presStyleCnt="7"/>
      <dgm:spPr/>
    </dgm:pt>
    <dgm:pt modelId="{68F92CE4-2A87-4395-84E2-A2F27E066EF4}" type="pres">
      <dgm:prSet presAssocID="{1E8E9A0A-B7E8-4184-B2BD-BBADE606929A}" presName="ParentText" presStyleLbl="node1" presStyleIdx="5" presStyleCnt="8" custScaleX="149273">
        <dgm:presLayoutVars>
          <dgm:chMax val="1"/>
          <dgm:chPref val="1"/>
          <dgm:bulletEnabled val="1"/>
        </dgm:presLayoutVars>
      </dgm:prSet>
      <dgm:spPr/>
      <dgm:t>
        <a:bodyPr/>
        <a:lstStyle/>
        <a:p>
          <a:endParaRPr lang="en-US"/>
        </a:p>
      </dgm:t>
    </dgm:pt>
    <dgm:pt modelId="{0E0A31BA-16E5-4639-B555-8FCD85C97243}" type="pres">
      <dgm:prSet presAssocID="{1E8E9A0A-B7E8-4184-B2BD-BBADE606929A}" presName="ChildText" presStyleLbl="revTx" presStyleIdx="5" presStyleCnt="7">
        <dgm:presLayoutVars>
          <dgm:chMax val="0"/>
          <dgm:chPref val="0"/>
          <dgm:bulletEnabled val="1"/>
        </dgm:presLayoutVars>
      </dgm:prSet>
      <dgm:spPr/>
    </dgm:pt>
    <dgm:pt modelId="{3EE0ACFA-4BC8-44C3-90A3-15A743B17058}" type="pres">
      <dgm:prSet presAssocID="{422AAAB3-3B01-4B45-B8DA-A8F75811DD3E}" presName="sibTrans" presStyleCnt="0"/>
      <dgm:spPr/>
    </dgm:pt>
    <dgm:pt modelId="{90F2DEA7-6339-43E4-B8D1-20CE6F5D5A26}" type="pres">
      <dgm:prSet presAssocID="{19CEC311-C0F5-437C-9904-A1ABACD3DBBA}" presName="composite" presStyleCnt="0"/>
      <dgm:spPr/>
    </dgm:pt>
    <dgm:pt modelId="{54CA662A-F191-471A-B610-1DC7A41245D5}" type="pres">
      <dgm:prSet presAssocID="{19CEC311-C0F5-437C-9904-A1ABACD3DBBA}" presName="bentUpArrow1" presStyleLbl="alignImgPlace1" presStyleIdx="6" presStyleCnt="7"/>
      <dgm:spPr/>
    </dgm:pt>
    <dgm:pt modelId="{68CF5D41-1C9F-4A41-AE9B-E75E13947724}" type="pres">
      <dgm:prSet presAssocID="{19CEC311-C0F5-437C-9904-A1ABACD3DBBA}" presName="ParentText" presStyleLbl="node1" presStyleIdx="6" presStyleCnt="8" custScaleX="156142">
        <dgm:presLayoutVars>
          <dgm:chMax val="1"/>
          <dgm:chPref val="1"/>
          <dgm:bulletEnabled val="1"/>
        </dgm:presLayoutVars>
      </dgm:prSet>
      <dgm:spPr/>
      <dgm:t>
        <a:bodyPr/>
        <a:lstStyle/>
        <a:p>
          <a:endParaRPr lang="en-US"/>
        </a:p>
      </dgm:t>
    </dgm:pt>
    <dgm:pt modelId="{DA252584-636B-4022-ADC7-946838B7489F}" type="pres">
      <dgm:prSet presAssocID="{19CEC311-C0F5-437C-9904-A1ABACD3DBBA}" presName="ChildText" presStyleLbl="revTx" presStyleIdx="6" presStyleCnt="7">
        <dgm:presLayoutVars>
          <dgm:chMax val="0"/>
          <dgm:chPref val="0"/>
          <dgm:bulletEnabled val="1"/>
        </dgm:presLayoutVars>
      </dgm:prSet>
      <dgm:spPr/>
    </dgm:pt>
    <dgm:pt modelId="{73147A73-38A2-4503-8221-F149E31BC22F}" type="pres">
      <dgm:prSet presAssocID="{F7D89621-5DAF-4881-89AB-DAD710E6CBF9}" presName="sibTrans" presStyleCnt="0"/>
      <dgm:spPr/>
    </dgm:pt>
    <dgm:pt modelId="{C1890FBC-9ADC-4640-964E-E760B2E5211B}" type="pres">
      <dgm:prSet presAssocID="{52A38B1D-7D09-4FFD-B4D5-B10DE942DD48}" presName="composite" presStyleCnt="0"/>
      <dgm:spPr/>
    </dgm:pt>
    <dgm:pt modelId="{2FB71721-2C84-43CE-9FDD-44EE8E46ED76}" type="pres">
      <dgm:prSet presAssocID="{52A38B1D-7D09-4FFD-B4D5-B10DE942DD48}" presName="ParentText" presStyleLbl="node1" presStyleIdx="7" presStyleCnt="8" custScaleX="172163">
        <dgm:presLayoutVars>
          <dgm:chMax val="1"/>
          <dgm:chPref val="1"/>
          <dgm:bulletEnabled val="1"/>
        </dgm:presLayoutVars>
      </dgm:prSet>
      <dgm:spPr/>
      <dgm:t>
        <a:bodyPr/>
        <a:lstStyle/>
        <a:p>
          <a:endParaRPr lang="en-US"/>
        </a:p>
      </dgm:t>
    </dgm:pt>
  </dgm:ptLst>
  <dgm:cxnLst>
    <dgm:cxn modelId="{C9C52135-A8CD-4BF6-BBC6-5E35949D5E90}" srcId="{39874364-FA31-44F7-98ED-6D39B02542BF}" destId="{19CEC311-C0F5-437C-9904-A1ABACD3DBBA}" srcOrd="6" destOrd="0" parTransId="{A44CE724-DCFB-49B5-B85F-021E9FBBB478}" sibTransId="{F7D89621-5DAF-4881-89AB-DAD710E6CBF9}"/>
    <dgm:cxn modelId="{8BF51B02-2844-4696-9E5B-B861B47C25A8}" type="presOf" srcId="{19CEC311-C0F5-437C-9904-A1ABACD3DBBA}" destId="{68CF5D41-1C9F-4A41-AE9B-E75E13947724}" srcOrd="0" destOrd="0" presId="urn:microsoft.com/office/officeart/2005/8/layout/StepDownProcess"/>
    <dgm:cxn modelId="{D52877B9-CCEC-4CC2-B87B-B9964AF696E9}" type="presOf" srcId="{52A38B1D-7D09-4FFD-B4D5-B10DE942DD48}" destId="{2FB71721-2C84-43CE-9FDD-44EE8E46ED76}" srcOrd="0" destOrd="0" presId="urn:microsoft.com/office/officeart/2005/8/layout/StepDownProcess"/>
    <dgm:cxn modelId="{770254E5-43F8-4D74-B283-016F1E6B2B90}" type="presOf" srcId="{286D94B6-39C3-4005-A38D-44DE7DC9A3D8}" destId="{6EBB88B4-2E69-416A-99A2-CEE5174DDC79}" srcOrd="0" destOrd="0" presId="urn:microsoft.com/office/officeart/2005/8/layout/StepDownProcess"/>
    <dgm:cxn modelId="{6D005FCF-9384-4AFD-BEA7-0645E8FA3877}" type="presOf" srcId="{39874364-FA31-44F7-98ED-6D39B02542BF}" destId="{BAF594D5-4963-40F6-9440-9526AB48731C}" srcOrd="0" destOrd="0" presId="urn:microsoft.com/office/officeart/2005/8/layout/StepDownProcess"/>
    <dgm:cxn modelId="{597EB615-78DE-4C5C-B6A7-EB1983014653}" srcId="{39874364-FA31-44F7-98ED-6D39B02542BF}" destId="{FB92AE7D-EAF5-4F28-97D4-3653D82316F9}" srcOrd="0" destOrd="0" parTransId="{847A3344-D9F7-4DE6-AD34-E04C80F2E6CA}" sibTransId="{F8F02D88-1EF0-4119-B9A0-28640FE4A6BC}"/>
    <dgm:cxn modelId="{D34C9B4F-BCF8-4882-9588-A281139C12EE}" srcId="{39874364-FA31-44F7-98ED-6D39B02542BF}" destId="{1E8E9A0A-B7E8-4184-B2BD-BBADE606929A}" srcOrd="5" destOrd="0" parTransId="{310CD7C4-444F-45B8-944D-9C01FDF2E46A}" sibTransId="{422AAAB3-3B01-4B45-B8DA-A8F75811DD3E}"/>
    <dgm:cxn modelId="{79777BE7-40CA-4533-821D-F8384F2FC92F}" srcId="{39874364-FA31-44F7-98ED-6D39B02542BF}" destId="{0D1C0335-A67D-45BB-B220-27F82D5B0384}" srcOrd="3" destOrd="0" parTransId="{472143AE-F40B-4BBD-BFEC-53CA13923254}" sibTransId="{E392C9E2-426F-490C-B3DA-D37F9EEFFA12}"/>
    <dgm:cxn modelId="{930F0540-9572-4989-B386-04EAAA4151B6}" srcId="{39874364-FA31-44F7-98ED-6D39B02542BF}" destId="{286D94B6-39C3-4005-A38D-44DE7DC9A3D8}" srcOrd="2" destOrd="0" parTransId="{822A927E-36BA-4659-89D2-3696159F0BCC}" sibTransId="{B7C78705-16A2-4D7C-A171-27E17F632200}"/>
    <dgm:cxn modelId="{90EA6B19-B47E-4285-BB84-051EEFE71A4B}" type="presOf" srcId="{C86FB764-5941-409F-A769-07772350861C}" destId="{36CF6083-8FD3-47F8-B177-4645131BC52D}" srcOrd="0" destOrd="0" presId="urn:microsoft.com/office/officeart/2005/8/layout/StepDownProcess"/>
    <dgm:cxn modelId="{D08F7EB6-E261-4241-BDBC-2F819540AC89}" srcId="{39874364-FA31-44F7-98ED-6D39B02542BF}" destId="{97A816D8-6BB9-4807-9A8E-9FEAFFA82997}" srcOrd="1" destOrd="0" parTransId="{A4588E41-0176-4AF7-9DDF-56F960EE49FF}" sibTransId="{593D7CF2-6D7B-4F2E-BFC1-B284584A1576}"/>
    <dgm:cxn modelId="{AE071CAE-A5CB-469B-A0AA-108F469D33D3}" srcId="{39874364-FA31-44F7-98ED-6D39B02542BF}" destId="{52A38B1D-7D09-4FFD-B4D5-B10DE942DD48}" srcOrd="7" destOrd="0" parTransId="{C0CA2630-406C-4736-AC1A-D1DFFF0BE3C8}" sibTransId="{27266FFB-CD04-41D3-A48E-3E649D1C8D0D}"/>
    <dgm:cxn modelId="{B7BF2D90-F772-4516-B117-39AD278FC383}" type="presOf" srcId="{0D1C0335-A67D-45BB-B220-27F82D5B0384}" destId="{4B418EC0-1C79-45F0-AE3A-6F4314742D13}" srcOrd="0" destOrd="0" presId="urn:microsoft.com/office/officeart/2005/8/layout/StepDownProcess"/>
    <dgm:cxn modelId="{C38CFA9E-FDD4-47C6-B011-29A683172DC4}" srcId="{39874364-FA31-44F7-98ED-6D39B02542BF}" destId="{C86FB764-5941-409F-A769-07772350861C}" srcOrd="4" destOrd="0" parTransId="{E59CF403-7B2D-40E3-97F3-6381C25A0158}" sibTransId="{5CE17B6A-034C-4386-805C-2A88B87F4DFA}"/>
    <dgm:cxn modelId="{A5A87289-8E11-4DAA-85C3-9F2AB6EFB00F}" type="presOf" srcId="{1E8E9A0A-B7E8-4184-B2BD-BBADE606929A}" destId="{68F92CE4-2A87-4395-84E2-A2F27E066EF4}" srcOrd="0" destOrd="0" presId="urn:microsoft.com/office/officeart/2005/8/layout/StepDownProcess"/>
    <dgm:cxn modelId="{A2C852F3-9FDE-4BE6-BCF9-8C5F31521871}" type="presOf" srcId="{97A816D8-6BB9-4807-9A8E-9FEAFFA82997}" destId="{68DCD985-40C4-4C6C-83C1-2BEDCC0551B4}" srcOrd="0" destOrd="0" presId="urn:microsoft.com/office/officeart/2005/8/layout/StepDownProcess"/>
    <dgm:cxn modelId="{8934F066-4D68-4C8F-ABF0-171DD10372E7}" type="presOf" srcId="{FB92AE7D-EAF5-4F28-97D4-3653D82316F9}" destId="{FBF1970A-C7A0-453C-B9E5-D43F99FBD75A}" srcOrd="0" destOrd="0" presId="urn:microsoft.com/office/officeart/2005/8/layout/StepDownProcess"/>
    <dgm:cxn modelId="{BA1255AA-7CD4-4854-80C9-9BAAB6544572}" type="presParOf" srcId="{BAF594D5-4963-40F6-9440-9526AB48731C}" destId="{486BDDDE-53A2-4007-A712-67009EE972AE}" srcOrd="0" destOrd="0" presId="urn:microsoft.com/office/officeart/2005/8/layout/StepDownProcess"/>
    <dgm:cxn modelId="{47E7CBE8-7420-42E4-87D8-D0E5B1EB975E}" type="presParOf" srcId="{486BDDDE-53A2-4007-A712-67009EE972AE}" destId="{1980290E-DD80-4564-BB98-1110A967DF82}" srcOrd="0" destOrd="0" presId="urn:microsoft.com/office/officeart/2005/8/layout/StepDownProcess"/>
    <dgm:cxn modelId="{9079198E-863A-4080-BE1E-77D6E4D8A305}" type="presParOf" srcId="{486BDDDE-53A2-4007-A712-67009EE972AE}" destId="{FBF1970A-C7A0-453C-B9E5-D43F99FBD75A}" srcOrd="1" destOrd="0" presId="urn:microsoft.com/office/officeart/2005/8/layout/StepDownProcess"/>
    <dgm:cxn modelId="{B5F90F53-9D95-4650-A5B9-AEC339FF0F64}" type="presParOf" srcId="{486BDDDE-53A2-4007-A712-67009EE972AE}" destId="{B64B1715-BEB1-452F-9B69-481EB8D114B9}" srcOrd="2" destOrd="0" presId="urn:microsoft.com/office/officeart/2005/8/layout/StepDownProcess"/>
    <dgm:cxn modelId="{AFB801D3-1F9D-4A8A-B214-1ED97E4C3A95}" type="presParOf" srcId="{BAF594D5-4963-40F6-9440-9526AB48731C}" destId="{74B2D1E4-A858-4F7E-B081-C4372F63DC00}" srcOrd="1" destOrd="0" presId="urn:microsoft.com/office/officeart/2005/8/layout/StepDownProcess"/>
    <dgm:cxn modelId="{13304775-1B5D-4A9A-980B-690A98C24EE7}" type="presParOf" srcId="{BAF594D5-4963-40F6-9440-9526AB48731C}" destId="{E7028374-9C14-4930-A074-EAC12E2D5D06}" srcOrd="2" destOrd="0" presId="urn:microsoft.com/office/officeart/2005/8/layout/StepDownProcess"/>
    <dgm:cxn modelId="{DFBD220D-37BE-4F50-BCF1-16AB1196128E}" type="presParOf" srcId="{E7028374-9C14-4930-A074-EAC12E2D5D06}" destId="{1BABEE57-A4BC-47E1-A57D-24B615049806}" srcOrd="0" destOrd="0" presId="urn:microsoft.com/office/officeart/2005/8/layout/StepDownProcess"/>
    <dgm:cxn modelId="{481E1B50-5377-4E90-A545-3DAC00DF1960}" type="presParOf" srcId="{E7028374-9C14-4930-A074-EAC12E2D5D06}" destId="{68DCD985-40C4-4C6C-83C1-2BEDCC0551B4}" srcOrd="1" destOrd="0" presId="urn:microsoft.com/office/officeart/2005/8/layout/StepDownProcess"/>
    <dgm:cxn modelId="{AA29AC41-999A-4D46-AF4C-288DE0FBD185}" type="presParOf" srcId="{E7028374-9C14-4930-A074-EAC12E2D5D06}" destId="{85CC371E-9AB6-420A-B777-16FCFC9979B2}" srcOrd="2" destOrd="0" presId="urn:microsoft.com/office/officeart/2005/8/layout/StepDownProcess"/>
    <dgm:cxn modelId="{BBC37288-79A3-409A-B1E2-A19BB493B953}" type="presParOf" srcId="{BAF594D5-4963-40F6-9440-9526AB48731C}" destId="{3A813F11-9456-4A0F-B42B-A6B816AE97F6}" srcOrd="3" destOrd="0" presId="urn:microsoft.com/office/officeart/2005/8/layout/StepDownProcess"/>
    <dgm:cxn modelId="{0F571AFB-5C65-49B5-8EE6-370A9D4782E4}" type="presParOf" srcId="{BAF594D5-4963-40F6-9440-9526AB48731C}" destId="{4A9B3174-6588-4209-A8D3-F21D9ABC84C8}" srcOrd="4" destOrd="0" presId="urn:microsoft.com/office/officeart/2005/8/layout/StepDownProcess"/>
    <dgm:cxn modelId="{700DB892-C9FC-4701-8981-D5E6A77B0884}" type="presParOf" srcId="{4A9B3174-6588-4209-A8D3-F21D9ABC84C8}" destId="{2A886B03-D350-4DCE-AF86-906F4C692749}" srcOrd="0" destOrd="0" presId="urn:microsoft.com/office/officeart/2005/8/layout/StepDownProcess"/>
    <dgm:cxn modelId="{843B1B18-CE38-4DF0-9C2A-B1F54D80B9DB}" type="presParOf" srcId="{4A9B3174-6588-4209-A8D3-F21D9ABC84C8}" destId="{6EBB88B4-2E69-416A-99A2-CEE5174DDC79}" srcOrd="1" destOrd="0" presId="urn:microsoft.com/office/officeart/2005/8/layout/StepDownProcess"/>
    <dgm:cxn modelId="{E5D97B91-7093-4EE8-A77D-33239665368A}" type="presParOf" srcId="{4A9B3174-6588-4209-A8D3-F21D9ABC84C8}" destId="{CE792BA7-3B72-4425-8F74-793A316A9D1C}" srcOrd="2" destOrd="0" presId="urn:microsoft.com/office/officeart/2005/8/layout/StepDownProcess"/>
    <dgm:cxn modelId="{2E4EC8A1-94C2-4D84-ADAD-52BA6E2373DD}" type="presParOf" srcId="{BAF594D5-4963-40F6-9440-9526AB48731C}" destId="{DEB7292F-57BC-4BDB-932A-F265F0D1A915}" srcOrd="5" destOrd="0" presId="urn:microsoft.com/office/officeart/2005/8/layout/StepDownProcess"/>
    <dgm:cxn modelId="{5569503E-BFB0-4F04-99AC-F94C90B743D4}" type="presParOf" srcId="{BAF594D5-4963-40F6-9440-9526AB48731C}" destId="{29767A35-3EEE-4041-9033-90CD90D5F256}" srcOrd="6" destOrd="0" presId="urn:microsoft.com/office/officeart/2005/8/layout/StepDownProcess"/>
    <dgm:cxn modelId="{724DDA09-22F8-41B7-9B12-D8723997AC52}" type="presParOf" srcId="{29767A35-3EEE-4041-9033-90CD90D5F256}" destId="{C00D4CE4-DFD9-4871-A98C-BC774DC16F51}" srcOrd="0" destOrd="0" presId="urn:microsoft.com/office/officeart/2005/8/layout/StepDownProcess"/>
    <dgm:cxn modelId="{E8C7B2F4-1848-43F6-973E-726A2D8C4A54}" type="presParOf" srcId="{29767A35-3EEE-4041-9033-90CD90D5F256}" destId="{4B418EC0-1C79-45F0-AE3A-6F4314742D13}" srcOrd="1" destOrd="0" presId="urn:microsoft.com/office/officeart/2005/8/layout/StepDownProcess"/>
    <dgm:cxn modelId="{C1524640-46B1-4DB6-93DE-1467D6ADEF8F}" type="presParOf" srcId="{29767A35-3EEE-4041-9033-90CD90D5F256}" destId="{8710A916-9998-4EFE-A7EE-81964031C5D6}" srcOrd="2" destOrd="0" presId="urn:microsoft.com/office/officeart/2005/8/layout/StepDownProcess"/>
    <dgm:cxn modelId="{43C9FC7F-0ED0-483A-B13B-731B3F948B7E}" type="presParOf" srcId="{BAF594D5-4963-40F6-9440-9526AB48731C}" destId="{569FD3CC-CA86-4435-BC56-C4BE5295D384}" srcOrd="7" destOrd="0" presId="urn:microsoft.com/office/officeart/2005/8/layout/StepDownProcess"/>
    <dgm:cxn modelId="{6322E22E-58D9-4542-B659-6A2F3A345799}" type="presParOf" srcId="{BAF594D5-4963-40F6-9440-9526AB48731C}" destId="{836D5F56-AFEF-42CA-BA61-5B382A117F1F}" srcOrd="8" destOrd="0" presId="urn:microsoft.com/office/officeart/2005/8/layout/StepDownProcess"/>
    <dgm:cxn modelId="{8CFC40F1-9D44-4CD8-8B29-002BB717D4F4}" type="presParOf" srcId="{836D5F56-AFEF-42CA-BA61-5B382A117F1F}" destId="{E52BCB64-28CE-4235-963E-A3D995CAD578}" srcOrd="0" destOrd="0" presId="urn:microsoft.com/office/officeart/2005/8/layout/StepDownProcess"/>
    <dgm:cxn modelId="{78F1B154-E989-4800-9A32-35A012C68603}" type="presParOf" srcId="{836D5F56-AFEF-42CA-BA61-5B382A117F1F}" destId="{36CF6083-8FD3-47F8-B177-4645131BC52D}" srcOrd="1" destOrd="0" presId="urn:microsoft.com/office/officeart/2005/8/layout/StepDownProcess"/>
    <dgm:cxn modelId="{80B09DE7-D666-43E8-9EB5-92AC6101CB57}" type="presParOf" srcId="{836D5F56-AFEF-42CA-BA61-5B382A117F1F}" destId="{E7BAC1A5-D7AD-4152-B8FA-6BF1667981E2}" srcOrd="2" destOrd="0" presId="urn:microsoft.com/office/officeart/2005/8/layout/StepDownProcess"/>
    <dgm:cxn modelId="{EE26123D-34C2-47B3-B239-502ABC1C4536}" type="presParOf" srcId="{BAF594D5-4963-40F6-9440-9526AB48731C}" destId="{3A39FA0B-28AF-45D7-93E5-E722578E02CC}" srcOrd="9" destOrd="0" presId="urn:microsoft.com/office/officeart/2005/8/layout/StepDownProcess"/>
    <dgm:cxn modelId="{60128F51-924F-48B8-AACC-9646C429DB84}" type="presParOf" srcId="{BAF594D5-4963-40F6-9440-9526AB48731C}" destId="{5890D0A4-5512-42D9-8C64-020BC1627980}" srcOrd="10" destOrd="0" presId="urn:microsoft.com/office/officeart/2005/8/layout/StepDownProcess"/>
    <dgm:cxn modelId="{FC5932D4-A8D1-4ADF-8664-283C9AC3F6C7}" type="presParOf" srcId="{5890D0A4-5512-42D9-8C64-020BC1627980}" destId="{579821FB-B3DE-4D0E-BCC2-8302FD6BB0CD}" srcOrd="0" destOrd="0" presId="urn:microsoft.com/office/officeart/2005/8/layout/StepDownProcess"/>
    <dgm:cxn modelId="{208D4F89-C3EB-4CE5-BF3A-53F59F9B4983}" type="presParOf" srcId="{5890D0A4-5512-42D9-8C64-020BC1627980}" destId="{68F92CE4-2A87-4395-84E2-A2F27E066EF4}" srcOrd="1" destOrd="0" presId="urn:microsoft.com/office/officeart/2005/8/layout/StepDownProcess"/>
    <dgm:cxn modelId="{6F9C4451-1579-4E55-A441-871C2E63525B}" type="presParOf" srcId="{5890D0A4-5512-42D9-8C64-020BC1627980}" destId="{0E0A31BA-16E5-4639-B555-8FCD85C97243}" srcOrd="2" destOrd="0" presId="urn:microsoft.com/office/officeart/2005/8/layout/StepDownProcess"/>
    <dgm:cxn modelId="{27C3542A-0965-4F17-BE0F-5AF54CF2A739}" type="presParOf" srcId="{BAF594D5-4963-40F6-9440-9526AB48731C}" destId="{3EE0ACFA-4BC8-44C3-90A3-15A743B17058}" srcOrd="11" destOrd="0" presId="urn:microsoft.com/office/officeart/2005/8/layout/StepDownProcess"/>
    <dgm:cxn modelId="{B7F90C24-279B-4D57-8045-D28C3C551976}" type="presParOf" srcId="{BAF594D5-4963-40F6-9440-9526AB48731C}" destId="{90F2DEA7-6339-43E4-B8D1-20CE6F5D5A26}" srcOrd="12" destOrd="0" presId="urn:microsoft.com/office/officeart/2005/8/layout/StepDownProcess"/>
    <dgm:cxn modelId="{8EFA3126-5223-403C-9ED2-DDB379D300AA}" type="presParOf" srcId="{90F2DEA7-6339-43E4-B8D1-20CE6F5D5A26}" destId="{54CA662A-F191-471A-B610-1DC7A41245D5}" srcOrd="0" destOrd="0" presId="urn:microsoft.com/office/officeart/2005/8/layout/StepDownProcess"/>
    <dgm:cxn modelId="{655153C3-FC9B-4EF5-8460-02E204058988}" type="presParOf" srcId="{90F2DEA7-6339-43E4-B8D1-20CE6F5D5A26}" destId="{68CF5D41-1C9F-4A41-AE9B-E75E13947724}" srcOrd="1" destOrd="0" presId="urn:microsoft.com/office/officeart/2005/8/layout/StepDownProcess"/>
    <dgm:cxn modelId="{C3F6DBE5-1190-49B3-B8F2-F0EE98B722AB}" type="presParOf" srcId="{90F2DEA7-6339-43E4-B8D1-20CE6F5D5A26}" destId="{DA252584-636B-4022-ADC7-946838B7489F}" srcOrd="2" destOrd="0" presId="urn:microsoft.com/office/officeart/2005/8/layout/StepDownProcess"/>
    <dgm:cxn modelId="{3E2FC726-B35B-4184-B11F-4A1C4BA5B588}" type="presParOf" srcId="{BAF594D5-4963-40F6-9440-9526AB48731C}" destId="{73147A73-38A2-4503-8221-F149E31BC22F}" srcOrd="13" destOrd="0" presId="urn:microsoft.com/office/officeart/2005/8/layout/StepDownProcess"/>
    <dgm:cxn modelId="{0C136605-57DC-400E-87DB-D05D5E51271D}" type="presParOf" srcId="{BAF594D5-4963-40F6-9440-9526AB48731C}" destId="{C1890FBC-9ADC-4640-964E-E760B2E5211B}" srcOrd="14" destOrd="0" presId="urn:microsoft.com/office/officeart/2005/8/layout/StepDownProcess"/>
    <dgm:cxn modelId="{3DB09602-75CA-4BAC-8EF9-157C826BECFE}" type="presParOf" srcId="{C1890FBC-9ADC-4640-964E-E760B2E5211B}" destId="{2FB71721-2C84-43CE-9FDD-44EE8E46ED76}"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80290E-DD80-4564-BB98-1110A967DF82}">
      <dsp:nvSpPr>
        <dsp:cNvPr id="0" name=""/>
        <dsp:cNvSpPr/>
      </dsp:nvSpPr>
      <dsp:spPr>
        <a:xfrm rot="5400000">
          <a:off x="610750" y="730893"/>
          <a:ext cx="618874" cy="704566"/>
        </a:xfrm>
        <a:prstGeom prst="bentUpArrow">
          <a:avLst>
            <a:gd name="adj1" fmla="val 32840"/>
            <a:gd name="adj2" fmla="val 25000"/>
            <a:gd name="adj3" fmla="val 35780"/>
          </a:avLst>
        </a:prstGeom>
        <a:solidFill>
          <a:schemeClr val="accent3">
            <a:tint val="50000"/>
            <a:hueOff val="0"/>
            <a:satOff val="0"/>
            <a:lumOff val="0"/>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FBF1970A-C7A0-453C-B9E5-D43F99FBD75A}">
      <dsp:nvSpPr>
        <dsp:cNvPr id="0" name=""/>
        <dsp:cNvSpPr/>
      </dsp:nvSpPr>
      <dsp:spPr>
        <a:xfrm>
          <a:off x="257123" y="44859"/>
          <a:ext cx="1421146" cy="729240"/>
        </a:xfrm>
        <a:prstGeom prst="roundRect">
          <a:avLst>
            <a:gd name="adj" fmla="val 16670"/>
          </a:avLst>
        </a:prstGeom>
        <a:solidFill>
          <a:schemeClr val="accent3">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solidFill>
                <a:schemeClr val="bg1"/>
              </a:solidFill>
            </a:rPr>
            <a:t>Generisanje</a:t>
          </a:r>
          <a:r>
            <a:rPr lang="en-US" sz="1500" kern="1200" dirty="0" smtClean="0">
              <a:solidFill>
                <a:schemeClr val="bg1"/>
              </a:solidFill>
            </a:rPr>
            <a:t> </a:t>
          </a:r>
          <a:r>
            <a:rPr lang="en-US" sz="1500" kern="1200" dirty="0" err="1" smtClean="0">
              <a:solidFill>
                <a:schemeClr val="bg1"/>
              </a:solidFill>
            </a:rPr>
            <a:t>ideja</a:t>
          </a:r>
          <a:endParaRPr lang="en-US" sz="1500" kern="1200" dirty="0">
            <a:solidFill>
              <a:schemeClr val="bg1"/>
            </a:solidFill>
          </a:endParaRPr>
        </a:p>
      </dsp:txBody>
      <dsp:txXfrm>
        <a:off x="292728" y="80464"/>
        <a:ext cx="1349936" cy="658030"/>
      </dsp:txXfrm>
    </dsp:sp>
    <dsp:sp modelId="{B64B1715-BEB1-452F-9B69-481EB8D114B9}">
      <dsp:nvSpPr>
        <dsp:cNvPr id="0" name=""/>
        <dsp:cNvSpPr/>
      </dsp:nvSpPr>
      <dsp:spPr>
        <a:xfrm>
          <a:off x="1488606" y="114409"/>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BABEE57-A4BC-47E1-A57D-24B615049806}">
      <dsp:nvSpPr>
        <dsp:cNvPr id="0" name=""/>
        <dsp:cNvSpPr/>
      </dsp:nvSpPr>
      <dsp:spPr>
        <a:xfrm rot="5400000">
          <a:off x="1641840" y="1550071"/>
          <a:ext cx="618874" cy="704566"/>
        </a:xfrm>
        <a:prstGeom prst="bentUpArrow">
          <a:avLst>
            <a:gd name="adj1" fmla="val 32840"/>
            <a:gd name="adj2" fmla="val 25000"/>
            <a:gd name="adj3" fmla="val 35780"/>
          </a:avLst>
        </a:prstGeom>
        <a:solidFill>
          <a:schemeClr val="accent3">
            <a:tint val="50000"/>
            <a:hueOff val="-328966"/>
            <a:satOff val="-1839"/>
            <a:lumOff val="1726"/>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68DCD985-40C4-4C6C-83C1-2BEDCC0551B4}">
      <dsp:nvSpPr>
        <dsp:cNvPr id="0" name=""/>
        <dsp:cNvSpPr/>
      </dsp:nvSpPr>
      <dsp:spPr>
        <a:xfrm>
          <a:off x="1211941" y="864036"/>
          <a:ext cx="1573689" cy="729240"/>
        </a:xfrm>
        <a:prstGeom prst="roundRect">
          <a:avLst>
            <a:gd name="adj" fmla="val 16670"/>
          </a:avLst>
        </a:prstGeom>
        <a:solidFill>
          <a:schemeClr val="accent3">
            <a:hueOff val="-162480"/>
            <a:satOff val="-670"/>
            <a:lumOff val="-140"/>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Latn-RS" sz="1500" kern="1200" dirty="0" smtClean="0">
              <a:solidFill>
                <a:schemeClr val="bg1"/>
              </a:solidFill>
            </a:rPr>
            <a:t>Testiranje koncepta </a:t>
          </a:r>
          <a:endParaRPr lang="en-US" sz="1500" kern="1200" dirty="0">
            <a:solidFill>
              <a:schemeClr val="bg1"/>
            </a:solidFill>
          </a:endParaRPr>
        </a:p>
      </dsp:txBody>
      <dsp:txXfrm>
        <a:off x="1247546" y="899641"/>
        <a:ext cx="1502479" cy="658030"/>
      </dsp:txXfrm>
    </dsp:sp>
    <dsp:sp modelId="{85CC371E-9AB6-420A-B777-16FCFC9979B2}">
      <dsp:nvSpPr>
        <dsp:cNvPr id="0" name=""/>
        <dsp:cNvSpPr/>
      </dsp:nvSpPr>
      <dsp:spPr>
        <a:xfrm>
          <a:off x="2519696" y="933586"/>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886B03-D350-4DCE-AF86-906F4C692749}">
      <dsp:nvSpPr>
        <dsp:cNvPr id="0" name=""/>
        <dsp:cNvSpPr/>
      </dsp:nvSpPr>
      <dsp:spPr>
        <a:xfrm rot="5400000">
          <a:off x="2708643" y="2369248"/>
          <a:ext cx="618874" cy="704566"/>
        </a:xfrm>
        <a:prstGeom prst="bentUpArrow">
          <a:avLst>
            <a:gd name="adj1" fmla="val 32840"/>
            <a:gd name="adj2" fmla="val 25000"/>
            <a:gd name="adj3" fmla="val 35780"/>
          </a:avLst>
        </a:prstGeom>
        <a:solidFill>
          <a:schemeClr val="accent3">
            <a:tint val="50000"/>
            <a:hueOff val="-657932"/>
            <a:satOff val="-3677"/>
            <a:lumOff val="3452"/>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6EBB88B4-2E69-416A-99A2-CEE5174DDC79}">
      <dsp:nvSpPr>
        <dsp:cNvPr id="0" name=""/>
        <dsp:cNvSpPr/>
      </dsp:nvSpPr>
      <dsp:spPr>
        <a:xfrm>
          <a:off x="2166759" y="1683214"/>
          <a:ext cx="1797660" cy="729240"/>
        </a:xfrm>
        <a:prstGeom prst="roundRect">
          <a:avLst>
            <a:gd name="adj" fmla="val 16670"/>
          </a:avLst>
        </a:prstGeom>
        <a:solidFill>
          <a:schemeClr val="accent3">
            <a:hueOff val="-324959"/>
            <a:satOff val="-1340"/>
            <a:lumOff val="-281"/>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Latn-RS" sz="1500" kern="1200" dirty="0" smtClean="0">
              <a:solidFill>
                <a:schemeClr val="bg1"/>
              </a:solidFill>
            </a:rPr>
            <a:t>Procena tehničke izvodljivosti</a:t>
          </a:r>
          <a:endParaRPr lang="en-US" sz="1500" kern="1200" dirty="0">
            <a:solidFill>
              <a:schemeClr val="bg1"/>
            </a:solidFill>
          </a:endParaRPr>
        </a:p>
      </dsp:txBody>
      <dsp:txXfrm>
        <a:off x="2202364" y="1718819"/>
        <a:ext cx="1726450" cy="658030"/>
      </dsp:txXfrm>
    </dsp:sp>
    <dsp:sp modelId="{CE792BA7-3B72-4425-8F74-793A316A9D1C}">
      <dsp:nvSpPr>
        <dsp:cNvPr id="0" name=""/>
        <dsp:cNvSpPr/>
      </dsp:nvSpPr>
      <dsp:spPr>
        <a:xfrm>
          <a:off x="3586499" y="1752763"/>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0D4CE4-DFD9-4871-A98C-BC774DC16F51}">
      <dsp:nvSpPr>
        <dsp:cNvPr id="0" name=""/>
        <dsp:cNvSpPr/>
      </dsp:nvSpPr>
      <dsp:spPr>
        <a:xfrm rot="5400000">
          <a:off x="3546839" y="3188425"/>
          <a:ext cx="618874" cy="704566"/>
        </a:xfrm>
        <a:prstGeom prst="bentUpArrow">
          <a:avLst>
            <a:gd name="adj1" fmla="val 32840"/>
            <a:gd name="adj2" fmla="val 25000"/>
            <a:gd name="adj3" fmla="val 35780"/>
          </a:avLst>
        </a:prstGeom>
        <a:solidFill>
          <a:schemeClr val="accent3">
            <a:tint val="50000"/>
            <a:hueOff val="-986898"/>
            <a:satOff val="-5516"/>
            <a:lumOff val="5178"/>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4B418EC0-1C79-45F0-AE3A-6F4314742D13}">
      <dsp:nvSpPr>
        <dsp:cNvPr id="0" name=""/>
        <dsp:cNvSpPr/>
      </dsp:nvSpPr>
      <dsp:spPr>
        <a:xfrm>
          <a:off x="3121576" y="2502391"/>
          <a:ext cx="1564417" cy="729240"/>
        </a:xfrm>
        <a:prstGeom prst="roundRect">
          <a:avLst>
            <a:gd name="adj" fmla="val 16670"/>
          </a:avLst>
        </a:prstGeom>
        <a:solidFill>
          <a:schemeClr val="accent3">
            <a:hueOff val="-487439"/>
            <a:satOff val="-2010"/>
            <a:lumOff val="-421"/>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solidFill>
                <a:schemeClr val="bg1"/>
              </a:solidFill>
            </a:rPr>
            <a:t>Testiranje</a:t>
          </a:r>
          <a:r>
            <a:rPr lang="en-US" sz="1500" kern="1200" dirty="0" smtClean="0">
              <a:solidFill>
                <a:schemeClr val="bg1"/>
              </a:solidFill>
            </a:rPr>
            <a:t> </a:t>
          </a:r>
          <a:r>
            <a:rPr lang="en-US" sz="1500" kern="1200" dirty="0" err="1" smtClean="0">
              <a:solidFill>
                <a:schemeClr val="bg1"/>
              </a:solidFill>
            </a:rPr>
            <a:t>proizvoda</a:t>
          </a:r>
          <a:endParaRPr lang="en-US" sz="1500" kern="1200" dirty="0">
            <a:solidFill>
              <a:schemeClr val="bg1"/>
            </a:solidFill>
          </a:endParaRPr>
        </a:p>
      </dsp:txBody>
      <dsp:txXfrm>
        <a:off x="3157181" y="2537996"/>
        <a:ext cx="1493207" cy="658030"/>
      </dsp:txXfrm>
    </dsp:sp>
    <dsp:sp modelId="{8710A916-9998-4EFE-A7EE-81964031C5D6}">
      <dsp:nvSpPr>
        <dsp:cNvPr id="0" name=""/>
        <dsp:cNvSpPr/>
      </dsp:nvSpPr>
      <dsp:spPr>
        <a:xfrm>
          <a:off x="4424695" y="2571940"/>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2BCB64-28CE-4235-963E-A3D995CAD578}">
      <dsp:nvSpPr>
        <dsp:cNvPr id="0" name=""/>
        <dsp:cNvSpPr/>
      </dsp:nvSpPr>
      <dsp:spPr>
        <a:xfrm rot="5400000">
          <a:off x="4613642" y="4007603"/>
          <a:ext cx="618874" cy="704566"/>
        </a:xfrm>
        <a:prstGeom prst="bentUpArrow">
          <a:avLst>
            <a:gd name="adj1" fmla="val 32840"/>
            <a:gd name="adj2" fmla="val 25000"/>
            <a:gd name="adj3" fmla="val 35780"/>
          </a:avLst>
        </a:prstGeom>
        <a:solidFill>
          <a:schemeClr val="accent3">
            <a:tint val="50000"/>
            <a:hueOff val="-1315864"/>
            <a:satOff val="-7355"/>
            <a:lumOff val="6905"/>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36CF6083-8FD3-47F8-B177-4645131BC52D}">
      <dsp:nvSpPr>
        <dsp:cNvPr id="0" name=""/>
        <dsp:cNvSpPr/>
      </dsp:nvSpPr>
      <dsp:spPr>
        <a:xfrm>
          <a:off x="4076394" y="3321568"/>
          <a:ext cx="1788388" cy="729240"/>
        </a:xfrm>
        <a:prstGeom prst="roundRect">
          <a:avLst>
            <a:gd name="adj" fmla="val 16670"/>
          </a:avLst>
        </a:prstGeom>
        <a:solidFill>
          <a:schemeClr val="accent3">
            <a:hueOff val="-649918"/>
            <a:satOff val="-2679"/>
            <a:lumOff val="-562"/>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solidFill>
                <a:schemeClr val="bg1"/>
              </a:solidFill>
            </a:rPr>
            <a:t>Finansijska</a:t>
          </a:r>
          <a:r>
            <a:rPr lang="en-US" sz="1500" kern="1200" dirty="0" smtClean="0">
              <a:solidFill>
                <a:schemeClr val="bg1"/>
              </a:solidFill>
            </a:rPr>
            <a:t> </a:t>
          </a:r>
          <a:r>
            <a:rPr lang="en-US" sz="1500" kern="1200" dirty="0" err="1" smtClean="0">
              <a:solidFill>
                <a:schemeClr val="bg1"/>
              </a:solidFill>
            </a:rPr>
            <a:t>evaluacija</a:t>
          </a:r>
          <a:endParaRPr lang="en-US" sz="1500" kern="1200" dirty="0">
            <a:solidFill>
              <a:schemeClr val="bg1"/>
            </a:solidFill>
          </a:endParaRPr>
        </a:p>
      </dsp:txBody>
      <dsp:txXfrm>
        <a:off x="4111999" y="3357173"/>
        <a:ext cx="1717178" cy="658030"/>
      </dsp:txXfrm>
    </dsp:sp>
    <dsp:sp modelId="{E7BAC1A5-D7AD-4152-B8FA-6BF1667981E2}">
      <dsp:nvSpPr>
        <dsp:cNvPr id="0" name=""/>
        <dsp:cNvSpPr/>
      </dsp:nvSpPr>
      <dsp:spPr>
        <a:xfrm>
          <a:off x="5491498" y="3391118"/>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79821FB-B3DE-4D0E-BCC2-8302FD6BB0CD}">
      <dsp:nvSpPr>
        <dsp:cNvPr id="0" name=""/>
        <dsp:cNvSpPr/>
      </dsp:nvSpPr>
      <dsp:spPr>
        <a:xfrm rot="5400000">
          <a:off x="5451844" y="4826780"/>
          <a:ext cx="618874" cy="704566"/>
        </a:xfrm>
        <a:prstGeom prst="bentUpArrow">
          <a:avLst>
            <a:gd name="adj1" fmla="val 32840"/>
            <a:gd name="adj2" fmla="val 25000"/>
            <a:gd name="adj3" fmla="val 35780"/>
          </a:avLst>
        </a:prstGeom>
        <a:solidFill>
          <a:schemeClr val="accent3">
            <a:tint val="50000"/>
            <a:hueOff val="-1644830"/>
            <a:satOff val="-9193"/>
            <a:lumOff val="8631"/>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68F92CE4-2A87-4395-84E2-A2F27E066EF4}">
      <dsp:nvSpPr>
        <dsp:cNvPr id="0" name=""/>
        <dsp:cNvSpPr/>
      </dsp:nvSpPr>
      <dsp:spPr>
        <a:xfrm>
          <a:off x="5031212" y="4140745"/>
          <a:ext cx="1555155" cy="729240"/>
        </a:xfrm>
        <a:prstGeom prst="roundRect">
          <a:avLst>
            <a:gd name="adj" fmla="val 16670"/>
          </a:avLst>
        </a:prstGeom>
        <a:solidFill>
          <a:schemeClr val="accent3">
            <a:hueOff val="-812398"/>
            <a:satOff val="-3349"/>
            <a:lumOff val="-702"/>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1"/>
              </a:solidFill>
            </a:rPr>
            <a:t>Marketing </a:t>
          </a:r>
          <a:r>
            <a:rPr lang="en-US" sz="1500" kern="1200" dirty="0" err="1" smtClean="0">
              <a:solidFill>
                <a:schemeClr val="bg1"/>
              </a:solidFill>
            </a:rPr>
            <a:t>evaluacija</a:t>
          </a:r>
          <a:endParaRPr lang="en-US" sz="1500" kern="1200" dirty="0">
            <a:solidFill>
              <a:schemeClr val="bg1"/>
            </a:solidFill>
          </a:endParaRPr>
        </a:p>
      </dsp:txBody>
      <dsp:txXfrm>
        <a:off x="5066817" y="4176350"/>
        <a:ext cx="1483945" cy="658030"/>
      </dsp:txXfrm>
    </dsp:sp>
    <dsp:sp modelId="{0E0A31BA-16E5-4639-B555-8FCD85C97243}">
      <dsp:nvSpPr>
        <dsp:cNvPr id="0" name=""/>
        <dsp:cNvSpPr/>
      </dsp:nvSpPr>
      <dsp:spPr>
        <a:xfrm>
          <a:off x="6329700" y="4210295"/>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CA662A-F191-471A-B610-1DC7A41245D5}">
      <dsp:nvSpPr>
        <dsp:cNvPr id="0" name=""/>
        <dsp:cNvSpPr/>
      </dsp:nvSpPr>
      <dsp:spPr>
        <a:xfrm rot="5400000">
          <a:off x="6442443" y="5645957"/>
          <a:ext cx="618874" cy="704566"/>
        </a:xfrm>
        <a:prstGeom prst="bentUpArrow">
          <a:avLst>
            <a:gd name="adj1" fmla="val 32840"/>
            <a:gd name="adj2" fmla="val 25000"/>
            <a:gd name="adj3" fmla="val 35780"/>
          </a:avLst>
        </a:prstGeom>
        <a:solidFill>
          <a:schemeClr val="accent3">
            <a:tint val="50000"/>
            <a:hueOff val="-1973796"/>
            <a:satOff val="-11032"/>
            <a:lumOff val="10357"/>
            <a:alphaOff val="0"/>
          </a:schemeClr>
        </a:solidFill>
        <a:ln>
          <a:noFill/>
        </a:ln>
        <a:effectLst>
          <a:outerShdw blurRad="50800" dist="38100" dir="5400000" rotWithShape="0">
            <a:srgbClr val="000000">
              <a:alpha val="2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68CF5D41-1C9F-4A41-AE9B-E75E13947724}">
      <dsp:nvSpPr>
        <dsp:cNvPr id="0" name=""/>
        <dsp:cNvSpPr/>
      </dsp:nvSpPr>
      <dsp:spPr>
        <a:xfrm>
          <a:off x="5986030" y="4959923"/>
          <a:ext cx="1626718" cy="729240"/>
        </a:xfrm>
        <a:prstGeom prst="roundRect">
          <a:avLst>
            <a:gd name="adj" fmla="val 16670"/>
          </a:avLst>
        </a:prstGeom>
        <a:solidFill>
          <a:schemeClr val="accent3">
            <a:hueOff val="-974877"/>
            <a:satOff val="-4019"/>
            <a:lumOff val="-843"/>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solidFill>
                <a:schemeClr val="bg1"/>
              </a:solidFill>
            </a:rPr>
            <a:t>Lansiranje</a:t>
          </a:r>
          <a:r>
            <a:rPr lang="en-US" sz="1500" kern="1200" dirty="0" smtClean="0">
              <a:solidFill>
                <a:schemeClr val="bg1"/>
              </a:solidFill>
            </a:rPr>
            <a:t> </a:t>
          </a:r>
          <a:r>
            <a:rPr lang="en-US" sz="1500" kern="1200" dirty="0" err="1" smtClean="0">
              <a:solidFill>
                <a:schemeClr val="bg1"/>
              </a:solidFill>
            </a:rPr>
            <a:t>na</a:t>
          </a:r>
          <a:r>
            <a:rPr lang="en-US" sz="1500" kern="1200" dirty="0" smtClean="0">
              <a:solidFill>
                <a:schemeClr val="bg1"/>
              </a:solidFill>
            </a:rPr>
            <a:t> </a:t>
          </a:r>
          <a:r>
            <a:rPr lang="en-US" sz="1500" kern="1200" dirty="0" err="1" smtClean="0">
              <a:solidFill>
                <a:schemeClr val="bg1"/>
              </a:solidFill>
            </a:rPr>
            <a:t>tržište</a:t>
          </a:r>
          <a:endParaRPr lang="en-US" sz="1500" kern="1200" dirty="0">
            <a:solidFill>
              <a:schemeClr val="bg1"/>
            </a:solidFill>
          </a:endParaRPr>
        </a:p>
      </dsp:txBody>
      <dsp:txXfrm>
        <a:off x="6021635" y="4995528"/>
        <a:ext cx="1555508" cy="658030"/>
      </dsp:txXfrm>
    </dsp:sp>
    <dsp:sp modelId="{DA252584-636B-4022-ADC7-946838B7489F}">
      <dsp:nvSpPr>
        <dsp:cNvPr id="0" name=""/>
        <dsp:cNvSpPr/>
      </dsp:nvSpPr>
      <dsp:spPr>
        <a:xfrm>
          <a:off x="7320299" y="5029472"/>
          <a:ext cx="757720" cy="589404"/>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FB71721-2C84-43CE-9FDD-44EE8E46ED76}">
      <dsp:nvSpPr>
        <dsp:cNvPr id="0" name=""/>
        <dsp:cNvSpPr/>
      </dsp:nvSpPr>
      <dsp:spPr>
        <a:xfrm>
          <a:off x="6940848" y="5779100"/>
          <a:ext cx="1793628" cy="729240"/>
        </a:xfrm>
        <a:prstGeom prst="roundRect">
          <a:avLst>
            <a:gd name="adj" fmla="val 16670"/>
          </a:avLst>
        </a:prstGeom>
        <a:solidFill>
          <a:schemeClr val="accent3">
            <a:hueOff val="-1137357"/>
            <a:satOff val="-4689"/>
            <a:lumOff val="-983"/>
            <a:alphaOff val="0"/>
          </a:schemeClr>
        </a:solidFill>
        <a:ln>
          <a:noFill/>
        </a:ln>
        <a:effectLst>
          <a:outerShdw blurRad="47625" dist="38100" dir="5400000" sy="98000" rotWithShape="0">
            <a:srgbClr val="000000">
              <a:alpha val="4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solidFill>
                <a:schemeClr val="bg1"/>
              </a:solidFill>
            </a:rPr>
            <a:t>Upravljanje</a:t>
          </a:r>
          <a:r>
            <a:rPr lang="en-US" sz="1500" kern="1200" dirty="0" smtClean="0">
              <a:solidFill>
                <a:schemeClr val="bg1"/>
              </a:solidFill>
            </a:rPr>
            <a:t> “</a:t>
          </a:r>
          <a:r>
            <a:rPr lang="en-US" sz="1500" kern="1200" dirty="0" err="1" smtClean="0">
              <a:solidFill>
                <a:schemeClr val="bg1"/>
              </a:solidFill>
            </a:rPr>
            <a:t>životnim</a:t>
          </a:r>
          <a:r>
            <a:rPr lang="en-US" sz="1500" kern="1200" dirty="0" smtClean="0">
              <a:solidFill>
                <a:schemeClr val="bg1"/>
              </a:solidFill>
            </a:rPr>
            <a:t> </a:t>
          </a:r>
          <a:r>
            <a:rPr lang="en-US" sz="1500" kern="1200" dirty="0" err="1" smtClean="0">
              <a:solidFill>
                <a:schemeClr val="bg1"/>
              </a:solidFill>
            </a:rPr>
            <a:t>ciklusom</a:t>
          </a:r>
          <a:endParaRPr lang="en-US" sz="1500" kern="1200" dirty="0">
            <a:solidFill>
              <a:schemeClr val="bg1"/>
            </a:solidFill>
          </a:endParaRPr>
        </a:p>
      </dsp:txBody>
      <dsp:txXfrm>
        <a:off x="6976453" y="5814705"/>
        <a:ext cx="1722418" cy="65803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283FD2F-79D1-4FB5-BCE8-F51B3283999A}" type="datetimeFigureOut">
              <a:rPr lang="en-US" smtClean="0"/>
              <a:pPr/>
              <a:t>3/6/2014</a:t>
            </a:fld>
            <a:endParaRPr lang="en-US"/>
          </a:p>
        </p:txBody>
      </p:sp>
      <p:sp>
        <p:nvSpPr>
          <p:cNvPr id="8" name="Slide Number Placeholder 7"/>
          <p:cNvSpPr>
            <a:spLocks noGrp="1"/>
          </p:cNvSpPr>
          <p:nvPr>
            <p:ph type="sldNum" sz="quarter" idx="11"/>
          </p:nvPr>
        </p:nvSpPr>
        <p:spPr/>
        <p:txBody>
          <a:bodyPr/>
          <a:lstStyle/>
          <a:p>
            <a:fld id="{7EDAC7C5-D4F8-4349-9EA1-993C1AFB377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3FD2F-79D1-4FB5-BCE8-F51B3283999A}"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3FD2F-79D1-4FB5-BCE8-F51B3283999A}"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83FD2F-79D1-4FB5-BCE8-F51B3283999A}"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83FD2F-79D1-4FB5-BCE8-F51B3283999A}"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283FD2F-79D1-4FB5-BCE8-F51B3283999A}"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C7C5-D4F8-4349-9EA1-993C1AFB3778}"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283FD2F-79D1-4FB5-BCE8-F51B3283999A}" type="datetimeFigureOut">
              <a:rPr lang="en-US" smtClean="0"/>
              <a:pPr/>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AC7C5-D4F8-4349-9EA1-993C1AFB3778}"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83FD2F-79D1-4FB5-BCE8-F51B3283999A}" type="datetimeFigureOut">
              <a:rPr lang="en-US" smtClean="0"/>
              <a:pPr/>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3FD2F-79D1-4FB5-BCE8-F51B3283999A}" type="datetimeFigureOut">
              <a:rPr lang="en-US" smtClean="0"/>
              <a:pPr/>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3FD2F-79D1-4FB5-BCE8-F51B3283999A}"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3FD2F-79D1-4FB5-BCE8-F51B3283999A}"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C7C5-D4F8-4349-9EA1-993C1AFB37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283FD2F-79D1-4FB5-BCE8-F51B3283999A}" type="datetimeFigureOut">
              <a:rPr lang="en-US" smtClean="0"/>
              <a:pPr/>
              <a:t>3/6/2014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7EDAC7C5-D4F8-4349-9EA1-993C1AFB3778}"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Strate</a:t>
            </a:r>
            <a:r>
              <a:rPr lang="sr-Latn-RS" dirty="0" smtClean="0"/>
              <a:t>ški menadžment tehnologija i inovacija</a:t>
            </a:r>
            <a:br>
              <a:rPr lang="sr-Latn-RS" dirty="0" smtClean="0"/>
            </a:br>
            <a:endParaRPr lang="en-US" dirty="0"/>
          </a:p>
        </p:txBody>
      </p:sp>
      <p:sp>
        <p:nvSpPr>
          <p:cNvPr id="3" name="Subtitle 2"/>
          <p:cNvSpPr>
            <a:spLocks noGrp="1"/>
          </p:cNvSpPr>
          <p:nvPr>
            <p:ph type="subTitle" idx="1"/>
          </p:nvPr>
        </p:nvSpPr>
        <p:spPr/>
        <p:txBody>
          <a:bodyPr/>
          <a:lstStyle/>
          <a:p>
            <a:r>
              <a:rPr lang="sr-Latn-RS" dirty="0" smtClean="0"/>
              <a:t>21.3.2013.</a:t>
            </a:r>
            <a:endParaRPr lang="en-US" dirty="0"/>
          </a:p>
        </p:txBody>
      </p:sp>
    </p:spTree>
    <p:extLst>
      <p:ext uri="{BB962C8B-B14F-4D97-AF65-F5344CB8AC3E}">
        <p14:creationId xmlns:p14="http://schemas.microsoft.com/office/powerpoint/2010/main" val="288758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7315200" cy="609600"/>
          </a:xfrm>
        </p:spPr>
        <p:txBody>
          <a:bodyPr>
            <a:normAutofit fontScale="90000"/>
          </a:bodyPr>
          <a:lstStyle/>
          <a:p>
            <a:r>
              <a:rPr lang="en-US" dirty="0"/>
              <a:t>Marketing </a:t>
            </a:r>
            <a:r>
              <a:rPr lang="en-US" dirty="0" err="1"/>
              <a:t>evaluacija</a:t>
            </a:r>
            <a:r>
              <a:rPr lang="en-US" dirty="0"/>
              <a:t/>
            </a:r>
            <a:br>
              <a:rPr lang="en-US" dirty="0"/>
            </a:br>
            <a:endParaRPr lang="en-US" dirty="0"/>
          </a:p>
        </p:txBody>
      </p:sp>
      <p:sp>
        <p:nvSpPr>
          <p:cNvPr id="3" name="Content Placeholder 2"/>
          <p:cNvSpPr>
            <a:spLocks noGrp="1"/>
          </p:cNvSpPr>
          <p:nvPr>
            <p:ph idx="1"/>
          </p:nvPr>
        </p:nvSpPr>
        <p:spPr>
          <a:xfrm>
            <a:off x="228600" y="838200"/>
            <a:ext cx="8534400" cy="5791199"/>
          </a:xfrm>
        </p:spPr>
        <p:txBody>
          <a:bodyPr>
            <a:normAutofit fontScale="92500" lnSpcReduction="10000"/>
          </a:bodyPr>
          <a:lstStyle/>
          <a:p>
            <a:endParaRPr lang="vi-VN" dirty="0"/>
          </a:p>
          <a:p>
            <a:pPr marL="45720" indent="0" algn="just">
              <a:buNone/>
            </a:pPr>
            <a:r>
              <a:rPr lang="vi-VN" dirty="0"/>
              <a:t>Izbor odgovarajuće marketing strategije od svih mogućnosti je veoma važan momenat u zadovoljenju ciljnih kupaca, ostvarivanju konkurentske prednosti i ostvarivanju ciljeva firme.</a:t>
            </a:r>
          </a:p>
          <a:p>
            <a:pPr marL="45720" indent="0" algn="just">
              <a:buNone/>
            </a:pPr>
            <a:r>
              <a:rPr lang="vi-VN" dirty="0" smtClean="0"/>
              <a:t>Tokom </a:t>
            </a:r>
            <a:r>
              <a:rPr lang="vi-VN" dirty="0"/>
              <a:t>razvoja proizvoda, potrebno je zadovoljiti određene zahteve po pitanju:</a:t>
            </a:r>
          </a:p>
          <a:p>
            <a:pPr algn="just"/>
            <a:endParaRPr lang="vi-VN" dirty="0"/>
          </a:p>
          <a:p>
            <a:pPr algn="just"/>
            <a:r>
              <a:rPr lang="vi-VN" dirty="0" smtClean="0"/>
              <a:t>Razumevanja </a:t>
            </a:r>
            <a:r>
              <a:rPr lang="vi-VN" dirty="0"/>
              <a:t>specifičnih zahteva koje kupci žele kod proizvoda</a:t>
            </a:r>
          </a:p>
          <a:p>
            <a:pPr algn="just"/>
            <a:r>
              <a:rPr lang="vi-VN" dirty="0" smtClean="0"/>
              <a:t>Opisa </a:t>
            </a:r>
            <a:r>
              <a:rPr lang="vi-VN" dirty="0"/>
              <a:t>proizvoda sa potencijalnim mogućnostima</a:t>
            </a:r>
          </a:p>
          <a:p>
            <a:pPr algn="just"/>
            <a:r>
              <a:rPr lang="vi-VN" dirty="0" smtClean="0"/>
              <a:t>Formiranje </a:t>
            </a:r>
            <a:r>
              <a:rPr lang="vi-VN" dirty="0"/>
              <a:t>linije proizvoda koja će ostvariti sinergiju u prodaji</a:t>
            </a:r>
          </a:p>
          <a:p>
            <a:pPr algn="just"/>
            <a:r>
              <a:rPr lang="vi-VN" dirty="0" smtClean="0"/>
              <a:t>Analize </a:t>
            </a:r>
            <a:r>
              <a:rPr lang="vi-VN" dirty="0"/>
              <a:t>izvodljivosti buduće proizvodnje</a:t>
            </a:r>
          </a:p>
          <a:p>
            <a:pPr algn="just"/>
            <a:endParaRPr lang="vi-VN" dirty="0"/>
          </a:p>
          <a:p>
            <a:pPr marL="45720" indent="0" algn="just">
              <a:buNone/>
            </a:pPr>
            <a:r>
              <a:rPr lang="vi-VN" dirty="0"/>
              <a:t>U fazi razvoja se vrši planiranje marketing aktivnosti za sledeće faze životnog ciklusa proizvoda a odluke koje treba doneti su:</a:t>
            </a:r>
          </a:p>
          <a:p>
            <a:pPr algn="just"/>
            <a:endParaRPr lang="vi-VN" dirty="0"/>
          </a:p>
          <a:p>
            <a:pPr marL="45720" indent="0" algn="just">
              <a:buNone/>
            </a:pPr>
            <a:r>
              <a:rPr lang="vi-VN" dirty="0" smtClean="0"/>
              <a:t>1.Odluka </a:t>
            </a:r>
            <a:r>
              <a:rPr lang="vi-VN" dirty="0"/>
              <a:t>o segmentaciji tržišta i o ciljnom tržištu</a:t>
            </a:r>
          </a:p>
          <a:p>
            <a:pPr marL="45720" indent="0" algn="just">
              <a:buNone/>
            </a:pPr>
            <a:r>
              <a:rPr lang="vi-VN" dirty="0" smtClean="0"/>
              <a:t>2.Odluka </a:t>
            </a:r>
            <a:r>
              <a:rPr lang="vi-VN" dirty="0"/>
              <a:t>o marketing miksu koji će najbolje odgovarati potrebama kupaca</a:t>
            </a:r>
          </a:p>
          <a:p>
            <a:pPr marL="45720" indent="0" algn="just">
              <a:buNone/>
            </a:pPr>
            <a:r>
              <a:rPr lang="vi-VN" dirty="0" smtClean="0"/>
              <a:t>3.Odluka </a:t>
            </a:r>
            <a:r>
              <a:rPr lang="vi-VN" dirty="0"/>
              <a:t>o diferencijaciji i pozicioniranju</a:t>
            </a:r>
          </a:p>
        </p:txBody>
      </p:sp>
    </p:spTree>
    <p:extLst>
      <p:ext uri="{BB962C8B-B14F-4D97-AF65-F5344CB8AC3E}">
        <p14:creationId xmlns:p14="http://schemas.microsoft.com/office/powerpoint/2010/main" val="3129892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7315200" cy="717612"/>
          </a:xfrm>
        </p:spPr>
        <p:txBody>
          <a:bodyPr/>
          <a:lstStyle/>
          <a:p>
            <a:r>
              <a:rPr lang="sr-Latn-RS" dirty="0" smtClean="0"/>
              <a:t>Marketing strategija</a:t>
            </a:r>
            <a:endParaRPr lang="en-US" dirty="0"/>
          </a:p>
        </p:txBody>
      </p:sp>
      <p:sp>
        <p:nvSpPr>
          <p:cNvPr id="3" name="Content Placeholder 2"/>
          <p:cNvSpPr>
            <a:spLocks noGrp="1"/>
          </p:cNvSpPr>
          <p:nvPr>
            <p:ph idx="1"/>
          </p:nvPr>
        </p:nvSpPr>
        <p:spPr>
          <a:xfrm>
            <a:off x="304800" y="1219201"/>
            <a:ext cx="7924800" cy="5090160"/>
          </a:xfrm>
        </p:spPr>
        <p:txBody>
          <a:bodyPr>
            <a:normAutofit lnSpcReduction="10000"/>
          </a:bodyPr>
          <a:lstStyle/>
          <a:p>
            <a:pPr marL="45720" indent="0" algn="just">
              <a:buNone/>
            </a:pPr>
            <a:r>
              <a:rPr lang="en-US" dirty="0" err="1"/>
              <a:t>Što</a:t>
            </a:r>
            <a:r>
              <a:rPr lang="en-US" dirty="0"/>
              <a:t> se </a:t>
            </a:r>
            <a:r>
              <a:rPr lang="en-US" dirty="0" err="1"/>
              <a:t>tiče</a:t>
            </a:r>
            <a:r>
              <a:rPr lang="en-US" dirty="0"/>
              <a:t> </a:t>
            </a:r>
            <a:r>
              <a:rPr lang="en-US" dirty="0" err="1"/>
              <a:t>odluke</a:t>
            </a:r>
            <a:r>
              <a:rPr lang="en-US" dirty="0"/>
              <a:t> </a:t>
            </a:r>
            <a:r>
              <a:rPr lang="en-US" dirty="0" err="1"/>
              <a:t>vezane</a:t>
            </a:r>
            <a:r>
              <a:rPr lang="en-US" dirty="0"/>
              <a:t> </a:t>
            </a:r>
            <a:r>
              <a:rPr lang="en-US" dirty="0" err="1"/>
              <a:t>za</a:t>
            </a:r>
            <a:r>
              <a:rPr lang="en-US" dirty="0"/>
              <a:t> </a:t>
            </a:r>
            <a:r>
              <a:rPr lang="en-US" dirty="0" err="1"/>
              <a:t>proizvod</a:t>
            </a:r>
            <a:r>
              <a:rPr lang="en-US" dirty="0"/>
              <a:t> </a:t>
            </a:r>
            <a:r>
              <a:rPr lang="en-US" dirty="0" err="1"/>
              <a:t>kao</a:t>
            </a:r>
            <a:r>
              <a:rPr lang="en-US" dirty="0"/>
              <a:t> </a:t>
            </a:r>
            <a:r>
              <a:rPr lang="en-US" dirty="0" err="1"/>
              <a:t>delu</a:t>
            </a:r>
            <a:r>
              <a:rPr lang="en-US" dirty="0"/>
              <a:t> marketing </a:t>
            </a:r>
            <a:r>
              <a:rPr lang="en-US" dirty="0" err="1"/>
              <a:t>miksa</a:t>
            </a:r>
            <a:r>
              <a:rPr lang="en-US" dirty="0"/>
              <a:t>, </a:t>
            </a:r>
            <a:r>
              <a:rPr lang="en-US" dirty="0" err="1"/>
              <a:t>potrebno</a:t>
            </a:r>
            <a:r>
              <a:rPr lang="en-US" dirty="0"/>
              <a:t> je </a:t>
            </a:r>
            <a:r>
              <a:rPr lang="en-US" dirty="0" err="1"/>
              <a:t>odlučiti</a:t>
            </a:r>
            <a:r>
              <a:rPr lang="en-US" dirty="0"/>
              <a:t> se </a:t>
            </a:r>
            <a:r>
              <a:rPr lang="en-US" dirty="0" err="1"/>
              <a:t>za</a:t>
            </a:r>
            <a:r>
              <a:rPr lang="en-US" dirty="0"/>
              <a:t> </a:t>
            </a:r>
            <a:r>
              <a:rPr lang="en-US" dirty="0" err="1"/>
              <a:t>nivo</a:t>
            </a:r>
            <a:r>
              <a:rPr lang="en-US" dirty="0"/>
              <a:t> </a:t>
            </a:r>
            <a:r>
              <a:rPr lang="en-US" dirty="0" err="1"/>
              <a:t>novog</a:t>
            </a:r>
            <a:r>
              <a:rPr lang="en-US" dirty="0"/>
              <a:t> u </a:t>
            </a:r>
            <a:r>
              <a:rPr lang="en-US" dirty="0" err="1"/>
              <a:t>proizvodu</a:t>
            </a:r>
            <a:r>
              <a:rPr lang="en-US" dirty="0"/>
              <a:t>. </a:t>
            </a:r>
            <a:r>
              <a:rPr lang="en-US" dirty="0" err="1"/>
              <a:t>Nivo</a:t>
            </a:r>
            <a:r>
              <a:rPr lang="en-US" dirty="0"/>
              <a:t> </a:t>
            </a:r>
            <a:r>
              <a:rPr lang="en-US" dirty="0" err="1"/>
              <a:t>novog</a:t>
            </a:r>
            <a:r>
              <a:rPr lang="en-US" dirty="0"/>
              <a:t> </a:t>
            </a:r>
            <a:r>
              <a:rPr lang="en-US" dirty="0" err="1"/>
              <a:t>može</a:t>
            </a:r>
            <a:r>
              <a:rPr lang="en-US" dirty="0"/>
              <a:t> </a:t>
            </a:r>
            <a:r>
              <a:rPr lang="en-US" dirty="0" err="1"/>
              <a:t>biti</a:t>
            </a:r>
            <a:r>
              <a:rPr lang="en-US" dirty="0"/>
              <a:t>:</a:t>
            </a:r>
          </a:p>
          <a:p>
            <a:pPr algn="just">
              <a:spcBef>
                <a:spcPts val="0"/>
              </a:spcBef>
            </a:pPr>
            <a:endParaRPr lang="en-US" dirty="0"/>
          </a:p>
          <a:p>
            <a:pPr marL="502920" indent="-457200" algn="just">
              <a:buFont typeface="+mj-lt"/>
              <a:buAutoNum type="arabicPeriod"/>
            </a:pPr>
            <a:r>
              <a:rPr lang="en-US" dirty="0" err="1" smtClean="0"/>
              <a:t>Inovacija</a:t>
            </a:r>
            <a:r>
              <a:rPr lang="en-US" dirty="0" smtClean="0"/>
              <a:t> </a:t>
            </a:r>
            <a:r>
              <a:rPr lang="en-US" dirty="0"/>
              <a:t>– </a:t>
            </a:r>
            <a:r>
              <a:rPr lang="en-US" dirty="0" err="1"/>
              <a:t>najradikalnija</a:t>
            </a:r>
            <a:r>
              <a:rPr lang="en-US" dirty="0"/>
              <a:t> </a:t>
            </a:r>
            <a:r>
              <a:rPr lang="en-US" dirty="0" err="1"/>
              <a:t>opcija</a:t>
            </a:r>
            <a:r>
              <a:rPr lang="en-US" dirty="0"/>
              <a:t>, </a:t>
            </a:r>
            <a:r>
              <a:rPr lang="en-US" dirty="0" err="1"/>
              <a:t>dovodi</a:t>
            </a:r>
            <a:r>
              <a:rPr lang="en-US" dirty="0"/>
              <a:t> do </a:t>
            </a:r>
            <a:r>
              <a:rPr lang="en-US" dirty="0" err="1"/>
              <a:t>pojave</a:t>
            </a:r>
            <a:r>
              <a:rPr lang="en-US" dirty="0"/>
              <a:t> </a:t>
            </a:r>
            <a:r>
              <a:rPr lang="en-US" dirty="0" err="1"/>
              <a:t>nove</a:t>
            </a:r>
            <a:r>
              <a:rPr lang="en-US" dirty="0"/>
              <a:t> </a:t>
            </a:r>
            <a:r>
              <a:rPr lang="en-US" dirty="0" err="1"/>
              <a:t>kategorije</a:t>
            </a:r>
            <a:r>
              <a:rPr lang="en-US" dirty="0"/>
              <a:t> </a:t>
            </a:r>
            <a:r>
              <a:rPr lang="en-US" dirty="0" err="1" smtClean="0"/>
              <a:t>proizvoda</a:t>
            </a:r>
            <a:endParaRPr lang="sr-Latn-RS" dirty="0" smtClean="0"/>
          </a:p>
          <a:p>
            <a:pPr marL="502920" indent="-457200" algn="just">
              <a:buFont typeface="+mj-lt"/>
              <a:buAutoNum type="arabicPeriod"/>
            </a:pPr>
            <a:r>
              <a:rPr lang="en-US" dirty="0" smtClean="0"/>
              <a:t>Nova </a:t>
            </a:r>
            <a:r>
              <a:rPr lang="en-US" dirty="0" err="1"/>
              <a:t>linija</a:t>
            </a:r>
            <a:r>
              <a:rPr lang="en-US" dirty="0"/>
              <a:t> </a:t>
            </a:r>
            <a:r>
              <a:rPr lang="en-US" dirty="0" err="1"/>
              <a:t>proizvoda</a:t>
            </a:r>
            <a:r>
              <a:rPr lang="en-US" dirty="0"/>
              <a:t> – </a:t>
            </a:r>
            <a:r>
              <a:rPr lang="en-US" dirty="0" err="1"/>
              <a:t>ulazak</a:t>
            </a:r>
            <a:r>
              <a:rPr lang="en-US" dirty="0"/>
              <a:t> </a:t>
            </a:r>
            <a:r>
              <a:rPr lang="en-US" dirty="0" err="1"/>
              <a:t>firme</a:t>
            </a:r>
            <a:r>
              <a:rPr lang="en-US" dirty="0"/>
              <a:t> </a:t>
            </a:r>
            <a:r>
              <a:rPr lang="en-US" dirty="0" err="1"/>
              <a:t>na</a:t>
            </a:r>
            <a:r>
              <a:rPr lang="en-US" dirty="0"/>
              <a:t> nova </a:t>
            </a:r>
            <a:r>
              <a:rPr lang="en-US" dirty="0" err="1"/>
              <a:t>tržišta</a:t>
            </a:r>
            <a:r>
              <a:rPr lang="en-US" dirty="0"/>
              <a:t> </a:t>
            </a:r>
            <a:r>
              <a:rPr lang="en-US" dirty="0" err="1"/>
              <a:t>sa</a:t>
            </a:r>
            <a:r>
              <a:rPr lang="en-US" dirty="0"/>
              <a:t> </a:t>
            </a:r>
            <a:r>
              <a:rPr lang="en-US" dirty="0" err="1"/>
              <a:t>novom</a:t>
            </a:r>
            <a:r>
              <a:rPr lang="en-US" dirty="0"/>
              <a:t> </a:t>
            </a:r>
            <a:r>
              <a:rPr lang="en-US" dirty="0" err="1"/>
              <a:t>grupom</a:t>
            </a:r>
            <a:r>
              <a:rPr lang="en-US" dirty="0"/>
              <a:t> </a:t>
            </a:r>
            <a:r>
              <a:rPr lang="en-US" dirty="0" err="1" smtClean="0"/>
              <a:t>proizvoda</a:t>
            </a:r>
            <a:endParaRPr lang="sr-Latn-RS" dirty="0" smtClean="0"/>
          </a:p>
          <a:p>
            <a:pPr marL="502920" indent="-457200" algn="just">
              <a:buFont typeface="+mj-lt"/>
              <a:buAutoNum type="arabicPeriod"/>
            </a:pPr>
            <a:r>
              <a:rPr lang="en-US" dirty="0" err="1" smtClean="0"/>
              <a:t>Ekstenzija</a:t>
            </a:r>
            <a:r>
              <a:rPr lang="en-US" dirty="0" smtClean="0"/>
              <a:t> </a:t>
            </a:r>
            <a:r>
              <a:rPr lang="en-US" dirty="0" err="1"/>
              <a:t>linije</a:t>
            </a:r>
            <a:r>
              <a:rPr lang="en-US" dirty="0"/>
              <a:t> </a:t>
            </a:r>
            <a:r>
              <a:rPr lang="en-US" dirty="0" err="1"/>
              <a:t>proizvoda</a:t>
            </a:r>
            <a:r>
              <a:rPr lang="en-US" dirty="0"/>
              <a:t> – </a:t>
            </a:r>
            <a:r>
              <a:rPr lang="en-US" dirty="0" err="1"/>
              <a:t>dopunjuje</a:t>
            </a:r>
            <a:r>
              <a:rPr lang="en-US" dirty="0"/>
              <a:t> </a:t>
            </a:r>
            <a:r>
              <a:rPr lang="en-US" dirty="0" err="1"/>
              <a:t>postojeću</a:t>
            </a:r>
            <a:r>
              <a:rPr lang="en-US" dirty="0"/>
              <a:t> </a:t>
            </a:r>
            <a:r>
              <a:rPr lang="en-US" dirty="0" err="1"/>
              <a:t>liniju</a:t>
            </a:r>
            <a:r>
              <a:rPr lang="en-US" dirty="0"/>
              <a:t> </a:t>
            </a:r>
            <a:r>
              <a:rPr lang="en-US" dirty="0" err="1"/>
              <a:t>proizvoda</a:t>
            </a:r>
            <a:r>
              <a:rPr lang="en-US" dirty="0"/>
              <a:t> </a:t>
            </a:r>
            <a:r>
              <a:rPr lang="en-US" dirty="0" err="1"/>
              <a:t>sa</a:t>
            </a:r>
            <a:r>
              <a:rPr lang="en-US" dirty="0"/>
              <a:t> </a:t>
            </a:r>
            <a:r>
              <a:rPr lang="en-US" dirty="0" err="1"/>
              <a:t>novim</a:t>
            </a:r>
            <a:r>
              <a:rPr lang="en-US" dirty="0"/>
              <a:t> </a:t>
            </a:r>
            <a:r>
              <a:rPr lang="en-US" dirty="0" err="1" smtClean="0"/>
              <a:t>stilom</a:t>
            </a:r>
            <a:endParaRPr lang="sr-Latn-RS" dirty="0" smtClean="0"/>
          </a:p>
          <a:p>
            <a:pPr marL="502920" indent="-457200" algn="just">
              <a:buFont typeface="+mj-lt"/>
              <a:buAutoNum type="arabicPeriod"/>
            </a:pPr>
            <a:r>
              <a:rPr lang="en-US" dirty="0" err="1" smtClean="0"/>
              <a:t>Poboljšanje</a:t>
            </a:r>
            <a:r>
              <a:rPr lang="en-US" dirty="0" smtClean="0"/>
              <a:t> </a:t>
            </a:r>
            <a:r>
              <a:rPr lang="en-US" dirty="0" err="1"/>
              <a:t>postojećeg</a:t>
            </a:r>
            <a:r>
              <a:rPr lang="en-US" dirty="0"/>
              <a:t> </a:t>
            </a:r>
            <a:r>
              <a:rPr lang="en-US" dirty="0" err="1"/>
              <a:t>proizvoda</a:t>
            </a:r>
            <a:r>
              <a:rPr lang="en-US" dirty="0"/>
              <a:t> – </a:t>
            </a:r>
            <a:r>
              <a:rPr lang="en-US" dirty="0" err="1"/>
              <a:t>bolje</a:t>
            </a:r>
            <a:r>
              <a:rPr lang="en-US" dirty="0"/>
              <a:t> </a:t>
            </a:r>
            <a:r>
              <a:rPr lang="en-US" dirty="0" err="1"/>
              <a:t>performanse</a:t>
            </a:r>
            <a:r>
              <a:rPr lang="en-US" dirty="0"/>
              <a:t> </a:t>
            </a:r>
            <a:r>
              <a:rPr lang="en-US" dirty="0" err="1"/>
              <a:t>ili</a:t>
            </a:r>
            <a:r>
              <a:rPr lang="en-US" dirty="0"/>
              <a:t> </a:t>
            </a:r>
            <a:r>
              <a:rPr lang="en-US" dirty="0" err="1"/>
              <a:t>poboljšana</a:t>
            </a:r>
            <a:r>
              <a:rPr lang="en-US" dirty="0"/>
              <a:t> </a:t>
            </a:r>
            <a:r>
              <a:rPr lang="en-US" dirty="0" err="1" smtClean="0"/>
              <a:t>vrednost</a:t>
            </a:r>
            <a:endParaRPr lang="sr-Latn-RS" dirty="0" smtClean="0"/>
          </a:p>
          <a:p>
            <a:pPr marL="502920" indent="-457200" algn="just">
              <a:buFont typeface="+mj-lt"/>
              <a:buAutoNum type="arabicPeriod"/>
            </a:pPr>
            <a:r>
              <a:rPr lang="en-US" dirty="0" err="1" smtClean="0"/>
              <a:t>Repozicioniranje</a:t>
            </a:r>
            <a:r>
              <a:rPr lang="en-US" dirty="0" smtClean="0"/>
              <a:t> </a:t>
            </a:r>
            <a:r>
              <a:rPr lang="en-US" dirty="0"/>
              <a:t>– </a:t>
            </a:r>
            <a:r>
              <a:rPr lang="en-US" dirty="0" err="1"/>
              <a:t>promena</a:t>
            </a:r>
            <a:r>
              <a:rPr lang="en-US" dirty="0"/>
              <a:t> </a:t>
            </a:r>
            <a:r>
              <a:rPr lang="en-US" dirty="0" err="1"/>
              <a:t>proizvoda</a:t>
            </a:r>
            <a:r>
              <a:rPr lang="en-US" dirty="0"/>
              <a:t> </a:t>
            </a:r>
            <a:r>
              <a:rPr lang="en-US" dirty="0" err="1"/>
              <a:t>tako</a:t>
            </a:r>
            <a:r>
              <a:rPr lang="en-US" dirty="0"/>
              <a:t> da </a:t>
            </a:r>
            <a:r>
              <a:rPr lang="en-US" dirty="0" err="1"/>
              <a:t>zadovolji</a:t>
            </a:r>
            <a:r>
              <a:rPr lang="en-US" dirty="0"/>
              <a:t> novo </a:t>
            </a:r>
            <a:r>
              <a:rPr lang="en-US" dirty="0" err="1"/>
              <a:t>tržište</a:t>
            </a:r>
            <a:r>
              <a:rPr lang="en-US" dirty="0"/>
              <a:t> </a:t>
            </a:r>
            <a:r>
              <a:rPr lang="en-US" dirty="0" err="1"/>
              <a:t>ili</a:t>
            </a:r>
            <a:r>
              <a:rPr lang="en-US" dirty="0"/>
              <a:t> </a:t>
            </a:r>
            <a:r>
              <a:rPr lang="en-US" dirty="0" smtClean="0"/>
              <a:t>segment</a:t>
            </a:r>
            <a:endParaRPr lang="sr-Latn-RS" dirty="0" smtClean="0"/>
          </a:p>
          <a:p>
            <a:pPr marL="502920" indent="-457200" algn="just">
              <a:buFont typeface="+mj-lt"/>
              <a:buAutoNum type="arabicPeriod"/>
            </a:pPr>
            <a:r>
              <a:rPr lang="en-US" dirty="0" err="1" smtClean="0"/>
              <a:t>Redukcija</a:t>
            </a:r>
            <a:r>
              <a:rPr lang="en-US" dirty="0" smtClean="0"/>
              <a:t> </a:t>
            </a:r>
            <a:r>
              <a:rPr lang="en-US" dirty="0" err="1"/>
              <a:t>troškova</a:t>
            </a:r>
            <a:r>
              <a:rPr lang="en-US" dirty="0"/>
              <a:t> – </a:t>
            </a:r>
            <a:r>
              <a:rPr lang="en-US" dirty="0" err="1"/>
              <a:t>modifikacija</a:t>
            </a:r>
            <a:r>
              <a:rPr lang="en-US" dirty="0"/>
              <a:t> </a:t>
            </a:r>
            <a:r>
              <a:rPr lang="en-US" dirty="0" smtClean="0"/>
              <a:t>pr</a:t>
            </a:r>
            <a:r>
              <a:rPr lang="sr-Latn-RS" dirty="0" smtClean="0"/>
              <a:t>oizvoda</a:t>
            </a:r>
            <a:r>
              <a:rPr lang="en-US" dirty="0" smtClean="0"/>
              <a:t> </a:t>
            </a:r>
            <a:r>
              <a:rPr lang="en-US" dirty="0" err="1"/>
              <a:t>tako</a:t>
            </a:r>
            <a:r>
              <a:rPr lang="en-US" dirty="0"/>
              <a:t> da </a:t>
            </a:r>
            <a:r>
              <a:rPr lang="en-US" dirty="0" err="1"/>
              <a:t>nudi</a:t>
            </a:r>
            <a:r>
              <a:rPr lang="en-US" dirty="0"/>
              <a:t> </a:t>
            </a:r>
            <a:r>
              <a:rPr lang="en-US" dirty="0" err="1"/>
              <a:t>slične</a:t>
            </a:r>
            <a:r>
              <a:rPr lang="en-US" dirty="0"/>
              <a:t> </a:t>
            </a:r>
            <a:r>
              <a:rPr lang="en-US" dirty="0" err="1"/>
              <a:t>performanse</a:t>
            </a:r>
            <a:r>
              <a:rPr lang="en-US" dirty="0"/>
              <a:t> </a:t>
            </a:r>
            <a:r>
              <a:rPr lang="en-US" dirty="0" err="1"/>
              <a:t>za</a:t>
            </a:r>
            <a:r>
              <a:rPr lang="en-US" dirty="0"/>
              <a:t> </a:t>
            </a:r>
            <a:r>
              <a:rPr lang="en-US" dirty="0" err="1"/>
              <a:t>manju</a:t>
            </a:r>
            <a:r>
              <a:rPr lang="en-US" dirty="0"/>
              <a:t> </a:t>
            </a:r>
            <a:r>
              <a:rPr lang="en-US" dirty="0" err="1"/>
              <a:t>cenu</a:t>
            </a:r>
            <a:endParaRPr lang="en-US" dirty="0"/>
          </a:p>
          <a:p>
            <a:endParaRPr lang="en-US" dirty="0"/>
          </a:p>
          <a:p>
            <a:endParaRPr lang="en-US" dirty="0"/>
          </a:p>
        </p:txBody>
      </p:sp>
    </p:spTree>
    <p:extLst>
      <p:ext uri="{BB962C8B-B14F-4D97-AF65-F5344CB8AC3E}">
        <p14:creationId xmlns:p14="http://schemas.microsoft.com/office/powerpoint/2010/main" val="234850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15200" cy="717612"/>
          </a:xfrm>
        </p:spPr>
        <p:txBody>
          <a:bodyPr/>
          <a:lstStyle/>
          <a:p>
            <a:r>
              <a:rPr lang="sr-Latn-RS" dirty="0" smtClean="0"/>
              <a:t>Lansiranje proizvoda na tržište</a:t>
            </a:r>
            <a:endParaRPr lang="en-US" dirty="0"/>
          </a:p>
        </p:txBody>
      </p:sp>
      <p:sp>
        <p:nvSpPr>
          <p:cNvPr id="3" name="Content Placeholder 2"/>
          <p:cNvSpPr>
            <a:spLocks noGrp="1"/>
          </p:cNvSpPr>
          <p:nvPr>
            <p:ph idx="1"/>
          </p:nvPr>
        </p:nvSpPr>
        <p:spPr>
          <a:xfrm>
            <a:off x="304800" y="1066799"/>
            <a:ext cx="8229600" cy="5486401"/>
          </a:xfrm>
        </p:spPr>
        <p:txBody>
          <a:bodyPr>
            <a:normAutofit lnSpcReduction="10000"/>
          </a:bodyPr>
          <a:lstStyle/>
          <a:p>
            <a:pPr algn="just"/>
            <a:r>
              <a:rPr lang="sr-Latn-RS" dirty="0" smtClean="0"/>
              <a:t>L</a:t>
            </a:r>
            <a:r>
              <a:rPr lang="vi-VN" dirty="0" smtClean="0"/>
              <a:t>ansiranje </a:t>
            </a:r>
            <a:r>
              <a:rPr lang="vi-VN" dirty="0"/>
              <a:t>novih proizvoda predstavlja u izvesnoj meri rizik za preduzeće. Iz ovih razloga je od velikog značaja da se još u razvojnoj  fazi novog proizvoda utvrdi: da li će novi proizvod imati funkciju koju mu je namenilo preduzeće, da li je kupac toga proizvoda u stanju da podnese njegovu prodajnu cenu i da li će tražnja za novim proizvodom biti dovoljno velika da opravda njegovo osvajanje i lansiranje. Lansiranju novog proizvoda treba da prethodi svestrano tehničko istraživanje, uključujući i istraživanje tržišta. </a:t>
            </a:r>
            <a:r>
              <a:rPr lang="vi-VN" dirty="0" smtClean="0"/>
              <a:t>Način </a:t>
            </a:r>
            <a:r>
              <a:rPr lang="vi-VN" dirty="0"/>
              <a:t>lansiranja novih  proizvoda zavisi od raznih faktora: od stepena novine </a:t>
            </a:r>
            <a:r>
              <a:rPr lang="vi-VN" dirty="0" smtClean="0"/>
              <a:t>proizvoda,</a:t>
            </a:r>
            <a:r>
              <a:rPr lang="sr-Latn-RS" dirty="0" smtClean="0"/>
              <a:t> </a:t>
            </a:r>
            <a:r>
              <a:rPr lang="vi-VN" dirty="0" smtClean="0"/>
              <a:t>od </a:t>
            </a:r>
            <a:r>
              <a:rPr lang="vi-VN" dirty="0"/>
              <a:t>namene </a:t>
            </a:r>
            <a:r>
              <a:rPr lang="vi-VN" dirty="0" smtClean="0"/>
              <a:t>proizvoda</a:t>
            </a:r>
            <a:r>
              <a:rPr lang="sr-Latn-RS" dirty="0" smtClean="0"/>
              <a:t>.</a:t>
            </a:r>
          </a:p>
          <a:p>
            <a:pPr marL="45720" indent="0" algn="just">
              <a:buNone/>
            </a:pPr>
            <a:endParaRPr lang="sr-Latn-RS" dirty="0"/>
          </a:p>
          <a:p>
            <a:pPr algn="just"/>
            <a:r>
              <a:rPr lang="vi-VN" dirty="0" smtClean="0"/>
              <a:t>Pri </a:t>
            </a:r>
            <a:r>
              <a:rPr lang="vi-VN" dirty="0"/>
              <a:t>lansiranju novih proizvoda ne sme se prenagliti. Iskustvo govori da prvi nastup treba da se vrši sa malim količinama i na ograničenom prostoru. To omogućuje da se čuju reakcije potrošača i da se pre nastupa na jednom širem tržišnom prostoru otklone uočeni nedostaci. Nastup sa novim proizvodima treba da je propraćen odgovarajućom reklamom. Za prvi prodor i afirmaciju proizvoda, cene mogu imati presudan značaj. </a:t>
            </a:r>
            <a:endParaRPr lang="sr-Latn-RS" dirty="0" smtClean="0"/>
          </a:p>
          <a:p>
            <a:pPr algn="just">
              <a:buNone/>
            </a:pPr>
            <a:endParaRPr lang="en-US" dirty="0"/>
          </a:p>
        </p:txBody>
      </p:sp>
    </p:spTree>
    <p:extLst>
      <p:ext uri="{BB962C8B-B14F-4D97-AF65-F5344CB8AC3E}">
        <p14:creationId xmlns:p14="http://schemas.microsoft.com/office/powerpoint/2010/main" val="3196449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 y="152400"/>
            <a:ext cx="7315200" cy="641412"/>
          </a:xfrm>
        </p:spPr>
        <p:txBody>
          <a:bodyPr>
            <a:normAutofit fontScale="90000"/>
          </a:bodyPr>
          <a:lstStyle/>
          <a:p>
            <a:r>
              <a:rPr lang="sr-Latn-RS" dirty="0" smtClean="0"/>
              <a:t>Životni ciklus proizvoda</a:t>
            </a:r>
            <a:endParaRPr lang="en-US" dirty="0"/>
          </a:p>
        </p:txBody>
      </p:sp>
      <p:sp>
        <p:nvSpPr>
          <p:cNvPr id="3" name="Content Placeholder 2"/>
          <p:cNvSpPr>
            <a:spLocks noGrp="1"/>
          </p:cNvSpPr>
          <p:nvPr>
            <p:ph idx="1"/>
          </p:nvPr>
        </p:nvSpPr>
        <p:spPr>
          <a:xfrm>
            <a:off x="533400" y="1371600"/>
            <a:ext cx="7924800" cy="5242560"/>
          </a:xfrm>
        </p:spPr>
        <p:txBody>
          <a:bodyPr>
            <a:normAutofit/>
          </a:bodyPr>
          <a:lstStyle/>
          <a:p>
            <a:pPr algn="just"/>
            <a:r>
              <a:rPr lang="sr-Latn-RS" sz="2400" dirty="0" err="1"/>
              <a:t>Ž</a:t>
            </a:r>
            <a:r>
              <a:rPr lang="en-US" sz="2400" dirty="0" err="1" smtClean="0"/>
              <a:t>ivotni</a:t>
            </a:r>
            <a:r>
              <a:rPr lang="en-US" sz="2400" dirty="0" smtClean="0"/>
              <a:t> </a:t>
            </a:r>
            <a:r>
              <a:rPr lang="en-US" sz="2400" dirty="0" err="1"/>
              <a:t>ciklus</a:t>
            </a:r>
            <a:r>
              <a:rPr lang="en-US" sz="2400" dirty="0"/>
              <a:t> </a:t>
            </a:r>
            <a:r>
              <a:rPr lang="en-US" sz="2400" dirty="0" err="1"/>
              <a:t>predstavlja</a:t>
            </a:r>
            <a:r>
              <a:rPr lang="en-US" sz="2400" dirty="0"/>
              <a:t> </a:t>
            </a:r>
            <a:r>
              <a:rPr lang="en-US" sz="2400" dirty="0" err="1"/>
              <a:t>promenu</a:t>
            </a:r>
            <a:r>
              <a:rPr lang="en-US" sz="2400" dirty="0"/>
              <a:t> </a:t>
            </a:r>
            <a:r>
              <a:rPr lang="en-US" sz="2400" dirty="0" err="1"/>
              <a:t>prodaje</a:t>
            </a:r>
            <a:r>
              <a:rPr lang="en-US" sz="2400" dirty="0"/>
              <a:t> </a:t>
            </a:r>
            <a:r>
              <a:rPr lang="sr-Latn-RS" sz="2400" dirty="0" smtClean="0"/>
              <a:t>određenog proizvoda</a:t>
            </a:r>
            <a:r>
              <a:rPr lang="en-US" sz="2400" dirty="0" smtClean="0"/>
              <a:t> </a:t>
            </a:r>
            <a:r>
              <a:rPr lang="en-US" sz="2400" dirty="0" err="1"/>
              <a:t>tokom</a:t>
            </a:r>
            <a:r>
              <a:rPr lang="en-US" sz="2400" dirty="0"/>
              <a:t> </a:t>
            </a:r>
            <a:r>
              <a:rPr lang="en-US" sz="2400" dirty="0" smtClean="0"/>
              <a:t>du</a:t>
            </a:r>
            <a:r>
              <a:rPr lang="sr-Latn-RS" sz="2400" dirty="0" smtClean="0"/>
              <a:t>ž</a:t>
            </a:r>
            <a:r>
              <a:rPr lang="en-US" sz="2400" dirty="0" err="1" smtClean="0"/>
              <a:t>eg</a:t>
            </a:r>
            <a:r>
              <a:rPr lang="en-US" sz="2400" dirty="0" smtClean="0"/>
              <a:t> </a:t>
            </a:r>
            <a:r>
              <a:rPr lang="en-US" sz="2400" dirty="0" err="1"/>
              <a:t>vremenskog</a:t>
            </a:r>
            <a:r>
              <a:rPr lang="en-US" sz="2400" dirty="0"/>
              <a:t> </a:t>
            </a:r>
            <a:r>
              <a:rPr lang="en-US" sz="2400" dirty="0" err="1"/>
              <a:t>perioda</a:t>
            </a:r>
            <a:r>
              <a:rPr lang="en-US" sz="2400" dirty="0"/>
              <a:t>, </a:t>
            </a:r>
            <a:r>
              <a:rPr lang="en-US" sz="2400" dirty="0" err="1"/>
              <a:t>Uočeno</a:t>
            </a:r>
            <a:r>
              <a:rPr lang="en-US" sz="2400" dirty="0"/>
              <a:t> je </a:t>
            </a:r>
            <a:r>
              <a:rPr lang="en-US" sz="2400" dirty="0" err="1"/>
              <a:t>više</a:t>
            </a:r>
            <a:r>
              <a:rPr lang="en-US" sz="2400" dirty="0"/>
              <a:t> </a:t>
            </a:r>
            <a:r>
              <a:rPr lang="en-US" sz="2400" dirty="0" err="1"/>
              <a:t>različitih</a:t>
            </a:r>
            <a:r>
              <a:rPr lang="en-US" sz="2400" dirty="0"/>
              <a:t> </a:t>
            </a:r>
            <a:r>
              <a:rPr lang="en-US" sz="2400" dirty="0" err="1"/>
              <a:t>faza</a:t>
            </a:r>
            <a:r>
              <a:rPr lang="en-US" sz="2400" dirty="0"/>
              <a:t>, a </a:t>
            </a:r>
            <a:r>
              <a:rPr lang="en-US" sz="2400" dirty="0" err="1"/>
              <a:t>četiri</a:t>
            </a:r>
            <a:r>
              <a:rPr lang="en-US" sz="2400" dirty="0"/>
              <a:t> </a:t>
            </a:r>
            <a:r>
              <a:rPr lang="en-US" sz="2400" dirty="0" err="1"/>
              <a:t>su</a:t>
            </a:r>
            <a:r>
              <a:rPr lang="en-US" sz="2400" dirty="0"/>
              <a:t> </a:t>
            </a:r>
            <a:r>
              <a:rPr lang="en-US" sz="2400" dirty="0" err="1"/>
              <a:t>osnovne</a:t>
            </a:r>
            <a:r>
              <a:rPr lang="en-US" sz="2400" dirty="0"/>
              <a:t>: </a:t>
            </a:r>
            <a:r>
              <a:rPr lang="en-US" sz="2400" dirty="0" err="1" smtClean="0"/>
              <a:t>uvo</a:t>
            </a:r>
            <a:r>
              <a:rPr lang="sr-Latn-RS" sz="2400" dirty="0" smtClean="0"/>
              <a:t>đ</a:t>
            </a:r>
            <a:r>
              <a:rPr lang="en-US" sz="2400" dirty="0" err="1" smtClean="0"/>
              <a:t>enje</a:t>
            </a:r>
            <a:r>
              <a:rPr lang="en-US" sz="2400" dirty="0"/>
              <a:t>, </a:t>
            </a:r>
            <a:r>
              <a:rPr lang="en-US" sz="2400" dirty="0" err="1"/>
              <a:t>rast</a:t>
            </a:r>
            <a:r>
              <a:rPr lang="en-US" sz="2400" dirty="0"/>
              <a:t>, </a:t>
            </a:r>
            <a:r>
              <a:rPr lang="en-US" sz="2400" dirty="0" err="1"/>
              <a:t>zrelost</a:t>
            </a:r>
            <a:r>
              <a:rPr lang="en-US" sz="2400" dirty="0"/>
              <a:t> </a:t>
            </a:r>
            <a:r>
              <a:rPr lang="en-US" sz="2400" dirty="0" err="1"/>
              <a:t>i</a:t>
            </a:r>
            <a:r>
              <a:rPr lang="en-US" sz="2400" dirty="0"/>
              <a:t> </a:t>
            </a:r>
            <a:r>
              <a:rPr lang="en-US" sz="2400" dirty="0" err="1"/>
              <a:t>opadanje</a:t>
            </a:r>
            <a:r>
              <a:rPr lang="en-US" sz="2400" dirty="0"/>
              <a:t>.</a:t>
            </a:r>
          </a:p>
          <a:p>
            <a:pPr algn="just"/>
            <a:r>
              <a:rPr lang="en-US" sz="2400" dirty="0"/>
              <a:t>U </a:t>
            </a:r>
            <a:r>
              <a:rPr lang="en-US" sz="2400" dirty="0" err="1"/>
              <a:t>fazi</a:t>
            </a:r>
            <a:r>
              <a:rPr lang="en-US" sz="2400" dirty="0"/>
              <a:t> </a:t>
            </a:r>
            <a:r>
              <a:rPr lang="en-US" sz="2400" dirty="0" err="1" smtClean="0"/>
              <a:t>uvo</a:t>
            </a:r>
            <a:r>
              <a:rPr lang="sr-Latn-RS" sz="2400" dirty="0" smtClean="0"/>
              <a:t>đ</a:t>
            </a:r>
            <a:r>
              <a:rPr lang="en-US" sz="2400" dirty="0" err="1" smtClean="0"/>
              <a:t>enja</a:t>
            </a:r>
            <a:r>
              <a:rPr lang="en-US" sz="2400" dirty="0" smtClean="0"/>
              <a:t> </a:t>
            </a:r>
            <a:r>
              <a:rPr lang="en-US" sz="2400" dirty="0" err="1"/>
              <a:t>posmatra</a:t>
            </a:r>
            <a:r>
              <a:rPr lang="en-US" sz="2400" dirty="0"/>
              <a:t> se </a:t>
            </a:r>
            <a:r>
              <a:rPr lang="en-US" sz="2400" dirty="0" err="1"/>
              <a:t>pojava</a:t>
            </a:r>
            <a:r>
              <a:rPr lang="en-US" sz="2400" dirty="0"/>
              <a:t> </a:t>
            </a:r>
            <a:r>
              <a:rPr lang="en-US" sz="2400" dirty="0" err="1"/>
              <a:t>novog</a:t>
            </a:r>
            <a:r>
              <a:rPr lang="en-US" sz="2400" dirty="0"/>
              <a:t> </a:t>
            </a:r>
            <a:r>
              <a:rPr lang="en-US" sz="2400" dirty="0" err="1"/>
              <a:t>proizvoda</a:t>
            </a:r>
            <a:r>
              <a:rPr lang="en-US" sz="2400" dirty="0"/>
              <a:t> </a:t>
            </a:r>
            <a:r>
              <a:rPr lang="en-US" sz="2400" dirty="0" err="1"/>
              <a:t>na</a:t>
            </a:r>
            <a:r>
              <a:rPr lang="en-US" sz="2400" dirty="0"/>
              <a:t> </a:t>
            </a:r>
            <a:r>
              <a:rPr lang="en-US" sz="2400" dirty="0" err="1" smtClean="0"/>
              <a:t>tr</a:t>
            </a:r>
            <a:r>
              <a:rPr lang="sr-Latn-RS" sz="2400" dirty="0" smtClean="0"/>
              <a:t>ž</a:t>
            </a:r>
            <a:r>
              <a:rPr lang="en-US" sz="2400" dirty="0" err="1" smtClean="0"/>
              <a:t>ištu</a:t>
            </a:r>
            <a:r>
              <a:rPr lang="en-US" sz="2400" dirty="0"/>
              <a:t>. </a:t>
            </a:r>
            <a:r>
              <a:rPr lang="en-US" sz="2400" dirty="0" err="1"/>
              <a:t>Rast</a:t>
            </a:r>
            <a:r>
              <a:rPr lang="en-US" sz="2400" dirty="0"/>
              <a:t> </a:t>
            </a:r>
            <a:r>
              <a:rPr lang="en-US" sz="2400" dirty="0" err="1" smtClean="0"/>
              <a:t>prodaj</a:t>
            </a:r>
            <a:r>
              <a:rPr lang="sr-Latn-RS" sz="2400" dirty="0" smtClean="0"/>
              <a:t>e</a:t>
            </a:r>
            <a:r>
              <a:rPr lang="en-US" sz="2400" dirty="0" smtClean="0"/>
              <a:t> </a:t>
            </a:r>
            <a:r>
              <a:rPr lang="en-US" sz="2400" dirty="0"/>
              <a:t>je u </a:t>
            </a:r>
            <a:r>
              <a:rPr lang="en-US" sz="2400" dirty="0" err="1"/>
              <a:t>početku</a:t>
            </a:r>
            <a:r>
              <a:rPr lang="en-US" sz="2400" dirty="0"/>
              <a:t> </a:t>
            </a:r>
            <a:r>
              <a:rPr lang="en-US" sz="2400" dirty="0" err="1"/>
              <a:t>spor</a:t>
            </a:r>
            <a:r>
              <a:rPr lang="en-US" sz="2400" dirty="0"/>
              <a:t>, da bi se </a:t>
            </a:r>
            <a:r>
              <a:rPr lang="en-US" sz="2400" dirty="0" err="1"/>
              <a:t>vremenom</a:t>
            </a:r>
            <a:r>
              <a:rPr lang="en-US" sz="2400" dirty="0"/>
              <a:t> </a:t>
            </a:r>
            <a:r>
              <a:rPr lang="en-US" sz="2400" dirty="0" err="1" smtClean="0"/>
              <a:t>tra</a:t>
            </a:r>
            <a:r>
              <a:rPr lang="sr-Latn-RS" sz="2400" dirty="0" smtClean="0"/>
              <a:t>ž</a:t>
            </a:r>
            <a:r>
              <a:rPr lang="en-US" sz="2400" dirty="0" err="1" smtClean="0"/>
              <a:t>nja</a:t>
            </a:r>
            <a:r>
              <a:rPr lang="en-US" sz="2400" dirty="0" smtClean="0"/>
              <a:t> </a:t>
            </a:r>
            <a:r>
              <a:rPr lang="en-US" sz="2400" dirty="0" err="1"/>
              <a:t>za</a:t>
            </a:r>
            <a:r>
              <a:rPr lang="en-US" sz="2400" dirty="0"/>
              <a:t> </a:t>
            </a:r>
            <a:r>
              <a:rPr lang="en-US" sz="2400" dirty="0" err="1"/>
              <a:t>proizvodom</a:t>
            </a:r>
            <a:r>
              <a:rPr lang="en-US" sz="2400" dirty="0"/>
              <a:t> </a:t>
            </a:r>
            <a:r>
              <a:rPr lang="en-US" sz="2400" dirty="0" err="1"/>
              <a:t>izrazito</a:t>
            </a:r>
            <a:r>
              <a:rPr lang="en-US" sz="2400" dirty="0"/>
              <a:t> </a:t>
            </a:r>
            <a:r>
              <a:rPr lang="en-US" sz="2400" dirty="0" err="1"/>
              <a:t>povećala</a:t>
            </a:r>
            <a:r>
              <a:rPr lang="en-US" sz="2400" dirty="0"/>
              <a:t> </a:t>
            </a:r>
            <a:r>
              <a:rPr lang="en-US" sz="2400" dirty="0" err="1"/>
              <a:t>i</a:t>
            </a:r>
            <a:r>
              <a:rPr lang="en-US" sz="2400" dirty="0"/>
              <a:t> </a:t>
            </a:r>
            <a:r>
              <a:rPr lang="en-US" sz="2400" dirty="0" err="1"/>
              <a:t>prodaja</a:t>
            </a:r>
            <a:r>
              <a:rPr lang="en-US" sz="2400" dirty="0"/>
              <a:t> </a:t>
            </a:r>
            <a:r>
              <a:rPr lang="en-US" sz="2400" dirty="0" err="1"/>
              <a:t>počela</a:t>
            </a:r>
            <a:r>
              <a:rPr lang="en-US" sz="2400" dirty="0"/>
              <a:t> </a:t>
            </a:r>
            <a:r>
              <a:rPr lang="en-US" sz="2400" dirty="0" err="1"/>
              <a:t>naglo</a:t>
            </a:r>
            <a:r>
              <a:rPr lang="en-US" sz="2400" dirty="0"/>
              <a:t> da </a:t>
            </a:r>
            <a:r>
              <a:rPr lang="en-US" sz="2400" dirty="0" err="1"/>
              <a:t>raste</a:t>
            </a:r>
            <a:r>
              <a:rPr lang="en-US" sz="2400" dirty="0"/>
              <a:t>. To se </a:t>
            </a:r>
            <a:r>
              <a:rPr lang="en-US" sz="2400" dirty="0" err="1"/>
              <a:t>na</a:t>
            </a:r>
            <a:r>
              <a:rPr lang="en-US" sz="2400" dirty="0"/>
              <a:t> </a:t>
            </a:r>
            <a:r>
              <a:rPr lang="en-US" sz="2400" dirty="0" err="1"/>
              <a:t>kraju</a:t>
            </a:r>
            <a:r>
              <a:rPr lang="en-US" sz="2400" dirty="0"/>
              <a:t> </a:t>
            </a:r>
            <a:r>
              <a:rPr lang="en-US" sz="2400" dirty="0" err="1"/>
              <a:t>završava</a:t>
            </a:r>
            <a:r>
              <a:rPr lang="en-US" sz="2400" dirty="0"/>
              <a:t> </a:t>
            </a:r>
            <a:r>
              <a:rPr lang="en-US" sz="2400" dirty="0" err="1"/>
              <a:t>zasićenosću</a:t>
            </a:r>
            <a:r>
              <a:rPr lang="en-US" sz="2400" dirty="0"/>
              <a:t> </a:t>
            </a:r>
            <a:r>
              <a:rPr lang="en-US" sz="2400" dirty="0" err="1" smtClean="0"/>
              <a:t>tr</a:t>
            </a:r>
            <a:r>
              <a:rPr lang="sr-Latn-RS" sz="2400" dirty="0" smtClean="0"/>
              <a:t>ž</a:t>
            </a:r>
            <a:r>
              <a:rPr lang="en-US" sz="2400" dirty="0" err="1" smtClean="0"/>
              <a:t>išta</a:t>
            </a:r>
            <a:r>
              <a:rPr lang="en-US" sz="2400" dirty="0" smtClean="0"/>
              <a:t> </a:t>
            </a:r>
            <a:r>
              <a:rPr lang="en-US" sz="2400" dirty="0" err="1"/>
              <a:t>tako</a:t>
            </a:r>
            <a:r>
              <a:rPr lang="en-US" sz="2400" dirty="0"/>
              <a:t> da </a:t>
            </a:r>
            <a:r>
              <a:rPr lang="en-US" sz="2400" dirty="0" err="1"/>
              <a:t>će</a:t>
            </a:r>
            <a:r>
              <a:rPr lang="en-US" sz="2400" dirty="0"/>
              <a:t> </a:t>
            </a:r>
            <a:r>
              <a:rPr lang="en-US" sz="2400" dirty="0" err="1"/>
              <a:t>prodaja</a:t>
            </a:r>
            <a:r>
              <a:rPr lang="en-US" sz="2400" dirty="0"/>
              <a:t> </a:t>
            </a:r>
            <a:r>
              <a:rPr lang="en-US" sz="2400" dirty="0" err="1"/>
              <a:t>dostići</a:t>
            </a:r>
            <a:r>
              <a:rPr lang="en-US" sz="2400" dirty="0"/>
              <a:t> </a:t>
            </a:r>
            <a:r>
              <a:rPr lang="en-US" sz="2400" dirty="0" err="1"/>
              <a:t>svoj</a:t>
            </a:r>
            <a:r>
              <a:rPr lang="en-US" sz="2400" dirty="0"/>
              <a:t> </a:t>
            </a:r>
            <a:r>
              <a:rPr lang="en-US" sz="2400" dirty="0" err="1"/>
              <a:t>vrhunac</a:t>
            </a:r>
            <a:r>
              <a:rPr lang="en-US" sz="2400" dirty="0"/>
              <a:t> u </a:t>
            </a:r>
            <a:r>
              <a:rPr lang="en-US" sz="2400" dirty="0" err="1"/>
              <a:t>fazi</a:t>
            </a:r>
            <a:r>
              <a:rPr lang="en-US" sz="2400" dirty="0"/>
              <a:t> </a:t>
            </a:r>
            <a:r>
              <a:rPr lang="en-US" sz="2400" dirty="0" err="1"/>
              <a:t>zrelosti</a:t>
            </a:r>
            <a:r>
              <a:rPr lang="en-US" sz="2400" dirty="0"/>
              <a:t>. </a:t>
            </a:r>
            <a:r>
              <a:rPr lang="en-US" sz="2400" dirty="0" err="1"/>
              <a:t>Kada</a:t>
            </a:r>
            <a:r>
              <a:rPr lang="en-US" sz="2400" dirty="0"/>
              <a:t> </a:t>
            </a:r>
            <a:r>
              <a:rPr lang="en-US" sz="2400" dirty="0" err="1"/>
              <a:t>proizvod</a:t>
            </a:r>
            <a:r>
              <a:rPr lang="en-US" sz="2400" dirty="0"/>
              <a:t> </a:t>
            </a:r>
            <a:r>
              <a:rPr lang="en-US" sz="2400" dirty="0" err="1" smtClean="0"/>
              <a:t>izg</a:t>
            </a:r>
            <a:r>
              <a:rPr lang="sr-Latn-RS" sz="2400" dirty="0" smtClean="0"/>
              <a:t>u</a:t>
            </a:r>
            <a:r>
              <a:rPr lang="en-US" sz="2400" dirty="0" smtClean="0"/>
              <a:t>bi </a:t>
            </a:r>
            <a:r>
              <a:rPr lang="en-US" sz="2400" dirty="0" err="1"/>
              <a:t>privlačnost</a:t>
            </a:r>
            <a:r>
              <a:rPr lang="en-US" sz="2400" dirty="0"/>
              <a:t> </a:t>
            </a:r>
            <a:r>
              <a:rPr lang="en-US" sz="2400" dirty="0" err="1"/>
              <a:t>za</a:t>
            </a:r>
            <a:r>
              <a:rPr lang="en-US" sz="2400" dirty="0"/>
              <a:t> </a:t>
            </a:r>
            <a:r>
              <a:rPr lang="en-US" sz="2400" dirty="0" err="1"/>
              <a:t>kupca</a:t>
            </a:r>
            <a:r>
              <a:rPr lang="en-US" sz="2400" dirty="0"/>
              <a:t>, </a:t>
            </a:r>
            <a:r>
              <a:rPr lang="en-US" sz="2400" dirty="0" err="1"/>
              <a:t>počinje</a:t>
            </a:r>
            <a:r>
              <a:rPr lang="en-US" sz="2400" dirty="0"/>
              <a:t> </a:t>
            </a:r>
            <a:r>
              <a:rPr lang="en-US" sz="2400" dirty="0" err="1"/>
              <a:t>faza</a:t>
            </a:r>
            <a:r>
              <a:rPr lang="en-US" sz="2400" dirty="0"/>
              <a:t> </a:t>
            </a:r>
            <a:r>
              <a:rPr lang="en-US" sz="2400" dirty="0" err="1"/>
              <a:t>opadanja</a:t>
            </a:r>
            <a:r>
              <a:rPr lang="en-US" sz="2400" dirty="0"/>
              <a:t> u </a:t>
            </a:r>
            <a:r>
              <a:rPr lang="en-US" sz="2400" dirty="0" err="1"/>
              <a:t>kojoj</a:t>
            </a:r>
            <a:r>
              <a:rPr lang="en-US" sz="2400" dirty="0"/>
              <a:t> se </a:t>
            </a:r>
            <a:r>
              <a:rPr lang="en-US" sz="2400" dirty="0" err="1"/>
              <a:t>prodaja</a:t>
            </a:r>
            <a:r>
              <a:rPr lang="en-US" sz="2400" dirty="0"/>
              <a:t> </a:t>
            </a:r>
            <a:r>
              <a:rPr lang="en-US" sz="2400" dirty="0" err="1"/>
              <a:t>smanjuje</a:t>
            </a:r>
            <a:r>
              <a:rPr lang="en-US" sz="2400" dirty="0" smtClean="0"/>
              <a:t>.</a:t>
            </a:r>
            <a:endParaRPr lang="en-US" sz="2400" dirty="0"/>
          </a:p>
        </p:txBody>
      </p:sp>
    </p:spTree>
    <p:extLst>
      <p:ext uri="{BB962C8B-B14F-4D97-AF65-F5344CB8AC3E}">
        <p14:creationId xmlns:p14="http://schemas.microsoft.com/office/powerpoint/2010/main" val="4195246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371600"/>
            <a:ext cx="7296734" cy="5029835"/>
          </a:xfrm>
          <a:prstGeom prst="rect">
            <a:avLst/>
          </a:prstGeom>
          <a:ln>
            <a:noFill/>
          </a:ln>
          <a:effectLst>
            <a:softEdge rad="112500"/>
          </a:effectLst>
        </p:spPr>
      </p:pic>
    </p:spTree>
    <p:extLst>
      <p:ext uri="{BB962C8B-B14F-4D97-AF65-F5344CB8AC3E}">
        <p14:creationId xmlns:p14="http://schemas.microsoft.com/office/powerpoint/2010/main" val="103013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7315200" cy="1154097"/>
          </a:xfrm>
        </p:spPr>
        <p:txBody>
          <a:bodyPr>
            <a:normAutofit fontScale="90000"/>
          </a:bodyPr>
          <a:lstStyle/>
          <a:p>
            <a:r>
              <a:rPr lang="en-US" dirty="0" err="1"/>
              <a:t>Ključni</a:t>
            </a:r>
            <a:r>
              <a:rPr lang="en-US" dirty="0"/>
              <a:t> </a:t>
            </a:r>
            <a:r>
              <a:rPr lang="en-US" dirty="0" err="1"/>
              <a:t>činioci</a:t>
            </a:r>
            <a:r>
              <a:rPr lang="en-US" dirty="0"/>
              <a:t> </a:t>
            </a:r>
            <a:r>
              <a:rPr lang="en-US" dirty="0" err="1"/>
              <a:t>uspeha</a:t>
            </a:r>
            <a:r>
              <a:rPr lang="en-US" dirty="0"/>
              <a:t> </a:t>
            </a:r>
            <a:r>
              <a:rPr lang="en-US" dirty="0" err="1"/>
              <a:t>tehnoloških</a:t>
            </a:r>
            <a:r>
              <a:rPr lang="en-US" dirty="0"/>
              <a:t> </a:t>
            </a:r>
            <a:r>
              <a:rPr lang="en-US" dirty="0" err="1"/>
              <a:t>inovacija</a:t>
            </a:r>
            <a:r>
              <a:rPr lang="en-US" dirty="0"/>
              <a:t>?</a:t>
            </a:r>
            <a:br>
              <a:rPr lang="en-US" dirty="0"/>
            </a:br>
            <a:endParaRPr lang="en-US" dirty="0"/>
          </a:p>
        </p:txBody>
      </p:sp>
      <p:sp>
        <p:nvSpPr>
          <p:cNvPr id="3" name="Content Placeholder 2"/>
          <p:cNvSpPr>
            <a:spLocks noGrp="1"/>
          </p:cNvSpPr>
          <p:nvPr>
            <p:ph idx="1"/>
          </p:nvPr>
        </p:nvSpPr>
        <p:spPr>
          <a:xfrm>
            <a:off x="457200" y="1600200"/>
            <a:ext cx="7315200" cy="3539527"/>
          </a:xfrm>
        </p:spPr>
        <p:txBody>
          <a:bodyPr/>
          <a:lstStyle/>
          <a:p>
            <a:r>
              <a:rPr lang="en-US" dirty="0" err="1"/>
              <a:t>Razumevanje</a:t>
            </a:r>
            <a:r>
              <a:rPr lang="en-US" dirty="0"/>
              <a:t> </a:t>
            </a:r>
            <a:r>
              <a:rPr lang="en-US" dirty="0" err="1"/>
              <a:t>potreba</a:t>
            </a:r>
            <a:r>
              <a:rPr lang="en-US" dirty="0"/>
              <a:t> </a:t>
            </a:r>
            <a:r>
              <a:rPr lang="en-US" dirty="0" err="1"/>
              <a:t>korisnika</a:t>
            </a:r>
            <a:endParaRPr lang="en-US" dirty="0"/>
          </a:p>
          <a:p>
            <a:r>
              <a:rPr lang="en-US" dirty="0" err="1"/>
              <a:t>Dobar</a:t>
            </a:r>
            <a:r>
              <a:rPr lang="en-US" dirty="0"/>
              <a:t> marketing</a:t>
            </a:r>
          </a:p>
          <a:p>
            <a:r>
              <a:rPr lang="en-US" dirty="0" err="1"/>
              <a:t>Efikasnost</a:t>
            </a:r>
            <a:r>
              <a:rPr lang="en-US" dirty="0"/>
              <a:t> </a:t>
            </a:r>
            <a:r>
              <a:rPr lang="en-US" dirty="0" err="1"/>
              <a:t>razvojnog</a:t>
            </a:r>
            <a:r>
              <a:rPr lang="en-US" dirty="0"/>
              <a:t> </a:t>
            </a:r>
            <a:r>
              <a:rPr lang="en-US" dirty="0" err="1"/>
              <a:t>rada</a:t>
            </a:r>
            <a:endParaRPr lang="en-US" dirty="0"/>
          </a:p>
          <a:p>
            <a:r>
              <a:rPr lang="en-US" dirty="0"/>
              <a:t>Dobra </a:t>
            </a:r>
            <a:r>
              <a:rPr lang="en-US" dirty="0" err="1"/>
              <a:t>komunikacija</a:t>
            </a:r>
            <a:endParaRPr lang="en-US" dirty="0"/>
          </a:p>
          <a:p>
            <a:r>
              <a:rPr lang="en-US" dirty="0" err="1"/>
              <a:t>Viši</a:t>
            </a:r>
            <a:r>
              <a:rPr lang="en-US" dirty="0"/>
              <a:t> rang </a:t>
            </a:r>
            <a:r>
              <a:rPr lang="en-US" dirty="0" err="1"/>
              <a:t>rukovodilaca</a:t>
            </a:r>
            <a:r>
              <a:rPr lang="en-US" dirty="0"/>
              <a:t> </a:t>
            </a:r>
            <a:r>
              <a:rPr lang="en-US" dirty="0" err="1"/>
              <a:t>inovacija</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9439" y="2362200"/>
            <a:ext cx="4052111" cy="4143375"/>
          </a:xfrm>
          <a:prstGeom prst="rect">
            <a:avLst/>
          </a:prstGeom>
          <a:ln>
            <a:noFill/>
          </a:ln>
          <a:effectLst>
            <a:softEdge rad="112500"/>
          </a:effectLst>
        </p:spPr>
      </p:pic>
    </p:spTree>
    <p:extLst>
      <p:ext uri="{BB962C8B-B14F-4D97-AF65-F5344CB8AC3E}">
        <p14:creationId xmlns:p14="http://schemas.microsoft.com/office/powerpoint/2010/main" val="398654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282" y="457200"/>
            <a:ext cx="8715436" cy="6102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191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924800" cy="1154097"/>
          </a:xfrm>
        </p:spPr>
        <p:txBody>
          <a:bodyPr>
            <a:normAutofit fontScale="90000"/>
          </a:bodyPr>
          <a:lstStyle/>
          <a:p>
            <a:r>
              <a:rPr lang="sr-Latn-RS" dirty="0" smtClean="0"/>
              <a:t>Ključni faktori neuspeha tehnoloških inovacija</a:t>
            </a:r>
            <a:endParaRPr lang="en-US" dirty="0"/>
          </a:p>
        </p:txBody>
      </p:sp>
      <p:sp>
        <p:nvSpPr>
          <p:cNvPr id="3" name="Content Placeholder 2"/>
          <p:cNvSpPr>
            <a:spLocks noGrp="1"/>
          </p:cNvSpPr>
          <p:nvPr>
            <p:ph idx="1"/>
          </p:nvPr>
        </p:nvSpPr>
        <p:spPr>
          <a:xfrm>
            <a:off x="457200" y="1524001"/>
            <a:ext cx="8229600" cy="4785360"/>
          </a:xfrm>
        </p:spPr>
        <p:txBody>
          <a:bodyPr>
            <a:normAutofit/>
          </a:bodyPr>
          <a:lstStyle/>
          <a:p>
            <a:pPr marL="609600" indent="-609600" algn="just">
              <a:lnSpc>
                <a:spcPct val="90000"/>
              </a:lnSpc>
              <a:buFontTx/>
              <a:buAutoNum type="arabicPeriod"/>
            </a:pPr>
            <a:r>
              <a:rPr lang="sr-Latn-CS" dirty="0"/>
              <a:t>Velike organizacije imaju veliki otpor na promenu- nefleksibile su</a:t>
            </a:r>
          </a:p>
          <a:p>
            <a:pPr marL="609600" indent="-609600" algn="just">
              <a:lnSpc>
                <a:spcPct val="90000"/>
              </a:lnSpc>
              <a:buFontTx/>
              <a:buAutoNum type="arabicPeriod"/>
            </a:pPr>
            <a:r>
              <a:rPr lang="sr-Latn-CS" dirty="0"/>
              <a:t>Inovaciju mogu zaustaviti neki tekući uspesi</a:t>
            </a:r>
          </a:p>
          <a:p>
            <a:pPr marL="609600" indent="-609600" algn="just">
              <a:lnSpc>
                <a:spcPct val="90000"/>
              </a:lnSpc>
              <a:buFontTx/>
              <a:buAutoNum type="arabicPeriod"/>
            </a:pPr>
            <a:r>
              <a:rPr lang="sr-Latn-CS" dirty="0"/>
              <a:t>Korporacijska hijerarhija je konzervativna</a:t>
            </a:r>
          </a:p>
          <a:p>
            <a:pPr marL="609600" indent="-609600" algn="just">
              <a:lnSpc>
                <a:spcPct val="90000"/>
              </a:lnSpc>
              <a:buFontTx/>
              <a:buAutoNum type="arabicPeriod"/>
            </a:pPr>
            <a:r>
              <a:rPr lang="sr-Latn-CS" dirty="0"/>
              <a:t>Šeme o granicama proizvod/tržište mogu kočiti inovacije</a:t>
            </a:r>
          </a:p>
          <a:p>
            <a:pPr marL="609600" indent="-609600" algn="just">
              <a:lnSpc>
                <a:spcPct val="90000"/>
              </a:lnSpc>
              <a:buFontTx/>
              <a:buAutoNum type="arabicPeriod"/>
            </a:pPr>
            <a:r>
              <a:rPr lang="sr-Latn-CS" dirty="0"/>
              <a:t>Podvojenost moći koči inovacije</a:t>
            </a:r>
          </a:p>
          <a:p>
            <a:pPr marL="609600" indent="-609600" algn="just">
              <a:lnSpc>
                <a:spcPct val="90000"/>
              </a:lnSpc>
              <a:buFontTx/>
              <a:buAutoNum type="arabicPeriod"/>
            </a:pPr>
            <a:r>
              <a:rPr lang="sr-Latn-CS" dirty="0"/>
              <a:t>Velike kompanije naglašavaju potrebu za efikasnošću u kratkom roku</a:t>
            </a:r>
          </a:p>
          <a:p>
            <a:pPr marL="609600" indent="-609600" algn="just">
              <a:lnSpc>
                <a:spcPct val="90000"/>
              </a:lnSpc>
              <a:buFontTx/>
              <a:buAutoNum type="arabicPeriod"/>
            </a:pPr>
            <a:r>
              <a:rPr lang="sr-Latn-CS" dirty="0"/>
              <a:t>Sistem rotacije direktora velikih kompanija razvija za njih kratkoročne perspektive, što koči inovacije</a:t>
            </a:r>
          </a:p>
          <a:p>
            <a:pPr marL="609600" indent="-609600" algn="just">
              <a:lnSpc>
                <a:spcPct val="90000"/>
              </a:lnSpc>
              <a:buFontTx/>
              <a:buAutoNum type="arabicPeriod"/>
            </a:pPr>
            <a:r>
              <a:rPr lang="sr-Latn-CS" dirty="0"/>
              <a:t>Velike kompanije se često uzbuđuju samo oko nečega što je veliko</a:t>
            </a:r>
          </a:p>
          <a:p>
            <a:pPr marL="609600" indent="-609600" algn="just">
              <a:lnSpc>
                <a:spcPct val="90000"/>
              </a:lnSpc>
              <a:buFontTx/>
              <a:buAutoNum type="arabicPeriod"/>
            </a:pPr>
            <a:r>
              <a:rPr lang="sr-Latn-CS" dirty="0"/>
              <a:t>Marketing odeljenja su često sledbenici a ne vođe</a:t>
            </a:r>
          </a:p>
          <a:p>
            <a:pPr marL="609600" indent="-609600" algn="just">
              <a:lnSpc>
                <a:spcPct val="90000"/>
              </a:lnSpc>
              <a:buFontTx/>
              <a:buAutoNum type="arabicPeriod"/>
            </a:pPr>
            <a:r>
              <a:rPr lang="sr-Latn-CS" dirty="0"/>
              <a:t>Velika preduzeća imaju mogućnost rasta putem akvizicije, što baca važnost inovacija u drugi plan</a:t>
            </a:r>
          </a:p>
          <a:p>
            <a:endParaRPr lang="en-US" dirty="0"/>
          </a:p>
        </p:txBody>
      </p:sp>
    </p:spTree>
    <p:extLst>
      <p:ext uri="{BB962C8B-B14F-4D97-AF65-F5344CB8AC3E}">
        <p14:creationId xmlns:p14="http://schemas.microsoft.com/office/powerpoint/2010/main" val="3214021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7315200" cy="698572"/>
          </a:xfrm>
        </p:spPr>
        <p:txBody>
          <a:bodyPr>
            <a:normAutofit fontScale="90000"/>
          </a:bodyPr>
          <a:lstStyle/>
          <a:p>
            <a:r>
              <a:rPr lang="en-US" dirty="0" smtClean="0"/>
              <a:t>I</a:t>
            </a:r>
            <a:r>
              <a:rPr lang="sr-Latn-RS" dirty="0" smtClean="0"/>
              <a:t>ntelektualna svojina</a:t>
            </a:r>
            <a:endParaRPr lang="en-US" dirty="0"/>
          </a:p>
        </p:txBody>
      </p:sp>
      <p:sp>
        <p:nvSpPr>
          <p:cNvPr id="3" name="Content Placeholder 2"/>
          <p:cNvSpPr>
            <a:spLocks noGrp="1"/>
          </p:cNvSpPr>
          <p:nvPr>
            <p:ph idx="1"/>
          </p:nvPr>
        </p:nvSpPr>
        <p:spPr>
          <a:xfrm>
            <a:off x="914400" y="1214423"/>
            <a:ext cx="7658128" cy="5094938"/>
          </a:xfrm>
        </p:spPr>
        <p:txBody>
          <a:bodyPr>
            <a:normAutofit/>
          </a:bodyPr>
          <a:lstStyle/>
          <a:p>
            <a:pPr algn="just">
              <a:buNone/>
            </a:pPr>
            <a:r>
              <a:rPr lang="sr-Latn-RS" dirty="0" smtClean="0"/>
              <a:t>Izraz “intelektualna svojina” označava prava koja se odnose na:</a:t>
            </a:r>
          </a:p>
          <a:p>
            <a:pPr algn="just">
              <a:buNone/>
            </a:pPr>
            <a:endParaRPr lang="en-US" dirty="0" smtClean="0"/>
          </a:p>
          <a:p>
            <a:pPr algn="just"/>
            <a:r>
              <a:rPr lang="sr-Latn-RS" dirty="0" smtClean="0"/>
              <a:t> književna, umetnička i naučna dela,</a:t>
            </a:r>
            <a:endParaRPr lang="en-US" dirty="0" smtClean="0"/>
          </a:p>
          <a:p>
            <a:pPr algn="just"/>
            <a:r>
              <a:rPr lang="sr-Latn-RS" dirty="0" smtClean="0"/>
              <a:t>interpretacije umetnika i interpretatora i izvođenja umetnika izvođača, fonograme  i radio-emisije,</a:t>
            </a:r>
            <a:endParaRPr lang="en-US" dirty="0" smtClean="0"/>
          </a:p>
          <a:p>
            <a:pPr algn="just"/>
            <a:r>
              <a:rPr lang="sr-Latn-RS" dirty="0" smtClean="0"/>
              <a:t>pronalaske u svim oblastima ljudske aktivnosti,</a:t>
            </a:r>
            <a:endParaRPr lang="en-US" dirty="0" smtClean="0"/>
          </a:p>
          <a:p>
            <a:pPr algn="just"/>
            <a:r>
              <a:rPr lang="sr-Latn-RS" dirty="0" smtClean="0"/>
              <a:t>naučna otkrića,</a:t>
            </a:r>
            <a:endParaRPr lang="en-US" dirty="0" smtClean="0"/>
          </a:p>
          <a:p>
            <a:pPr algn="just"/>
            <a:r>
              <a:rPr lang="sr-Latn-RS" dirty="0" smtClean="0"/>
              <a:t>industrijske uzorke i modele,</a:t>
            </a:r>
            <a:endParaRPr lang="en-US" dirty="0" smtClean="0"/>
          </a:p>
          <a:p>
            <a:pPr algn="just"/>
            <a:r>
              <a:rPr lang="sr-Latn-RS" dirty="0" smtClean="0"/>
              <a:t>fabričke, trgovačke i uslužne žigove, kao i trgovačka imena i trgovačke nazive,</a:t>
            </a:r>
            <a:endParaRPr lang="en-US" dirty="0" smtClean="0"/>
          </a:p>
          <a:p>
            <a:pPr algn="just"/>
            <a:r>
              <a:rPr lang="sr-Latn-RS" dirty="0" smtClean="0"/>
              <a:t>-zaštitu od nelojalne utakmice i sva druga prava vezana za intelektualnu aktivnost u industrijskoj, naučnoj, književnoj i umetničkoj oblasti.</a:t>
            </a:r>
            <a:endParaRPr lang="en-US" dirty="0" smtClean="0"/>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7315200" cy="812715"/>
          </a:xfrm>
        </p:spPr>
        <p:txBody>
          <a:bodyPr>
            <a:normAutofit fontScale="90000"/>
          </a:bodyPr>
          <a:lstStyle/>
          <a:p>
            <a:pPr lvl="0"/>
            <a:r>
              <a:rPr lang="sr-Latn-CS" dirty="0" smtClean="0"/>
              <a:t>Intelektualna svojina?</a:t>
            </a:r>
            <a:r>
              <a:rPr lang="sr-Latn-RS" dirty="0" smtClean="0"/>
              <a:t/>
            </a:r>
            <a:br>
              <a:rPr lang="sr-Latn-RS" dirty="0" smtClean="0"/>
            </a:br>
            <a:endParaRPr lang="en-US" dirty="0"/>
          </a:p>
        </p:txBody>
      </p:sp>
      <p:sp>
        <p:nvSpPr>
          <p:cNvPr id="3" name="Content Placeholder 2"/>
          <p:cNvSpPr>
            <a:spLocks noGrp="1"/>
          </p:cNvSpPr>
          <p:nvPr>
            <p:ph idx="1"/>
          </p:nvPr>
        </p:nvSpPr>
        <p:spPr>
          <a:xfrm>
            <a:off x="914400" y="1000108"/>
            <a:ext cx="7315200" cy="5500725"/>
          </a:xfrm>
        </p:spPr>
        <p:txBody>
          <a:bodyPr/>
          <a:lstStyle/>
          <a:p>
            <a:pPr marL="0" indent="0" algn="just">
              <a:buNone/>
            </a:pPr>
            <a:r>
              <a:rPr lang="sr-Latn-CS" dirty="0" smtClean="0"/>
              <a:t>Kreativna realizacija ideje koja je plod ljudskog intelekta i koja pripada njenom stvaraocu. Neopipljivog je karaktera, ali se ipak može kupiti, prodati, pokloniti,...</a:t>
            </a:r>
          </a:p>
          <a:p>
            <a:pPr marL="0" indent="0" algn="just">
              <a:buNone/>
            </a:pPr>
            <a:endParaRPr lang="sr-Latn-CS" dirty="0" smtClean="0"/>
          </a:p>
          <a:p>
            <a:pPr marL="0" indent="0" algn="just">
              <a:buNone/>
            </a:pPr>
            <a:r>
              <a:rPr lang="sr-Latn-CS" dirty="0" smtClean="0"/>
              <a:t>Intelektualna svojina predstavlja nematerijalnu imovinu čija uspešna ekploatacija može biti važan temelj poslovanja.</a:t>
            </a:r>
          </a:p>
          <a:p>
            <a:pPr marL="533400" indent="-533400" algn="just">
              <a:buNone/>
            </a:pPr>
            <a:endParaRPr lang="sr-Latn-CS" dirty="0" smtClean="0"/>
          </a:p>
          <a:p>
            <a:pPr marL="533400" indent="-533400" algn="just">
              <a:buNone/>
            </a:pPr>
            <a:r>
              <a:rPr lang="sr-Latn-CS" dirty="0" smtClean="0"/>
              <a:t>Intelektualna svojina se deli na dve velike grupe:</a:t>
            </a:r>
          </a:p>
          <a:p>
            <a:pPr marL="502920" lvl="0" indent="-457200" algn="just">
              <a:buFont typeface="+mj-lt"/>
              <a:buAutoNum type="arabicPeriod"/>
            </a:pPr>
            <a:r>
              <a:rPr lang="sr-Latn-RS" dirty="0" smtClean="0"/>
              <a:t>Industrijska svojina, koja podrazumijeva pronalaske (patente), zigove, industrijski dizajn, geografske oznake i oznake porijekla, topografiju integrisanih kola </a:t>
            </a:r>
          </a:p>
          <a:p>
            <a:pPr marL="502920" lvl="0" indent="-457200" algn="just">
              <a:buFont typeface="+mj-lt"/>
              <a:buAutoNum type="arabicPeriod"/>
            </a:pPr>
            <a:r>
              <a:rPr lang="sr-Latn-RS" dirty="0" smtClean="0"/>
              <a:t>Autorsko pravo i srodna prava koje obuhvata dela knjizevnosti, nauke i umetnosti. </a:t>
            </a:r>
            <a:endParaRPr lang="en-US" dirty="0" smtClean="0"/>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315200" cy="1154097"/>
          </a:xfrm>
        </p:spPr>
        <p:txBody>
          <a:bodyPr/>
          <a:lstStyle/>
          <a:p>
            <a:r>
              <a:rPr lang="sr-Latn-RS" dirty="0" smtClean="0"/>
              <a:t>Pitanja za danas:</a:t>
            </a:r>
            <a:endParaRPr lang="en-US" dirty="0"/>
          </a:p>
        </p:txBody>
      </p:sp>
      <p:sp>
        <p:nvSpPr>
          <p:cNvPr id="3" name="Content Placeholder 2"/>
          <p:cNvSpPr>
            <a:spLocks noGrp="1"/>
          </p:cNvSpPr>
          <p:nvPr>
            <p:ph idx="1"/>
          </p:nvPr>
        </p:nvSpPr>
        <p:spPr>
          <a:xfrm>
            <a:off x="685800" y="1981200"/>
            <a:ext cx="7315200" cy="3539527"/>
          </a:xfrm>
        </p:spPr>
        <p:txBody>
          <a:bodyPr>
            <a:normAutofit/>
          </a:bodyPr>
          <a:lstStyle/>
          <a:p>
            <a:pPr marL="502920" lvl="0" indent="-457200" algn="just">
              <a:buFont typeface="+mj-lt"/>
              <a:buAutoNum type="arabicPeriod"/>
            </a:pPr>
            <a:r>
              <a:rPr lang="sr-Latn-CS" dirty="0" smtClean="0"/>
              <a:t>Linearni </a:t>
            </a:r>
            <a:r>
              <a:rPr lang="sr-Latn-CS" dirty="0"/>
              <a:t>proces </a:t>
            </a:r>
            <a:r>
              <a:rPr lang="sr-Latn-CS" dirty="0" smtClean="0"/>
              <a:t>inovacija?</a:t>
            </a:r>
          </a:p>
          <a:p>
            <a:pPr marL="502920" lvl="0" indent="-457200" algn="just">
              <a:buFont typeface="+mj-lt"/>
              <a:buAutoNum type="arabicPeriod"/>
            </a:pPr>
            <a:r>
              <a:rPr lang="sr-Latn-CS" dirty="0" smtClean="0"/>
              <a:t>Ključni </a:t>
            </a:r>
            <a:r>
              <a:rPr lang="sr-Latn-CS" dirty="0"/>
              <a:t>činioci uspeha tehnoloških </a:t>
            </a:r>
            <a:r>
              <a:rPr lang="sr-Latn-CS" dirty="0" smtClean="0"/>
              <a:t>inovacija?</a:t>
            </a:r>
            <a:endParaRPr lang="sr-Latn-RS" dirty="0"/>
          </a:p>
          <a:p>
            <a:pPr marL="502920" lvl="0" indent="-457200" algn="just">
              <a:buFont typeface="+mj-lt"/>
              <a:buAutoNum type="arabicPeriod"/>
            </a:pPr>
            <a:r>
              <a:rPr lang="sr-Latn-CS" dirty="0" smtClean="0"/>
              <a:t>Najčešći </a:t>
            </a:r>
            <a:r>
              <a:rPr lang="sr-Latn-CS" dirty="0"/>
              <a:t>faktori neuspeha tehnoloških </a:t>
            </a:r>
            <a:r>
              <a:rPr lang="sr-Latn-CS" dirty="0" smtClean="0"/>
              <a:t>inovacija?</a:t>
            </a:r>
            <a:endParaRPr lang="sr-Latn-RS" dirty="0"/>
          </a:p>
          <a:p>
            <a:pPr marL="502920" lvl="0" indent="-457200" algn="just">
              <a:buFont typeface="+mj-lt"/>
              <a:buAutoNum type="arabicPeriod"/>
            </a:pPr>
            <a:r>
              <a:rPr lang="sr-Latn-CS" dirty="0" smtClean="0"/>
              <a:t>Intelektualna svojina?</a:t>
            </a:r>
            <a:endParaRPr lang="sr-Latn-RS" dirty="0"/>
          </a:p>
          <a:p>
            <a:pPr marL="502920" lvl="0" indent="-457200" algn="just">
              <a:buFont typeface="+mj-lt"/>
              <a:buAutoNum type="arabicPeriod"/>
            </a:pPr>
            <a:r>
              <a:rPr lang="sr-Latn-CS" dirty="0" smtClean="0"/>
              <a:t>Oblici </a:t>
            </a:r>
            <a:r>
              <a:rPr lang="sr-Latn-CS" dirty="0"/>
              <a:t>zaštite industrijske </a:t>
            </a:r>
            <a:r>
              <a:rPr lang="sr-Latn-CS" dirty="0" smtClean="0"/>
              <a:t>svojine?</a:t>
            </a:r>
            <a:endParaRPr lang="sr-Latn-CS" dirty="0"/>
          </a:p>
        </p:txBody>
      </p:sp>
    </p:spTree>
    <p:extLst>
      <p:ext uri="{BB962C8B-B14F-4D97-AF65-F5344CB8AC3E}">
        <p14:creationId xmlns:p14="http://schemas.microsoft.com/office/powerpoint/2010/main" val="2662270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7"/>
            <a:ext cx="7315200" cy="571504"/>
          </a:xfrm>
        </p:spPr>
        <p:txBody>
          <a:bodyPr>
            <a:normAutofit fontScale="90000"/>
          </a:bodyPr>
          <a:lstStyle/>
          <a:p>
            <a:r>
              <a:rPr lang="en-US" dirty="0" smtClean="0"/>
              <a:t>P</a:t>
            </a:r>
            <a:r>
              <a:rPr lang="sr-Latn-RS" dirty="0" smtClean="0"/>
              <a:t>atent </a:t>
            </a:r>
            <a:endParaRPr lang="en-US" dirty="0"/>
          </a:p>
        </p:txBody>
      </p:sp>
      <p:sp>
        <p:nvSpPr>
          <p:cNvPr id="3" name="Content Placeholder 2"/>
          <p:cNvSpPr>
            <a:spLocks noGrp="1"/>
          </p:cNvSpPr>
          <p:nvPr>
            <p:ph idx="1"/>
          </p:nvPr>
        </p:nvSpPr>
        <p:spPr>
          <a:xfrm>
            <a:off x="357158" y="1285860"/>
            <a:ext cx="7872442" cy="5357849"/>
          </a:xfrm>
        </p:spPr>
        <p:txBody>
          <a:bodyPr/>
          <a:lstStyle/>
          <a:p>
            <a:pPr marL="0" indent="-609600" algn="just">
              <a:lnSpc>
                <a:spcPct val="90000"/>
              </a:lnSpc>
              <a:buNone/>
            </a:pPr>
            <a:r>
              <a:rPr lang="sr-Latn-RS" dirty="0" smtClean="0"/>
              <a:t>Patent je pronalazak koji predstavlja novo tehničko rešenje određenog problema, koje ima inventivni nivo i koje je primenljivo. Osim patenta postoji i mali patent. On predstavlja novo tehničko rešenje određenog problema, koje je primenljivo i koje ima niži inventivni nivo. </a:t>
            </a:r>
            <a:r>
              <a:rPr lang="sr-Latn-CS" dirty="0" smtClean="0"/>
              <a:t> Registrovanje izuma se vrši u nacionalom patentnom državnom organu. Ovo registrovanje daje izumitelju pravo na monopol nad izumom u vremenu trajanja patentne zaštite(10-20 godina).</a:t>
            </a:r>
          </a:p>
          <a:p>
            <a:pPr marL="0" indent="-609600" algn="just">
              <a:lnSpc>
                <a:spcPct val="90000"/>
              </a:lnSpc>
              <a:buNone/>
            </a:pPr>
            <a:r>
              <a:rPr lang="sr-Latn-CS" dirty="0" smtClean="0"/>
              <a:t>Da bi se ‚neki izum mogao patentirati, mora posedovati sledeća svojstva:</a:t>
            </a:r>
          </a:p>
          <a:p>
            <a:pPr marL="0" indent="-609600" algn="just">
              <a:lnSpc>
                <a:spcPct val="90000"/>
              </a:lnSpc>
              <a:buFontTx/>
              <a:buAutoNum type="arabicPeriod"/>
            </a:pPr>
            <a:r>
              <a:rPr lang="sr-Latn-CS" dirty="0" smtClean="0"/>
              <a:t>Da rešava neki tehnički problem</a:t>
            </a:r>
          </a:p>
          <a:p>
            <a:pPr marL="0" indent="-609600" algn="just">
              <a:lnSpc>
                <a:spcPct val="90000"/>
              </a:lnSpc>
              <a:buFontTx/>
              <a:buAutoNum type="arabicPeriod"/>
            </a:pPr>
            <a:r>
              <a:rPr lang="sr-Latn-CS" dirty="0" smtClean="0"/>
              <a:t>Mora biti nov</a:t>
            </a:r>
          </a:p>
          <a:p>
            <a:pPr marL="0" indent="-609600" algn="just">
              <a:lnSpc>
                <a:spcPct val="90000"/>
              </a:lnSpc>
              <a:buFontTx/>
              <a:buAutoNum type="arabicPeriod"/>
            </a:pPr>
            <a:r>
              <a:rPr lang="sr-Latn-CS" dirty="0" smtClean="0"/>
              <a:t>Mora imati određeni nivo inventivnosti</a:t>
            </a:r>
          </a:p>
          <a:p>
            <a:pPr marL="0" indent="-609600" algn="just">
              <a:lnSpc>
                <a:spcPct val="90000"/>
              </a:lnSpc>
              <a:buFontTx/>
              <a:buAutoNum type="arabicPeriod"/>
            </a:pPr>
            <a:r>
              <a:rPr lang="sr-Latn-CS" dirty="0" smtClean="0"/>
              <a:t>Mora biti industrijski primenljiv</a:t>
            </a:r>
          </a:p>
          <a:p>
            <a:pPr marL="0">
              <a:buNone/>
            </a:pPr>
            <a:endParaRPr lang="en-US" dirty="0"/>
          </a:p>
        </p:txBody>
      </p:sp>
      <p:pic>
        <p:nvPicPr>
          <p:cNvPr id="4" name="Picture 3" descr="images.jpeg"/>
          <p:cNvPicPr>
            <a:picLocks noChangeAspect="1"/>
          </p:cNvPicPr>
          <p:nvPr/>
        </p:nvPicPr>
        <p:blipFill>
          <a:blip r:embed="rId2"/>
          <a:stretch>
            <a:fillRect/>
          </a:stretch>
        </p:blipFill>
        <p:spPr>
          <a:xfrm>
            <a:off x="6357950" y="3929066"/>
            <a:ext cx="2057400" cy="2228850"/>
          </a:xfrm>
          <a:prstGeom prst="rect">
            <a:avLst/>
          </a:prstGeom>
          <a:ln>
            <a:noFill/>
          </a:ln>
          <a:effectLst>
            <a:softEdge rad="112500"/>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7315200" cy="698572"/>
          </a:xfrm>
        </p:spPr>
        <p:txBody>
          <a:bodyPr>
            <a:normAutofit fontScale="90000"/>
          </a:bodyPr>
          <a:lstStyle/>
          <a:p>
            <a:r>
              <a:rPr lang="en-US" dirty="0" smtClean="0"/>
              <a:t>L</a:t>
            </a:r>
            <a:r>
              <a:rPr lang="sr-Latn-RS" dirty="0" smtClean="0"/>
              <a:t>icenca i žig</a:t>
            </a:r>
            <a:endParaRPr lang="en-US" dirty="0"/>
          </a:p>
        </p:txBody>
      </p:sp>
      <p:sp>
        <p:nvSpPr>
          <p:cNvPr id="3" name="Content Placeholder 2"/>
          <p:cNvSpPr>
            <a:spLocks noGrp="1"/>
          </p:cNvSpPr>
          <p:nvPr>
            <p:ph idx="1"/>
          </p:nvPr>
        </p:nvSpPr>
        <p:spPr>
          <a:xfrm>
            <a:off x="285720" y="1142984"/>
            <a:ext cx="7315200" cy="4666310"/>
          </a:xfrm>
        </p:spPr>
        <p:txBody>
          <a:bodyPr/>
          <a:lstStyle/>
          <a:p>
            <a:pPr marL="0" indent="0" algn="just">
              <a:buNone/>
            </a:pPr>
            <a:r>
              <a:rPr lang="sr-Latn-CS" dirty="0" smtClean="0">
                <a:effectLst>
                  <a:outerShdw blurRad="38100" dist="38100" dir="2700000" algn="tl">
                    <a:srgbClr val="C0C0C0"/>
                  </a:outerShdw>
                </a:effectLst>
              </a:rPr>
              <a:t>Licenca- </a:t>
            </a:r>
            <a:r>
              <a:rPr lang="sr-Latn-CS" dirty="0" smtClean="0"/>
              <a:t>pored principa funkcionisanja, po pravilu uključuje konstruktivnu, radioničku i prateću dokumentaciju (kao što je uputstvo za montiranje) koja omogućuje uključivanje patenta u proces proizvodnje.</a:t>
            </a:r>
          </a:p>
          <a:p>
            <a:pPr marL="0" indent="0" algn="just">
              <a:lnSpc>
                <a:spcPct val="90000"/>
              </a:lnSpc>
              <a:buNone/>
            </a:pPr>
            <a:endParaRPr lang="sr-Latn-CS" b="1" u="sng" dirty="0" smtClean="0">
              <a:effectLst>
                <a:outerShdw blurRad="38100" dist="38100" dir="2700000" algn="tl">
                  <a:srgbClr val="C0C0C0"/>
                </a:outerShdw>
              </a:effectLst>
            </a:endParaRPr>
          </a:p>
          <a:p>
            <a:pPr marL="0" indent="0" algn="just">
              <a:lnSpc>
                <a:spcPct val="90000"/>
              </a:lnSpc>
              <a:buNone/>
            </a:pPr>
            <a:r>
              <a:rPr lang="sr-Latn-CS" dirty="0" smtClean="0">
                <a:effectLst>
                  <a:outerShdw blurRad="38100" dist="38100" dir="2700000" algn="tl">
                    <a:srgbClr val="C0C0C0"/>
                  </a:outerShdw>
                </a:effectLst>
              </a:rPr>
              <a:t>Žig </a:t>
            </a:r>
            <a:r>
              <a:rPr lang="sr-Latn-CS" dirty="0" smtClean="0"/>
              <a:t>je pravno zaštićen znak koji služi za razlikovanje prizvoda jednog preduzeća od proizvoda drugih preduzeća. Da bi znak postao žig mora se registrovati u Zavodu za intelektualnu svojinu. Najvažnija funkcija žiga je individualizovanje robe, koja omogućava laku prepoznatljivost kupcima.</a:t>
            </a:r>
            <a:endParaRPr lang="sr-Latn-CS" dirty="0" smtClean="0">
              <a:effectLst>
                <a:outerShdw blurRad="38100" dist="38100" dir="2700000" algn="tl">
                  <a:srgbClr val="C0C0C0"/>
                </a:outerShdw>
              </a:effectLst>
            </a:endParaRPr>
          </a:p>
          <a:p>
            <a:pPr marL="0" indent="0" algn="just">
              <a:buNone/>
            </a:pPr>
            <a:endParaRPr lang="sr-Latn-CS" dirty="0" smtClean="0"/>
          </a:p>
          <a:p>
            <a:pPr>
              <a:buNone/>
            </a:pPr>
            <a:endParaRPr lang="en-US" dirty="0"/>
          </a:p>
        </p:txBody>
      </p:sp>
      <p:pic>
        <p:nvPicPr>
          <p:cNvPr id="4" name="Picture 3" descr="d.jpeg"/>
          <p:cNvPicPr>
            <a:picLocks noChangeAspect="1"/>
          </p:cNvPicPr>
          <p:nvPr/>
        </p:nvPicPr>
        <p:blipFill>
          <a:blip r:embed="rId2"/>
          <a:stretch>
            <a:fillRect/>
          </a:stretch>
        </p:blipFill>
        <p:spPr>
          <a:xfrm>
            <a:off x="5489674" y="4429132"/>
            <a:ext cx="3073311" cy="2147890"/>
          </a:xfrm>
          <a:prstGeom prst="rect">
            <a:avLst/>
          </a:prstGeom>
          <a:ln>
            <a:noFill/>
          </a:ln>
          <a:effectLst>
            <a:softEdge rad="112500"/>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015318" cy="1154097"/>
          </a:xfrm>
        </p:spPr>
        <p:txBody>
          <a:bodyPr>
            <a:normAutofit fontScale="90000"/>
          </a:bodyPr>
          <a:lstStyle/>
          <a:p>
            <a:r>
              <a:rPr lang="en-US" dirty="0" smtClean="0"/>
              <a:t>M</a:t>
            </a:r>
            <a:r>
              <a:rPr lang="sr-Latn-RS" dirty="0" smtClean="0"/>
              <a:t>odel i uzorak, geografska oznaka porekla</a:t>
            </a:r>
            <a:endParaRPr lang="en-US" dirty="0"/>
          </a:p>
        </p:txBody>
      </p:sp>
      <p:sp>
        <p:nvSpPr>
          <p:cNvPr id="3" name="Content Placeholder 2"/>
          <p:cNvSpPr>
            <a:spLocks noGrp="1"/>
          </p:cNvSpPr>
          <p:nvPr>
            <p:ph idx="1"/>
          </p:nvPr>
        </p:nvSpPr>
        <p:spPr>
          <a:xfrm>
            <a:off x="357158" y="1571612"/>
            <a:ext cx="8286808" cy="5000659"/>
          </a:xfrm>
        </p:spPr>
        <p:txBody>
          <a:bodyPr>
            <a:normAutofit fontScale="92500"/>
          </a:bodyPr>
          <a:lstStyle/>
          <a:p>
            <a:pPr marL="0" indent="0" algn="just">
              <a:buNone/>
            </a:pPr>
            <a:r>
              <a:rPr lang="sr-Latn-RS" dirty="0" smtClean="0"/>
              <a:t>Model, Uzorak</a:t>
            </a:r>
            <a:endParaRPr lang="en-US" dirty="0" smtClean="0"/>
          </a:p>
          <a:p>
            <a:pPr marL="0" indent="0" algn="just">
              <a:buNone/>
            </a:pPr>
            <a:endParaRPr lang="sr-Latn-RS" i="1" dirty="0" smtClean="0"/>
          </a:p>
          <a:p>
            <a:pPr marL="0" indent="0" algn="just">
              <a:buNone/>
            </a:pPr>
            <a:r>
              <a:rPr lang="sr-Latn-RS" dirty="0" smtClean="0"/>
              <a:t>Modelom se štiti novi spoljni oblik nekog industrijskog ili zanatskog proizvoda, ili njegovog dela. On predstavlja trodimenzionalno delo. Uzorkom se štiti nova slika ili crtež koji može da se prenese na neki industrijski ili zanatski proizvod. Uzorak predstavlja dvodimenzionalno delo.</a:t>
            </a:r>
          </a:p>
          <a:p>
            <a:pPr marL="0" indent="0" algn="just">
              <a:buNone/>
            </a:pPr>
            <a:endParaRPr lang="en-US" dirty="0" smtClean="0"/>
          </a:p>
          <a:p>
            <a:pPr marL="0" indent="0" algn="just">
              <a:buNone/>
            </a:pPr>
            <a:r>
              <a:rPr lang="sr-Latn-RS" dirty="0" smtClean="0"/>
              <a:t> Geografska oznaka porekla</a:t>
            </a:r>
          </a:p>
          <a:p>
            <a:pPr marL="0" indent="0" algn="just">
              <a:buNone/>
            </a:pPr>
            <a:endParaRPr lang="en-US" dirty="0" smtClean="0"/>
          </a:p>
          <a:p>
            <a:pPr marL="0" indent="0" algn="just">
              <a:buNone/>
            </a:pPr>
            <a:r>
              <a:rPr lang="sr-Latn-RS" dirty="0" smtClean="0"/>
              <a:t>Geografska oznaka porekla je pravo kojim se obeležavaju i štite proizvodi koji se proizvode na određenom geografskom području. Oznaka porekla je geografski naziv zemlje, regiona ili mesta kojim se označava proizvod koji iz njih potiče i čiji su kvalitet i posebna svojstva isključivo ili pretežno uslovljeni geografskom sredinom. Proizvodnja, prerada ili dorada takvih proizvoda odvijaju se na određenom ograničenom području.</a:t>
            </a:r>
            <a:endParaRPr lang="en-US" dirty="0" smtClean="0"/>
          </a:p>
          <a:p>
            <a:pPr marL="0" indent="0" algn="just">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914400" y="357167"/>
            <a:ext cx="7315200" cy="5952194"/>
          </a:xfrm>
        </p:spPr>
        <p:txBody>
          <a:bodyPr>
            <a:normAutofit/>
          </a:bodyPr>
          <a:lstStyle/>
          <a:p>
            <a:pPr marL="0" indent="0" algn="just">
              <a:buNone/>
            </a:pPr>
            <a:r>
              <a:rPr lang="sr-Latn-RS" dirty="0" smtClean="0"/>
              <a:t>Topografija integrisanih kola</a:t>
            </a:r>
            <a:endParaRPr lang="en-US" dirty="0" smtClean="0"/>
          </a:p>
          <a:p>
            <a:pPr marL="0" indent="0" algn="just">
              <a:buNone/>
            </a:pPr>
            <a:r>
              <a:rPr lang="sr-Latn-RS" i="1" dirty="0" smtClean="0"/>
              <a:t> </a:t>
            </a:r>
            <a:endParaRPr lang="en-US" dirty="0" smtClean="0"/>
          </a:p>
          <a:p>
            <a:pPr marL="0" indent="0" algn="just">
              <a:buNone/>
            </a:pPr>
            <a:r>
              <a:rPr lang="sr-Latn-RS" dirty="0" smtClean="0"/>
              <a:t>Topografija je na bilo koji način prikazan trodimenzionalni raspored elemenata, od kojih je najmanje jedan aktivan i međuveza u integrisanom kolu. Integrisano kolo jeste gotov proizvod ili međuproizvod u kome se ostvaruje određena elektronska funkcija i u kome su elementi, od kojih je najmanje jedan aktivan, i međuveze integralno formirani u komadu materijala ili na njemu.</a:t>
            </a:r>
          </a:p>
          <a:p>
            <a:pPr marL="0" indent="0" algn="just">
              <a:buNone/>
            </a:pPr>
            <a:endParaRPr lang="en-US" dirty="0" smtClean="0"/>
          </a:p>
          <a:p>
            <a:pPr marL="0" indent="0" algn="just">
              <a:buNone/>
            </a:pPr>
            <a:r>
              <a:rPr lang="sr-Latn-RS" dirty="0" smtClean="0"/>
              <a:t>Autorsko pravo</a:t>
            </a:r>
          </a:p>
          <a:p>
            <a:pPr marL="0" indent="0" algn="just">
              <a:buNone/>
            </a:pPr>
            <a:endParaRPr lang="en-US" dirty="0" smtClean="0"/>
          </a:p>
          <a:p>
            <a:pPr marL="0" indent="0" algn="just">
              <a:buNone/>
            </a:pPr>
            <a:r>
              <a:rPr lang="sr-Latn-RS" dirty="0" smtClean="0"/>
              <a:t>Autorsko delo je duhovna, naučna, umetnička, stručna tvorevina ili intelektualna kreacija autora čije su osnovne pretpostavke originalnost ili inventivnost. Autorsko pravo obuhvata prava stvaraoca književnih, naučnih i umetničkih dela i dela iz drugih oblasti stvaralaštva.</a:t>
            </a:r>
            <a:endParaRPr lang="en-US" dirty="0" smtClean="0"/>
          </a:p>
          <a:p>
            <a:pPr marL="0" indent="0" algn="just">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faults.jpeg"/>
          <p:cNvPicPr>
            <a:picLocks noChangeAspect="1"/>
          </p:cNvPicPr>
          <p:nvPr/>
        </p:nvPicPr>
        <p:blipFill>
          <a:blip r:embed="rId2"/>
          <a:stretch>
            <a:fillRect/>
          </a:stretch>
        </p:blipFill>
        <p:spPr>
          <a:xfrm>
            <a:off x="1071538" y="642918"/>
            <a:ext cx="7403300" cy="5545329"/>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315200" cy="685800"/>
          </a:xfrm>
        </p:spPr>
        <p:txBody>
          <a:bodyPr>
            <a:normAutofit fontScale="90000"/>
          </a:bodyPr>
          <a:lstStyle/>
          <a:p>
            <a:r>
              <a:rPr lang="sr-Latn-RS" dirty="0" smtClean="0"/>
              <a:t>              </a:t>
            </a:r>
            <a:r>
              <a:rPr lang="en-US" dirty="0" err="1" smtClean="0"/>
              <a:t>Linearni</a:t>
            </a:r>
            <a:r>
              <a:rPr lang="en-US" dirty="0" smtClean="0"/>
              <a:t> </a:t>
            </a:r>
            <a:r>
              <a:rPr lang="en-US" dirty="0" err="1"/>
              <a:t>proces</a:t>
            </a:r>
            <a:r>
              <a:rPr lang="en-US" dirty="0"/>
              <a:t> </a:t>
            </a:r>
            <a:r>
              <a:rPr lang="en-US" dirty="0" err="1"/>
              <a:t>inovacija</a:t>
            </a:r>
            <a:r>
              <a:rPr lang="en-US" dirty="0"/>
              <a:t>?</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896414"/>
              </p:ext>
            </p:extLst>
          </p:nvPr>
        </p:nvGraphicFramePr>
        <p:xfrm>
          <a:off x="76200" y="228600"/>
          <a:ext cx="89916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747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458200" cy="685800"/>
          </a:xfrm>
        </p:spPr>
        <p:txBody>
          <a:bodyPr>
            <a:normAutofit fontScale="90000"/>
          </a:bodyPr>
          <a:lstStyle/>
          <a:p>
            <a:pPr algn="just"/>
            <a:r>
              <a:rPr lang="sr-Latn-RS" dirty="0" smtClean="0"/>
              <a:t>Generesianje ideja </a:t>
            </a:r>
            <a:endParaRPr lang="en-US" dirty="0"/>
          </a:p>
        </p:txBody>
      </p:sp>
      <p:sp>
        <p:nvSpPr>
          <p:cNvPr id="3" name="Content Placeholder 2"/>
          <p:cNvSpPr>
            <a:spLocks noGrp="1"/>
          </p:cNvSpPr>
          <p:nvPr>
            <p:ph idx="1"/>
          </p:nvPr>
        </p:nvSpPr>
        <p:spPr>
          <a:xfrm>
            <a:off x="304800" y="1295400"/>
            <a:ext cx="7924800" cy="5242560"/>
          </a:xfrm>
        </p:spPr>
        <p:txBody>
          <a:bodyPr>
            <a:normAutofit/>
          </a:bodyPr>
          <a:lstStyle/>
          <a:p>
            <a:pPr marL="45720" indent="0">
              <a:buNone/>
            </a:pPr>
            <a:r>
              <a:rPr lang="sr-Latn-CS" dirty="0"/>
              <a:t>Cilj ove </a:t>
            </a:r>
            <a:r>
              <a:rPr lang="sr-Latn-CS" dirty="0" smtClean="0"/>
              <a:t>faze </a:t>
            </a:r>
            <a:r>
              <a:rPr lang="sr-Latn-CS" dirty="0"/>
              <a:t>je prikupiti što više ideja i otrkiti što više mogućnosti za razvoj novog proizvoda. Ova faza </a:t>
            </a:r>
            <a:r>
              <a:rPr lang="en-US" dirty="0" err="1" smtClean="0"/>
              <a:t>tr</a:t>
            </a:r>
            <a:r>
              <a:rPr lang="sr-Latn-CS" dirty="0" smtClean="0"/>
              <a:t>eba </a:t>
            </a:r>
            <a:r>
              <a:rPr lang="sr-Latn-CS" dirty="0"/>
              <a:t>da</a:t>
            </a:r>
            <a:r>
              <a:rPr lang="sr-Latn-CS" dirty="0" smtClean="0"/>
              <a:t>:</a:t>
            </a:r>
          </a:p>
          <a:p>
            <a:pPr marL="45720" indent="0">
              <a:buNone/>
            </a:pPr>
            <a:endParaRPr lang="en-US" dirty="0"/>
          </a:p>
          <a:p>
            <a:r>
              <a:rPr lang="sr-Latn-CS" dirty="0"/>
              <a:t> </a:t>
            </a:r>
            <a:r>
              <a:rPr lang="sr-Latn-CS" dirty="0" smtClean="0"/>
              <a:t>Uveri razvojni </a:t>
            </a:r>
            <a:r>
              <a:rPr lang="sr-Latn-CS" dirty="0"/>
              <a:t>tim da je osnovana potreba za proizvodom</a:t>
            </a:r>
            <a:endParaRPr lang="en-US" dirty="0"/>
          </a:p>
          <a:p>
            <a:pPr lvl="0"/>
            <a:r>
              <a:rPr lang="sr-Latn-CS" dirty="0"/>
              <a:t>Identifikuje eksplicitne i skrivene potrebe potrošača</a:t>
            </a:r>
            <a:endParaRPr lang="en-US" dirty="0"/>
          </a:p>
          <a:p>
            <a:pPr lvl="0"/>
            <a:r>
              <a:rPr lang="sr-Latn-CS" dirty="0"/>
              <a:t>Obezbedi dovoljno veliku bazu </a:t>
            </a:r>
            <a:r>
              <a:rPr lang="sr-Latn-CS" dirty="0" smtClean="0"/>
              <a:t>informacija </a:t>
            </a:r>
            <a:r>
              <a:rPr lang="sr-Latn-CS" dirty="0"/>
              <a:t>da bi se proizvod konceptualizovao</a:t>
            </a:r>
            <a:endParaRPr lang="en-US" dirty="0"/>
          </a:p>
          <a:p>
            <a:pPr lvl="0"/>
            <a:r>
              <a:rPr lang="sr-Latn-CS" dirty="0"/>
              <a:t>Prikupi i organizuje bazu znanja za sledeće faze razvoja i buduće projekte</a:t>
            </a:r>
            <a:endParaRPr lang="en-US" dirty="0"/>
          </a:p>
          <a:p>
            <a:endParaRPr lang="en-US" dirty="0"/>
          </a:p>
          <a:p>
            <a:pPr marL="4572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4648200"/>
            <a:ext cx="3581400" cy="1895475"/>
          </a:xfrm>
          <a:prstGeom prst="rect">
            <a:avLst/>
          </a:prstGeom>
          <a:ln>
            <a:noFill/>
          </a:ln>
          <a:effectLst>
            <a:softEdge rad="112500"/>
          </a:effectLst>
        </p:spPr>
      </p:pic>
    </p:spTree>
    <p:extLst>
      <p:ext uri="{BB962C8B-B14F-4D97-AF65-F5344CB8AC3E}">
        <p14:creationId xmlns:p14="http://schemas.microsoft.com/office/powerpoint/2010/main" val="3661275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315200" cy="641412"/>
          </a:xfrm>
        </p:spPr>
        <p:txBody>
          <a:bodyPr>
            <a:normAutofit fontScale="90000"/>
          </a:bodyPr>
          <a:lstStyle/>
          <a:p>
            <a:r>
              <a:rPr lang="sr-Latn-RS" dirty="0" smtClean="0"/>
              <a:t>Testiranje koncepta</a:t>
            </a:r>
            <a:endParaRPr lang="en-US" dirty="0"/>
          </a:p>
        </p:txBody>
      </p:sp>
      <p:sp>
        <p:nvSpPr>
          <p:cNvPr id="3" name="Content Placeholder 2"/>
          <p:cNvSpPr>
            <a:spLocks noGrp="1"/>
          </p:cNvSpPr>
          <p:nvPr>
            <p:ph idx="1"/>
          </p:nvPr>
        </p:nvSpPr>
        <p:spPr>
          <a:xfrm>
            <a:off x="228600" y="1143000"/>
            <a:ext cx="8305800" cy="5562600"/>
          </a:xfrm>
        </p:spPr>
        <p:txBody>
          <a:bodyPr>
            <a:normAutofit/>
          </a:bodyPr>
          <a:lstStyle/>
          <a:p>
            <a:pPr algn="just"/>
            <a:r>
              <a:rPr lang="vi-VN" dirty="0"/>
              <a:t>Testiranje je važno kako bi sve bilo spremno za inženjerski razvoj, definisanje industrijskog dizajna, proizvodnih </a:t>
            </a:r>
            <a:r>
              <a:rPr lang="vi-VN" dirty="0" smtClean="0"/>
              <a:t>procesa.</a:t>
            </a:r>
            <a:r>
              <a:rPr lang="sr-Latn-RS" dirty="0" smtClean="0"/>
              <a:t> </a:t>
            </a:r>
            <a:r>
              <a:rPr lang="vi-VN" dirty="0" smtClean="0"/>
              <a:t>Ako </a:t>
            </a:r>
            <a:r>
              <a:rPr lang="vi-VN" dirty="0"/>
              <a:t>koncept ne prođe fazu testiranja, neće doći do ulaganja nepotrebnih sredstava u proces razvoja! Proizvod koji ne prođe testiranje ili se odbacuje ili se vraća na redefinisanje. Potrebno je definisati kriterijume za odabir pravog koncepta, a potom pristupiti istraživanju ciljnog tržišta. </a:t>
            </a:r>
            <a:endParaRPr lang="sr-Latn-RS" dirty="0" smtClean="0"/>
          </a:p>
          <a:p>
            <a:pPr marL="45720" indent="0" algn="just">
              <a:buNone/>
            </a:pPr>
            <a:endParaRPr lang="vi-VN" dirty="0"/>
          </a:p>
          <a:p>
            <a:pPr algn="just"/>
            <a:r>
              <a:rPr lang="vi-VN" dirty="0"/>
              <a:t>Koncept proizvoda je obično izjava o karakteristikama proizvoda koja naglašava novinu u odnosu na postojeći ili konkurentski proizvod, što ponekad nije dovoljno za odluku. Cilj testiranja koncepta je da se odbaciloža ideja, da se proceni tržišna tražnja za proizvodom i da se fino podesi odnos između atributa.</a:t>
            </a:r>
          </a:p>
          <a:p>
            <a:pPr algn="just"/>
            <a:endParaRPr lang="vi-VN" dirty="0"/>
          </a:p>
          <a:p>
            <a:pPr marL="45720" indent="0" algn="just">
              <a:buNone/>
            </a:pPr>
            <a:endParaRPr lang="en-US" dirty="0"/>
          </a:p>
        </p:txBody>
      </p:sp>
    </p:spTree>
    <p:extLst>
      <p:ext uri="{BB962C8B-B14F-4D97-AF65-F5344CB8AC3E}">
        <p14:creationId xmlns:p14="http://schemas.microsoft.com/office/powerpoint/2010/main" val="220023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315200" cy="793812"/>
          </a:xfrm>
        </p:spPr>
        <p:txBody>
          <a:bodyPr/>
          <a:lstStyle/>
          <a:p>
            <a:r>
              <a:rPr lang="sr-Latn-RS" dirty="0" smtClean="0"/>
              <a:t>Procena tehničke izvodljivosti</a:t>
            </a:r>
            <a:endParaRPr lang="en-US" dirty="0"/>
          </a:p>
        </p:txBody>
      </p:sp>
      <p:sp>
        <p:nvSpPr>
          <p:cNvPr id="3" name="Content Placeholder 2"/>
          <p:cNvSpPr>
            <a:spLocks noGrp="1"/>
          </p:cNvSpPr>
          <p:nvPr>
            <p:ph idx="1"/>
          </p:nvPr>
        </p:nvSpPr>
        <p:spPr>
          <a:xfrm>
            <a:off x="304800" y="1219200"/>
            <a:ext cx="8458200" cy="3539527"/>
          </a:xfrm>
        </p:spPr>
        <p:txBody>
          <a:bodyPr/>
          <a:lstStyle/>
          <a:p>
            <a:pPr algn="just"/>
            <a:r>
              <a:rPr lang="sr-Latn-CS" dirty="0"/>
              <a:t>Kada se izvrši izbor koncepta i njegovo testiranje, i nakon poslovne analize prostupa se razvoju proizvoda. Razvoj treba da omogući brže vreme do komercijalizacije, lakšu proizvodnju, montažu i testiranje proizvoda, ispunjenje zahteva potrošača, diferencijaciju </a:t>
            </a:r>
            <a:r>
              <a:rPr lang="sr-Latn-CS" dirty="0" smtClean="0"/>
              <a:t>proizvoda </a:t>
            </a:r>
            <a:r>
              <a:rPr lang="sr-Latn-CS" dirty="0"/>
              <a:t>održanje ili izgradnju brenda i očuvanje životne sredine. </a:t>
            </a:r>
            <a:endParaRPr lang="sr-Latn-CS" dirty="0" smtClean="0"/>
          </a:p>
          <a:p>
            <a:pPr algn="just"/>
            <a:r>
              <a:rPr lang="sr-Latn-RS" dirty="0" smtClean="0"/>
              <a:t>Procena tehničke izvodljivosti se vrši kako bi se ustanovilo da li je proizvod moguće realizovati sa tehničkog aspekta. Prave se skice, crteži i ocenjuju se karakteristike novog proizvoda.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4179147"/>
            <a:ext cx="3359016" cy="2326429"/>
          </a:xfrm>
          <a:prstGeom prst="rect">
            <a:avLst/>
          </a:prstGeom>
          <a:ln>
            <a:noFill/>
          </a:ln>
          <a:effectLst>
            <a:softEdge rad="112500"/>
          </a:effectLst>
        </p:spPr>
      </p:pic>
    </p:spTree>
    <p:extLst>
      <p:ext uri="{BB962C8B-B14F-4D97-AF65-F5344CB8AC3E}">
        <p14:creationId xmlns:p14="http://schemas.microsoft.com/office/powerpoint/2010/main" val="2503047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315200" cy="641412"/>
          </a:xfrm>
        </p:spPr>
        <p:txBody>
          <a:bodyPr>
            <a:normAutofit fontScale="90000"/>
          </a:bodyPr>
          <a:lstStyle/>
          <a:p>
            <a:r>
              <a:rPr lang="en-US" dirty="0" err="1"/>
              <a:t>Testiranje</a:t>
            </a:r>
            <a:r>
              <a:rPr lang="en-US" dirty="0"/>
              <a:t> </a:t>
            </a:r>
            <a:r>
              <a:rPr lang="en-US" dirty="0" err="1"/>
              <a:t>proizvoda</a:t>
            </a:r>
            <a:endParaRPr lang="en-US" dirty="0"/>
          </a:p>
        </p:txBody>
      </p:sp>
      <p:sp>
        <p:nvSpPr>
          <p:cNvPr id="3" name="Content Placeholder 2"/>
          <p:cNvSpPr>
            <a:spLocks noGrp="1"/>
          </p:cNvSpPr>
          <p:nvPr>
            <p:ph idx="1"/>
          </p:nvPr>
        </p:nvSpPr>
        <p:spPr>
          <a:xfrm>
            <a:off x="152400" y="914400"/>
            <a:ext cx="8610600" cy="5867399"/>
          </a:xfrm>
        </p:spPr>
        <p:txBody>
          <a:bodyPr>
            <a:normAutofit/>
          </a:bodyPr>
          <a:lstStyle/>
          <a:p>
            <a:pPr algn="just"/>
            <a:r>
              <a:rPr lang="vi-VN" dirty="0"/>
              <a:t>Posle faze razvoja, ponovo je porebno utvrditi da li proizvod zadovoljava zahteve u pogledu performansi, dizajna, kvaliteta, pouzdanosti i sigurnosti u radu, i slično. Ovi testovi se odvijaju u laboratorijama, ispitnim centrima i realnim uslovima. Testiranje može biti dugotrajno i skupo, ali je cena u poređenju sa eventualnim neuspehom na tržištu mala</a:t>
            </a:r>
            <a:r>
              <a:rPr lang="vi-VN" dirty="0" smtClean="0"/>
              <a:t>.</a:t>
            </a:r>
            <a:endParaRPr lang="vi-VN" dirty="0"/>
          </a:p>
          <a:p>
            <a:pPr marL="45720" indent="0" algn="just">
              <a:buNone/>
            </a:pPr>
            <a:endParaRPr lang="vi-VN" dirty="0"/>
          </a:p>
          <a:p>
            <a:pPr marL="502920" indent="-457200" algn="just">
              <a:buFont typeface="+mj-lt"/>
              <a:buAutoNum type="arabicPeriod"/>
            </a:pPr>
            <a:r>
              <a:rPr lang="vi-VN" dirty="0"/>
              <a:t>Beta testiranje – testiranje kod kupaca, da bi kompanija bila u potpunosti sigurna da proizvod zadovljava određene funkcionalne potrebe </a:t>
            </a:r>
            <a:r>
              <a:rPr lang="vi-VN" dirty="0" smtClean="0"/>
              <a:t>kupaca.</a:t>
            </a:r>
            <a:endParaRPr lang="sr-Latn-RS" dirty="0" smtClean="0"/>
          </a:p>
          <a:p>
            <a:pPr marL="502920" indent="-457200" algn="just">
              <a:buFont typeface="+mj-lt"/>
              <a:buAutoNum type="arabicPeriod"/>
            </a:pPr>
            <a:r>
              <a:rPr lang="vi-VN" dirty="0" smtClean="0"/>
              <a:t>Gama </a:t>
            </a:r>
            <a:r>
              <a:rPr lang="vi-VN" dirty="0"/>
              <a:t>testiranje – najdetaljnije testiranje proizvoda od strane </a:t>
            </a:r>
            <a:r>
              <a:rPr lang="vi-VN" dirty="0" smtClean="0"/>
              <a:t>kupaca.</a:t>
            </a:r>
            <a:endParaRPr lang="sr-Latn-RS" dirty="0" smtClean="0"/>
          </a:p>
          <a:p>
            <a:pPr marL="502920" indent="-457200" algn="just">
              <a:buFont typeface="+mj-lt"/>
              <a:buAutoNum type="arabicPeriod"/>
            </a:pPr>
            <a:r>
              <a:rPr lang="vi-VN" dirty="0" smtClean="0"/>
              <a:t>Testiranje </a:t>
            </a:r>
            <a:r>
              <a:rPr lang="vi-VN" dirty="0"/>
              <a:t>tržišta – istraživanje prihvatanja proizvoda od strane </a:t>
            </a:r>
            <a:r>
              <a:rPr lang="vi-VN" dirty="0" smtClean="0"/>
              <a:t>kupaca</a:t>
            </a:r>
            <a:endParaRPr lang="sr-Latn-RS" dirty="0" smtClean="0"/>
          </a:p>
          <a:p>
            <a:pPr marL="502920" indent="-457200" algn="just">
              <a:buFont typeface="+mj-lt"/>
              <a:buAutoNum type="arabicPeriod"/>
            </a:pPr>
            <a:r>
              <a:rPr lang="vi-VN" dirty="0" smtClean="0"/>
              <a:t>Marketing </a:t>
            </a:r>
            <a:r>
              <a:rPr lang="vi-VN" dirty="0"/>
              <a:t>testiranje – treba da ispita ispravnost polaznih pretpostavki u vezi </a:t>
            </a:r>
            <a:r>
              <a:rPr lang="sr-Latn-RS" dirty="0" smtClean="0"/>
              <a:t>sa </a:t>
            </a:r>
            <a:r>
              <a:rPr lang="vi-VN" dirty="0" smtClean="0"/>
              <a:t>ciljn</a:t>
            </a:r>
            <a:r>
              <a:rPr lang="sr-Latn-RS" dirty="0" smtClean="0"/>
              <a:t>im </a:t>
            </a:r>
            <a:r>
              <a:rPr lang="vi-VN" dirty="0" smtClean="0"/>
              <a:t>tržišt</a:t>
            </a:r>
            <a:r>
              <a:rPr lang="sr-Latn-RS" dirty="0" smtClean="0"/>
              <a:t>em</a:t>
            </a:r>
            <a:r>
              <a:rPr lang="vi-VN" dirty="0" smtClean="0"/>
              <a:t>, </a:t>
            </a:r>
            <a:r>
              <a:rPr lang="vi-VN" dirty="0"/>
              <a:t>marketing miksa za to tržište, promocije i ostalih elemenata marketing plana.</a:t>
            </a:r>
          </a:p>
          <a:p>
            <a:pPr algn="just">
              <a:buNone/>
            </a:pPr>
            <a:endParaRPr lang="vi-VN" dirty="0"/>
          </a:p>
        </p:txBody>
      </p:sp>
    </p:spTree>
    <p:extLst>
      <p:ext uri="{BB962C8B-B14F-4D97-AF65-F5344CB8AC3E}">
        <p14:creationId xmlns:p14="http://schemas.microsoft.com/office/powerpoint/2010/main" val="297167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7315200" cy="698572"/>
          </a:xfrm>
        </p:spPr>
        <p:txBody>
          <a:bodyPr>
            <a:normAutofit fontScale="90000"/>
          </a:bodyPr>
          <a:lstStyle/>
          <a:p>
            <a:r>
              <a:rPr lang="en-US" dirty="0" smtClean="0"/>
              <a:t>T</a:t>
            </a:r>
            <a:r>
              <a:rPr lang="sr-Latn-RS" dirty="0" smtClean="0"/>
              <a:t>estiranje proizvoda</a:t>
            </a:r>
            <a:endParaRPr lang="en-US" dirty="0"/>
          </a:p>
        </p:txBody>
      </p:sp>
      <p:sp>
        <p:nvSpPr>
          <p:cNvPr id="3" name="Content Placeholder 2"/>
          <p:cNvSpPr>
            <a:spLocks noGrp="1"/>
          </p:cNvSpPr>
          <p:nvPr>
            <p:ph idx="1"/>
          </p:nvPr>
        </p:nvSpPr>
        <p:spPr>
          <a:xfrm>
            <a:off x="914400" y="1428737"/>
            <a:ext cx="7315200" cy="4880624"/>
          </a:xfrm>
        </p:spPr>
        <p:txBody>
          <a:bodyPr>
            <a:normAutofit/>
          </a:bodyPr>
          <a:lstStyle/>
          <a:p>
            <a:pPr algn="just">
              <a:buNone/>
            </a:pPr>
            <a:r>
              <a:rPr lang="vi-VN" dirty="0" smtClean="0"/>
              <a:t>Metode testiranja tržišta su:</a:t>
            </a:r>
          </a:p>
          <a:p>
            <a:pPr algn="just"/>
            <a:endParaRPr lang="vi-VN" dirty="0" smtClean="0"/>
          </a:p>
          <a:p>
            <a:pPr algn="just"/>
            <a:r>
              <a:rPr lang="vi-VN" dirty="0" smtClean="0"/>
              <a:t>Pseudo prodajne metode – Proizvod se ne prodaje, već se potencijalni kupci ispituju da li bi želeli da kupe proizvod koji im je predstavljen</a:t>
            </a:r>
            <a:r>
              <a:rPr lang="sr-Latn-RS" dirty="0" smtClean="0"/>
              <a:t>.</a:t>
            </a:r>
            <a:endParaRPr lang="vi-VN" dirty="0" smtClean="0"/>
          </a:p>
          <a:p>
            <a:pPr algn="just"/>
            <a:endParaRPr lang="vi-VN" dirty="0" smtClean="0"/>
          </a:p>
          <a:p>
            <a:pPr algn="just"/>
            <a:r>
              <a:rPr lang="vi-VN" dirty="0" smtClean="0"/>
              <a:t>Kontrolisana prodaja – Kupac kupuje proizvod ali na posebno odabranim prodajnim mestima za tu svrhu da bi se kontrolisali faktori prodaje i vršila korekcija</a:t>
            </a:r>
            <a:r>
              <a:rPr lang="sr-Latn-RS" dirty="0" smtClean="0"/>
              <a:t>.</a:t>
            </a:r>
            <a:endParaRPr lang="vi-VN" dirty="0" smtClean="0"/>
          </a:p>
          <a:p>
            <a:pPr algn="just"/>
            <a:endParaRPr lang="vi-VN" dirty="0" smtClean="0"/>
          </a:p>
          <a:p>
            <a:pPr algn="just"/>
            <a:r>
              <a:rPr lang="vi-VN" dirty="0" smtClean="0"/>
              <a:t>Puna prodaja – Poslednja faza testiranja pred konačno lansiranje, koja se odvija na jednom području, uz potpunu kampanju, kako bi se uočili i poslednji nedostaci</a:t>
            </a:r>
          </a:p>
          <a:p>
            <a:pPr algn="just"/>
            <a:endParaRPr lang="vi-VN"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315200" cy="565212"/>
          </a:xfrm>
        </p:spPr>
        <p:txBody>
          <a:bodyPr>
            <a:normAutofit fontScale="90000"/>
          </a:bodyPr>
          <a:lstStyle/>
          <a:p>
            <a:r>
              <a:rPr lang="en-US" dirty="0" err="1"/>
              <a:t>Finansijska</a:t>
            </a:r>
            <a:r>
              <a:rPr lang="en-US" dirty="0"/>
              <a:t> </a:t>
            </a:r>
            <a:r>
              <a:rPr lang="en-US" dirty="0" err="1"/>
              <a:t>evaluacija</a:t>
            </a:r>
            <a:endParaRPr lang="en-US" dirty="0"/>
          </a:p>
        </p:txBody>
      </p:sp>
      <p:sp>
        <p:nvSpPr>
          <p:cNvPr id="3" name="Content Placeholder 2"/>
          <p:cNvSpPr>
            <a:spLocks noGrp="1"/>
          </p:cNvSpPr>
          <p:nvPr>
            <p:ph idx="1"/>
          </p:nvPr>
        </p:nvSpPr>
        <p:spPr>
          <a:xfrm>
            <a:off x="381000" y="1219201"/>
            <a:ext cx="8229600" cy="3657600"/>
          </a:xfrm>
        </p:spPr>
        <p:txBody>
          <a:bodyPr>
            <a:normAutofit/>
          </a:bodyPr>
          <a:lstStyle/>
          <a:p>
            <a:pPr algn="just">
              <a:buNone/>
            </a:pPr>
            <a:r>
              <a:rPr lang="sr-Latn-RS" dirty="0" smtClean="0"/>
              <a:t>D</a:t>
            </a:r>
            <a:r>
              <a:rPr lang="vi-VN" dirty="0" smtClean="0"/>
              <a:t>a </a:t>
            </a:r>
            <a:r>
              <a:rPr lang="vi-VN" dirty="0"/>
              <a:t>li će proizvod biti </a:t>
            </a:r>
            <a:r>
              <a:rPr lang="vi-VN" dirty="0" smtClean="0"/>
              <a:t>profitabilan</a:t>
            </a:r>
            <a:r>
              <a:rPr lang="sr-Latn-RS" dirty="0" smtClean="0"/>
              <a:t>?</a:t>
            </a:r>
            <a:endParaRPr lang="vi-VN" dirty="0"/>
          </a:p>
          <a:p>
            <a:pPr algn="just"/>
            <a:endParaRPr lang="vi-VN" dirty="0"/>
          </a:p>
          <a:p>
            <a:pPr algn="just">
              <a:buNone/>
            </a:pPr>
            <a:r>
              <a:rPr lang="vi-VN" dirty="0"/>
              <a:t>Najpre je potrebno proceniti prodaju kako bi mogli da se procene troškovi i kako bi se projektovao profit. Finansijska analiza obuhvata projektovanje brojnih finansijskih pokazatelja. Procena prodaje zasniva se na intervjuisanju ispitanika u fazi testiranja koncepta, sa pitanjem koje su njihove namere u pogledu kupovine takvog proizvoda. Odgovori su: da, možda, i ne.</a:t>
            </a:r>
          </a:p>
          <a:p>
            <a:pPr algn="just"/>
            <a:endParaRPr lang="vi-VN" dirty="0"/>
          </a:p>
          <a:p>
            <a:pPr algn="just">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4262269"/>
            <a:ext cx="3709982" cy="2481431"/>
          </a:xfrm>
          <a:prstGeom prst="rect">
            <a:avLst/>
          </a:prstGeom>
          <a:ln>
            <a:noFill/>
          </a:ln>
          <a:effectLst>
            <a:softEdge rad="112500"/>
          </a:effectLst>
        </p:spPr>
      </p:pic>
    </p:spTree>
    <p:extLst>
      <p:ext uri="{BB962C8B-B14F-4D97-AF65-F5344CB8AC3E}">
        <p14:creationId xmlns:p14="http://schemas.microsoft.com/office/powerpoint/2010/main" val="749777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204</TotalTime>
  <Words>1621</Words>
  <Application>Microsoft Office PowerPoint</Application>
  <PresentationFormat>On-screen Show (4:3)</PresentationFormat>
  <Paragraphs>143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Perspective</vt:lpstr>
      <vt:lpstr>Strateški menadžment tehnologija i inovacija </vt:lpstr>
      <vt:lpstr>Pitanja za danas:</vt:lpstr>
      <vt:lpstr>              Linearni proces inovacija? </vt:lpstr>
      <vt:lpstr>Generesianje ideja </vt:lpstr>
      <vt:lpstr>Testiranje koncepta</vt:lpstr>
      <vt:lpstr>Procena tehničke izvodljivosti</vt:lpstr>
      <vt:lpstr>Testiranje proizvoda</vt:lpstr>
      <vt:lpstr>Testiranje proizvoda</vt:lpstr>
      <vt:lpstr>Finansijska evaluacija</vt:lpstr>
      <vt:lpstr>Marketing evaluacija </vt:lpstr>
      <vt:lpstr>Marketing strategija</vt:lpstr>
      <vt:lpstr>Lansiranje proizvoda na tržište</vt:lpstr>
      <vt:lpstr>Životni ciklus proizvoda</vt:lpstr>
      <vt:lpstr>PowerPoint Presentation</vt:lpstr>
      <vt:lpstr>Ključni činioci uspeha tehnoloških inovacija? </vt:lpstr>
      <vt:lpstr>PowerPoint Presentation</vt:lpstr>
      <vt:lpstr>Ključni faktori neuspeha tehnoloških inovacija</vt:lpstr>
      <vt:lpstr>Intelektualna svojina</vt:lpstr>
      <vt:lpstr>Intelektualna svojina? </vt:lpstr>
      <vt:lpstr>Patent </vt:lpstr>
      <vt:lpstr>Licenca i žig</vt:lpstr>
      <vt:lpstr>Model i uzorak, geografska oznaka porekla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Strateški menadžment tehnologija i inovacija</dc:title>
  <dc:creator>Sladjana Plačkov</dc:creator>
  <cp:lastModifiedBy>Sladjana Plačkov</cp:lastModifiedBy>
  <cp:revision>17</cp:revision>
  <dcterms:created xsi:type="dcterms:W3CDTF">2013-03-20T09:14:05Z</dcterms:created>
  <dcterms:modified xsi:type="dcterms:W3CDTF">2014-03-06T10:47:46Z</dcterms:modified>
</cp:coreProperties>
</file>