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57D0E3-36F9-40E8-A011-0A3E01AD02AD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BE0FD17-392A-4B0A-9F62-9608D214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6934200" cy="1524000"/>
          </a:xfrm>
        </p:spPr>
        <p:txBody>
          <a:bodyPr>
            <a:normAutofit/>
          </a:bodyPr>
          <a:lstStyle/>
          <a:p>
            <a:r>
              <a:rPr lang="sr-Latn-RS" dirty="0" smtClean="0"/>
              <a:t>Strateški menadžment tehnologija i inovacija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28.3.2013.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9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Bestežinska 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I</a:t>
            </a:r>
            <a:r>
              <a:rPr lang="sr-Latn-RS" sz="3200" dirty="0" smtClean="0"/>
              <a:t>nformacione  i komunikacione tehnologije</a:t>
            </a:r>
          </a:p>
          <a:p>
            <a:pPr algn="just"/>
            <a:r>
              <a:rPr lang="en-US" sz="3200" dirty="0" smtClean="0"/>
              <a:t>I</a:t>
            </a:r>
            <a:r>
              <a:rPr lang="sr-Latn-RS" sz="3200" dirty="0" smtClean="0"/>
              <a:t>ntelektualna svojina</a:t>
            </a:r>
          </a:p>
          <a:p>
            <a:pPr algn="just"/>
            <a:r>
              <a:rPr lang="en-US" sz="3200" dirty="0" smtClean="0"/>
              <a:t>E</a:t>
            </a:r>
            <a:r>
              <a:rPr lang="sr-Latn-RS" sz="3200" dirty="0" smtClean="0"/>
              <a:t>lektronske baze podataka i biblioteke</a:t>
            </a:r>
          </a:p>
          <a:p>
            <a:pPr algn="just"/>
            <a:r>
              <a:rPr lang="en-US" sz="3200" dirty="0" smtClean="0"/>
              <a:t>B</a:t>
            </a:r>
            <a:r>
              <a:rPr lang="sr-Latn-RS" sz="3200" dirty="0" smtClean="0"/>
              <a:t>iotehnologija.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72400" cy="1143000"/>
          </a:xfrm>
        </p:spPr>
        <p:txBody>
          <a:bodyPr/>
          <a:lstStyle/>
          <a:p>
            <a:r>
              <a:rPr lang="sr-Latn-CS" dirty="0"/>
              <a:t>Nova 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4422"/>
            <a:ext cx="7958166" cy="507209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ekonomija znanja-</a:t>
            </a:r>
            <a:r>
              <a:rPr lang="sr-Latn-CS" sz="2800" dirty="0"/>
              <a:t> ključna imovina je intelektualna svojina. Sve se više radi mozgom a ne mišićima.</a:t>
            </a:r>
          </a:p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digitalna ekonomija-</a:t>
            </a:r>
            <a:r>
              <a:rPr lang="sr-Latn-CS" sz="2800" dirty="0"/>
              <a:t> internet. Fizičke stvari sve više poprimaju svoj virtuelni oblik menjajući metabolizam privrede, tipove institucija i prirodu ekonomske aktivnosti u celini (virtualizacija)</a:t>
            </a:r>
          </a:p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molekularna ekonomija-</a:t>
            </a:r>
            <a:r>
              <a:rPr lang="sr-Latn-CS" sz="2800" dirty="0"/>
              <a:t> teži manjim celinama- dinamičke mreže- ad hoc</a:t>
            </a:r>
          </a:p>
          <a:p>
            <a:pPr algn="just">
              <a:lnSpc>
                <a:spcPct val="8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ekonimija je mrežna ekonomija:</a:t>
            </a:r>
            <a:r>
              <a:rPr lang="sr-Latn-CS" sz="2800" dirty="0"/>
              <a:t> integriše molekule u klastere- jači nastup na tržište- sinergija obima i znanja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2156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Documents and Settings\Zeljko\Desktop\mala riba jede veliku ri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93"/>
            <a:ext cx="9144000" cy="683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28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00042"/>
            <a:ext cx="7772400" cy="557216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eliminiše posredničke funkcije</a:t>
            </a:r>
            <a:r>
              <a:rPr lang="sr-Latn-CS" sz="2800" dirty="0"/>
              <a:t> u ekonomskoj aktivnosti: veletrgovce, agente, brokere, i ostale koje su stajali između proizvođača i potrošača</a:t>
            </a:r>
          </a:p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inovaciona </a:t>
            </a:r>
            <a:r>
              <a:rPr lang="sr-Latn-CS" sz="2800" dirty="0" smtClean="0">
                <a:solidFill>
                  <a:srgbClr val="CC0000"/>
                </a:solidFill>
              </a:rPr>
              <a:t>ekonomija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sr-Latn-RS" sz="2800" dirty="0" smtClean="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sr-Latn-CS" sz="2800" dirty="0" smtClean="0"/>
              <a:t>U </a:t>
            </a:r>
            <a:r>
              <a:rPr lang="sr-Latn-CS" sz="2800" dirty="0"/>
              <a:t>novoj ekonomiji je zamagljen jaz između proizvođača i potrošača- proizvodnja po narudžbi zamenjuje masovnu proizvodnju. Dolazi do izražaja uska saradnja i lojalnost.</a:t>
            </a:r>
          </a:p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skraćuje životni vek proizvoda</a:t>
            </a:r>
            <a:r>
              <a:rPr lang="sr-Latn-CS" sz="2800" dirty="0"/>
              <a:t> (inovacija- imitacija- unifikacija)</a:t>
            </a:r>
          </a:p>
          <a:p>
            <a:pPr algn="just">
              <a:lnSpc>
                <a:spcPct val="90000"/>
              </a:lnSpc>
            </a:pPr>
            <a:r>
              <a:rPr lang="sr-Latn-CS" sz="2800" dirty="0">
                <a:solidFill>
                  <a:srgbClr val="CC0000"/>
                </a:solidFill>
              </a:rPr>
              <a:t>Nova ekonomija je globalna</a:t>
            </a:r>
            <a:r>
              <a:rPr lang="sr-Latn-CS" sz="2800" dirty="0"/>
              <a:t> (slobodan protok roba, ljudi i kapitala).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13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ogrešne procene značaja inovacija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71612"/>
            <a:ext cx="7772400" cy="3733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Latn-RS" sz="2800" dirty="0" smtClean="0"/>
              <a:t>“Sve što je moglo biti izmišljeno, je izmišljeno” Duell, US Office of Patents, 1899.</a:t>
            </a:r>
          </a:p>
          <a:p>
            <a:pPr algn="just">
              <a:buNone/>
            </a:pPr>
            <a:r>
              <a:rPr lang="sr-Latn-RS" sz="2800" dirty="0" smtClean="0"/>
              <a:t>“Avioni su interesantna igračka ali nemaju vojni značaj”  Maršal Foh</a:t>
            </a:r>
          </a:p>
          <a:p>
            <a:pPr algn="just">
              <a:buNone/>
            </a:pPr>
            <a:r>
              <a:rPr lang="sr-Latn-RS" sz="2800" dirty="0" smtClean="0"/>
              <a:t>“Ja mislim da svetsko tržište ima prostora za možda pet kompjutera” Watson, direktor IBM</a:t>
            </a:r>
          </a:p>
          <a:p>
            <a:pPr algn="just">
              <a:buNone/>
            </a:pPr>
            <a:r>
              <a:rPr lang="sr-Latn-RS" sz="2800" dirty="0" smtClean="0"/>
              <a:t>“640 KB treba da bude dovoljno za bilo koga” Bill Gates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CS" sz="2800" dirty="0"/>
              <a:t>Objasni neke od simbola stare TEP ?</a:t>
            </a:r>
            <a:endParaRPr lang="en-US" sz="2800" dirty="0"/>
          </a:p>
          <a:p>
            <a:pPr lvl="0"/>
            <a:r>
              <a:rPr lang="sr-Latn-CS" sz="2800" dirty="0"/>
              <a:t>Razlozi pojavljivanja nove TEP?</a:t>
            </a:r>
            <a:endParaRPr lang="en-US" sz="2800" dirty="0"/>
          </a:p>
          <a:p>
            <a:pPr lvl="0"/>
            <a:r>
              <a:rPr lang="sr-Latn-CS" sz="2800" dirty="0"/>
              <a:t>Karakteristike nove TEP- Informaciono tehnološke paradigme?</a:t>
            </a:r>
            <a:endParaRPr lang="en-US" sz="2800" dirty="0"/>
          </a:p>
          <a:p>
            <a:pPr lvl="0"/>
            <a:r>
              <a:rPr lang="sr-Latn-CS" sz="2800" dirty="0"/>
              <a:t>Faktori uspešnog poslovanja u novoj TEP?</a:t>
            </a:r>
            <a:endParaRPr lang="en-US" sz="2800" dirty="0"/>
          </a:p>
          <a:p>
            <a:pPr lvl="0"/>
            <a:r>
              <a:rPr lang="sr-Latn-CS" sz="2800" dirty="0"/>
              <a:t>Napišite 5 usluga koje omogućava IT, a koje smanjuju troškove ?</a:t>
            </a:r>
            <a:endParaRPr lang="en-US" sz="2800" dirty="0"/>
          </a:p>
          <a:p>
            <a:pPr lvl="0"/>
            <a:r>
              <a:rPr lang="sr-Latn-CS" sz="2800" dirty="0"/>
              <a:t>Karakteristike nove ekonomije?</a:t>
            </a:r>
            <a:endParaRPr 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9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r-Latn-CS" dirty="0"/>
              <a:t>Objasni neke od simbola stare TEP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29684" cy="4719654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sr-Latn-CS" sz="2400" dirty="0"/>
              <a:t>Trajala do početka 70- tih godina XX veka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Visoki fabrički dimnjaci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Pokretna traka (definisane funkcije,poštovanje hijerarhije, uska specijalizacija i stroga podela poslova i kontrola)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Jeftina nafta kao energetski izvor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Jeftini neobnovljivi resursi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Energetski intenzivni materijali i proizvodi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Nosioci rasta bile su gigantske kompanije za proizvodnju nafte, hemikalija, automobila, opreme za vojne svrhe i masovno </a:t>
            </a:r>
            <a:r>
              <a:rPr lang="sr-Latn-CS" sz="2400" dirty="0" smtClean="0"/>
              <a:t>tržište</a:t>
            </a:r>
          </a:p>
          <a:p>
            <a:pPr algn="just"/>
            <a:r>
              <a:rPr lang="sr-Latn-CS" sz="2400" dirty="0"/>
              <a:t>Kontinuirana proizvodnja mase homogenih proizvoda u velikim serijama</a:t>
            </a:r>
          </a:p>
          <a:p>
            <a:pPr algn="just"/>
            <a:r>
              <a:rPr lang="sr-Latn-CS" sz="2400" dirty="0"/>
              <a:t>Upravljanje pomoću administrativne hijerarhije</a:t>
            </a:r>
          </a:p>
          <a:p>
            <a:pPr algn="just"/>
            <a:r>
              <a:rPr lang="sr-Latn-CS" sz="2400" dirty="0"/>
              <a:t>Rastom je dominirao gigantizam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90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Razlozi pojavljivanja nove 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sz="2800" dirty="0"/>
              <a:t>Zasićenost tržišta postojećim proizvodima</a:t>
            </a:r>
          </a:p>
          <a:p>
            <a:pPr algn="just"/>
            <a:r>
              <a:rPr lang="sr-Latn-CS" sz="2800" dirty="0"/>
              <a:t>Potreba analize uticaja okruženja na poslovanje</a:t>
            </a:r>
          </a:p>
          <a:p>
            <a:pPr algn="just"/>
            <a:r>
              <a:rPr lang="sr-Latn-CS" sz="2800" dirty="0"/>
              <a:t>Promena mentalnog profila ljudi</a:t>
            </a:r>
          </a:p>
          <a:p>
            <a:pPr algn="just"/>
            <a:r>
              <a:rPr lang="sr-Latn-CS" sz="2800" dirty="0"/>
              <a:t>Razvoj informacione tehnologije</a:t>
            </a:r>
          </a:p>
          <a:p>
            <a:pPr algn="just">
              <a:buFont typeface="Wingdings" pitchFamily="2" charset="2"/>
              <a:buNone/>
            </a:pPr>
            <a:endParaRPr lang="sr-Latn-C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9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Razlozi pojavljivanja nove 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sz="2400" dirty="0"/>
              <a:t>U početku se IT razvijala paralelno sa razvojem potreba samog korisnika (autonomne kupovine)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Danas sve više preovlađuje trend ka integrisanim sistemima, globalizovanim informacionim solucijama i sistemima komunikacija.</a:t>
            </a:r>
          </a:p>
          <a:p>
            <a:pPr algn="just">
              <a:lnSpc>
                <a:spcPct val="80000"/>
              </a:lnSpc>
            </a:pPr>
            <a:r>
              <a:rPr lang="sr-Latn-CS" sz="2400" dirty="0"/>
              <a:t>Nekada razbacana i nepovezana inteligencija se integriše u mreže, što omogućava kompleksnu komunikaciju unutar subjekta i van njega.</a:t>
            </a:r>
          </a:p>
          <a:p>
            <a:pPr algn="just">
              <a:lnSpc>
                <a:spcPct val="80000"/>
              </a:lnSpc>
            </a:pPr>
            <a:r>
              <a:rPr lang="sr-Latn-CS" sz="2400" dirty="0" smtClean="0"/>
              <a:t>uspostavlja se kvalitetna veza sa mnogim drugim lokalnim i globalnim komunikacionim mrežama- pojavljuje se nova tep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272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/>
              <a:t>Karakteristike nove TEP- Informaciono tehnološke paradigme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CS" sz="2800" dirty="0"/>
              <a:t>Zasnovana na informacionoj intenzivnosti</a:t>
            </a:r>
          </a:p>
          <a:p>
            <a:r>
              <a:rPr lang="sr-Latn-CS" sz="2800" dirty="0"/>
              <a:t>Razvija se maloserijska heterogena i fleksibilna proizvodnja.</a:t>
            </a:r>
          </a:p>
          <a:p>
            <a:r>
              <a:rPr lang="sr-Latn-CS" sz="2800" dirty="0"/>
              <a:t>Omogućava diverzifikovan odgovor na zahteve tržišta.</a:t>
            </a:r>
          </a:p>
          <a:p>
            <a:r>
              <a:rPr lang="sr-Latn-CS" sz="2800" dirty="0"/>
              <a:t>Funkcionalni model se transformiše u horizontalne modele koji integrišu proivodnju, marketing i rukovođenje.</a:t>
            </a:r>
          </a:p>
        </p:txBody>
      </p:sp>
    </p:spTree>
    <p:extLst>
      <p:ext uri="{BB962C8B-B14F-4D97-AF65-F5344CB8AC3E}">
        <p14:creationId xmlns:p14="http://schemas.microsoft.com/office/powerpoint/2010/main" val="237513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Faktori uspešnog poslovanja u novoj 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sr-Latn-CS" sz="2800" dirty="0"/>
              <a:t>Brza transformacija strukture- bazirana na znanju, otvorenoj komunikaciji i izgradnji autoriteta zasnovanom na znanju i kompetencijama.</a:t>
            </a:r>
          </a:p>
          <a:p>
            <a:pPr algn="just">
              <a:lnSpc>
                <a:spcPct val="90000"/>
              </a:lnSpc>
            </a:pPr>
            <a:r>
              <a:rPr lang="sr-Latn-CS" sz="2800" dirty="0"/>
              <a:t>Inovacija ili</a:t>
            </a:r>
          </a:p>
          <a:p>
            <a:pPr algn="just">
              <a:lnSpc>
                <a:spcPct val="90000"/>
              </a:lnSpc>
            </a:pPr>
            <a:r>
              <a:rPr lang="sr-Latn-CS" sz="2800" dirty="0"/>
              <a:t>Imitacija- benčmarking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sr-Latn-CS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 smtClean="0"/>
              <a:t>   Osnovne </a:t>
            </a:r>
            <a:r>
              <a:rPr lang="sr-Latn-CS" sz="2800" dirty="0"/>
              <a:t>osobine koje omogućavaju uspešno poslovanje su inventivnost, inovativnosti  fleksibilnost.</a:t>
            </a:r>
          </a:p>
        </p:txBody>
      </p:sp>
    </p:spTree>
    <p:extLst>
      <p:ext uri="{BB962C8B-B14F-4D97-AF65-F5344CB8AC3E}">
        <p14:creationId xmlns:p14="http://schemas.microsoft.com/office/powerpoint/2010/main" val="358107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Uticaj informacione </a:t>
            </a:r>
            <a:r>
              <a:rPr lang="sr-Latn-CS" dirty="0" smtClean="0"/>
              <a:t> tehnologije </a:t>
            </a:r>
            <a:r>
              <a:rPr lang="sr-Latn-CS" dirty="0"/>
              <a:t>na reprodukcioni proces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800" dirty="0"/>
              <a:t>IT su </a:t>
            </a:r>
            <a:r>
              <a:rPr lang="sr-Latn-CS" sz="2800" dirty="0" smtClean="0"/>
              <a:t>radno štedljive</a:t>
            </a:r>
            <a:endParaRPr lang="sr-Latn-CS" sz="2800" dirty="0"/>
          </a:p>
          <a:p>
            <a:r>
              <a:rPr lang="sr-Latn-CS" sz="2800" dirty="0"/>
              <a:t>IT štede stalni i obrtni kapital</a:t>
            </a:r>
          </a:p>
          <a:p>
            <a:r>
              <a:rPr lang="sr-Latn-CS" sz="2800" dirty="0"/>
              <a:t>IT utiču na povećanje kvaliteta svih segmenata reprodukcionog procesa</a:t>
            </a:r>
          </a:p>
          <a:p>
            <a:r>
              <a:rPr lang="sr-Latn-CS" sz="2800" dirty="0"/>
              <a:t>IT štede energetska i materijalna sredstva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53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sr-Latn-CS" dirty="0"/>
              <a:t>NAPIŠITE 5 USLUGA KOJE OMOGUĆAVA IT, A KOJE SMANJUJU TROŠKOVE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ONLIBNE BANKING</a:t>
            </a:r>
          </a:p>
          <a:p>
            <a:r>
              <a:rPr lang="sr-Latn-CS" dirty="0"/>
              <a:t>PLATNE KARTICE</a:t>
            </a:r>
          </a:p>
          <a:p>
            <a:r>
              <a:rPr lang="sr-Latn-CS" dirty="0"/>
              <a:t>FACEBOOK (KOMUNIKACIJA)</a:t>
            </a:r>
          </a:p>
          <a:p>
            <a:r>
              <a:rPr lang="sr-Latn-CS" dirty="0"/>
              <a:t>ONLINE KUPOVINA</a:t>
            </a:r>
          </a:p>
          <a:p>
            <a:r>
              <a:rPr lang="sr-Latn-CS" dirty="0"/>
              <a:t>NARUČIVANJE KARATA ZA KONCERTE</a:t>
            </a:r>
          </a:p>
          <a:p>
            <a:r>
              <a:rPr lang="sr-Latn-CS" dirty="0"/>
              <a:t>EMAIL</a:t>
            </a:r>
          </a:p>
          <a:p>
            <a:r>
              <a:rPr lang="sr-Latn-CS" dirty="0"/>
              <a:t>EDUKACIJA</a:t>
            </a:r>
          </a:p>
          <a:p>
            <a:r>
              <a:rPr lang="sr-Latn-CS" dirty="0"/>
              <a:t>ZABAVA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731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308</TotalTime>
  <Words>614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Strateški menadžment tehnologija i inovacija</vt:lpstr>
      <vt:lpstr>Pitanja</vt:lpstr>
      <vt:lpstr>Objasni neke od simbola stare TEP ? </vt:lpstr>
      <vt:lpstr>Razlozi pojavljivanja nove TEP</vt:lpstr>
      <vt:lpstr>Razlozi pojavljivanja nove tep?</vt:lpstr>
      <vt:lpstr>Karakteristike nove TEP- Informaciono tehnološke paradigme</vt:lpstr>
      <vt:lpstr>Faktori uspešnog poslovanja u novoj TEP</vt:lpstr>
      <vt:lpstr>Uticaj informacione  tehnologije na reprodukcioni proces</vt:lpstr>
      <vt:lpstr>NAPIŠITE 5 USLUGA KOJE OMOGUĆAVA IT, A KOJE SMANJUJU TROŠKOVE ?</vt:lpstr>
      <vt:lpstr>Bestežinska ekonomija</vt:lpstr>
      <vt:lpstr>Nova ekonomija</vt:lpstr>
      <vt:lpstr>PowerPoint Presentation</vt:lpstr>
      <vt:lpstr>PowerPoint Presentation</vt:lpstr>
      <vt:lpstr>Pogrešne procene značaja inovacija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Strateški menadžment tehnologija i inovacija</dc:title>
  <dc:creator>Sladjana Plačkov</dc:creator>
  <cp:lastModifiedBy>Sladjana Plačkov</cp:lastModifiedBy>
  <cp:revision>32</cp:revision>
  <dcterms:created xsi:type="dcterms:W3CDTF">2013-03-27T09:40:21Z</dcterms:created>
  <dcterms:modified xsi:type="dcterms:W3CDTF">2014-03-06T10:48:07Z</dcterms:modified>
</cp:coreProperties>
</file>