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8" r:id="rId3"/>
    <p:sldId id="259" r:id="rId4"/>
    <p:sldId id="260" r:id="rId5"/>
    <p:sldId id="261" r:id="rId6"/>
    <p:sldId id="262" r:id="rId7"/>
    <p:sldId id="263" r:id="rId8"/>
    <p:sldId id="264" r:id="rId9"/>
    <p:sldId id="276" r:id="rId10"/>
    <p:sldId id="277" r:id="rId11"/>
    <p:sldId id="278" r:id="rId12"/>
    <p:sldId id="279" r:id="rId13"/>
    <p:sldId id="280" r:id="rId14"/>
    <p:sldId id="281" r:id="rId15"/>
    <p:sldId id="294" r:id="rId16"/>
    <p:sldId id="295" r:id="rId17"/>
    <p:sldId id="296" r:id="rId18"/>
    <p:sldId id="297" r:id="rId19"/>
    <p:sldId id="299" r:id="rId20"/>
    <p:sldId id="300" r:id="rId21"/>
    <p:sldId id="301" r:id="rId22"/>
    <p:sldId id="302" r:id="rId23"/>
    <p:sldId id="303" r:id="rId24"/>
    <p:sldId id="304" r:id="rId25"/>
    <p:sldId id="305" r:id="rId26"/>
    <p:sldId id="306" r:id="rId27"/>
    <p:sldId id="307" r:id="rId28"/>
    <p:sldId id="308" r:id="rId29"/>
    <p:sldId id="309" r:id="rId30"/>
    <p:sldId id="310" r:id="rId31"/>
    <p:sldId id="312" r:id="rId32"/>
    <p:sldId id="314" r:id="rId33"/>
    <p:sldId id="315" r:id="rId34"/>
    <p:sldId id="316" r:id="rId35"/>
    <p:sldId id="317" r:id="rId36"/>
    <p:sldId id="319" r:id="rId37"/>
    <p:sldId id="320" r:id="rId38"/>
    <p:sldId id="321" r:id="rId39"/>
    <p:sldId id="323" r:id="rId40"/>
    <p:sldId id="325" r:id="rId41"/>
    <p:sldId id="326" r:id="rId42"/>
    <p:sldId id="327" r:id="rId43"/>
    <p:sldId id="328" r:id="rId44"/>
  </p:sldIdLst>
  <p:sldSz cx="10693400" cy="7556500"/>
  <p:notesSz cx="10693400" cy="7556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9" d="100"/>
          <a:sy n="69" d="100"/>
        </p:scale>
        <p:origin x="-1044"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633913" cy="377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057900" y="0"/>
            <a:ext cx="4632325" cy="377825"/>
          </a:xfrm>
          <a:prstGeom prst="rect">
            <a:avLst/>
          </a:prstGeom>
        </p:spPr>
        <p:txBody>
          <a:bodyPr vert="horz" lIns="91440" tIns="45720" rIns="91440" bIns="45720" rtlCol="0"/>
          <a:lstStyle>
            <a:lvl1pPr algn="r">
              <a:defRPr sz="1200"/>
            </a:lvl1pPr>
          </a:lstStyle>
          <a:p>
            <a:fld id="{3554F279-C055-4524-98DF-C5721D5635A1}" type="datetimeFigureOut">
              <a:rPr lang="en-US" smtClean="0"/>
              <a:t>6/13/2016</a:t>
            </a:fld>
            <a:endParaRPr lang="en-US"/>
          </a:p>
        </p:txBody>
      </p:sp>
      <p:sp>
        <p:nvSpPr>
          <p:cNvPr id="4" name="Slide Image Placeholder 3"/>
          <p:cNvSpPr>
            <a:spLocks noGrp="1" noRot="1" noChangeAspect="1"/>
          </p:cNvSpPr>
          <p:nvPr>
            <p:ph type="sldImg" idx="2"/>
          </p:nvPr>
        </p:nvSpPr>
        <p:spPr>
          <a:xfrm>
            <a:off x="3341688" y="566738"/>
            <a:ext cx="4010025" cy="2833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69975" y="3589338"/>
            <a:ext cx="8553450" cy="34004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7177088"/>
            <a:ext cx="4633913" cy="377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057900" y="7177088"/>
            <a:ext cx="4632325" cy="377825"/>
          </a:xfrm>
          <a:prstGeom prst="rect">
            <a:avLst/>
          </a:prstGeom>
        </p:spPr>
        <p:txBody>
          <a:bodyPr vert="horz" lIns="91440" tIns="45720" rIns="91440" bIns="45720" rtlCol="0" anchor="b"/>
          <a:lstStyle>
            <a:lvl1pPr algn="r">
              <a:defRPr sz="1200"/>
            </a:lvl1pPr>
          </a:lstStyle>
          <a:p>
            <a:fld id="{DA95268A-DD6F-4487-998D-B0D766B397CA}" type="slidenum">
              <a:rPr lang="en-US" smtClean="0"/>
              <a:t>‹#›</a:t>
            </a:fld>
            <a:endParaRPr lang="en-US"/>
          </a:p>
        </p:txBody>
      </p:sp>
    </p:spTree>
    <p:extLst>
      <p:ext uri="{BB962C8B-B14F-4D97-AF65-F5344CB8AC3E}">
        <p14:creationId xmlns:p14="http://schemas.microsoft.com/office/powerpoint/2010/main" val="143903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95268A-DD6F-4487-998D-B0D766B397CA}" type="slidenum">
              <a:rPr lang="en-US" smtClean="0"/>
              <a:t>32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2515"/>
            <a:ext cx="9089390" cy="158686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1640"/>
            <a:ext cx="7485380" cy="18891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6/13/2016</a:t>
            </a:fld>
            <a:endParaRPr lang="en-US"/>
          </a:p>
        </p:txBody>
      </p:sp>
      <p:sp>
        <p:nvSpPr>
          <p:cNvPr id="6" name="Holder 6"/>
          <p:cNvSpPr>
            <a:spLocks noGrp="1"/>
          </p:cNvSpPr>
          <p:nvPr>
            <p:ph type="sldNum" sz="quarter" idx="7"/>
          </p:nvPr>
        </p:nvSpPr>
        <p:spPr/>
        <p:txBody>
          <a:bodyPr lIns="0" tIns="0" rIns="0" bIns="0"/>
          <a:lstStyle>
            <a:lvl1pPr>
              <a:defRPr sz="1000" b="0" i="0">
                <a:solidFill>
                  <a:schemeClr val="tx1"/>
                </a:solidFill>
                <a:latin typeface="Arial"/>
                <a:cs typeface="Arial"/>
              </a:defRPr>
            </a:lvl1pPr>
          </a:lstStyle>
          <a:p>
            <a:pPr marL="95250">
              <a:lnSpc>
                <a:spcPts val="1105"/>
              </a:lnSpc>
            </a:pPr>
            <a:fld id="{81D60167-4931-47E6-BA6A-407CBD079E47}" type="slidenum">
              <a:rPr spc="-5" dirty="0"/>
              <a:pPr marL="95250">
                <a:lnSpc>
                  <a:spcPts val="1105"/>
                </a:lnSpc>
              </a:pPr>
              <a:t>‹#›</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700" b="0" i="1">
                <a:solidFill>
                  <a:srgbClr val="003265"/>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26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6/13/2016</a:t>
            </a:fld>
            <a:endParaRPr lang="en-US"/>
          </a:p>
        </p:txBody>
      </p:sp>
      <p:sp>
        <p:nvSpPr>
          <p:cNvPr id="6" name="Holder 6"/>
          <p:cNvSpPr>
            <a:spLocks noGrp="1"/>
          </p:cNvSpPr>
          <p:nvPr>
            <p:ph type="sldNum" sz="quarter" idx="7"/>
          </p:nvPr>
        </p:nvSpPr>
        <p:spPr/>
        <p:txBody>
          <a:bodyPr lIns="0" tIns="0" rIns="0" bIns="0"/>
          <a:lstStyle>
            <a:lvl1pPr>
              <a:defRPr sz="1000" b="0" i="0">
                <a:solidFill>
                  <a:schemeClr val="tx1"/>
                </a:solidFill>
                <a:latin typeface="Arial"/>
                <a:cs typeface="Arial"/>
              </a:defRPr>
            </a:lvl1pPr>
          </a:lstStyle>
          <a:p>
            <a:pPr marL="95250">
              <a:lnSpc>
                <a:spcPts val="1105"/>
              </a:lnSpc>
            </a:pPr>
            <a:fld id="{81D60167-4931-47E6-BA6A-407CBD079E47}" type="slidenum">
              <a:rPr spc="-5" dirty="0"/>
              <a:pPr marL="95250">
                <a:lnSpc>
                  <a:spcPts val="1105"/>
                </a:lnSpc>
              </a:pPr>
              <a:t>‹#›</a:t>
            </a:fld>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700" b="0" i="1">
                <a:solidFill>
                  <a:srgbClr val="003265"/>
                </a:solidFill>
                <a:latin typeface="Times New Roman"/>
                <a:cs typeface="Times New Roman"/>
              </a:defRPr>
            </a:lvl1pPr>
          </a:lstStyle>
          <a:p>
            <a:endParaRPr/>
          </a:p>
        </p:txBody>
      </p:sp>
      <p:sp>
        <p:nvSpPr>
          <p:cNvPr id="3" name="Holder 3"/>
          <p:cNvSpPr>
            <a:spLocks noGrp="1"/>
          </p:cNvSpPr>
          <p:nvPr>
            <p:ph sz="half" idx="2"/>
          </p:nvPr>
        </p:nvSpPr>
        <p:spPr>
          <a:xfrm>
            <a:off x="534670" y="1737995"/>
            <a:ext cx="4651629" cy="498729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7995"/>
            <a:ext cx="4651629" cy="498729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6/13/2016</a:t>
            </a:fld>
            <a:endParaRPr lang="en-US"/>
          </a:p>
        </p:txBody>
      </p:sp>
      <p:sp>
        <p:nvSpPr>
          <p:cNvPr id="7" name="Holder 7"/>
          <p:cNvSpPr>
            <a:spLocks noGrp="1"/>
          </p:cNvSpPr>
          <p:nvPr>
            <p:ph type="sldNum" sz="quarter" idx="7"/>
          </p:nvPr>
        </p:nvSpPr>
        <p:spPr/>
        <p:txBody>
          <a:bodyPr lIns="0" tIns="0" rIns="0" bIns="0"/>
          <a:lstStyle>
            <a:lvl1pPr>
              <a:defRPr sz="1000" b="0" i="0">
                <a:solidFill>
                  <a:schemeClr val="tx1"/>
                </a:solidFill>
                <a:latin typeface="Arial"/>
                <a:cs typeface="Arial"/>
              </a:defRPr>
            </a:lvl1pPr>
          </a:lstStyle>
          <a:p>
            <a:pPr marL="95250">
              <a:lnSpc>
                <a:spcPts val="1105"/>
              </a:lnSpc>
            </a:pPr>
            <a:fld id="{81D60167-4931-47E6-BA6A-407CBD079E47}" type="slidenum">
              <a:rPr spc="-5" dirty="0"/>
              <a:pPr marL="95250">
                <a:lnSpc>
                  <a:spcPts val="1105"/>
                </a:lnSpc>
              </a:pPr>
              <a:t>‹#›</a:t>
            </a:fld>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700" b="0" i="1">
                <a:solidFill>
                  <a:srgbClr val="003265"/>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6/13/2016</a:t>
            </a:fld>
            <a:endParaRPr lang="en-US"/>
          </a:p>
        </p:txBody>
      </p:sp>
      <p:sp>
        <p:nvSpPr>
          <p:cNvPr id="5" name="Holder 5"/>
          <p:cNvSpPr>
            <a:spLocks noGrp="1"/>
          </p:cNvSpPr>
          <p:nvPr>
            <p:ph type="sldNum" sz="quarter" idx="7"/>
          </p:nvPr>
        </p:nvSpPr>
        <p:spPr/>
        <p:txBody>
          <a:bodyPr lIns="0" tIns="0" rIns="0" bIns="0"/>
          <a:lstStyle>
            <a:lvl1pPr>
              <a:defRPr sz="1000" b="0" i="0">
                <a:solidFill>
                  <a:schemeClr val="tx1"/>
                </a:solidFill>
                <a:latin typeface="Arial"/>
                <a:cs typeface="Arial"/>
              </a:defRPr>
            </a:lvl1pPr>
          </a:lstStyle>
          <a:p>
            <a:pPr marL="95250">
              <a:lnSpc>
                <a:spcPts val="1105"/>
              </a:lnSpc>
            </a:pPr>
            <a:fld id="{81D60167-4931-47E6-BA6A-407CBD079E47}" type="slidenum">
              <a:rPr spc="-5" dirty="0"/>
              <a:pPr marL="95250">
                <a:lnSpc>
                  <a:spcPts val="1105"/>
                </a:lnSpc>
              </a:pPr>
              <a:t>‹#›</a:t>
            </a:fld>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6/13/2016</a:t>
            </a:fld>
            <a:endParaRPr lang="en-US"/>
          </a:p>
        </p:txBody>
      </p:sp>
      <p:sp>
        <p:nvSpPr>
          <p:cNvPr id="4" name="Holder 4"/>
          <p:cNvSpPr>
            <a:spLocks noGrp="1"/>
          </p:cNvSpPr>
          <p:nvPr>
            <p:ph type="sldNum" sz="quarter" idx="7"/>
          </p:nvPr>
        </p:nvSpPr>
        <p:spPr/>
        <p:txBody>
          <a:bodyPr lIns="0" tIns="0" rIns="0" bIns="0"/>
          <a:lstStyle>
            <a:lvl1pPr>
              <a:defRPr sz="1000" b="0" i="0">
                <a:solidFill>
                  <a:schemeClr val="tx1"/>
                </a:solidFill>
                <a:latin typeface="Arial"/>
                <a:cs typeface="Arial"/>
              </a:defRPr>
            </a:lvl1pPr>
          </a:lstStyle>
          <a:p>
            <a:pPr marL="95250">
              <a:lnSpc>
                <a:spcPts val="1105"/>
              </a:lnSpc>
            </a:pPr>
            <a:fld id="{81D60167-4931-47E6-BA6A-407CBD079E47}" type="slidenum">
              <a:rPr spc="-5" dirty="0"/>
              <a:pPr marL="95250">
                <a:lnSpc>
                  <a:spcPts val="1105"/>
                </a:lnSpc>
              </a:pPr>
              <a:t>‹#›</a:t>
            </a:fld>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824365" y="348996"/>
            <a:ext cx="990600" cy="3429000"/>
          </a:xfrm>
          <a:custGeom>
            <a:avLst/>
            <a:gdLst/>
            <a:ahLst/>
            <a:cxnLst/>
            <a:rect l="l" t="t" r="r" b="b"/>
            <a:pathLst>
              <a:path w="990600" h="3429000">
                <a:moveTo>
                  <a:pt x="990599" y="0"/>
                </a:moveTo>
                <a:lnTo>
                  <a:pt x="0" y="0"/>
                </a:lnTo>
                <a:lnTo>
                  <a:pt x="0" y="3428999"/>
                </a:lnTo>
                <a:lnTo>
                  <a:pt x="990599" y="3428999"/>
                </a:lnTo>
                <a:lnTo>
                  <a:pt x="990599" y="0"/>
                </a:lnTo>
                <a:close/>
              </a:path>
            </a:pathLst>
          </a:custGeom>
          <a:solidFill>
            <a:srgbClr val="32CCCC"/>
          </a:solidFill>
        </p:spPr>
        <p:txBody>
          <a:bodyPr wrap="square" lIns="0" tIns="0" rIns="0" bIns="0" rtlCol="0"/>
          <a:lstStyle/>
          <a:p>
            <a:endParaRPr/>
          </a:p>
        </p:txBody>
      </p:sp>
      <p:sp>
        <p:nvSpPr>
          <p:cNvPr id="17" name="bk object 17"/>
          <p:cNvSpPr/>
          <p:nvPr/>
        </p:nvSpPr>
        <p:spPr>
          <a:xfrm>
            <a:off x="824365" y="2042160"/>
            <a:ext cx="990600" cy="450850"/>
          </a:xfrm>
          <a:custGeom>
            <a:avLst/>
            <a:gdLst/>
            <a:ahLst/>
            <a:cxnLst/>
            <a:rect l="l" t="t" r="r" b="b"/>
            <a:pathLst>
              <a:path w="990600" h="450850">
                <a:moveTo>
                  <a:pt x="990596" y="431291"/>
                </a:moveTo>
                <a:lnTo>
                  <a:pt x="990596" y="0"/>
                </a:lnTo>
                <a:lnTo>
                  <a:pt x="0" y="0"/>
                </a:lnTo>
                <a:lnTo>
                  <a:pt x="0" y="431291"/>
                </a:lnTo>
                <a:lnTo>
                  <a:pt x="23606" y="439882"/>
                </a:lnTo>
                <a:lnTo>
                  <a:pt x="47211" y="445812"/>
                </a:lnTo>
                <a:lnTo>
                  <a:pt x="71188" y="449366"/>
                </a:lnTo>
                <a:lnTo>
                  <a:pt x="95908" y="450829"/>
                </a:lnTo>
                <a:lnTo>
                  <a:pt x="121743" y="450486"/>
                </a:lnTo>
                <a:lnTo>
                  <a:pt x="149067" y="448620"/>
                </a:lnTo>
                <a:lnTo>
                  <a:pt x="178251" y="445515"/>
                </a:lnTo>
                <a:lnTo>
                  <a:pt x="209667" y="441457"/>
                </a:lnTo>
                <a:lnTo>
                  <a:pt x="243688" y="436730"/>
                </a:lnTo>
                <a:lnTo>
                  <a:pt x="280686" y="431617"/>
                </a:lnTo>
                <a:lnTo>
                  <a:pt x="321033" y="426404"/>
                </a:lnTo>
                <a:lnTo>
                  <a:pt x="365101" y="421374"/>
                </a:lnTo>
                <a:lnTo>
                  <a:pt x="413263" y="416813"/>
                </a:lnTo>
                <a:lnTo>
                  <a:pt x="465891" y="413003"/>
                </a:lnTo>
                <a:lnTo>
                  <a:pt x="523357" y="410231"/>
                </a:lnTo>
                <a:lnTo>
                  <a:pt x="586033" y="408780"/>
                </a:lnTo>
                <a:lnTo>
                  <a:pt x="654292" y="408934"/>
                </a:lnTo>
                <a:lnTo>
                  <a:pt x="728505" y="410977"/>
                </a:lnTo>
                <a:lnTo>
                  <a:pt x="809046" y="415195"/>
                </a:lnTo>
                <a:lnTo>
                  <a:pt x="896285" y="421872"/>
                </a:lnTo>
                <a:lnTo>
                  <a:pt x="990596" y="431291"/>
                </a:lnTo>
                <a:close/>
              </a:path>
            </a:pathLst>
          </a:custGeom>
          <a:solidFill>
            <a:srgbClr val="CCCC00"/>
          </a:solidFill>
        </p:spPr>
        <p:txBody>
          <a:bodyPr wrap="square" lIns="0" tIns="0" rIns="0" bIns="0" rtlCol="0"/>
          <a:lstStyle/>
          <a:p>
            <a:endParaRPr/>
          </a:p>
        </p:txBody>
      </p:sp>
      <p:sp>
        <p:nvSpPr>
          <p:cNvPr id="18" name="bk object 18"/>
          <p:cNvSpPr/>
          <p:nvPr/>
        </p:nvSpPr>
        <p:spPr>
          <a:xfrm>
            <a:off x="825889" y="1636775"/>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E9C6AE"/>
          </a:solidFill>
        </p:spPr>
        <p:txBody>
          <a:bodyPr wrap="square" lIns="0" tIns="0" rIns="0" bIns="0" rtlCol="0"/>
          <a:lstStyle/>
          <a:p>
            <a:endParaRPr/>
          </a:p>
        </p:txBody>
      </p:sp>
      <p:sp>
        <p:nvSpPr>
          <p:cNvPr id="19" name="bk object 19"/>
          <p:cNvSpPr/>
          <p:nvPr/>
        </p:nvSpPr>
        <p:spPr>
          <a:xfrm>
            <a:off x="824365" y="505467"/>
            <a:ext cx="990600" cy="288290"/>
          </a:xfrm>
          <a:custGeom>
            <a:avLst/>
            <a:gdLst/>
            <a:ahLst/>
            <a:cxnLst/>
            <a:rect l="l" t="t" r="r" b="b"/>
            <a:pathLst>
              <a:path w="990600" h="288290">
                <a:moveTo>
                  <a:pt x="990596" y="259580"/>
                </a:moveTo>
                <a:lnTo>
                  <a:pt x="990596" y="37076"/>
                </a:lnTo>
                <a:lnTo>
                  <a:pt x="955202" y="34755"/>
                </a:lnTo>
                <a:lnTo>
                  <a:pt x="913056" y="31720"/>
                </a:lnTo>
                <a:lnTo>
                  <a:pt x="865343" y="28146"/>
                </a:lnTo>
                <a:lnTo>
                  <a:pt x="813249" y="24206"/>
                </a:lnTo>
                <a:lnTo>
                  <a:pt x="757958" y="20076"/>
                </a:lnTo>
                <a:lnTo>
                  <a:pt x="700657" y="15930"/>
                </a:lnTo>
                <a:lnTo>
                  <a:pt x="642530" y="11943"/>
                </a:lnTo>
                <a:lnTo>
                  <a:pt x="584763" y="8289"/>
                </a:lnTo>
                <a:lnTo>
                  <a:pt x="528541" y="5143"/>
                </a:lnTo>
                <a:lnTo>
                  <a:pt x="475050" y="2680"/>
                </a:lnTo>
                <a:lnTo>
                  <a:pt x="425474" y="1074"/>
                </a:lnTo>
                <a:lnTo>
                  <a:pt x="380999" y="500"/>
                </a:lnTo>
                <a:lnTo>
                  <a:pt x="319998" y="258"/>
                </a:lnTo>
                <a:lnTo>
                  <a:pt x="261032" y="0"/>
                </a:lnTo>
                <a:lnTo>
                  <a:pt x="204995" y="419"/>
                </a:lnTo>
                <a:lnTo>
                  <a:pt x="152780" y="2214"/>
                </a:lnTo>
                <a:lnTo>
                  <a:pt x="105281" y="6081"/>
                </a:lnTo>
                <a:lnTo>
                  <a:pt x="63388" y="12715"/>
                </a:lnTo>
                <a:lnTo>
                  <a:pt x="0" y="37076"/>
                </a:lnTo>
                <a:lnTo>
                  <a:pt x="0" y="259580"/>
                </a:lnTo>
                <a:lnTo>
                  <a:pt x="63658" y="269867"/>
                </a:lnTo>
                <a:lnTo>
                  <a:pt x="104743" y="274153"/>
                </a:lnTo>
                <a:lnTo>
                  <a:pt x="151009" y="277868"/>
                </a:lnTo>
                <a:lnTo>
                  <a:pt x="201715" y="281011"/>
                </a:lnTo>
                <a:lnTo>
                  <a:pt x="256118" y="283583"/>
                </a:lnTo>
                <a:lnTo>
                  <a:pt x="313476" y="285583"/>
                </a:lnTo>
                <a:lnTo>
                  <a:pt x="373049" y="287012"/>
                </a:lnTo>
                <a:lnTo>
                  <a:pt x="434094" y="287869"/>
                </a:lnTo>
                <a:lnTo>
                  <a:pt x="495869" y="288155"/>
                </a:lnTo>
                <a:lnTo>
                  <a:pt x="557633" y="287869"/>
                </a:lnTo>
                <a:lnTo>
                  <a:pt x="618644" y="287012"/>
                </a:lnTo>
                <a:lnTo>
                  <a:pt x="678160" y="285583"/>
                </a:lnTo>
                <a:lnTo>
                  <a:pt x="735438" y="283583"/>
                </a:lnTo>
                <a:lnTo>
                  <a:pt x="789738" y="281011"/>
                </a:lnTo>
                <a:lnTo>
                  <a:pt x="840318" y="277868"/>
                </a:lnTo>
                <a:lnTo>
                  <a:pt x="886436" y="274153"/>
                </a:lnTo>
                <a:lnTo>
                  <a:pt x="927349" y="269867"/>
                </a:lnTo>
                <a:lnTo>
                  <a:pt x="962317" y="265009"/>
                </a:lnTo>
                <a:lnTo>
                  <a:pt x="990596" y="259580"/>
                </a:lnTo>
                <a:close/>
              </a:path>
            </a:pathLst>
          </a:custGeom>
          <a:solidFill>
            <a:srgbClr val="CCCC00"/>
          </a:solidFill>
        </p:spPr>
        <p:txBody>
          <a:bodyPr wrap="square" lIns="0" tIns="0" rIns="0" bIns="0" rtlCol="0"/>
          <a:lstStyle/>
          <a:p>
            <a:endParaRPr/>
          </a:p>
        </p:txBody>
      </p:sp>
      <p:sp>
        <p:nvSpPr>
          <p:cNvPr id="20" name="bk object 20"/>
          <p:cNvSpPr/>
          <p:nvPr/>
        </p:nvSpPr>
        <p:spPr>
          <a:xfrm>
            <a:off x="825889" y="1333500"/>
            <a:ext cx="990600" cy="338455"/>
          </a:xfrm>
          <a:custGeom>
            <a:avLst/>
            <a:gdLst/>
            <a:ahLst/>
            <a:cxnLst/>
            <a:rect l="l" t="t" r="r" b="b"/>
            <a:pathLst>
              <a:path w="990600" h="338455">
                <a:moveTo>
                  <a:pt x="990596" y="300227"/>
                </a:moveTo>
                <a:lnTo>
                  <a:pt x="990596" y="0"/>
                </a:lnTo>
                <a:lnTo>
                  <a:pt x="959700" y="336"/>
                </a:lnTo>
                <a:lnTo>
                  <a:pt x="898007" y="2710"/>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0" y="300227"/>
                </a:lnTo>
                <a:lnTo>
                  <a:pt x="63247" y="313806"/>
                </a:lnTo>
                <a:lnTo>
                  <a:pt x="104160" y="319464"/>
                </a:lnTo>
                <a:lnTo>
                  <a:pt x="150278" y="324368"/>
                </a:lnTo>
                <a:lnTo>
                  <a:pt x="200857" y="328517"/>
                </a:lnTo>
                <a:lnTo>
                  <a:pt x="255158" y="331911"/>
                </a:lnTo>
                <a:lnTo>
                  <a:pt x="312436" y="334552"/>
                </a:lnTo>
                <a:lnTo>
                  <a:pt x="371952" y="336438"/>
                </a:lnTo>
                <a:lnTo>
                  <a:pt x="432963" y="337569"/>
                </a:lnTo>
                <a:lnTo>
                  <a:pt x="494726" y="337946"/>
                </a:lnTo>
                <a:lnTo>
                  <a:pt x="556502" y="337569"/>
                </a:lnTo>
                <a:lnTo>
                  <a:pt x="617547" y="336438"/>
                </a:lnTo>
                <a:lnTo>
                  <a:pt x="677119" y="334552"/>
                </a:lnTo>
                <a:lnTo>
                  <a:pt x="734478" y="331911"/>
                </a:lnTo>
                <a:lnTo>
                  <a:pt x="788881" y="328517"/>
                </a:lnTo>
                <a:lnTo>
                  <a:pt x="839587" y="324368"/>
                </a:lnTo>
                <a:lnTo>
                  <a:pt x="885853" y="319464"/>
                </a:lnTo>
                <a:lnTo>
                  <a:pt x="926938" y="313806"/>
                </a:lnTo>
                <a:lnTo>
                  <a:pt x="962099" y="307394"/>
                </a:lnTo>
                <a:lnTo>
                  <a:pt x="990596" y="300227"/>
                </a:lnTo>
                <a:close/>
              </a:path>
            </a:pathLst>
          </a:custGeom>
          <a:solidFill>
            <a:srgbClr val="000000"/>
          </a:solidFill>
        </p:spPr>
        <p:txBody>
          <a:bodyPr wrap="square" lIns="0" tIns="0" rIns="0" bIns="0" rtlCol="0"/>
          <a:lstStyle/>
          <a:p>
            <a:endParaRPr/>
          </a:p>
        </p:txBody>
      </p:sp>
      <p:sp>
        <p:nvSpPr>
          <p:cNvPr id="21" name="bk object 21"/>
          <p:cNvSpPr/>
          <p:nvPr/>
        </p:nvSpPr>
        <p:spPr>
          <a:xfrm>
            <a:off x="825889" y="1028700"/>
            <a:ext cx="990600" cy="431800"/>
          </a:xfrm>
          <a:custGeom>
            <a:avLst/>
            <a:gdLst/>
            <a:ahLst/>
            <a:cxnLst/>
            <a:rect l="l" t="t" r="r" b="b"/>
            <a:pathLst>
              <a:path w="990600" h="431800">
                <a:moveTo>
                  <a:pt x="990596" y="431291"/>
                </a:moveTo>
                <a:lnTo>
                  <a:pt x="990596" y="0"/>
                </a:lnTo>
                <a:lnTo>
                  <a:pt x="0" y="0"/>
                </a:lnTo>
                <a:lnTo>
                  <a:pt x="0" y="431291"/>
                </a:lnTo>
                <a:lnTo>
                  <a:pt x="40836" y="430302"/>
                </a:lnTo>
                <a:lnTo>
                  <a:pt x="86536" y="427566"/>
                </a:lnTo>
                <a:lnTo>
                  <a:pt x="136183" y="423433"/>
                </a:lnTo>
                <a:lnTo>
                  <a:pt x="188863" y="418253"/>
                </a:lnTo>
                <a:lnTo>
                  <a:pt x="243659" y="412374"/>
                </a:lnTo>
                <a:lnTo>
                  <a:pt x="299656" y="406145"/>
                </a:lnTo>
                <a:lnTo>
                  <a:pt x="355939" y="399917"/>
                </a:lnTo>
                <a:lnTo>
                  <a:pt x="411592" y="394038"/>
                </a:lnTo>
                <a:lnTo>
                  <a:pt x="465701" y="388858"/>
                </a:lnTo>
                <a:lnTo>
                  <a:pt x="517348" y="384725"/>
                </a:lnTo>
                <a:lnTo>
                  <a:pt x="565620" y="381989"/>
                </a:lnTo>
                <a:lnTo>
                  <a:pt x="609599" y="380999"/>
                </a:lnTo>
                <a:lnTo>
                  <a:pt x="666975" y="381098"/>
                </a:lnTo>
                <a:lnTo>
                  <a:pt x="717135" y="381785"/>
                </a:lnTo>
                <a:lnTo>
                  <a:pt x="762295" y="383652"/>
                </a:lnTo>
                <a:lnTo>
                  <a:pt x="804669" y="387286"/>
                </a:lnTo>
                <a:lnTo>
                  <a:pt x="846471" y="393278"/>
                </a:lnTo>
                <a:lnTo>
                  <a:pt x="889917" y="402216"/>
                </a:lnTo>
                <a:lnTo>
                  <a:pt x="937221" y="414691"/>
                </a:lnTo>
                <a:lnTo>
                  <a:pt x="990596" y="431291"/>
                </a:lnTo>
                <a:close/>
              </a:path>
            </a:pathLst>
          </a:custGeom>
          <a:solidFill>
            <a:srgbClr val="FFCC98"/>
          </a:solidFill>
        </p:spPr>
        <p:txBody>
          <a:bodyPr wrap="square" lIns="0" tIns="0" rIns="0" bIns="0" rtlCol="0"/>
          <a:lstStyle/>
          <a:p>
            <a:endParaRPr/>
          </a:p>
        </p:txBody>
      </p:sp>
      <p:sp>
        <p:nvSpPr>
          <p:cNvPr id="22" name="bk object 22"/>
          <p:cNvSpPr/>
          <p:nvPr/>
        </p:nvSpPr>
        <p:spPr>
          <a:xfrm>
            <a:off x="824365" y="747827"/>
            <a:ext cx="990600" cy="323215"/>
          </a:xfrm>
          <a:custGeom>
            <a:avLst/>
            <a:gdLst/>
            <a:ahLst/>
            <a:cxnLst/>
            <a:rect l="l" t="t" r="r" b="b"/>
            <a:pathLst>
              <a:path w="990600" h="323215">
                <a:moveTo>
                  <a:pt x="990596" y="302208"/>
                </a:moveTo>
                <a:lnTo>
                  <a:pt x="990596" y="20268"/>
                </a:lnTo>
                <a:lnTo>
                  <a:pt x="838196" y="20268"/>
                </a:lnTo>
                <a:lnTo>
                  <a:pt x="805478" y="19821"/>
                </a:lnTo>
                <a:lnTo>
                  <a:pt x="766033" y="18593"/>
                </a:lnTo>
                <a:lnTo>
                  <a:pt x="720792" y="16750"/>
                </a:lnTo>
                <a:lnTo>
                  <a:pt x="670687" y="14461"/>
                </a:lnTo>
                <a:lnTo>
                  <a:pt x="616646" y="11892"/>
                </a:lnTo>
                <a:lnTo>
                  <a:pt x="559602" y="9212"/>
                </a:lnTo>
                <a:lnTo>
                  <a:pt x="500484" y="6588"/>
                </a:lnTo>
                <a:lnTo>
                  <a:pt x="440223" y="4187"/>
                </a:lnTo>
                <a:lnTo>
                  <a:pt x="379750" y="2177"/>
                </a:lnTo>
                <a:lnTo>
                  <a:pt x="319996" y="725"/>
                </a:lnTo>
                <a:lnTo>
                  <a:pt x="261890" y="0"/>
                </a:lnTo>
                <a:lnTo>
                  <a:pt x="206364" y="167"/>
                </a:lnTo>
                <a:lnTo>
                  <a:pt x="154349" y="1395"/>
                </a:lnTo>
                <a:lnTo>
                  <a:pt x="106774" y="3852"/>
                </a:lnTo>
                <a:lnTo>
                  <a:pt x="64570" y="7705"/>
                </a:lnTo>
                <a:lnTo>
                  <a:pt x="0" y="20268"/>
                </a:lnTo>
                <a:lnTo>
                  <a:pt x="0" y="302208"/>
                </a:lnTo>
                <a:lnTo>
                  <a:pt x="30300" y="312132"/>
                </a:lnTo>
                <a:lnTo>
                  <a:pt x="69179" y="318612"/>
                </a:lnTo>
                <a:lnTo>
                  <a:pt x="115181" y="322139"/>
                </a:lnTo>
                <a:lnTo>
                  <a:pt x="166849" y="323205"/>
                </a:lnTo>
                <a:lnTo>
                  <a:pt x="222730" y="322303"/>
                </a:lnTo>
                <a:lnTo>
                  <a:pt x="281368" y="319924"/>
                </a:lnTo>
                <a:lnTo>
                  <a:pt x="341308" y="316561"/>
                </a:lnTo>
                <a:lnTo>
                  <a:pt x="401094" y="312706"/>
                </a:lnTo>
                <a:lnTo>
                  <a:pt x="459271" y="308851"/>
                </a:lnTo>
                <a:lnTo>
                  <a:pt x="514385" y="305489"/>
                </a:lnTo>
                <a:lnTo>
                  <a:pt x="564979" y="303110"/>
                </a:lnTo>
                <a:lnTo>
                  <a:pt x="609599" y="302208"/>
                </a:lnTo>
                <a:lnTo>
                  <a:pt x="671100" y="304146"/>
                </a:lnTo>
                <a:lnTo>
                  <a:pt x="730422" y="308851"/>
                </a:lnTo>
                <a:lnTo>
                  <a:pt x="786673" y="314665"/>
                </a:lnTo>
                <a:lnTo>
                  <a:pt x="838959" y="319924"/>
                </a:lnTo>
                <a:lnTo>
                  <a:pt x="886387" y="322969"/>
                </a:lnTo>
                <a:lnTo>
                  <a:pt x="928065" y="322139"/>
                </a:lnTo>
                <a:lnTo>
                  <a:pt x="963099" y="315772"/>
                </a:lnTo>
                <a:lnTo>
                  <a:pt x="990596" y="302208"/>
                </a:lnTo>
                <a:close/>
              </a:path>
            </a:pathLst>
          </a:custGeom>
          <a:solidFill>
            <a:srgbClr val="003265"/>
          </a:solidFill>
        </p:spPr>
        <p:txBody>
          <a:bodyPr wrap="square" lIns="0" tIns="0" rIns="0" bIns="0" rtlCol="0"/>
          <a:lstStyle/>
          <a:p>
            <a:endParaRPr/>
          </a:p>
        </p:txBody>
      </p:sp>
      <p:sp>
        <p:nvSpPr>
          <p:cNvPr id="23" name="bk object 23"/>
          <p:cNvSpPr/>
          <p:nvPr/>
        </p:nvSpPr>
        <p:spPr>
          <a:xfrm>
            <a:off x="816745" y="2750558"/>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003265"/>
          </a:solidFill>
        </p:spPr>
        <p:txBody>
          <a:bodyPr wrap="square" lIns="0" tIns="0" rIns="0" bIns="0" rtlCol="0"/>
          <a:lstStyle/>
          <a:p>
            <a:endParaRPr/>
          </a:p>
        </p:txBody>
      </p:sp>
      <p:sp>
        <p:nvSpPr>
          <p:cNvPr id="24" name="bk object 24"/>
          <p:cNvSpPr/>
          <p:nvPr/>
        </p:nvSpPr>
        <p:spPr>
          <a:xfrm>
            <a:off x="818269" y="3579876"/>
            <a:ext cx="990600" cy="198120"/>
          </a:xfrm>
          <a:custGeom>
            <a:avLst/>
            <a:gdLst/>
            <a:ahLst/>
            <a:cxnLst/>
            <a:rect l="l" t="t" r="r" b="b"/>
            <a:pathLst>
              <a:path w="990600" h="198120">
                <a:moveTo>
                  <a:pt x="990596" y="198120"/>
                </a:moveTo>
                <a:lnTo>
                  <a:pt x="990596" y="0"/>
                </a:lnTo>
                <a:lnTo>
                  <a:pt x="959700" y="325"/>
                </a:lnTo>
                <a:lnTo>
                  <a:pt x="898007" y="2623"/>
                </a:lnTo>
                <a:lnTo>
                  <a:pt x="834101" y="6429"/>
                </a:lnTo>
                <a:lnTo>
                  <a:pt x="800438" y="8641"/>
                </a:lnTo>
                <a:lnTo>
                  <a:pt x="765166" y="10921"/>
                </a:lnTo>
                <a:lnTo>
                  <a:pt x="688386" y="15276"/>
                </a:lnTo>
                <a:lnTo>
                  <a:pt x="646174" y="17144"/>
                </a:lnTo>
                <a:lnTo>
                  <a:pt x="600944" y="18670"/>
                </a:lnTo>
                <a:lnTo>
                  <a:pt x="552345" y="19751"/>
                </a:lnTo>
                <a:lnTo>
                  <a:pt x="500024" y="20282"/>
                </a:lnTo>
                <a:lnTo>
                  <a:pt x="443629" y="20162"/>
                </a:lnTo>
                <a:lnTo>
                  <a:pt x="382809" y="19288"/>
                </a:lnTo>
                <a:lnTo>
                  <a:pt x="317211" y="17556"/>
                </a:lnTo>
                <a:lnTo>
                  <a:pt x="246483" y="14864"/>
                </a:lnTo>
                <a:lnTo>
                  <a:pt x="170273" y="11109"/>
                </a:lnTo>
                <a:lnTo>
                  <a:pt x="88229" y="6189"/>
                </a:lnTo>
                <a:lnTo>
                  <a:pt x="0" y="0"/>
                </a:lnTo>
                <a:lnTo>
                  <a:pt x="0" y="198120"/>
                </a:lnTo>
                <a:lnTo>
                  <a:pt x="990596" y="198120"/>
                </a:lnTo>
                <a:close/>
              </a:path>
            </a:pathLst>
          </a:custGeom>
          <a:solidFill>
            <a:srgbClr val="E9C6AE"/>
          </a:solidFill>
        </p:spPr>
        <p:txBody>
          <a:bodyPr wrap="square" lIns="0" tIns="0" rIns="0" bIns="0" rtlCol="0"/>
          <a:lstStyle/>
          <a:p>
            <a:endParaRPr/>
          </a:p>
        </p:txBody>
      </p:sp>
      <p:sp>
        <p:nvSpPr>
          <p:cNvPr id="25" name="bk object 25"/>
          <p:cNvSpPr/>
          <p:nvPr/>
        </p:nvSpPr>
        <p:spPr>
          <a:xfrm>
            <a:off x="816745" y="3276600"/>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26" name="bk object 26"/>
          <p:cNvSpPr/>
          <p:nvPr/>
        </p:nvSpPr>
        <p:spPr>
          <a:xfrm>
            <a:off x="818269" y="2993527"/>
            <a:ext cx="990600" cy="324485"/>
          </a:xfrm>
          <a:custGeom>
            <a:avLst/>
            <a:gdLst/>
            <a:ahLst/>
            <a:cxnLst/>
            <a:rect l="l" t="t" r="r" b="b"/>
            <a:pathLst>
              <a:path w="990600" h="324485">
                <a:moveTo>
                  <a:pt x="990596" y="302883"/>
                </a:moveTo>
                <a:lnTo>
                  <a:pt x="990596" y="20943"/>
                </a:lnTo>
                <a:lnTo>
                  <a:pt x="837816" y="20938"/>
                </a:lnTo>
                <a:lnTo>
                  <a:pt x="805225" y="20482"/>
                </a:lnTo>
                <a:lnTo>
                  <a:pt x="765558" y="19213"/>
                </a:lnTo>
                <a:lnTo>
                  <a:pt x="720128" y="17309"/>
                </a:lnTo>
                <a:lnTo>
                  <a:pt x="669864" y="14943"/>
                </a:lnTo>
                <a:lnTo>
                  <a:pt x="615697" y="12289"/>
                </a:lnTo>
                <a:lnTo>
                  <a:pt x="558558" y="9519"/>
                </a:lnTo>
                <a:lnTo>
                  <a:pt x="499376" y="6808"/>
                </a:lnTo>
                <a:lnTo>
                  <a:pt x="439084" y="4327"/>
                </a:lnTo>
                <a:lnTo>
                  <a:pt x="378611" y="2250"/>
                </a:lnTo>
                <a:lnTo>
                  <a:pt x="318888" y="750"/>
                </a:lnTo>
                <a:lnTo>
                  <a:pt x="260846" y="0"/>
                </a:lnTo>
                <a:lnTo>
                  <a:pt x="205415" y="173"/>
                </a:lnTo>
                <a:lnTo>
                  <a:pt x="153526" y="1442"/>
                </a:lnTo>
                <a:lnTo>
                  <a:pt x="106109" y="3981"/>
                </a:lnTo>
                <a:lnTo>
                  <a:pt x="64096" y="7962"/>
                </a:lnTo>
                <a:lnTo>
                  <a:pt x="0" y="20943"/>
                </a:lnTo>
                <a:lnTo>
                  <a:pt x="0" y="302883"/>
                </a:lnTo>
                <a:lnTo>
                  <a:pt x="29951" y="312808"/>
                </a:lnTo>
                <a:lnTo>
                  <a:pt x="68544" y="319288"/>
                </a:lnTo>
                <a:lnTo>
                  <a:pt x="114323" y="322814"/>
                </a:lnTo>
                <a:lnTo>
                  <a:pt x="165833" y="323881"/>
                </a:lnTo>
                <a:lnTo>
                  <a:pt x="221619" y="322979"/>
                </a:lnTo>
                <a:lnTo>
                  <a:pt x="280225" y="320600"/>
                </a:lnTo>
                <a:lnTo>
                  <a:pt x="340196" y="317237"/>
                </a:lnTo>
                <a:lnTo>
                  <a:pt x="400078" y="313382"/>
                </a:lnTo>
                <a:lnTo>
                  <a:pt x="458414" y="309527"/>
                </a:lnTo>
                <a:lnTo>
                  <a:pt x="513750" y="306164"/>
                </a:lnTo>
                <a:lnTo>
                  <a:pt x="564630" y="303786"/>
                </a:lnTo>
                <a:lnTo>
                  <a:pt x="609599" y="302883"/>
                </a:lnTo>
                <a:lnTo>
                  <a:pt x="670600" y="304821"/>
                </a:lnTo>
                <a:lnTo>
                  <a:pt x="729565" y="309527"/>
                </a:lnTo>
                <a:lnTo>
                  <a:pt x="785601" y="315340"/>
                </a:lnTo>
                <a:lnTo>
                  <a:pt x="837816" y="320600"/>
                </a:lnTo>
                <a:lnTo>
                  <a:pt x="885316" y="323645"/>
                </a:lnTo>
                <a:lnTo>
                  <a:pt x="927208" y="322814"/>
                </a:lnTo>
                <a:lnTo>
                  <a:pt x="962599" y="316448"/>
                </a:lnTo>
                <a:lnTo>
                  <a:pt x="990596" y="302883"/>
                </a:lnTo>
                <a:close/>
              </a:path>
            </a:pathLst>
          </a:custGeom>
          <a:solidFill>
            <a:srgbClr val="98CCFF"/>
          </a:solidFill>
        </p:spPr>
        <p:txBody>
          <a:bodyPr wrap="square" lIns="0" tIns="0" rIns="0" bIns="0" rtlCol="0"/>
          <a:lstStyle/>
          <a:p>
            <a:endParaRPr/>
          </a:p>
        </p:txBody>
      </p:sp>
      <p:sp>
        <p:nvSpPr>
          <p:cNvPr id="2" name="Holder 2"/>
          <p:cNvSpPr>
            <a:spLocks noGrp="1"/>
          </p:cNvSpPr>
          <p:nvPr>
            <p:ph type="title"/>
          </p:nvPr>
        </p:nvSpPr>
        <p:spPr>
          <a:xfrm>
            <a:off x="1565263" y="470915"/>
            <a:ext cx="7562873" cy="1097280"/>
          </a:xfrm>
          <a:prstGeom prst="rect">
            <a:avLst/>
          </a:prstGeom>
        </p:spPr>
        <p:txBody>
          <a:bodyPr wrap="square" lIns="0" tIns="0" rIns="0" bIns="0">
            <a:spAutoFit/>
          </a:bodyPr>
          <a:lstStyle>
            <a:lvl1pPr>
              <a:defRPr sz="3700" b="0" i="1">
                <a:solidFill>
                  <a:srgbClr val="003265"/>
                </a:solidFill>
                <a:latin typeface="Times New Roman"/>
                <a:cs typeface="Times New Roman"/>
              </a:defRPr>
            </a:lvl1pPr>
          </a:lstStyle>
          <a:p>
            <a:endParaRPr/>
          </a:p>
        </p:txBody>
      </p:sp>
      <p:sp>
        <p:nvSpPr>
          <p:cNvPr id="3" name="Holder 3"/>
          <p:cNvSpPr>
            <a:spLocks noGrp="1"/>
          </p:cNvSpPr>
          <p:nvPr>
            <p:ph type="body" idx="1"/>
          </p:nvPr>
        </p:nvSpPr>
        <p:spPr>
          <a:xfrm>
            <a:off x="1919616" y="1370583"/>
            <a:ext cx="7614920" cy="3340100"/>
          </a:xfrm>
          <a:prstGeom prst="rect">
            <a:avLst/>
          </a:prstGeom>
        </p:spPr>
        <p:txBody>
          <a:bodyPr wrap="square" lIns="0" tIns="0" rIns="0" bIns="0">
            <a:spAutoFit/>
          </a:bodyPr>
          <a:lstStyle>
            <a:lvl1pPr>
              <a:defRPr sz="26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3635756" y="7027545"/>
            <a:ext cx="3421888" cy="37782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27545"/>
            <a:ext cx="2459482" cy="37782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6/13/2016</a:t>
            </a:fld>
            <a:endParaRPr lang="en-US"/>
          </a:p>
        </p:txBody>
      </p:sp>
      <p:sp>
        <p:nvSpPr>
          <p:cNvPr id="6" name="Holder 6"/>
          <p:cNvSpPr>
            <a:spLocks noGrp="1"/>
          </p:cNvSpPr>
          <p:nvPr>
            <p:ph type="sldNum" sz="quarter" idx="7"/>
          </p:nvPr>
        </p:nvSpPr>
        <p:spPr>
          <a:xfrm>
            <a:off x="9430901" y="6651359"/>
            <a:ext cx="191770" cy="152400"/>
          </a:xfrm>
          <a:prstGeom prst="rect">
            <a:avLst/>
          </a:prstGeom>
        </p:spPr>
        <p:txBody>
          <a:bodyPr wrap="square" lIns="0" tIns="0" rIns="0" bIns="0">
            <a:spAutoFit/>
          </a:bodyPr>
          <a:lstStyle>
            <a:lvl1pPr>
              <a:defRPr sz="1000" b="0" i="0">
                <a:solidFill>
                  <a:schemeClr val="tx1"/>
                </a:solidFill>
                <a:latin typeface="Arial"/>
                <a:cs typeface="Arial"/>
              </a:defRPr>
            </a:lvl1pPr>
          </a:lstStyle>
          <a:p>
            <a:pPr marL="95250">
              <a:lnSpc>
                <a:spcPts val="1105"/>
              </a:lnSpc>
            </a:pPr>
            <a:fld id="{81D60167-4931-47E6-BA6A-407CBD079E47}" type="slidenum">
              <a:rPr spc="-5" dirty="0"/>
              <a:pPr marL="95250">
                <a:lnSpc>
                  <a:spcPts val="1105"/>
                </a:lnSpc>
              </a:pPr>
              <a:t>‹#›</a:t>
            </a:fld>
            <a:endParaRPr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1.png"/><Relationship Id="rId7" Type="http://schemas.openxmlformats.org/officeDocument/2006/relationships/image" Target="../media/image85.png"/><Relationship Id="rId2" Type="http://schemas.openxmlformats.org/officeDocument/2006/relationships/image" Target="../media/image80.png"/><Relationship Id="rId1" Type="http://schemas.openxmlformats.org/officeDocument/2006/relationships/slideLayout" Target="../slideLayouts/slideLayout2.xml"/><Relationship Id="rId6" Type="http://schemas.openxmlformats.org/officeDocument/2006/relationships/image" Target="../media/image84.png"/><Relationship Id="rId5" Type="http://schemas.openxmlformats.org/officeDocument/2006/relationships/image" Target="../media/image83.png"/><Relationship Id="rId4" Type="http://schemas.openxmlformats.org/officeDocument/2006/relationships/image" Target="../media/image82.png"/></Relationships>
</file>

<file path=ppt/slides/_rels/slide11.xml.rels><?xml version="1.0" encoding="UTF-8" standalone="yes"?>
<Relationships xmlns="http://schemas.openxmlformats.org/package/2006/relationships"><Relationship Id="rId3" Type="http://schemas.openxmlformats.org/officeDocument/2006/relationships/image" Target="../media/image87.png"/><Relationship Id="rId2" Type="http://schemas.openxmlformats.org/officeDocument/2006/relationships/image" Target="../media/image86.png"/><Relationship Id="rId1" Type="http://schemas.openxmlformats.org/officeDocument/2006/relationships/slideLayout" Target="../slideLayouts/slideLayout2.xml"/><Relationship Id="rId5" Type="http://schemas.openxmlformats.org/officeDocument/2006/relationships/image" Target="../media/image89.png"/><Relationship Id="rId4" Type="http://schemas.openxmlformats.org/officeDocument/2006/relationships/image" Target="../media/image88.png"/></Relationships>
</file>

<file path=ppt/slides/_rels/slide12.xml.rels><?xml version="1.0" encoding="UTF-8" standalone="yes"?>
<Relationships xmlns="http://schemas.openxmlformats.org/package/2006/relationships"><Relationship Id="rId3" Type="http://schemas.openxmlformats.org/officeDocument/2006/relationships/image" Target="../media/image77.png"/><Relationship Id="rId2" Type="http://schemas.openxmlformats.org/officeDocument/2006/relationships/image" Target="../media/image90.png"/><Relationship Id="rId1" Type="http://schemas.openxmlformats.org/officeDocument/2006/relationships/slideLayout" Target="../slideLayouts/slideLayout2.xml"/><Relationship Id="rId5" Type="http://schemas.openxmlformats.org/officeDocument/2006/relationships/image" Target="../media/image92.png"/><Relationship Id="rId4" Type="http://schemas.openxmlformats.org/officeDocument/2006/relationships/image" Target="../media/image91.png"/></Relationships>
</file>

<file path=ppt/slides/_rels/slide13.xml.rels><?xml version="1.0" encoding="UTF-8" standalone="yes"?>
<Relationships xmlns="http://schemas.openxmlformats.org/package/2006/relationships"><Relationship Id="rId3" Type="http://schemas.openxmlformats.org/officeDocument/2006/relationships/image" Target="../media/image94.png"/><Relationship Id="rId2" Type="http://schemas.openxmlformats.org/officeDocument/2006/relationships/image" Target="../media/image93.png"/><Relationship Id="rId1" Type="http://schemas.openxmlformats.org/officeDocument/2006/relationships/slideLayout" Target="../slideLayouts/slideLayout2.xml"/><Relationship Id="rId5" Type="http://schemas.openxmlformats.org/officeDocument/2006/relationships/image" Target="../media/image96.png"/><Relationship Id="rId4" Type="http://schemas.openxmlformats.org/officeDocument/2006/relationships/image" Target="../media/image95.png"/></Relationships>
</file>

<file path=ppt/slides/_rels/slide14.xml.rels><?xml version="1.0" encoding="UTF-8" standalone="yes"?>
<Relationships xmlns="http://schemas.openxmlformats.org/package/2006/relationships"><Relationship Id="rId8" Type="http://schemas.openxmlformats.org/officeDocument/2006/relationships/image" Target="../media/image102.png"/><Relationship Id="rId13" Type="http://schemas.openxmlformats.org/officeDocument/2006/relationships/image" Target="../media/image107.png"/><Relationship Id="rId18" Type="http://schemas.openxmlformats.org/officeDocument/2006/relationships/image" Target="../media/image112.png"/><Relationship Id="rId26" Type="http://schemas.openxmlformats.org/officeDocument/2006/relationships/image" Target="../media/image120.png"/><Relationship Id="rId39" Type="http://schemas.openxmlformats.org/officeDocument/2006/relationships/image" Target="../media/image133.png"/><Relationship Id="rId3" Type="http://schemas.openxmlformats.org/officeDocument/2006/relationships/image" Target="../media/image97.png"/><Relationship Id="rId21" Type="http://schemas.openxmlformats.org/officeDocument/2006/relationships/image" Target="../media/image115.png"/><Relationship Id="rId34" Type="http://schemas.openxmlformats.org/officeDocument/2006/relationships/image" Target="../media/image128.png"/><Relationship Id="rId42" Type="http://schemas.openxmlformats.org/officeDocument/2006/relationships/image" Target="../media/image136.png"/><Relationship Id="rId47" Type="http://schemas.openxmlformats.org/officeDocument/2006/relationships/image" Target="../media/image141.png"/><Relationship Id="rId7" Type="http://schemas.openxmlformats.org/officeDocument/2006/relationships/image" Target="../media/image101.png"/><Relationship Id="rId12" Type="http://schemas.openxmlformats.org/officeDocument/2006/relationships/image" Target="../media/image106.png"/><Relationship Id="rId17" Type="http://schemas.openxmlformats.org/officeDocument/2006/relationships/image" Target="../media/image111.png"/><Relationship Id="rId25" Type="http://schemas.openxmlformats.org/officeDocument/2006/relationships/image" Target="../media/image119.png"/><Relationship Id="rId33" Type="http://schemas.openxmlformats.org/officeDocument/2006/relationships/image" Target="../media/image127.png"/><Relationship Id="rId38" Type="http://schemas.openxmlformats.org/officeDocument/2006/relationships/image" Target="../media/image132.png"/><Relationship Id="rId46" Type="http://schemas.openxmlformats.org/officeDocument/2006/relationships/image" Target="../media/image140.png"/><Relationship Id="rId2" Type="http://schemas.openxmlformats.org/officeDocument/2006/relationships/image" Target="../media/image93.png"/><Relationship Id="rId16" Type="http://schemas.openxmlformats.org/officeDocument/2006/relationships/image" Target="../media/image110.png"/><Relationship Id="rId20" Type="http://schemas.openxmlformats.org/officeDocument/2006/relationships/image" Target="../media/image114.png"/><Relationship Id="rId29" Type="http://schemas.openxmlformats.org/officeDocument/2006/relationships/image" Target="../media/image123.png"/><Relationship Id="rId41" Type="http://schemas.openxmlformats.org/officeDocument/2006/relationships/image" Target="../media/image135.png"/><Relationship Id="rId1" Type="http://schemas.openxmlformats.org/officeDocument/2006/relationships/slideLayout" Target="../slideLayouts/slideLayout2.xml"/><Relationship Id="rId6" Type="http://schemas.openxmlformats.org/officeDocument/2006/relationships/image" Target="../media/image100.png"/><Relationship Id="rId11" Type="http://schemas.openxmlformats.org/officeDocument/2006/relationships/image" Target="../media/image105.png"/><Relationship Id="rId24" Type="http://schemas.openxmlformats.org/officeDocument/2006/relationships/image" Target="../media/image118.png"/><Relationship Id="rId32" Type="http://schemas.openxmlformats.org/officeDocument/2006/relationships/image" Target="../media/image126.png"/><Relationship Id="rId37" Type="http://schemas.openxmlformats.org/officeDocument/2006/relationships/image" Target="../media/image131.png"/><Relationship Id="rId40" Type="http://schemas.openxmlformats.org/officeDocument/2006/relationships/image" Target="../media/image134.png"/><Relationship Id="rId45" Type="http://schemas.openxmlformats.org/officeDocument/2006/relationships/image" Target="../media/image139.png"/><Relationship Id="rId5" Type="http://schemas.openxmlformats.org/officeDocument/2006/relationships/image" Target="../media/image99.png"/><Relationship Id="rId15" Type="http://schemas.openxmlformats.org/officeDocument/2006/relationships/image" Target="../media/image109.png"/><Relationship Id="rId23" Type="http://schemas.openxmlformats.org/officeDocument/2006/relationships/image" Target="../media/image117.png"/><Relationship Id="rId28" Type="http://schemas.openxmlformats.org/officeDocument/2006/relationships/image" Target="../media/image122.png"/><Relationship Id="rId36" Type="http://schemas.openxmlformats.org/officeDocument/2006/relationships/image" Target="../media/image130.png"/><Relationship Id="rId10" Type="http://schemas.openxmlformats.org/officeDocument/2006/relationships/image" Target="../media/image104.png"/><Relationship Id="rId19" Type="http://schemas.openxmlformats.org/officeDocument/2006/relationships/image" Target="../media/image113.png"/><Relationship Id="rId31" Type="http://schemas.openxmlformats.org/officeDocument/2006/relationships/image" Target="../media/image125.png"/><Relationship Id="rId44" Type="http://schemas.openxmlformats.org/officeDocument/2006/relationships/image" Target="../media/image138.png"/><Relationship Id="rId4" Type="http://schemas.openxmlformats.org/officeDocument/2006/relationships/image" Target="../media/image98.png"/><Relationship Id="rId9" Type="http://schemas.openxmlformats.org/officeDocument/2006/relationships/image" Target="../media/image103.png"/><Relationship Id="rId14" Type="http://schemas.openxmlformats.org/officeDocument/2006/relationships/image" Target="../media/image108.png"/><Relationship Id="rId22" Type="http://schemas.openxmlformats.org/officeDocument/2006/relationships/image" Target="../media/image116.png"/><Relationship Id="rId27" Type="http://schemas.openxmlformats.org/officeDocument/2006/relationships/image" Target="../media/image121.png"/><Relationship Id="rId30" Type="http://schemas.openxmlformats.org/officeDocument/2006/relationships/image" Target="../media/image124.png"/><Relationship Id="rId35" Type="http://schemas.openxmlformats.org/officeDocument/2006/relationships/image" Target="../media/image129.png"/><Relationship Id="rId43" Type="http://schemas.openxmlformats.org/officeDocument/2006/relationships/image" Target="../media/image137.png"/><Relationship Id="rId48" Type="http://schemas.openxmlformats.org/officeDocument/2006/relationships/image" Target="../media/image142.png"/></Relationships>
</file>

<file path=ppt/slides/_rels/slide15.xml.rels><?xml version="1.0" encoding="UTF-8" standalone="yes"?>
<Relationships xmlns="http://schemas.openxmlformats.org/package/2006/relationships"><Relationship Id="rId3" Type="http://schemas.openxmlformats.org/officeDocument/2006/relationships/image" Target="../media/image144.png"/><Relationship Id="rId2" Type="http://schemas.openxmlformats.org/officeDocument/2006/relationships/image" Target="../media/image143.png"/><Relationship Id="rId1" Type="http://schemas.openxmlformats.org/officeDocument/2006/relationships/slideLayout" Target="../slideLayouts/slideLayout2.xml"/><Relationship Id="rId5" Type="http://schemas.openxmlformats.org/officeDocument/2006/relationships/image" Target="../media/image146.png"/><Relationship Id="rId4" Type="http://schemas.openxmlformats.org/officeDocument/2006/relationships/image" Target="../media/image145.png"/></Relationships>
</file>

<file path=ppt/slides/_rels/slide16.xml.rels><?xml version="1.0" encoding="UTF-8" standalone="yes"?>
<Relationships xmlns="http://schemas.openxmlformats.org/package/2006/relationships"><Relationship Id="rId3" Type="http://schemas.openxmlformats.org/officeDocument/2006/relationships/image" Target="../media/image147.png"/><Relationship Id="rId2" Type="http://schemas.openxmlformats.org/officeDocument/2006/relationships/image" Target="../media/image23.png"/><Relationship Id="rId1" Type="http://schemas.openxmlformats.org/officeDocument/2006/relationships/slideLayout" Target="../slideLayouts/slideLayout2.xml"/><Relationship Id="rId5" Type="http://schemas.openxmlformats.org/officeDocument/2006/relationships/image" Target="../media/image149.png"/><Relationship Id="rId4" Type="http://schemas.openxmlformats.org/officeDocument/2006/relationships/image" Target="../media/image148.png"/></Relationships>
</file>

<file path=ppt/slides/_rels/slide17.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image" Target="../media/image23.png"/><Relationship Id="rId1" Type="http://schemas.openxmlformats.org/officeDocument/2006/relationships/slideLayout" Target="../slideLayouts/slideLayout2.xml"/><Relationship Id="rId5" Type="http://schemas.openxmlformats.org/officeDocument/2006/relationships/image" Target="../media/image149.png"/><Relationship Id="rId4" Type="http://schemas.openxmlformats.org/officeDocument/2006/relationships/image" Target="../media/image151.png"/></Relationships>
</file>

<file path=ppt/slides/_rels/slide18.xml.rels><?xml version="1.0" encoding="UTF-8" standalone="yes"?>
<Relationships xmlns="http://schemas.openxmlformats.org/package/2006/relationships"><Relationship Id="rId3" Type="http://schemas.openxmlformats.org/officeDocument/2006/relationships/image" Target="../media/image152.png"/><Relationship Id="rId2" Type="http://schemas.openxmlformats.org/officeDocument/2006/relationships/image" Target="../media/image23.png"/><Relationship Id="rId1" Type="http://schemas.openxmlformats.org/officeDocument/2006/relationships/slideLayout" Target="../slideLayouts/slideLayout2.xml"/><Relationship Id="rId5" Type="http://schemas.openxmlformats.org/officeDocument/2006/relationships/image" Target="../media/image96.png"/><Relationship Id="rId4" Type="http://schemas.openxmlformats.org/officeDocument/2006/relationships/image" Target="../media/image153.png"/></Relationships>
</file>

<file path=ppt/slides/_rels/slide19.xml.rels><?xml version="1.0" encoding="UTF-8" standalone="yes"?>
<Relationships xmlns="http://schemas.openxmlformats.org/package/2006/relationships"><Relationship Id="rId3" Type="http://schemas.openxmlformats.org/officeDocument/2006/relationships/image" Target="../media/image154.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156.png"/><Relationship Id="rId4" Type="http://schemas.openxmlformats.org/officeDocument/2006/relationships/image" Target="../media/image15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157.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158.png"/><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3" Type="http://schemas.openxmlformats.org/officeDocument/2006/relationships/image" Target="../media/image160.png"/><Relationship Id="rId2" Type="http://schemas.openxmlformats.org/officeDocument/2006/relationships/image" Target="../media/image159.png"/><Relationship Id="rId1" Type="http://schemas.openxmlformats.org/officeDocument/2006/relationships/slideLayout" Target="../slideLayouts/slideLayout2.xml"/><Relationship Id="rId5" Type="http://schemas.openxmlformats.org/officeDocument/2006/relationships/image" Target="../media/image161.png"/><Relationship Id="rId4" Type="http://schemas.openxmlformats.org/officeDocument/2006/relationships/image" Target="../media/image21.png"/></Relationships>
</file>

<file path=ppt/slides/_rels/slide22.xml.rels><?xml version="1.0" encoding="UTF-8" standalone="yes"?>
<Relationships xmlns="http://schemas.openxmlformats.org/package/2006/relationships"><Relationship Id="rId3" Type="http://schemas.openxmlformats.org/officeDocument/2006/relationships/image" Target="../media/image163.png"/><Relationship Id="rId2" Type="http://schemas.openxmlformats.org/officeDocument/2006/relationships/image" Target="../media/image162.png"/><Relationship Id="rId1" Type="http://schemas.openxmlformats.org/officeDocument/2006/relationships/slideLayout" Target="../slideLayouts/slideLayout2.xml"/><Relationship Id="rId5" Type="http://schemas.openxmlformats.org/officeDocument/2006/relationships/image" Target="../media/image165.png"/><Relationship Id="rId4" Type="http://schemas.openxmlformats.org/officeDocument/2006/relationships/image" Target="../media/image164.png"/></Relationships>
</file>

<file path=ppt/slides/_rels/slide23.xml.rels><?xml version="1.0" encoding="UTF-8" standalone="yes"?>
<Relationships xmlns="http://schemas.openxmlformats.org/package/2006/relationships"><Relationship Id="rId3" Type="http://schemas.openxmlformats.org/officeDocument/2006/relationships/image" Target="../media/image167.png"/><Relationship Id="rId2" Type="http://schemas.openxmlformats.org/officeDocument/2006/relationships/image" Target="../media/image166.png"/><Relationship Id="rId1" Type="http://schemas.openxmlformats.org/officeDocument/2006/relationships/slideLayout" Target="../slideLayouts/slideLayout2.xml"/><Relationship Id="rId5" Type="http://schemas.openxmlformats.org/officeDocument/2006/relationships/image" Target="../media/image168.png"/><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media/image167.png"/><Relationship Id="rId2" Type="http://schemas.openxmlformats.org/officeDocument/2006/relationships/image" Target="../media/image169.png"/><Relationship Id="rId1" Type="http://schemas.openxmlformats.org/officeDocument/2006/relationships/slideLayout" Target="../slideLayouts/slideLayout2.xml"/><Relationship Id="rId5" Type="http://schemas.openxmlformats.org/officeDocument/2006/relationships/image" Target="../media/image170.png"/><Relationship Id="rId4" Type="http://schemas.openxmlformats.org/officeDocument/2006/relationships/image" Target="../media/image21.png"/></Relationships>
</file>

<file path=ppt/slides/_rels/slide25.xml.rels><?xml version="1.0" encoding="UTF-8" standalone="yes"?>
<Relationships xmlns="http://schemas.openxmlformats.org/package/2006/relationships"><Relationship Id="rId3" Type="http://schemas.openxmlformats.org/officeDocument/2006/relationships/image" Target="../media/image171.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72.png"/><Relationship Id="rId4" Type="http://schemas.openxmlformats.org/officeDocument/2006/relationships/image" Target="../media/image21.png"/></Relationships>
</file>

<file path=ppt/slides/_rels/slide26.xml.rels><?xml version="1.0" encoding="UTF-8" standalone="yes"?>
<Relationships xmlns="http://schemas.openxmlformats.org/package/2006/relationships"><Relationship Id="rId3" Type="http://schemas.openxmlformats.org/officeDocument/2006/relationships/image" Target="../media/image173.png"/><Relationship Id="rId2" Type="http://schemas.openxmlformats.org/officeDocument/2006/relationships/image" Target="../media/image23.png"/><Relationship Id="rId1" Type="http://schemas.openxmlformats.org/officeDocument/2006/relationships/slideLayout" Target="../slideLayouts/slideLayout2.xml"/><Relationship Id="rId5" Type="http://schemas.openxmlformats.org/officeDocument/2006/relationships/image" Target="../media/image175.png"/><Relationship Id="rId4" Type="http://schemas.openxmlformats.org/officeDocument/2006/relationships/image" Target="../media/image174.png"/></Relationships>
</file>

<file path=ppt/slides/_rels/slide27.xml.rels><?xml version="1.0" encoding="UTF-8" standalone="yes"?>
<Relationships xmlns="http://schemas.openxmlformats.org/package/2006/relationships"><Relationship Id="rId3" Type="http://schemas.openxmlformats.org/officeDocument/2006/relationships/image" Target="../media/image177.png"/><Relationship Id="rId2" Type="http://schemas.openxmlformats.org/officeDocument/2006/relationships/image" Target="../media/image176.png"/><Relationship Id="rId1" Type="http://schemas.openxmlformats.org/officeDocument/2006/relationships/slideLayout" Target="../slideLayouts/slideLayout2.xml"/><Relationship Id="rId5" Type="http://schemas.openxmlformats.org/officeDocument/2006/relationships/image" Target="../media/image179.png"/><Relationship Id="rId4" Type="http://schemas.openxmlformats.org/officeDocument/2006/relationships/image" Target="../media/image178.png"/></Relationships>
</file>

<file path=ppt/slides/_rels/slide28.xml.rels><?xml version="1.0" encoding="UTF-8" standalone="yes"?>
<Relationships xmlns="http://schemas.openxmlformats.org/package/2006/relationships"><Relationship Id="rId3" Type="http://schemas.openxmlformats.org/officeDocument/2006/relationships/image" Target="../media/image181.png"/><Relationship Id="rId2" Type="http://schemas.openxmlformats.org/officeDocument/2006/relationships/image" Target="../media/image180.png"/><Relationship Id="rId1" Type="http://schemas.openxmlformats.org/officeDocument/2006/relationships/slideLayout" Target="../slideLayouts/slideLayout2.xml"/><Relationship Id="rId5" Type="http://schemas.openxmlformats.org/officeDocument/2006/relationships/image" Target="../media/image182.png"/><Relationship Id="rId4" Type="http://schemas.openxmlformats.org/officeDocument/2006/relationships/image" Target="../media/image9.png"/></Relationships>
</file>

<file path=ppt/slides/_rels/slide29.xml.rels><?xml version="1.0" encoding="UTF-8" standalone="yes"?>
<Relationships xmlns="http://schemas.openxmlformats.org/package/2006/relationships"><Relationship Id="rId3" Type="http://schemas.openxmlformats.org/officeDocument/2006/relationships/image" Target="../media/image183.png"/><Relationship Id="rId2" Type="http://schemas.openxmlformats.org/officeDocument/2006/relationships/image" Target="../media/image23.png"/><Relationship Id="rId1" Type="http://schemas.openxmlformats.org/officeDocument/2006/relationships/slideLayout" Target="../slideLayouts/slideLayout2.xml"/><Relationship Id="rId5" Type="http://schemas.openxmlformats.org/officeDocument/2006/relationships/image" Target="../media/image179.png"/><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30.xml.rels><?xml version="1.0" encoding="UTF-8" standalone="yes"?>
<Relationships xmlns="http://schemas.openxmlformats.org/package/2006/relationships"><Relationship Id="rId3" Type="http://schemas.openxmlformats.org/officeDocument/2006/relationships/image" Target="../media/image163.png"/><Relationship Id="rId2" Type="http://schemas.openxmlformats.org/officeDocument/2006/relationships/image" Target="../media/image184.png"/><Relationship Id="rId1" Type="http://schemas.openxmlformats.org/officeDocument/2006/relationships/slideLayout" Target="../slideLayouts/slideLayout2.xml"/><Relationship Id="rId5" Type="http://schemas.openxmlformats.org/officeDocument/2006/relationships/image" Target="../media/image179.png"/><Relationship Id="rId4" Type="http://schemas.openxmlformats.org/officeDocument/2006/relationships/image" Target="../media/image185.png"/></Relationships>
</file>

<file path=ppt/slides/_rels/slide31.xml.rels><?xml version="1.0" encoding="UTF-8" standalone="yes"?>
<Relationships xmlns="http://schemas.openxmlformats.org/package/2006/relationships"><Relationship Id="rId3" Type="http://schemas.openxmlformats.org/officeDocument/2006/relationships/image" Target="../media/image187.png"/><Relationship Id="rId2" Type="http://schemas.openxmlformats.org/officeDocument/2006/relationships/image" Target="../media/image186.png"/><Relationship Id="rId1" Type="http://schemas.openxmlformats.org/officeDocument/2006/relationships/slideLayout" Target="../slideLayouts/slideLayout2.xml"/><Relationship Id="rId5" Type="http://schemas.openxmlformats.org/officeDocument/2006/relationships/image" Target="../media/image189.png"/><Relationship Id="rId4" Type="http://schemas.openxmlformats.org/officeDocument/2006/relationships/image" Target="../media/image188.png"/></Relationships>
</file>

<file path=ppt/slides/_rels/slide32.xml.rels><?xml version="1.0" encoding="UTF-8" standalone="yes"?>
<Relationships xmlns="http://schemas.openxmlformats.org/package/2006/relationships"><Relationship Id="rId3" Type="http://schemas.openxmlformats.org/officeDocument/2006/relationships/image" Target="../media/image19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93.png"/><Relationship Id="rId5" Type="http://schemas.openxmlformats.org/officeDocument/2006/relationships/image" Target="../media/image192.png"/><Relationship Id="rId4" Type="http://schemas.openxmlformats.org/officeDocument/2006/relationships/image" Target="../media/image191.png"/></Relationships>
</file>

<file path=ppt/slides/_rels/slide33.xml.rels><?xml version="1.0" encoding="UTF-8" standalone="yes"?>
<Relationships xmlns="http://schemas.openxmlformats.org/package/2006/relationships"><Relationship Id="rId3" Type="http://schemas.openxmlformats.org/officeDocument/2006/relationships/image" Target="../media/image191.png"/><Relationship Id="rId2" Type="http://schemas.openxmlformats.org/officeDocument/2006/relationships/image" Target="../media/image194.png"/><Relationship Id="rId1" Type="http://schemas.openxmlformats.org/officeDocument/2006/relationships/slideLayout" Target="../slideLayouts/slideLayout2.xml"/><Relationship Id="rId5" Type="http://schemas.openxmlformats.org/officeDocument/2006/relationships/image" Target="../media/image96.png"/><Relationship Id="rId4" Type="http://schemas.openxmlformats.org/officeDocument/2006/relationships/image" Target="../media/image9.png"/></Relationships>
</file>

<file path=ppt/slides/_rels/slide34.xml.rels><?xml version="1.0" encoding="UTF-8" standalone="yes"?>
<Relationships xmlns="http://schemas.openxmlformats.org/package/2006/relationships"><Relationship Id="rId3" Type="http://schemas.openxmlformats.org/officeDocument/2006/relationships/image" Target="../media/image163.png"/><Relationship Id="rId2" Type="http://schemas.openxmlformats.org/officeDocument/2006/relationships/image" Target="../media/image195.png"/><Relationship Id="rId1" Type="http://schemas.openxmlformats.org/officeDocument/2006/relationships/slideLayout" Target="../slideLayouts/slideLayout2.xml"/><Relationship Id="rId5" Type="http://schemas.openxmlformats.org/officeDocument/2006/relationships/image" Target="../media/image196.png"/><Relationship Id="rId4" Type="http://schemas.openxmlformats.org/officeDocument/2006/relationships/image" Target="../media/image21.png"/></Relationships>
</file>

<file path=ppt/slides/_rels/slide35.xml.rels><?xml version="1.0" encoding="UTF-8" standalone="yes"?>
<Relationships xmlns="http://schemas.openxmlformats.org/package/2006/relationships"><Relationship Id="rId3" Type="http://schemas.openxmlformats.org/officeDocument/2006/relationships/image" Target="../media/image163.png"/><Relationship Id="rId2" Type="http://schemas.openxmlformats.org/officeDocument/2006/relationships/image" Target="../media/image197.png"/><Relationship Id="rId1" Type="http://schemas.openxmlformats.org/officeDocument/2006/relationships/slideLayout" Target="../slideLayouts/slideLayout2.xml"/><Relationship Id="rId5" Type="http://schemas.openxmlformats.org/officeDocument/2006/relationships/image" Target="../media/image198.png"/><Relationship Id="rId4" Type="http://schemas.openxmlformats.org/officeDocument/2006/relationships/image" Target="../media/image153.png"/></Relationships>
</file>

<file path=ppt/slides/_rels/slide36.xml.rels><?xml version="1.0" encoding="UTF-8" standalone="yes"?>
<Relationships xmlns="http://schemas.openxmlformats.org/package/2006/relationships"><Relationship Id="rId3" Type="http://schemas.openxmlformats.org/officeDocument/2006/relationships/image" Target="../media/image200.png"/><Relationship Id="rId2" Type="http://schemas.openxmlformats.org/officeDocument/2006/relationships/image" Target="../media/image199.png"/><Relationship Id="rId1" Type="http://schemas.openxmlformats.org/officeDocument/2006/relationships/slideLayout" Target="../slideLayouts/slideLayout2.xml"/><Relationship Id="rId5" Type="http://schemas.openxmlformats.org/officeDocument/2006/relationships/image" Target="../media/image201.png"/><Relationship Id="rId4" Type="http://schemas.openxmlformats.org/officeDocument/2006/relationships/image" Target="../media/image153.png"/></Relationships>
</file>

<file path=ppt/slides/_rels/slide37.xml.rels><?xml version="1.0" encoding="UTF-8" standalone="yes"?>
<Relationships xmlns="http://schemas.openxmlformats.org/package/2006/relationships"><Relationship Id="rId3" Type="http://schemas.openxmlformats.org/officeDocument/2006/relationships/image" Target="../media/image203.png"/><Relationship Id="rId2" Type="http://schemas.openxmlformats.org/officeDocument/2006/relationships/image" Target="../media/image202.png"/><Relationship Id="rId1" Type="http://schemas.openxmlformats.org/officeDocument/2006/relationships/slideLayout" Target="../slideLayouts/slideLayout2.xml"/><Relationship Id="rId5" Type="http://schemas.openxmlformats.org/officeDocument/2006/relationships/image" Target="../media/image205.png"/><Relationship Id="rId4" Type="http://schemas.openxmlformats.org/officeDocument/2006/relationships/image" Target="../media/image204.png"/></Relationships>
</file>

<file path=ppt/slides/_rels/slide38.xml.rels><?xml version="1.0" encoding="UTF-8" standalone="yes"?>
<Relationships xmlns="http://schemas.openxmlformats.org/package/2006/relationships"><Relationship Id="rId3" Type="http://schemas.openxmlformats.org/officeDocument/2006/relationships/image" Target="../media/image207.png"/><Relationship Id="rId2" Type="http://schemas.openxmlformats.org/officeDocument/2006/relationships/image" Target="../media/image206.png"/><Relationship Id="rId1" Type="http://schemas.openxmlformats.org/officeDocument/2006/relationships/slideLayout" Target="../slideLayouts/slideLayout2.xml"/><Relationship Id="rId5" Type="http://schemas.openxmlformats.org/officeDocument/2006/relationships/image" Target="../media/image205.png"/><Relationship Id="rId4" Type="http://schemas.openxmlformats.org/officeDocument/2006/relationships/image" Target="../media/image21.png"/></Relationships>
</file>

<file path=ppt/slides/_rels/slide39.xml.rels><?xml version="1.0" encoding="UTF-8" standalone="yes"?>
<Relationships xmlns="http://schemas.openxmlformats.org/package/2006/relationships"><Relationship Id="rId3" Type="http://schemas.openxmlformats.org/officeDocument/2006/relationships/image" Target="../media/image208.png"/><Relationship Id="rId2" Type="http://schemas.openxmlformats.org/officeDocument/2006/relationships/image" Target="../media/image186.png"/><Relationship Id="rId1" Type="http://schemas.openxmlformats.org/officeDocument/2006/relationships/slideLayout" Target="../slideLayouts/slideLayout2.xml"/><Relationship Id="rId5" Type="http://schemas.openxmlformats.org/officeDocument/2006/relationships/image" Target="../media/image210.png"/><Relationship Id="rId4" Type="http://schemas.openxmlformats.org/officeDocument/2006/relationships/image" Target="../media/image209.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9.png"/></Relationships>
</file>

<file path=ppt/slides/_rels/slide40.xml.rels><?xml version="1.0" encoding="UTF-8" standalone="yes"?>
<Relationships xmlns="http://schemas.openxmlformats.org/package/2006/relationships"><Relationship Id="rId3" Type="http://schemas.openxmlformats.org/officeDocument/2006/relationships/image" Target="../media/image211.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205.png"/><Relationship Id="rId4" Type="http://schemas.openxmlformats.org/officeDocument/2006/relationships/image" Target="../media/image21.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8.xml.rels><?xml version="1.0" encoding="UTF-8" standalone="yes"?>
<Relationships xmlns="http://schemas.openxmlformats.org/package/2006/relationships"><Relationship Id="rId13" Type="http://schemas.openxmlformats.org/officeDocument/2006/relationships/image" Target="../media/image33.png"/><Relationship Id="rId18" Type="http://schemas.openxmlformats.org/officeDocument/2006/relationships/image" Target="../media/image38.png"/><Relationship Id="rId26" Type="http://schemas.openxmlformats.org/officeDocument/2006/relationships/image" Target="../media/image46.png"/><Relationship Id="rId39" Type="http://schemas.openxmlformats.org/officeDocument/2006/relationships/image" Target="../media/image59.png"/><Relationship Id="rId21" Type="http://schemas.openxmlformats.org/officeDocument/2006/relationships/image" Target="../media/image41.png"/><Relationship Id="rId34" Type="http://schemas.openxmlformats.org/officeDocument/2006/relationships/image" Target="../media/image54.png"/><Relationship Id="rId42" Type="http://schemas.openxmlformats.org/officeDocument/2006/relationships/image" Target="../media/image62.png"/><Relationship Id="rId47" Type="http://schemas.openxmlformats.org/officeDocument/2006/relationships/image" Target="../media/image67.png"/><Relationship Id="rId50" Type="http://schemas.openxmlformats.org/officeDocument/2006/relationships/image" Target="../media/image70.png"/><Relationship Id="rId55" Type="http://schemas.openxmlformats.org/officeDocument/2006/relationships/image" Target="../media/image75.png"/><Relationship Id="rId7" Type="http://schemas.openxmlformats.org/officeDocument/2006/relationships/image" Target="../media/image27.png"/><Relationship Id="rId12" Type="http://schemas.openxmlformats.org/officeDocument/2006/relationships/image" Target="../media/image32.png"/><Relationship Id="rId17" Type="http://schemas.openxmlformats.org/officeDocument/2006/relationships/image" Target="../media/image37.png"/><Relationship Id="rId25" Type="http://schemas.openxmlformats.org/officeDocument/2006/relationships/image" Target="../media/image45.png"/><Relationship Id="rId33" Type="http://schemas.openxmlformats.org/officeDocument/2006/relationships/image" Target="../media/image53.png"/><Relationship Id="rId38" Type="http://schemas.openxmlformats.org/officeDocument/2006/relationships/image" Target="../media/image58.png"/><Relationship Id="rId46" Type="http://schemas.openxmlformats.org/officeDocument/2006/relationships/image" Target="../media/image66.png"/><Relationship Id="rId2" Type="http://schemas.openxmlformats.org/officeDocument/2006/relationships/image" Target="../media/image23.png"/><Relationship Id="rId16" Type="http://schemas.openxmlformats.org/officeDocument/2006/relationships/image" Target="../media/image36.png"/><Relationship Id="rId20" Type="http://schemas.openxmlformats.org/officeDocument/2006/relationships/image" Target="../media/image40.png"/><Relationship Id="rId29" Type="http://schemas.openxmlformats.org/officeDocument/2006/relationships/image" Target="../media/image49.png"/><Relationship Id="rId41" Type="http://schemas.openxmlformats.org/officeDocument/2006/relationships/image" Target="../media/image61.png"/><Relationship Id="rId54" Type="http://schemas.openxmlformats.org/officeDocument/2006/relationships/image" Target="../media/image74.png"/><Relationship Id="rId1" Type="http://schemas.openxmlformats.org/officeDocument/2006/relationships/slideLayout" Target="../slideLayouts/slideLayout5.xml"/><Relationship Id="rId6" Type="http://schemas.openxmlformats.org/officeDocument/2006/relationships/image" Target="../media/image26.png"/><Relationship Id="rId11" Type="http://schemas.openxmlformats.org/officeDocument/2006/relationships/image" Target="../media/image31.png"/><Relationship Id="rId24" Type="http://schemas.openxmlformats.org/officeDocument/2006/relationships/image" Target="../media/image44.png"/><Relationship Id="rId32" Type="http://schemas.openxmlformats.org/officeDocument/2006/relationships/image" Target="../media/image52.png"/><Relationship Id="rId37" Type="http://schemas.openxmlformats.org/officeDocument/2006/relationships/image" Target="../media/image57.png"/><Relationship Id="rId40" Type="http://schemas.openxmlformats.org/officeDocument/2006/relationships/image" Target="../media/image60.png"/><Relationship Id="rId45" Type="http://schemas.openxmlformats.org/officeDocument/2006/relationships/image" Target="../media/image65.png"/><Relationship Id="rId53" Type="http://schemas.openxmlformats.org/officeDocument/2006/relationships/image" Target="../media/image73.png"/><Relationship Id="rId5" Type="http://schemas.openxmlformats.org/officeDocument/2006/relationships/image" Target="../media/image25.png"/><Relationship Id="rId15" Type="http://schemas.openxmlformats.org/officeDocument/2006/relationships/image" Target="../media/image35.png"/><Relationship Id="rId23" Type="http://schemas.openxmlformats.org/officeDocument/2006/relationships/image" Target="../media/image43.png"/><Relationship Id="rId28" Type="http://schemas.openxmlformats.org/officeDocument/2006/relationships/image" Target="../media/image48.png"/><Relationship Id="rId36" Type="http://schemas.openxmlformats.org/officeDocument/2006/relationships/image" Target="../media/image56.png"/><Relationship Id="rId49" Type="http://schemas.openxmlformats.org/officeDocument/2006/relationships/image" Target="../media/image69.png"/><Relationship Id="rId10" Type="http://schemas.openxmlformats.org/officeDocument/2006/relationships/image" Target="../media/image30.png"/><Relationship Id="rId19" Type="http://schemas.openxmlformats.org/officeDocument/2006/relationships/image" Target="../media/image39.png"/><Relationship Id="rId31" Type="http://schemas.openxmlformats.org/officeDocument/2006/relationships/image" Target="../media/image51.png"/><Relationship Id="rId44" Type="http://schemas.openxmlformats.org/officeDocument/2006/relationships/image" Target="../media/image64.png"/><Relationship Id="rId52" Type="http://schemas.openxmlformats.org/officeDocument/2006/relationships/image" Target="../media/image72.png"/><Relationship Id="rId4" Type="http://schemas.openxmlformats.org/officeDocument/2006/relationships/image" Target="../media/image24.png"/><Relationship Id="rId9" Type="http://schemas.openxmlformats.org/officeDocument/2006/relationships/image" Target="../media/image29.png"/><Relationship Id="rId14" Type="http://schemas.openxmlformats.org/officeDocument/2006/relationships/image" Target="../media/image34.png"/><Relationship Id="rId22" Type="http://schemas.openxmlformats.org/officeDocument/2006/relationships/image" Target="../media/image42.png"/><Relationship Id="rId27" Type="http://schemas.openxmlformats.org/officeDocument/2006/relationships/image" Target="../media/image47.png"/><Relationship Id="rId30" Type="http://schemas.openxmlformats.org/officeDocument/2006/relationships/image" Target="../media/image50.png"/><Relationship Id="rId35" Type="http://schemas.openxmlformats.org/officeDocument/2006/relationships/image" Target="../media/image55.png"/><Relationship Id="rId43" Type="http://schemas.openxmlformats.org/officeDocument/2006/relationships/image" Target="../media/image63.png"/><Relationship Id="rId48" Type="http://schemas.openxmlformats.org/officeDocument/2006/relationships/image" Target="../media/image68.png"/><Relationship Id="rId8" Type="http://schemas.openxmlformats.org/officeDocument/2006/relationships/image" Target="../media/image28.png"/><Relationship Id="rId51" Type="http://schemas.openxmlformats.org/officeDocument/2006/relationships/image" Target="../media/image71.png"/><Relationship Id="rId3"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77.png"/><Relationship Id="rId2" Type="http://schemas.openxmlformats.org/officeDocument/2006/relationships/image" Target="../media/image76.png"/><Relationship Id="rId1" Type="http://schemas.openxmlformats.org/officeDocument/2006/relationships/slideLayout" Target="../slideLayouts/slideLayout2.xml"/><Relationship Id="rId5" Type="http://schemas.openxmlformats.org/officeDocument/2006/relationships/image" Target="../media/image79.png"/><Relationship Id="rId4" Type="http://schemas.openxmlformats.org/officeDocument/2006/relationships/image" Target="../media/image78.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98457" y="2837688"/>
            <a:ext cx="9119870" cy="940435"/>
          </a:xfrm>
          <a:custGeom>
            <a:avLst/>
            <a:gdLst/>
            <a:ahLst/>
            <a:cxnLst/>
            <a:rect l="l" t="t" r="r" b="b"/>
            <a:pathLst>
              <a:path w="9119870" h="940435">
                <a:moveTo>
                  <a:pt x="0" y="0"/>
                </a:moveTo>
                <a:lnTo>
                  <a:pt x="0" y="940308"/>
                </a:lnTo>
                <a:lnTo>
                  <a:pt x="9119612" y="940308"/>
                </a:lnTo>
                <a:lnTo>
                  <a:pt x="9119612" y="0"/>
                </a:lnTo>
                <a:lnTo>
                  <a:pt x="0" y="0"/>
                </a:lnTo>
                <a:close/>
              </a:path>
            </a:pathLst>
          </a:custGeom>
          <a:solidFill>
            <a:srgbClr val="32CCCC"/>
          </a:solidFill>
        </p:spPr>
        <p:txBody>
          <a:bodyPr wrap="square" lIns="0" tIns="0" rIns="0" bIns="0" rtlCol="0"/>
          <a:lstStyle/>
          <a:p>
            <a:endParaRPr/>
          </a:p>
        </p:txBody>
      </p:sp>
      <p:sp>
        <p:nvSpPr>
          <p:cNvPr id="3" name="object 3"/>
          <p:cNvSpPr/>
          <p:nvPr/>
        </p:nvSpPr>
        <p:spPr>
          <a:xfrm>
            <a:off x="7054140" y="2837688"/>
            <a:ext cx="601345" cy="940435"/>
          </a:xfrm>
          <a:custGeom>
            <a:avLst/>
            <a:gdLst/>
            <a:ahLst/>
            <a:cxnLst/>
            <a:rect l="l" t="t" r="r" b="b"/>
            <a:pathLst>
              <a:path w="601345" h="940435">
                <a:moveTo>
                  <a:pt x="600789" y="940308"/>
                </a:moveTo>
                <a:lnTo>
                  <a:pt x="600789" y="0"/>
                </a:lnTo>
                <a:lnTo>
                  <a:pt x="26241" y="0"/>
                </a:lnTo>
                <a:lnTo>
                  <a:pt x="7245" y="45055"/>
                </a:lnTo>
                <a:lnTo>
                  <a:pt x="25" y="91341"/>
                </a:lnTo>
                <a:lnTo>
                  <a:pt x="0" y="115754"/>
                </a:lnTo>
                <a:lnTo>
                  <a:pt x="1921" y="141446"/>
                </a:lnTo>
                <a:lnTo>
                  <a:pt x="5457" y="168741"/>
                </a:lnTo>
                <a:lnTo>
                  <a:pt x="10275" y="197961"/>
                </a:lnTo>
                <a:lnTo>
                  <a:pt x="29098" y="300418"/>
                </a:lnTo>
                <a:lnTo>
                  <a:pt x="35721" y="340581"/>
                </a:lnTo>
                <a:lnTo>
                  <a:pt x="41965" y="384289"/>
                </a:lnTo>
                <a:lnTo>
                  <a:pt x="47497" y="431865"/>
                </a:lnTo>
                <a:lnTo>
                  <a:pt x="51984" y="483634"/>
                </a:lnTo>
                <a:lnTo>
                  <a:pt x="55095" y="539919"/>
                </a:lnTo>
                <a:lnTo>
                  <a:pt x="56497" y="601044"/>
                </a:lnTo>
                <a:lnTo>
                  <a:pt x="56497" y="940308"/>
                </a:lnTo>
                <a:lnTo>
                  <a:pt x="600789" y="940308"/>
                </a:lnTo>
                <a:close/>
              </a:path>
              <a:path w="601345" h="940435">
                <a:moveTo>
                  <a:pt x="56497" y="940308"/>
                </a:moveTo>
                <a:lnTo>
                  <a:pt x="56497" y="601044"/>
                </a:lnTo>
                <a:lnTo>
                  <a:pt x="55858" y="667333"/>
                </a:lnTo>
                <a:lnTo>
                  <a:pt x="52845" y="739109"/>
                </a:lnTo>
                <a:lnTo>
                  <a:pt x="47126" y="816696"/>
                </a:lnTo>
                <a:lnTo>
                  <a:pt x="38369" y="900419"/>
                </a:lnTo>
                <a:lnTo>
                  <a:pt x="33004" y="940308"/>
                </a:lnTo>
                <a:lnTo>
                  <a:pt x="56497" y="940308"/>
                </a:lnTo>
                <a:close/>
              </a:path>
            </a:pathLst>
          </a:custGeom>
          <a:solidFill>
            <a:srgbClr val="CCCC00"/>
          </a:solidFill>
        </p:spPr>
        <p:txBody>
          <a:bodyPr wrap="square" lIns="0" tIns="0" rIns="0" bIns="0" rtlCol="0"/>
          <a:lstStyle/>
          <a:p>
            <a:endParaRPr/>
          </a:p>
        </p:txBody>
      </p:sp>
      <p:sp>
        <p:nvSpPr>
          <p:cNvPr id="4" name="object 4"/>
          <p:cNvSpPr/>
          <p:nvPr/>
        </p:nvSpPr>
        <p:spPr>
          <a:xfrm>
            <a:off x="7590911" y="2839211"/>
            <a:ext cx="605155" cy="939165"/>
          </a:xfrm>
          <a:custGeom>
            <a:avLst/>
            <a:gdLst/>
            <a:ahLst/>
            <a:cxnLst/>
            <a:rect l="l" t="t" r="r" b="b"/>
            <a:pathLst>
              <a:path w="605154" h="939164">
                <a:moveTo>
                  <a:pt x="47275" y="938784"/>
                </a:moveTo>
                <a:lnTo>
                  <a:pt x="47275" y="193631"/>
                </a:lnTo>
                <a:lnTo>
                  <a:pt x="46050" y="246586"/>
                </a:lnTo>
                <a:lnTo>
                  <a:pt x="43286" y="300623"/>
                </a:lnTo>
                <a:lnTo>
                  <a:pt x="39295" y="355374"/>
                </a:lnTo>
                <a:lnTo>
                  <a:pt x="34391" y="410470"/>
                </a:lnTo>
                <a:lnTo>
                  <a:pt x="7180" y="678245"/>
                </a:lnTo>
                <a:lnTo>
                  <a:pt x="3396" y="727681"/>
                </a:lnTo>
                <a:lnTo>
                  <a:pt x="898" y="774885"/>
                </a:lnTo>
                <a:lnTo>
                  <a:pt x="0" y="819487"/>
                </a:lnTo>
                <a:lnTo>
                  <a:pt x="1015" y="861121"/>
                </a:lnTo>
                <a:lnTo>
                  <a:pt x="4257" y="899417"/>
                </a:lnTo>
                <a:lnTo>
                  <a:pt x="10041" y="934008"/>
                </a:lnTo>
                <a:lnTo>
                  <a:pt x="11393" y="938784"/>
                </a:lnTo>
                <a:lnTo>
                  <a:pt x="47275" y="938784"/>
                </a:lnTo>
                <a:close/>
              </a:path>
              <a:path w="605154" h="939164">
                <a:moveTo>
                  <a:pt x="605037" y="938784"/>
                </a:moveTo>
                <a:lnTo>
                  <a:pt x="605037" y="0"/>
                </a:lnTo>
                <a:lnTo>
                  <a:pt x="30489" y="0"/>
                </a:lnTo>
                <a:lnTo>
                  <a:pt x="38566" y="44943"/>
                </a:lnTo>
                <a:lnTo>
                  <a:pt x="43846" y="92441"/>
                </a:lnTo>
                <a:lnTo>
                  <a:pt x="46645" y="142127"/>
                </a:lnTo>
                <a:lnTo>
                  <a:pt x="47275" y="193631"/>
                </a:lnTo>
                <a:lnTo>
                  <a:pt x="47275" y="938784"/>
                </a:lnTo>
                <a:lnTo>
                  <a:pt x="605037" y="938784"/>
                </a:lnTo>
                <a:close/>
              </a:path>
            </a:pathLst>
          </a:custGeom>
          <a:solidFill>
            <a:srgbClr val="E9C6AE"/>
          </a:solidFill>
        </p:spPr>
        <p:txBody>
          <a:bodyPr wrap="square" lIns="0" tIns="0" rIns="0" bIns="0" rtlCol="0"/>
          <a:lstStyle/>
          <a:p>
            <a:endParaRPr/>
          </a:p>
        </p:txBody>
      </p:sp>
      <p:sp>
        <p:nvSpPr>
          <p:cNvPr id="5" name="object 5"/>
          <p:cNvSpPr/>
          <p:nvPr/>
        </p:nvSpPr>
        <p:spPr>
          <a:xfrm>
            <a:off x="9320662" y="2837688"/>
            <a:ext cx="384810" cy="940435"/>
          </a:xfrm>
          <a:custGeom>
            <a:avLst/>
            <a:gdLst/>
            <a:ahLst/>
            <a:cxnLst/>
            <a:rect l="l" t="t" r="r" b="b"/>
            <a:pathLst>
              <a:path w="384809" h="940435">
                <a:moveTo>
                  <a:pt x="384571" y="261032"/>
                </a:moveTo>
                <a:lnTo>
                  <a:pt x="383887" y="204995"/>
                </a:lnTo>
                <a:lnTo>
                  <a:pt x="381380" y="152780"/>
                </a:lnTo>
                <a:lnTo>
                  <a:pt x="376160" y="105281"/>
                </a:lnTo>
                <a:lnTo>
                  <a:pt x="367331" y="63388"/>
                </a:lnTo>
                <a:lnTo>
                  <a:pt x="335279" y="0"/>
                </a:lnTo>
                <a:lnTo>
                  <a:pt x="36575" y="0"/>
                </a:lnTo>
                <a:lnTo>
                  <a:pt x="23408" y="63659"/>
                </a:lnTo>
                <a:lnTo>
                  <a:pt x="17922" y="104743"/>
                </a:lnTo>
                <a:lnTo>
                  <a:pt x="13167" y="151010"/>
                </a:lnTo>
                <a:lnTo>
                  <a:pt x="9143" y="201715"/>
                </a:lnTo>
                <a:lnTo>
                  <a:pt x="5852" y="256118"/>
                </a:lnTo>
                <a:lnTo>
                  <a:pt x="3291" y="313477"/>
                </a:lnTo>
                <a:lnTo>
                  <a:pt x="1463" y="373050"/>
                </a:lnTo>
                <a:lnTo>
                  <a:pt x="365" y="434095"/>
                </a:lnTo>
                <a:lnTo>
                  <a:pt x="0" y="495871"/>
                </a:lnTo>
                <a:lnTo>
                  <a:pt x="365" y="557635"/>
                </a:lnTo>
                <a:lnTo>
                  <a:pt x="1463" y="618646"/>
                </a:lnTo>
                <a:lnTo>
                  <a:pt x="3291" y="678162"/>
                </a:lnTo>
                <a:lnTo>
                  <a:pt x="5852" y="735441"/>
                </a:lnTo>
                <a:lnTo>
                  <a:pt x="9143" y="789741"/>
                </a:lnTo>
                <a:lnTo>
                  <a:pt x="13167" y="840321"/>
                </a:lnTo>
                <a:lnTo>
                  <a:pt x="17922" y="886438"/>
                </a:lnTo>
                <a:lnTo>
                  <a:pt x="23408" y="927352"/>
                </a:lnTo>
                <a:lnTo>
                  <a:pt x="25712" y="940308"/>
                </a:lnTo>
                <a:lnTo>
                  <a:pt x="339541" y="940308"/>
                </a:lnTo>
                <a:lnTo>
                  <a:pt x="368481" y="642531"/>
                </a:lnTo>
                <a:lnTo>
                  <a:pt x="377713" y="528542"/>
                </a:lnTo>
                <a:lnTo>
                  <a:pt x="381070" y="475050"/>
                </a:lnTo>
                <a:lnTo>
                  <a:pt x="383263" y="425474"/>
                </a:lnTo>
                <a:lnTo>
                  <a:pt x="384047" y="380999"/>
                </a:lnTo>
                <a:lnTo>
                  <a:pt x="384571" y="261032"/>
                </a:lnTo>
                <a:close/>
              </a:path>
            </a:pathLst>
          </a:custGeom>
          <a:solidFill>
            <a:srgbClr val="CCCC00"/>
          </a:solidFill>
        </p:spPr>
        <p:txBody>
          <a:bodyPr wrap="square" lIns="0" tIns="0" rIns="0" bIns="0" rtlCol="0"/>
          <a:lstStyle/>
          <a:p>
            <a:endParaRPr/>
          </a:p>
        </p:txBody>
      </p:sp>
      <p:sp>
        <p:nvSpPr>
          <p:cNvPr id="6" name="object 6"/>
          <p:cNvSpPr/>
          <p:nvPr/>
        </p:nvSpPr>
        <p:spPr>
          <a:xfrm>
            <a:off x="8149849" y="2839211"/>
            <a:ext cx="450215" cy="939165"/>
          </a:xfrm>
          <a:custGeom>
            <a:avLst/>
            <a:gdLst/>
            <a:ahLst/>
            <a:cxnLst/>
            <a:rect l="l" t="t" r="r" b="b"/>
            <a:pathLst>
              <a:path w="450215" h="939164">
                <a:moveTo>
                  <a:pt x="449960" y="0"/>
                </a:moveTo>
                <a:lnTo>
                  <a:pt x="49148" y="0"/>
                </a:lnTo>
                <a:lnTo>
                  <a:pt x="39810" y="28279"/>
                </a:lnTo>
                <a:lnTo>
                  <a:pt x="24083" y="104161"/>
                </a:lnTo>
                <a:lnTo>
                  <a:pt x="17693" y="150278"/>
                </a:lnTo>
                <a:lnTo>
                  <a:pt x="12287" y="200858"/>
                </a:lnTo>
                <a:lnTo>
                  <a:pt x="7863" y="255158"/>
                </a:lnTo>
                <a:lnTo>
                  <a:pt x="4423" y="312437"/>
                </a:lnTo>
                <a:lnTo>
                  <a:pt x="1965" y="371953"/>
                </a:lnTo>
                <a:lnTo>
                  <a:pt x="491" y="432964"/>
                </a:lnTo>
                <a:lnTo>
                  <a:pt x="0" y="494728"/>
                </a:lnTo>
                <a:lnTo>
                  <a:pt x="491" y="556504"/>
                </a:lnTo>
                <a:lnTo>
                  <a:pt x="1965" y="617549"/>
                </a:lnTo>
                <a:lnTo>
                  <a:pt x="4423" y="677122"/>
                </a:lnTo>
                <a:lnTo>
                  <a:pt x="7863" y="734481"/>
                </a:lnTo>
                <a:lnTo>
                  <a:pt x="12287" y="788884"/>
                </a:lnTo>
                <a:lnTo>
                  <a:pt x="17693" y="839589"/>
                </a:lnTo>
                <a:lnTo>
                  <a:pt x="24083" y="885856"/>
                </a:lnTo>
                <a:lnTo>
                  <a:pt x="31455" y="926940"/>
                </a:lnTo>
                <a:lnTo>
                  <a:pt x="34269" y="938784"/>
                </a:lnTo>
                <a:lnTo>
                  <a:pt x="422241" y="938784"/>
                </a:lnTo>
                <a:lnTo>
                  <a:pt x="422241" y="500025"/>
                </a:lnTo>
                <a:lnTo>
                  <a:pt x="422405" y="443630"/>
                </a:lnTo>
                <a:lnTo>
                  <a:pt x="423600" y="382809"/>
                </a:lnTo>
                <a:lnTo>
                  <a:pt x="425967" y="317211"/>
                </a:lnTo>
                <a:lnTo>
                  <a:pt x="429645" y="246483"/>
                </a:lnTo>
                <a:lnTo>
                  <a:pt x="434777" y="170273"/>
                </a:lnTo>
                <a:lnTo>
                  <a:pt x="441502" y="88229"/>
                </a:lnTo>
                <a:lnTo>
                  <a:pt x="449960" y="0"/>
                </a:lnTo>
                <a:close/>
              </a:path>
              <a:path w="450215" h="939164">
                <a:moveTo>
                  <a:pt x="448670" y="938784"/>
                </a:moveTo>
                <a:lnTo>
                  <a:pt x="448273" y="928957"/>
                </a:lnTo>
                <a:lnTo>
                  <a:pt x="446375" y="898010"/>
                </a:lnTo>
                <a:lnTo>
                  <a:pt x="443962" y="866509"/>
                </a:lnTo>
                <a:lnTo>
                  <a:pt x="435035" y="765169"/>
                </a:lnTo>
                <a:lnTo>
                  <a:pt x="429083" y="688388"/>
                </a:lnTo>
                <a:lnTo>
                  <a:pt x="426529" y="646175"/>
                </a:lnTo>
                <a:lnTo>
                  <a:pt x="424444" y="600945"/>
                </a:lnTo>
                <a:lnTo>
                  <a:pt x="422967" y="552346"/>
                </a:lnTo>
                <a:lnTo>
                  <a:pt x="422241" y="500025"/>
                </a:lnTo>
                <a:lnTo>
                  <a:pt x="422241" y="938784"/>
                </a:lnTo>
                <a:lnTo>
                  <a:pt x="448670" y="938784"/>
                </a:lnTo>
                <a:close/>
              </a:path>
            </a:pathLst>
          </a:custGeom>
          <a:solidFill>
            <a:srgbClr val="000000"/>
          </a:solidFill>
        </p:spPr>
        <p:txBody>
          <a:bodyPr wrap="square" lIns="0" tIns="0" rIns="0" bIns="0" rtlCol="0"/>
          <a:lstStyle/>
          <a:p>
            <a:endParaRPr/>
          </a:p>
        </p:txBody>
      </p:sp>
      <p:sp>
        <p:nvSpPr>
          <p:cNvPr id="7" name="object 7"/>
          <p:cNvSpPr/>
          <p:nvPr/>
        </p:nvSpPr>
        <p:spPr>
          <a:xfrm>
            <a:off x="8430645" y="2839211"/>
            <a:ext cx="576580" cy="939165"/>
          </a:xfrm>
          <a:custGeom>
            <a:avLst/>
            <a:gdLst/>
            <a:ahLst/>
            <a:cxnLst/>
            <a:rect l="l" t="t" r="r" b="b"/>
            <a:pathLst>
              <a:path w="576579" h="939164">
                <a:moveTo>
                  <a:pt x="576071" y="938784"/>
                </a:moveTo>
                <a:lnTo>
                  <a:pt x="576071" y="0"/>
                </a:lnTo>
                <a:lnTo>
                  <a:pt x="0" y="0"/>
                </a:lnTo>
                <a:lnTo>
                  <a:pt x="1349" y="40836"/>
                </a:lnTo>
                <a:lnTo>
                  <a:pt x="5079" y="86536"/>
                </a:lnTo>
                <a:lnTo>
                  <a:pt x="10715" y="136183"/>
                </a:lnTo>
                <a:lnTo>
                  <a:pt x="17779" y="188863"/>
                </a:lnTo>
                <a:lnTo>
                  <a:pt x="50799" y="411592"/>
                </a:lnTo>
                <a:lnTo>
                  <a:pt x="57864" y="465701"/>
                </a:lnTo>
                <a:lnTo>
                  <a:pt x="63499" y="517348"/>
                </a:lnTo>
                <a:lnTo>
                  <a:pt x="67230" y="565620"/>
                </a:lnTo>
                <a:lnTo>
                  <a:pt x="68579" y="609599"/>
                </a:lnTo>
                <a:lnTo>
                  <a:pt x="68579" y="938784"/>
                </a:lnTo>
                <a:lnTo>
                  <a:pt x="576071" y="938784"/>
                </a:lnTo>
                <a:close/>
              </a:path>
              <a:path w="576579" h="939164">
                <a:moveTo>
                  <a:pt x="68579" y="938784"/>
                </a:moveTo>
                <a:lnTo>
                  <a:pt x="68579" y="609599"/>
                </a:lnTo>
                <a:lnTo>
                  <a:pt x="68446" y="666976"/>
                </a:lnTo>
                <a:lnTo>
                  <a:pt x="67508" y="717137"/>
                </a:lnTo>
                <a:lnTo>
                  <a:pt x="64963" y="762297"/>
                </a:lnTo>
                <a:lnTo>
                  <a:pt x="60007" y="804671"/>
                </a:lnTo>
                <a:lnTo>
                  <a:pt x="51836" y="846474"/>
                </a:lnTo>
                <a:lnTo>
                  <a:pt x="39647" y="889920"/>
                </a:lnTo>
                <a:lnTo>
                  <a:pt x="22636" y="937224"/>
                </a:lnTo>
                <a:lnTo>
                  <a:pt x="21975" y="938784"/>
                </a:lnTo>
                <a:lnTo>
                  <a:pt x="68579" y="938784"/>
                </a:lnTo>
                <a:close/>
              </a:path>
            </a:pathLst>
          </a:custGeom>
          <a:solidFill>
            <a:srgbClr val="FFCC98"/>
          </a:solidFill>
        </p:spPr>
        <p:txBody>
          <a:bodyPr wrap="square" lIns="0" tIns="0" rIns="0" bIns="0" rtlCol="0"/>
          <a:lstStyle/>
          <a:p>
            <a:endParaRPr/>
          </a:p>
        </p:txBody>
      </p:sp>
      <p:sp>
        <p:nvSpPr>
          <p:cNvPr id="8" name="object 8"/>
          <p:cNvSpPr/>
          <p:nvPr/>
        </p:nvSpPr>
        <p:spPr>
          <a:xfrm>
            <a:off x="8950668" y="2837688"/>
            <a:ext cx="431800" cy="940435"/>
          </a:xfrm>
          <a:custGeom>
            <a:avLst/>
            <a:gdLst/>
            <a:ahLst/>
            <a:cxnLst/>
            <a:rect l="l" t="t" r="r" b="b"/>
            <a:pathLst>
              <a:path w="431800" h="940435">
                <a:moveTo>
                  <a:pt x="431221" y="261891"/>
                </a:moveTo>
                <a:lnTo>
                  <a:pt x="430992" y="206365"/>
                </a:lnTo>
                <a:lnTo>
                  <a:pt x="429313" y="154349"/>
                </a:lnTo>
                <a:lnTo>
                  <a:pt x="425956" y="106774"/>
                </a:lnTo>
                <a:lnTo>
                  <a:pt x="420690" y="64570"/>
                </a:lnTo>
                <a:lnTo>
                  <a:pt x="403521" y="0"/>
                </a:lnTo>
                <a:lnTo>
                  <a:pt x="27093" y="0"/>
                </a:lnTo>
                <a:lnTo>
                  <a:pt x="14287" y="30300"/>
                </a:lnTo>
                <a:lnTo>
                  <a:pt x="5926" y="69179"/>
                </a:lnTo>
                <a:lnTo>
                  <a:pt x="1375" y="115181"/>
                </a:lnTo>
                <a:lnTo>
                  <a:pt x="0" y="166849"/>
                </a:lnTo>
                <a:lnTo>
                  <a:pt x="1164" y="222730"/>
                </a:lnTo>
                <a:lnTo>
                  <a:pt x="4233" y="281368"/>
                </a:lnTo>
                <a:lnTo>
                  <a:pt x="8572" y="341308"/>
                </a:lnTo>
                <a:lnTo>
                  <a:pt x="18520" y="459271"/>
                </a:lnTo>
                <a:lnTo>
                  <a:pt x="22859" y="514385"/>
                </a:lnTo>
                <a:lnTo>
                  <a:pt x="25929" y="564979"/>
                </a:lnTo>
                <a:lnTo>
                  <a:pt x="27093" y="609599"/>
                </a:lnTo>
                <a:lnTo>
                  <a:pt x="27093" y="940308"/>
                </a:lnTo>
                <a:lnTo>
                  <a:pt x="403521" y="940308"/>
                </a:lnTo>
                <a:lnTo>
                  <a:pt x="403521" y="838199"/>
                </a:lnTo>
                <a:lnTo>
                  <a:pt x="404131" y="805480"/>
                </a:lnTo>
                <a:lnTo>
                  <a:pt x="405810" y="766035"/>
                </a:lnTo>
                <a:lnTo>
                  <a:pt x="425498" y="440224"/>
                </a:lnTo>
                <a:lnTo>
                  <a:pt x="428245" y="379751"/>
                </a:lnTo>
                <a:lnTo>
                  <a:pt x="430229" y="319996"/>
                </a:lnTo>
                <a:lnTo>
                  <a:pt x="431221" y="261891"/>
                </a:lnTo>
                <a:close/>
              </a:path>
              <a:path w="431800" h="940435">
                <a:moveTo>
                  <a:pt x="27093" y="940308"/>
                </a:moveTo>
                <a:lnTo>
                  <a:pt x="27093" y="609599"/>
                </a:lnTo>
                <a:lnTo>
                  <a:pt x="24593" y="671101"/>
                </a:lnTo>
                <a:lnTo>
                  <a:pt x="18520" y="730424"/>
                </a:lnTo>
                <a:lnTo>
                  <a:pt x="4233" y="838961"/>
                </a:lnTo>
                <a:lnTo>
                  <a:pt x="304" y="886390"/>
                </a:lnTo>
                <a:lnTo>
                  <a:pt x="1375" y="928068"/>
                </a:lnTo>
                <a:lnTo>
                  <a:pt x="4246" y="940308"/>
                </a:lnTo>
                <a:lnTo>
                  <a:pt x="27093" y="940308"/>
                </a:lnTo>
                <a:close/>
              </a:path>
            </a:pathLst>
          </a:custGeom>
          <a:solidFill>
            <a:srgbClr val="003265"/>
          </a:solidFill>
        </p:spPr>
        <p:txBody>
          <a:bodyPr wrap="square" lIns="0" tIns="0" rIns="0" bIns="0" rtlCol="0"/>
          <a:lstStyle/>
          <a:p>
            <a:endParaRPr/>
          </a:p>
        </p:txBody>
      </p:sp>
      <p:sp>
        <p:nvSpPr>
          <p:cNvPr id="9" name="object 9"/>
          <p:cNvSpPr/>
          <p:nvPr/>
        </p:nvSpPr>
        <p:spPr>
          <a:xfrm>
            <a:off x="4057153" y="2830067"/>
            <a:ext cx="600075" cy="948055"/>
          </a:xfrm>
          <a:custGeom>
            <a:avLst/>
            <a:gdLst/>
            <a:ahLst/>
            <a:cxnLst/>
            <a:rect l="l" t="t" r="r" b="b"/>
            <a:pathLst>
              <a:path w="600075" h="948054">
                <a:moveTo>
                  <a:pt x="600068" y="947928"/>
                </a:moveTo>
                <a:lnTo>
                  <a:pt x="600068" y="0"/>
                </a:lnTo>
                <a:lnTo>
                  <a:pt x="27044" y="0"/>
                </a:lnTo>
                <a:lnTo>
                  <a:pt x="7670" y="44712"/>
                </a:lnTo>
                <a:lnTo>
                  <a:pt x="148" y="90785"/>
                </a:lnTo>
                <a:lnTo>
                  <a:pt x="0" y="115134"/>
                </a:lnTo>
                <a:lnTo>
                  <a:pt x="1817" y="140787"/>
                </a:lnTo>
                <a:lnTo>
                  <a:pt x="5268" y="168065"/>
                </a:lnTo>
                <a:lnTo>
                  <a:pt x="10020" y="197288"/>
                </a:lnTo>
                <a:lnTo>
                  <a:pt x="28758" y="299846"/>
                </a:lnTo>
                <a:lnTo>
                  <a:pt x="35391" y="340066"/>
                </a:lnTo>
                <a:lnTo>
                  <a:pt x="41663" y="383837"/>
                </a:lnTo>
                <a:lnTo>
                  <a:pt x="47242" y="431480"/>
                </a:lnTo>
                <a:lnTo>
                  <a:pt x="51795" y="483318"/>
                </a:lnTo>
                <a:lnTo>
                  <a:pt x="54991" y="539672"/>
                </a:lnTo>
                <a:lnTo>
                  <a:pt x="56497" y="600862"/>
                </a:lnTo>
                <a:lnTo>
                  <a:pt x="56497" y="947928"/>
                </a:lnTo>
                <a:lnTo>
                  <a:pt x="600068" y="947928"/>
                </a:lnTo>
                <a:close/>
              </a:path>
              <a:path w="600075" h="948054">
                <a:moveTo>
                  <a:pt x="56497" y="947928"/>
                </a:moveTo>
                <a:lnTo>
                  <a:pt x="56497" y="600862"/>
                </a:lnTo>
                <a:lnTo>
                  <a:pt x="55980" y="667209"/>
                </a:lnTo>
                <a:lnTo>
                  <a:pt x="53109" y="739036"/>
                </a:lnTo>
                <a:lnTo>
                  <a:pt x="47551" y="816662"/>
                </a:lnTo>
                <a:lnTo>
                  <a:pt x="38973" y="900410"/>
                </a:lnTo>
                <a:lnTo>
                  <a:pt x="32688" y="947928"/>
                </a:lnTo>
                <a:lnTo>
                  <a:pt x="56497" y="947928"/>
                </a:lnTo>
                <a:close/>
              </a:path>
            </a:pathLst>
          </a:custGeom>
          <a:solidFill>
            <a:srgbClr val="CCCC00"/>
          </a:solidFill>
        </p:spPr>
        <p:txBody>
          <a:bodyPr wrap="square" lIns="0" tIns="0" rIns="0" bIns="0" rtlCol="0"/>
          <a:lstStyle/>
          <a:p>
            <a:endParaRPr/>
          </a:p>
        </p:txBody>
      </p:sp>
      <p:sp>
        <p:nvSpPr>
          <p:cNvPr id="10" name="object 10"/>
          <p:cNvSpPr/>
          <p:nvPr/>
        </p:nvSpPr>
        <p:spPr>
          <a:xfrm>
            <a:off x="4593401" y="2831591"/>
            <a:ext cx="606425" cy="946785"/>
          </a:xfrm>
          <a:custGeom>
            <a:avLst/>
            <a:gdLst/>
            <a:ahLst/>
            <a:cxnLst/>
            <a:rect l="l" t="t" r="r" b="b"/>
            <a:pathLst>
              <a:path w="606425" h="946785">
                <a:moveTo>
                  <a:pt x="47648" y="946404"/>
                </a:moveTo>
                <a:lnTo>
                  <a:pt x="47648" y="193631"/>
                </a:lnTo>
                <a:lnTo>
                  <a:pt x="46485" y="246586"/>
                </a:lnTo>
                <a:lnTo>
                  <a:pt x="43755" y="300623"/>
                </a:lnTo>
                <a:lnTo>
                  <a:pt x="39775" y="355374"/>
                </a:lnTo>
                <a:lnTo>
                  <a:pt x="34861" y="410470"/>
                </a:lnTo>
                <a:lnTo>
                  <a:pt x="7393" y="678245"/>
                </a:lnTo>
                <a:lnTo>
                  <a:pt x="3537" y="727681"/>
                </a:lnTo>
                <a:lnTo>
                  <a:pt x="967" y="774885"/>
                </a:lnTo>
                <a:lnTo>
                  <a:pt x="0" y="819487"/>
                </a:lnTo>
                <a:lnTo>
                  <a:pt x="951" y="861121"/>
                </a:lnTo>
                <a:lnTo>
                  <a:pt x="4140" y="899417"/>
                </a:lnTo>
                <a:lnTo>
                  <a:pt x="9881" y="934008"/>
                </a:lnTo>
                <a:lnTo>
                  <a:pt x="13379" y="946404"/>
                </a:lnTo>
                <a:lnTo>
                  <a:pt x="47648" y="946404"/>
                </a:lnTo>
                <a:close/>
              </a:path>
              <a:path w="606425" h="946785">
                <a:moveTo>
                  <a:pt x="606364" y="946404"/>
                </a:moveTo>
                <a:lnTo>
                  <a:pt x="606364" y="0"/>
                </a:lnTo>
                <a:lnTo>
                  <a:pt x="30292" y="0"/>
                </a:lnTo>
                <a:lnTo>
                  <a:pt x="38566" y="44943"/>
                </a:lnTo>
                <a:lnTo>
                  <a:pt x="44005" y="92441"/>
                </a:lnTo>
                <a:lnTo>
                  <a:pt x="46927" y="142127"/>
                </a:lnTo>
                <a:lnTo>
                  <a:pt x="47648" y="193631"/>
                </a:lnTo>
                <a:lnTo>
                  <a:pt x="47648" y="946404"/>
                </a:lnTo>
                <a:lnTo>
                  <a:pt x="606364" y="946404"/>
                </a:lnTo>
                <a:close/>
              </a:path>
            </a:pathLst>
          </a:custGeom>
          <a:solidFill>
            <a:srgbClr val="000000"/>
          </a:solidFill>
        </p:spPr>
        <p:txBody>
          <a:bodyPr wrap="square" lIns="0" tIns="0" rIns="0" bIns="0" rtlCol="0"/>
          <a:lstStyle/>
          <a:p>
            <a:endParaRPr/>
          </a:p>
        </p:txBody>
      </p:sp>
      <p:sp>
        <p:nvSpPr>
          <p:cNvPr id="11" name="object 11"/>
          <p:cNvSpPr/>
          <p:nvPr/>
        </p:nvSpPr>
        <p:spPr>
          <a:xfrm>
            <a:off x="6324858" y="2830067"/>
            <a:ext cx="384810" cy="948055"/>
          </a:xfrm>
          <a:custGeom>
            <a:avLst/>
            <a:gdLst/>
            <a:ahLst/>
            <a:cxnLst/>
            <a:rect l="l" t="t" r="r" b="b"/>
            <a:pathLst>
              <a:path w="384809" h="948054">
                <a:moveTo>
                  <a:pt x="384190" y="261032"/>
                </a:moveTo>
                <a:lnTo>
                  <a:pt x="383506" y="204995"/>
                </a:lnTo>
                <a:lnTo>
                  <a:pt x="380999" y="152780"/>
                </a:lnTo>
                <a:lnTo>
                  <a:pt x="375779" y="105281"/>
                </a:lnTo>
                <a:lnTo>
                  <a:pt x="366950" y="63388"/>
                </a:lnTo>
                <a:lnTo>
                  <a:pt x="334898" y="0"/>
                </a:lnTo>
                <a:lnTo>
                  <a:pt x="37718" y="0"/>
                </a:lnTo>
                <a:lnTo>
                  <a:pt x="24140" y="63288"/>
                </a:lnTo>
                <a:lnTo>
                  <a:pt x="18482" y="104248"/>
                </a:lnTo>
                <a:lnTo>
                  <a:pt x="13578" y="150424"/>
                </a:lnTo>
                <a:lnTo>
                  <a:pt x="9429" y="201072"/>
                </a:lnTo>
                <a:lnTo>
                  <a:pt x="6035" y="255446"/>
                </a:lnTo>
                <a:lnTo>
                  <a:pt x="3394" y="312801"/>
                </a:lnTo>
                <a:lnTo>
                  <a:pt x="1508" y="372392"/>
                </a:lnTo>
                <a:lnTo>
                  <a:pt x="377" y="433473"/>
                </a:lnTo>
                <a:lnTo>
                  <a:pt x="0" y="495299"/>
                </a:lnTo>
                <a:lnTo>
                  <a:pt x="377" y="557126"/>
                </a:lnTo>
                <a:lnTo>
                  <a:pt x="1508" y="618207"/>
                </a:lnTo>
                <a:lnTo>
                  <a:pt x="3394" y="677798"/>
                </a:lnTo>
                <a:lnTo>
                  <a:pt x="6035" y="735153"/>
                </a:lnTo>
                <a:lnTo>
                  <a:pt x="9429" y="789527"/>
                </a:lnTo>
                <a:lnTo>
                  <a:pt x="13578" y="840175"/>
                </a:lnTo>
                <a:lnTo>
                  <a:pt x="18482" y="886351"/>
                </a:lnTo>
                <a:lnTo>
                  <a:pt x="24140" y="927311"/>
                </a:lnTo>
                <a:lnTo>
                  <a:pt x="27917" y="947928"/>
                </a:lnTo>
                <a:lnTo>
                  <a:pt x="338450" y="947928"/>
                </a:lnTo>
                <a:lnTo>
                  <a:pt x="368100" y="641883"/>
                </a:lnTo>
                <a:lnTo>
                  <a:pt x="377332" y="527899"/>
                </a:lnTo>
                <a:lnTo>
                  <a:pt x="380689" y="474521"/>
                </a:lnTo>
                <a:lnTo>
                  <a:pt x="382882" y="425154"/>
                </a:lnTo>
                <a:lnTo>
                  <a:pt x="383666" y="380999"/>
                </a:lnTo>
                <a:lnTo>
                  <a:pt x="384190" y="261032"/>
                </a:lnTo>
                <a:close/>
              </a:path>
            </a:pathLst>
          </a:custGeom>
          <a:solidFill>
            <a:srgbClr val="003265"/>
          </a:solidFill>
        </p:spPr>
        <p:txBody>
          <a:bodyPr wrap="square" lIns="0" tIns="0" rIns="0" bIns="0" rtlCol="0"/>
          <a:lstStyle/>
          <a:p>
            <a:endParaRPr/>
          </a:p>
        </p:txBody>
      </p:sp>
      <p:sp>
        <p:nvSpPr>
          <p:cNvPr id="12" name="object 12"/>
          <p:cNvSpPr/>
          <p:nvPr/>
        </p:nvSpPr>
        <p:spPr>
          <a:xfrm>
            <a:off x="5153664" y="2831591"/>
            <a:ext cx="450215" cy="946785"/>
          </a:xfrm>
          <a:custGeom>
            <a:avLst/>
            <a:gdLst/>
            <a:ahLst/>
            <a:cxnLst/>
            <a:rect l="l" t="t" r="r" b="b"/>
            <a:pathLst>
              <a:path w="450214" h="946785">
                <a:moveTo>
                  <a:pt x="449960" y="0"/>
                </a:moveTo>
                <a:lnTo>
                  <a:pt x="49148" y="0"/>
                </a:lnTo>
                <a:lnTo>
                  <a:pt x="39810" y="28279"/>
                </a:lnTo>
                <a:lnTo>
                  <a:pt x="24083" y="104161"/>
                </a:lnTo>
                <a:lnTo>
                  <a:pt x="17693" y="150278"/>
                </a:lnTo>
                <a:lnTo>
                  <a:pt x="12287" y="200858"/>
                </a:lnTo>
                <a:lnTo>
                  <a:pt x="7863" y="255158"/>
                </a:lnTo>
                <a:lnTo>
                  <a:pt x="4423" y="312437"/>
                </a:lnTo>
                <a:lnTo>
                  <a:pt x="1965" y="371953"/>
                </a:lnTo>
                <a:lnTo>
                  <a:pt x="491" y="432964"/>
                </a:lnTo>
                <a:lnTo>
                  <a:pt x="0" y="494728"/>
                </a:lnTo>
                <a:lnTo>
                  <a:pt x="491" y="556504"/>
                </a:lnTo>
                <a:lnTo>
                  <a:pt x="1965" y="617549"/>
                </a:lnTo>
                <a:lnTo>
                  <a:pt x="4423" y="677122"/>
                </a:lnTo>
                <a:lnTo>
                  <a:pt x="7863" y="734481"/>
                </a:lnTo>
                <a:lnTo>
                  <a:pt x="12287" y="788884"/>
                </a:lnTo>
                <a:lnTo>
                  <a:pt x="17693" y="839589"/>
                </a:lnTo>
                <a:lnTo>
                  <a:pt x="24083" y="885856"/>
                </a:lnTo>
                <a:lnTo>
                  <a:pt x="31455" y="926940"/>
                </a:lnTo>
                <a:lnTo>
                  <a:pt x="36080" y="946404"/>
                </a:lnTo>
                <a:lnTo>
                  <a:pt x="422917" y="946404"/>
                </a:lnTo>
                <a:lnTo>
                  <a:pt x="422917" y="500025"/>
                </a:lnTo>
                <a:lnTo>
                  <a:pt x="423077" y="443630"/>
                </a:lnTo>
                <a:lnTo>
                  <a:pt x="424243" y="382809"/>
                </a:lnTo>
                <a:lnTo>
                  <a:pt x="426552" y="317211"/>
                </a:lnTo>
                <a:lnTo>
                  <a:pt x="430141" y="246483"/>
                </a:lnTo>
                <a:lnTo>
                  <a:pt x="435147" y="170273"/>
                </a:lnTo>
                <a:lnTo>
                  <a:pt x="441708" y="88229"/>
                </a:lnTo>
                <a:lnTo>
                  <a:pt x="449960" y="0"/>
                </a:lnTo>
                <a:close/>
              </a:path>
              <a:path w="450214" h="946785">
                <a:moveTo>
                  <a:pt x="449002" y="946404"/>
                </a:moveTo>
                <a:lnTo>
                  <a:pt x="448315" y="928957"/>
                </a:lnTo>
                <a:lnTo>
                  <a:pt x="446463" y="898010"/>
                </a:lnTo>
                <a:lnTo>
                  <a:pt x="444108" y="866509"/>
                </a:lnTo>
                <a:lnTo>
                  <a:pt x="435399" y="765169"/>
                </a:lnTo>
                <a:lnTo>
                  <a:pt x="429592" y="688388"/>
                </a:lnTo>
                <a:lnTo>
                  <a:pt x="427100" y="646175"/>
                </a:lnTo>
                <a:lnTo>
                  <a:pt x="425066" y="600945"/>
                </a:lnTo>
                <a:lnTo>
                  <a:pt x="423626" y="552346"/>
                </a:lnTo>
                <a:lnTo>
                  <a:pt x="422917" y="500025"/>
                </a:lnTo>
                <a:lnTo>
                  <a:pt x="422917" y="946404"/>
                </a:lnTo>
                <a:lnTo>
                  <a:pt x="449002" y="946404"/>
                </a:lnTo>
                <a:close/>
              </a:path>
            </a:pathLst>
          </a:custGeom>
          <a:solidFill>
            <a:srgbClr val="E9C6AE"/>
          </a:solidFill>
        </p:spPr>
        <p:txBody>
          <a:bodyPr wrap="square" lIns="0" tIns="0" rIns="0" bIns="0" rtlCol="0"/>
          <a:lstStyle/>
          <a:p>
            <a:endParaRPr/>
          </a:p>
        </p:txBody>
      </p:sp>
      <p:sp>
        <p:nvSpPr>
          <p:cNvPr id="13" name="object 13"/>
          <p:cNvSpPr/>
          <p:nvPr/>
        </p:nvSpPr>
        <p:spPr>
          <a:xfrm>
            <a:off x="5434462" y="2830067"/>
            <a:ext cx="573405" cy="948055"/>
          </a:xfrm>
          <a:custGeom>
            <a:avLst/>
            <a:gdLst/>
            <a:ahLst/>
            <a:cxnLst/>
            <a:rect l="l" t="t" r="r" b="b"/>
            <a:pathLst>
              <a:path w="573404" h="948054">
                <a:moveTo>
                  <a:pt x="573023" y="947928"/>
                </a:moveTo>
                <a:lnTo>
                  <a:pt x="573023" y="0"/>
                </a:lnTo>
                <a:lnTo>
                  <a:pt x="0" y="0"/>
                </a:lnTo>
                <a:lnTo>
                  <a:pt x="1349" y="40865"/>
                </a:lnTo>
                <a:lnTo>
                  <a:pt x="5079" y="86642"/>
                </a:lnTo>
                <a:lnTo>
                  <a:pt x="10715" y="136397"/>
                </a:lnTo>
                <a:lnTo>
                  <a:pt x="17779" y="189201"/>
                </a:lnTo>
                <a:lnTo>
                  <a:pt x="50799" y="412270"/>
                </a:lnTo>
                <a:lnTo>
                  <a:pt x="57864" y="466343"/>
                </a:lnTo>
                <a:lnTo>
                  <a:pt x="63499" y="517877"/>
                </a:lnTo>
                <a:lnTo>
                  <a:pt x="67230" y="565940"/>
                </a:lnTo>
                <a:lnTo>
                  <a:pt x="68579" y="609599"/>
                </a:lnTo>
                <a:lnTo>
                  <a:pt x="68579" y="947928"/>
                </a:lnTo>
                <a:lnTo>
                  <a:pt x="573023" y="947928"/>
                </a:lnTo>
                <a:close/>
              </a:path>
              <a:path w="573404" h="948054">
                <a:moveTo>
                  <a:pt x="68579" y="947928"/>
                </a:moveTo>
                <a:lnTo>
                  <a:pt x="68579" y="609599"/>
                </a:lnTo>
                <a:lnTo>
                  <a:pt x="68446" y="666976"/>
                </a:lnTo>
                <a:lnTo>
                  <a:pt x="67508" y="717137"/>
                </a:lnTo>
                <a:lnTo>
                  <a:pt x="64963" y="762297"/>
                </a:lnTo>
                <a:lnTo>
                  <a:pt x="60007" y="804671"/>
                </a:lnTo>
                <a:lnTo>
                  <a:pt x="51836" y="846474"/>
                </a:lnTo>
                <a:lnTo>
                  <a:pt x="39647" y="889920"/>
                </a:lnTo>
                <a:lnTo>
                  <a:pt x="22636" y="937224"/>
                </a:lnTo>
                <a:lnTo>
                  <a:pt x="18097" y="947928"/>
                </a:lnTo>
                <a:lnTo>
                  <a:pt x="68579" y="947928"/>
                </a:lnTo>
                <a:close/>
              </a:path>
            </a:pathLst>
          </a:custGeom>
          <a:solidFill>
            <a:srgbClr val="FFCC98"/>
          </a:solidFill>
        </p:spPr>
        <p:txBody>
          <a:bodyPr wrap="square" lIns="0" tIns="0" rIns="0" bIns="0" rtlCol="0"/>
          <a:lstStyle/>
          <a:p>
            <a:endParaRPr/>
          </a:p>
        </p:txBody>
      </p:sp>
      <p:sp>
        <p:nvSpPr>
          <p:cNvPr id="14" name="object 14"/>
          <p:cNvSpPr/>
          <p:nvPr/>
        </p:nvSpPr>
        <p:spPr>
          <a:xfrm>
            <a:off x="5954484" y="2831591"/>
            <a:ext cx="433070" cy="946785"/>
          </a:xfrm>
          <a:custGeom>
            <a:avLst/>
            <a:gdLst/>
            <a:ahLst/>
            <a:cxnLst/>
            <a:rect l="l" t="t" r="r" b="b"/>
            <a:pathLst>
              <a:path w="433070" h="946785">
                <a:moveTo>
                  <a:pt x="432745" y="260846"/>
                </a:moveTo>
                <a:lnTo>
                  <a:pt x="432516" y="205415"/>
                </a:lnTo>
                <a:lnTo>
                  <a:pt x="430837" y="153526"/>
                </a:lnTo>
                <a:lnTo>
                  <a:pt x="427480" y="106109"/>
                </a:lnTo>
                <a:lnTo>
                  <a:pt x="422214" y="64096"/>
                </a:lnTo>
                <a:lnTo>
                  <a:pt x="405045" y="0"/>
                </a:lnTo>
                <a:lnTo>
                  <a:pt x="27093" y="0"/>
                </a:lnTo>
                <a:lnTo>
                  <a:pt x="14287" y="29951"/>
                </a:lnTo>
                <a:lnTo>
                  <a:pt x="5926" y="68544"/>
                </a:lnTo>
                <a:lnTo>
                  <a:pt x="1375" y="114323"/>
                </a:lnTo>
                <a:lnTo>
                  <a:pt x="0" y="165833"/>
                </a:lnTo>
                <a:lnTo>
                  <a:pt x="1164" y="221619"/>
                </a:lnTo>
                <a:lnTo>
                  <a:pt x="4233" y="280225"/>
                </a:lnTo>
                <a:lnTo>
                  <a:pt x="8572" y="340196"/>
                </a:lnTo>
                <a:lnTo>
                  <a:pt x="22859" y="513750"/>
                </a:lnTo>
                <a:lnTo>
                  <a:pt x="25929" y="564630"/>
                </a:lnTo>
                <a:lnTo>
                  <a:pt x="27093" y="609599"/>
                </a:lnTo>
                <a:lnTo>
                  <a:pt x="27093" y="946404"/>
                </a:lnTo>
                <a:lnTo>
                  <a:pt x="405045" y="946404"/>
                </a:lnTo>
                <a:lnTo>
                  <a:pt x="405045" y="838199"/>
                </a:lnTo>
                <a:lnTo>
                  <a:pt x="405655" y="805227"/>
                </a:lnTo>
                <a:lnTo>
                  <a:pt x="407334" y="765561"/>
                </a:lnTo>
                <a:lnTo>
                  <a:pt x="427022" y="439085"/>
                </a:lnTo>
                <a:lnTo>
                  <a:pt x="429769" y="378612"/>
                </a:lnTo>
                <a:lnTo>
                  <a:pt x="431753" y="318889"/>
                </a:lnTo>
                <a:lnTo>
                  <a:pt x="432745" y="260846"/>
                </a:lnTo>
                <a:close/>
              </a:path>
              <a:path w="433070" h="946785">
                <a:moveTo>
                  <a:pt x="27093" y="946404"/>
                </a:moveTo>
                <a:lnTo>
                  <a:pt x="27093" y="609599"/>
                </a:lnTo>
                <a:lnTo>
                  <a:pt x="24593" y="670601"/>
                </a:lnTo>
                <a:lnTo>
                  <a:pt x="18520" y="729567"/>
                </a:lnTo>
                <a:lnTo>
                  <a:pt x="4233" y="837818"/>
                </a:lnTo>
                <a:lnTo>
                  <a:pt x="304" y="885318"/>
                </a:lnTo>
                <a:lnTo>
                  <a:pt x="1375" y="927211"/>
                </a:lnTo>
                <a:lnTo>
                  <a:pt x="5831" y="946404"/>
                </a:lnTo>
                <a:lnTo>
                  <a:pt x="27093" y="946404"/>
                </a:lnTo>
                <a:close/>
              </a:path>
            </a:pathLst>
          </a:custGeom>
          <a:solidFill>
            <a:srgbClr val="98CCFF"/>
          </a:solidFill>
        </p:spPr>
        <p:txBody>
          <a:bodyPr wrap="square" lIns="0" tIns="0" rIns="0" bIns="0" rtlCol="0"/>
          <a:lstStyle/>
          <a:p>
            <a:endParaRPr/>
          </a:p>
        </p:txBody>
      </p:sp>
      <p:sp>
        <p:nvSpPr>
          <p:cNvPr id="15" name="object 15"/>
          <p:cNvSpPr/>
          <p:nvPr/>
        </p:nvSpPr>
        <p:spPr>
          <a:xfrm>
            <a:off x="2681784" y="2837688"/>
            <a:ext cx="601345" cy="940435"/>
          </a:xfrm>
          <a:custGeom>
            <a:avLst/>
            <a:gdLst/>
            <a:ahLst/>
            <a:cxnLst/>
            <a:rect l="l" t="t" r="r" b="b"/>
            <a:pathLst>
              <a:path w="601345" h="940435">
                <a:moveTo>
                  <a:pt x="600789" y="940308"/>
                </a:moveTo>
                <a:lnTo>
                  <a:pt x="600789" y="0"/>
                </a:lnTo>
                <a:lnTo>
                  <a:pt x="26241" y="0"/>
                </a:lnTo>
                <a:lnTo>
                  <a:pt x="7245" y="45055"/>
                </a:lnTo>
                <a:lnTo>
                  <a:pt x="25" y="91341"/>
                </a:lnTo>
                <a:lnTo>
                  <a:pt x="0" y="115754"/>
                </a:lnTo>
                <a:lnTo>
                  <a:pt x="1921" y="141446"/>
                </a:lnTo>
                <a:lnTo>
                  <a:pt x="5457" y="168741"/>
                </a:lnTo>
                <a:lnTo>
                  <a:pt x="10275" y="197961"/>
                </a:lnTo>
                <a:lnTo>
                  <a:pt x="29098" y="300418"/>
                </a:lnTo>
                <a:lnTo>
                  <a:pt x="35721" y="340581"/>
                </a:lnTo>
                <a:lnTo>
                  <a:pt x="41965" y="384289"/>
                </a:lnTo>
                <a:lnTo>
                  <a:pt x="47497" y="431865"/>
                </a:lnTo>
                <a:lnTo>
                  <a:pt x="51984" y="483634"/>
                </a:lnTo>
                <a:lnTo>
                  <a:pt x="55095" y="539919"/>
                </a:lnTo>
                <a:lnTo>
                  <a:pt x="56497" y="601044"/>
                </a:lnTo>
                <a:lnTo>
                  <a:pt x="56497" y="940308"/>
                </a:lnTo>
                <a:lnTo>
                  <a:pt x="600789" y="940308"/>
                </a:lnTo>
                <a:close/>
              </a:path>
              <a:path w="601345" h="940435">
                <a:moveTo>
                  <a:pt x="56497" y="940308"/>
                </a:moveTo>
                <a:lnTo>
                  <a:pt x="56497" y="601044"/>
                </a:lnTo>
                <a:lnTo>
                  <a:pt x="55858" y="667333"/>
                </a:lnTo>
                <a:lnTo>
                  <a:pt x="52845" y="739109"/>
                </a:lnTo>
                <a:lnTo>
                  <a:pt x="47126" y="816696"/>
                </a:lnTo>
                <a:lnTo>
                  <a:pt x="38369" y="900419"/>
                </a:lnTo>
                <a:lnTo>
                  <a:pt x="33004" y="940308"/>
                </a:lnTo>
                <a:lnTo>
                  <a:pt x="56497" y="940308"/>
                </a:lnTo>
                <a:close/>
              </a:path>
            </a:pathLst>
          </a:custGeom>
          <a:solidFill>
            <a:srgbClr val="98CCFF"/>
          </a:solidFill>
        </p:spPr>
        <p:txBody>
          <a:bodyPr wrap="square" lIns="0" tIns="0" rIns="0" bIns="0" rtlCol="0"/>
          <a:lstStyle/>
          <a:p>
            <a:endParaRPr/>
          </a:p>
        </p:txBody>
      </p:sp>
      <p:sp>
        <p:nvSpPr>
          <p:cNvPr id="16" name="object 16"/>
          <p:cNvSpPr/>
          <p:nvPr/>
        </p:nvSpPr>
        <p:spPr>
          <a:xfrm>
            <a:off x="3218753" y="2839211"/>
            <a:ext cx="606425" cy="939165"/>
          </a:xfrm>
          <a:custGeom>
            <a:avLst/>
            <a:gdLst/>
            <a:ahLst/>
            <a:cxnLst/>
            <a:rect l="l" t="t" r="r" b="b"/>
            <a:pathLst>
              <a:path w="606425" h="939164">
                <a:moveTo>
                  <a:pt x="47648" y="938784"/>
                </a:moveTo>
                <a:lnTo>
                  <a:pt x="47648" y="193631"/>
                </a:lnTo>
                <a:lnTo>
                  <a:pt x="46485" y="246586"/>
                </a:lnTo>
                <a:lnTo>
                  <a:pt x="43755" y="300623"/>
                </a:lnTo>
                <a:lnTo>
                  <a:pt x="39775" y="355374"/>
                </a:lnTo>
                <a:lnTo>
                  <a:pt x="34861" y="410470"/>
                </a:lnTo>
                <a:lnTo>
                  <a:pt x="7393" y="678245"/>
                </a:lnTo>
                <a:lnTo>
                  <a:pt x="3537" y="727681"/>
                </a:lnTo>
                <a:lnTo>
                  <a:pt x="967" y="774885"/>
                </a:lnTo>
                <a:lnTo>
                  <a:pt x="0" y="819487"/>
                </a:lnTo>
                <a:lnTo>
                  <a:pt x="951" y="861121"/>
                </a:lnTo>
                <a:lnTo>
                  <a:pt x="4140" y="899417"/>
                </a:lnTo>
                <a:lnTo>
                  <a:pt x="9881" y="934008"/>
                </a:lnTo>
                <a:lnTo>
                  <a:pt x="11229" y="938784"/>
                </a:lnTo>
                <a:lnTo>
                  <a:pt x="47648" y="938784"/>
                </a:lnTo>
                <a:close/>
              </a:path>
              <a:path w="606425" h="939164">
                <a:moveTo>
                  <a:pt x="606364" y="938784"/>
                </a:moveTo>
                <a:lnTo>
                  <a:pt x="606364" y="0"/>
                </a:lnTo>
                <a:lnTo>
                  <a:pt x="30292" y="0"/>
                </a:lnTo>
                <a:lnTo>
                  <a:pt x="38566" y="44943"/>
                </a:lnTo>
                <a:lnTo>
                  <a:pt x="44005" y="92441"/>
                </a:lnTo>
                <a:lnTo>
                  <a:pt x="46927" y="142127"/>
                </a:lnTo>
                <a:lnTo>
                  <a:pt x="47648" y="193631"/>
                </a:lnTo>
                <a:lnTo>
                  <a:pt x="47648" y="938784"/>
                </a:lnTo>
                <a:lnTo>
                  <a:pt x="606364" y="938784"/>
                </a:lnTo>
                <a:close/>
              </a:path>
            </a:pathLst>
          </a:custGeom>
          <a:solidFill>
            <a:srgbClr val="003265"/>
          </a:solidFill>
        </p:spPr>
        <p:txBody>
          <a:bodyPr wrap="square" lIns="0" tIns="0" rIns="0" bIns="0" rtlCol="0"/>
          <a:lstStyle/>
          <a:p>
            <a:endParaRPr/>
          </a:p>
        </p:txBody>
      </p:sp>
      <p:sp>
        <p:nvSpPr>
          <p:cNvPr id="17" name="object 17"/>
          <p:cNvSpPr/>
          <p:nvPr/>
        </p:nvSpPr>
        <p:spPr>
          <a:xfrm>
            <a:off x="1953646" y="2830067"/>
            <a:ext cx="383540" cy="948055"/>
          </a:xfrm>
          <a:custGeom>
            <a:avLst/>
            <a:gdLst/>
            <a:ahLst/>
            <a:cxnLst/>
            <a:rect l="l" t="t" r="r" b="b"/>
            <a:pathLst>
              <a:path w="383539" h="948054">
                <a:moveTo>
                  <a:pt x="383047" y="261032"/>
                </a:moveTo>
                <a:lnTo>
                  <a:pt x="382363" y="204995"/>
                </a:lnTo>
                <a:lnTo>
                  <a:pt x="379856" y="152780"/>
                </a:lnTo>
                <a:lnTo>
                  <a:pt x="374636" y="105281"/>
                </a:lnTo>
                <a:lnTo>
                  <a:pt x="365807" y="63388"/>
                </a:lnTo>
                <a:lnTo>
                  <a:pt x="333755" y="0"/>
                </a:lnTo>
                <a:lnTo>
                  <a:pt x="36575" y="0"/>
                </a:lnTo>
                <a:lnTo>
                  <a:pt x="23408" y="63288"/>
                </a:lnTo>
                <a:lnTo>
                  <a:pt x="17922" y="104248"/>
                </a:lnTo>
                <a:lnTo>
                  <a:pt x="13167" y="150424"/>
                </a:lnTo>
                <a:lnTo>
                  <a:pt x="9143" y="201072"/>
                </a:lnTo>
                <a:lnTo>
                  <a:pt x="5852" y="255446"/>
                </a:lnTo>
                <a:lnTo>
                  <a:pt x="3291" y="312801"/>
                </a:lnTo>
                <a:lnTo>
                  <a:pt x="1463" y="372392"/>
                </a:lnTo>
                <a:lnTo>
                  <a:pt x="365" y="433473"/>
                </a:lnTo>
                <a:lnTo>
                  <a:pt x="0" y="495299"/>
                </a:lnTo>
                <a:lnTo>
                  <a:pt x="365" y="557126"/>
                </a:lnTo>
                <a:lnTo>
                  <a:pt x="1463" y="618207"/>
                </a:lnTo>
                <a:lnTo>
                  <a:pt x="3291" y="677798"/>
                </a:lnTo>
                <a:lnTo>
                  <a:pt x="5852" y="735153"/>
                </a:lnTo>
                <a:lnTo>
                  <a:pt x="9143" y="789527"/>
                </a:lnTo>
                <a:lnTo>
                  <a:pt x="13167" y="840175"/>
                </a:lnTo>
                <a:lnTo>
                  <a:pt x="17922" y="886351"/>
                </a:lnTo>
                <a:lnTo>
                  <a:pt x="23408" y="927311"/>
                </a:lnTo>
                <a:lnTo>
                  <a:pt x="27071" y="947928"/>
                </a:lnTo>
                <a:lnTo>
                  <a:pt x="337663" y="947928"/>
                </a:lnTo>
                <a:lnTo>
                  <a:pt x="367420" y="641883"/>
                </a:lnTo>
                <a:lnTo>
                  <a:pt x="376404" y="527899"/>
                </a:lnTo>
                <a:lnTo>
                  <a:pt x="379652" y="474521"/>
                </a:lnTo>
                <a:lnTo>
                  <a:pt x="381768" y="425154"/>
                </a:lnTo>
                <a:lnTo>
                  <a:pt x="382523" y="380999"/>
                </a:lnTo>
                <a:lnTo>
                  <a:pt x="383047" y="261032"/>
                </a:lnTo>
                <a:close/>
              </a:path>
            </a:pathLst>
          </a:custGeom>
          <a:solidFill>
            <a:srgbClr val="E9C6AE"/>
          </a:solidFill>
        </p:spPr>
        <p:txBody>
          <a:bodyPr wrap="square" lIns="0" tIns="0" rIns="0" bIns="0" rtlCol="0"/>
          <a:lstStyle/>
          <a:p>
            <a:endParaRPr/>
          </a:p>
        </p:txBody>
      </p:sp>
      <p:sp>
        <p:nvSpPr>
          <p:cNvPr id="18" name="object 18"/>
          <p:cNvSpPr/>
          <p:nvPr/>
        </p:nvSpPr>
        <p:spPr>
          <a:xfrm>
            <a:off x="774073" y="2830067"/>
            <a:ext cx="460375" cy="948055"/>
          </a:xfrm>
          <a:custGeom>
            <a:avLst/>
            <a:gdLst/>
            <a:ahLst/>
            <a:cxnLst/>
            <a:rect l="l" t="t" r="r" b="b"/>
            <a:pathLst>
              <a:path w="460375" h="948054">
                <a:moveTo>
                  <a:pt x="460248" y="0"/>
                </a:moveTo>
                <a:lnTo>
                  <a:pt x="0" y="9083"/>
                </a:lnTo>
                <a:lnTo>
                  <a:pt x="0" y="947928"/>
                </a:lnTo>
                <a:lnTo>
                  <a:pt x="432528" y="947928"/>
                </a:lnTo>
                <a:lnTo>
                  <a:pt x="432528" y="500025"/>
                </a:lnTo>
                <a:lnTo>
                  <a:pt x="432692" y="443630"/>
                </a:lnTo>
                <a:lnTo>
                  <a:pt x="433887" y="382809"/>
                </a:lnTo>
                <a:lnTo>
                  <a:pt x="436254" y="317211"/>
                </a:lnTo>
                <a:lnTo>
                  <a:pt x="439932" y="246483"/>
                </a:lnTo>
                <a:lnTo>
                  <a:pt x="445064" y="170273"/>
                </a:lnTo>
                <a:lnTo>
                  <a:pt x="451789" y="88229"/>
                </a:lnTo>
                <a:lnTo>
                  <a:pt x="460248" y="0"/>
                </a:lnTo>
                <a:close/>
              </a:path>
              <a:path w="460375" h="948054">
                <a:moveTo>
                  <a:pt x="459327" y="947928"/>
                </a:moveTo>
                <a:lnTo>
                  <a:pt x="458560" y="928957"/>
                </a:lnTo>
                <a:lnTo>
                  <a:pt x="456663" y="898010"/>
                </a:lnTo>
                <a:lnTo>
                  <a:pt x="454249" y="866509"/>
                </a:lnTo>
                <a:lnTo>
                  <a:pt x="445322" y="765169"/>
                </a:lnTo>
                <a:lnTo>
                  <a:pt x="439370" y="688388"/>
                </a:lnTo>
                <a:lnTo>
                  <a:pt x="436816" y="646175"/>
                </a:lnTo>
                <a:lnTo>
                  <a:pt x="434731" y="600945"/>
                </a:lnTo>
                <a:lnTo>
                  <a:pt x="433254" y="552346"/>
                </a:lnTo>
                <a:lnTo>
                  <a:pt x="432528" y="500025"/>
                </a:lnTo>
                <a:lnTo>
                  <a:pt x="432528" y="947928"/>
                </a:lnTo>
                <a:lnTo>
                  <a:pt x="459327" y="947928"/>
                </a:lnTo>
                <a:close/>
              </a:path>
            </a:pathLst>
          </a:custGeom>
          <a:solidFill>
            <a:srgbClr val="000000"/>
          </a:solidFill>
        </p:spPr>
        <p:txBody>
          <a:bodyPr wrap="square" lIns="0" tIns="0" rIns="0" bIns="0" rtlCol="0"/>
          <a:lstStyle/>
          <a:p>
            <a:endParaRPr/>
          </a:p>
        </p:txBody>
      </p:sp>
      <p:sp>
        <p:nvSpPr>
          <p:cNvPr id="19" name="object 19"/>
          <p:cNvSpPr/>
          <p:nvPr/>
        </p:nvSpPr>
        <p:spPr>
          <a:xfrm>
            <a:off x="1063633" y="2830067"/>
            <a:ext cx="573405" cy="948055"/>
          </a:xfrm>
          <a:custGeom>
            <a:avLst/>
            <a:gdLst/>
            <a:ahLst/>
            <a:cxnLst/>
            <a:rect l="l" t="t" r="r" b="b"/>
            <a:pathLst>
              <a:path w="573405" h="948054">
                <a:moveTo>
                  <a:pt x="573020" y="947928"/>
                </a:moveTo>
                <a:lnTo>
                  <a:pt x="573020" y="0"/>
                </a:lnTo>
                <a:lnTo>
                  <a:pt x="0" y="0"/>
                </a:lnTo>
                <a:lnTo>
                  <a:pt x="1319" y="40865"/>
                </a:lnTo>
                <a:lnTo>
                  <a:pt x="4967" y="86642"/>
                </a:lnTo>
                <a:lnTo>
                  <a:pt x="10477" y="136397"/>
                </a:lnTo>
                <a:lnTo>
                  <a:pt x="17384" y="189201"/>
                </a:lnTo>
                <a:lnTo>
                  <a:pt x="49671" y="412270"/>
                </a:lnTo>
                <a:lnTo>
                  <a:pt x="56578" y="466343"/>
                </a:lnTo>
                <a:lnTo>
                  <a:pt x="62088" y="517877"/>
                </a:lnTo>
                <a:lnTo>
                  <a:pt x="65736" y="565940"/>
                </a:lnTo>
                <a:lnTo>
                  <a:pt x="67055" y="609599"/>
                </a:lnTo>
                <a:lnTo>
                  <a:pt x="67055" y="947928"/>
                </a:lnTo>
                <a:lnTo>
                  <a:pt x="573020" y="947928"/>
                </a:lnTo>
                <a:close/>
              </a:path>
              <a:path w="573405" h="948054">
                <a:moveTo>
                  <a:pt x="67055" y="947928"/>
                </a:moveTo>
                <a:lnTo>
                  <a:pt x="67055" y="609599"/>
                </a:lnTo>
                <a:lnTo>
                  <a:pt x="66925" y="666976"/>
                </a:lnTo>
                <a:lnTo>
                  <a:pt x="66008" y="717137"/>
                </a:lnTo>
                <a:lnTo>
                  <a:pt x="63519" y="762297"/>
                </a:lnTo>
                <a:lnTo>
                  <a:pt x="58673" y="804671"/>
                </a:lnTo>
                <a:lnTo>
                  <a:pt x="50684" y="846474"/>
                </a:lnTo>
                <a:lnTo>
                  <a:pt x="38766" y="889920"/>
                </a:lnTo>
                <a:lnTo>
                  <a:pt x="22133" y="937224"/>
                </a:lnTo>
                <a:lnTo>
                  <a:pt x="17694" y="947928"/>
                </a:lnTo>
                <a:lnTo>
                  <a:pt x="67055" y="947928"/>
                </a:lnTo>
                <a:close/>
              </a:path>
            </a:pathLst>
          </a:custGeom>
          <a:solidFill>
            <a:srgbClr val="FFCC98"/>
          </a:solidFill>
        </p:spPr>
        <p:txBody>
          <a:bodyPr wrap="square" lIns="0" tIns="0" rIns="0" bIns="0" rtlCol="0"/>
          <a:lstStyle/>
          <a:p>
            <a:endParaRPr/>
          </a:p>
        </p:txBody>
      </p:sp>
      <p:sp>
        <p:nvSpPr>
          <p:cNvPr id="20" name="object 20"/>
          <p:cNvSpPr/>
          <p:nvPr/>
        </p:nvSpPr>
        <p:spPr>
          <a:xfrm>
            <a:off x="1582975" y="2831591"/>
            <a:ext cx="432434" cy="946785"/>
          </a:xfrm>
          <a:custGeom>
            <a:avLst/>
            <a:gdLst/>
            <a:ahLst/>
            <a:cxnLst/>
            <a:rect l="l" t="t" r="r" b="b"/>
            <a:pathLst>
              <a:path w="432435" h="946785">
                <a:moveTo>
                  <a:pt x="431898" y="260846"/>
                </a:moveTo>
                <a:lnTo>
                  <a:pt x="431669" y="205415"/>
                </a:lnTo>
                <a:lnTo>
                  <a:pt x="429990" y="153526"/>
                </a:lnTo>
                <a:lnTo>
                  <a:pt x="426633" y="106109"/>
                </a:lnTo>
                <a:lnTo>
                  <a:pt x="421368" y="64096"/>
                </a:lnTo>
                <a:lnTo>
                  <a:pt x="404198" y="0"/>
                </a:lnTo>
                <a:lnTo>
                  <a:pt x="27770" y="0"/>
                </a:lnTo>
                <a:lnTo>
                  <a:pt x="14644" y="29951"/>
                </a:lnTo>
                <a:lnTo>
                  <a:pt x="6074" y="68544"/>
                </a:lnTo>
                <a:lnTo>
                  <a:pt x="1410" y="114323"/>
                </a:lnTo>
                <a:lnTo>
                  <a:pt x="0" y="165833"/>
                </a:lnTo>
                <a:lnTo>
                  <a:pt x="1193" y="221619"/>
                </a:lnTo>
                <a:lnTo>
                  <a:pt x="4339" y="280225"/>
                </a:lnTo>
                <a:lnTo>
                  <a:pt x="8786" y="340196"/>
                </a:lnTo>
                <a:lnTo>
                  <a:pt x="18983" y="458414"/>
                </a:lnTo>
                <a:lnTo>
                  <a:pt x="23431" y="513750"/>
                </a:lnTo>
                <a:lnTo>
                  <a:pt x="26577" y="564630"/>
                </a:lnTo>
                <a:lnTo>
                  <a:pt x="27770" y="609599"/>
                </a:lnTo>
                <a:lnTo>
                  <a:pt x="27770" y="946404"/>
                </a:lnTo>
                <a:lnTo>
                  <a:pt x="404198" y="946404"/>
                </a:lnTo>
                <a:lnTo>
                  <a:pt x="404198" y="838199"/>
                </a:lnTo>
                <a:lnTo>
                  <a:pt x="404809" y="805227"/>
                </a:lnTo>
                <a:lnTo>
                  <a:pt x="406487" y="765561"/>
                </a:lnTo>
                <a:lnTo>
                  <a:pt x="426175" y="439085"/>
                </a:lnTo>
                <a:lnTo>
                  <a:pt x="428922" y="378612"/>
                </a:lnTo>
                <a:lnTo>
                  <a:pt x="430906" y="318889"/>
                </a:lnTo>
                <a:lnTo>
                  <a:pt x="431898" y="260846"/>
                </a:lnTo>
                <a:close/>
              </a:path>
              <a:path w="432435" h="946785">
                <a:moveTo>
                  <a:pt x="27770" y="946404"/>
                </a:moveTo>
                <a:lnTo>
                  <a:pt x="27770" y="609599"/>
                </a:lnTo>
                <a:lnTo>
                  <a:pt x="25207" y="670601"/>
                </a:lnTo>
                <a:lnTo>
                  <a:pt x="18983" y="729567"/>
                </a:lnTo>
                <a:lnTo>
                  <a:pt x="4339" y="837818"/>
                </a:lnTo>
                <a:lnTo>
                  <a:pt x="311" y="885318"/>
                </a:lnTo>
                <a:lnTo>
                  <a:pt x="1410" y="927211"/>
                </a:lnTo>
                <a:lnTo>
                  <a:pt x="5976" y="946404"/>
                </a:lnTo>
                <a:lnTo>
                  <a:pt x="27770" y="946404"/>
                </a:lnTo>
                <a:close/>
              </a:path>
            </a:pathLst>
          </a:custGeom>
          <a:solidFill>
            <a:srgbClr val="003265"/>
          </a:solidFill>
        </p:spPr>
        <p:txBody>
          <a:bodyPr wrap="square" lIns="0" tIns="0" rIns="0" bIns="0" rtlCol="0"/>
          <a:lstStyle/>
          <a:p>
            <a:endParaRPr/>
          </a:p>
        </p:txBody>
      </p:sp>
      <p:sp>
        <p:nvSpPr>
          <p:cNvPr id="21" name="object 21"/>
          <p:cNvSpPr/>
          <p:nvPr/>
        </p:nvSpPr>
        <p:spPr>
          <a:xfrm>
            <a:off x="774073" y="2787395"/>
            <a:ext cx="9143996" cy="444526"/>
          </a:xfrm>
          <a:prstGeom prst="rect">
            <a:avLst/>
          </a:prstGeom>
          <a:blipFill>
            <a:blip r:embed="rId2" cstate="print"/>
            <a:stretch>
              <a:fillRect/>
            </a:stretch>
          </a:blipFill>
        </p:spPr>
        <p:txBody>
          <a:bodyPr wrap="square" lIns="0" tIns="0" rIns="0" bIns="0" rtlCol="0"/>
          <a:lstStyle/>
          <a:p>
            <a:endParaRPr/>
          </a:p>
        </p:txBody>
      </p:sp>
      <p:sp>
        <p:nvSpPr>
          <p:cNvPr id="22" name="object 22"/>
          <p:cNvSpPr txBox="1">
            <a:spLocks noGrp="1"/>
          </p:cNvSpPr>
          <p:nvPr>
            <p:ph type="title"/>
          </p:nvPr>
        </p:nvSpPr>
        <p:spPr>
          <a:xfrm>
            <a:off x="1758072" y="1329943"/>
            <a:ext cx="7176134" cy="1229995"/>
          </a:xfrm>
          <a:prstGeom prst="rect">
            <a:avLst/>
          </a:prstGeom>
        </p:spPr>
        <p:txBody>
          <a:bodyPr vert="horz" wrap="square" lIns="0" tIns="0" rIns="0" bIns="0" rtlCol="0">
            <a:spAutoFit/>
          </a:bodyPr>
          <a:lstStyle/>
          <a:p>
            <a:pPr marL="2065020" marR="5080" indent="-2052955">
              <a:lnSpc>
                <a:spcPct val="100000"/>
              </a:lnSpc>
            </a:pPr>
            <a:r>
              <a:rPr sz="4000" b="1" i="0" spc="-10" dirty="0">
                <a:latin typeface="Times New Roman"/>
                <a:cs typeface="Times New Roman"/>
              </a:rPr>
              <a:t>INFLACIJA </a:t>
            </a:r>
            <a:r>
              <a:rPr sz="4000" b="1" i="0" spc="-5" dirty="0">
                <a:latin typeface="Times New Roman"/>
                <a:cs typeface="Times New Roman"/>
              </a:rPr>
              <a:t>I </a:t>
            </a:r>
            <a:r>
              <a:rPr sz="4000" b="1" i="0" spc="-10" dirty="0">
                <a:latin typeface="Times New Roman"/>
                <a:cs typeface="Times New Roman"/>
              </a:rPr>
              <a:t>DEFICIT JAVNE  POTROŠNJE</a:t>
            </a:r>
            <a:endParaRPr sz="4000">
              <a:latin typeface="Times New Roman"/>
              <a:cs typeface="Times New Roman"/>
            </a:endParaRPr>
          </a:p>
        </p:txBody>
      </p:sp>
      <p:sp>
        <p:nvSpPr>
          <p:cNvPr id="23" name="object 23"/>
          <p:cNvSpPr/>
          <p:nvPr/>
        </p:nvSpPr>
        <p:spPr>
          <a:xfrm>
            <a:off x="9006717" y="3803142"/>
            <a:ext cx="911860" cy="0"/>
          </a:xfrm>
          <a:custGeom>
            <a:avLst/>
            <a:gdLst/>
            <a:ahLst/>
            <a:cxnLst/>
            <a:rect l="l" t="t" r="r" b="b"/>
            <a:pathLst>
              <a:path w="911859">
                <a:moveTo>
                  <a:pt x="0" y="0"/>
                </a:moveTo>
                <a:lnTo>
                  <a:pt x="911351" y="0"/>
                </a:lnTo>
              </a:path>
            </a:pathLst>
          </a:custGeom>
          <a:ln w="50291">
            <a:solidFill>
              <a:srgbClr val="32CCCC"/>
            </a:solidFill>
          </a:ln>
        </p:spPr>
        <p:txBody>
          <a:bodyPr wrap="square" lIns="0" tIns="0" rIns="0" bIns="0" rtlCol="0"/>
          <a:lstStyle/>
          <a:p>
            <a:endParaRPr/>
          </a:p>
        </p:txBody>
      </p:sp>
      <p:sp>
        <p:nvSpPr>
          <p:cNvPr id="24" name="object 24"/>
          <p:cNvSpPr/>
          <p:nvPr/>
        </p:nvSpPr>
        <p:spPr>
          <a:xfrm>
            <a:off x="8195950" y="3803142"/>
            <a:ext cx="234950" cy="0"/>
          </a:xfrm>
          <a:custGeom>
            <a:avLst/>
            <a:gdLst/>
            <a:ahLst/>
            <a:cxnLst/>
            <a:rect l="l" t="t" r="r" b="b"/>
            <a:pathLst>
              <a:path w="234950">
                <a:moveTo>
                  <a:pt x="0" y="0"/>
                </a:moveTo>
                <a:lnTo>
                  <a:pt x="234695" y="0"/>
                </a:lnTo>
              </a:path>
            </a:pathLst>
          </a:custGeom>
          <a:ln w="50291">
            <a:solidFill>
              <a:srgbClr val="32CCCC"/>
            </a:solidFill>
          </a:ln>
        </p:spPr>
        <p:txBody>
          <a:bodyPr wrap="square" lIns="0" tIns="0" rIns="0" bIns="0" rtlCol="0"/>
          <a:lstStyle/>
          <a:p>
            <a:endParaRPr/>
          </a:p>
        </p:txBody>
      </p:sp>
      <p:sp>
        <p:nvSpPr>
          <p:cNvPr id="25" name="object 25"/>
          <p:cNvSpPr/>
          <p:nvPr/>
        </p:nvSpPr>
        <p:spPr>
          <a:xfrm>
            <a:off x="3825118" y="3803142"/>
            <a:ext cx="3777615" cy="0"/>
          </a:xfrm>
          <a:custGeom>
            <a:avLst/>
            <a:gdLst/>
            <a:ahLst/>
            <a:cxnLst/>
            <a:rect l="l" t="t" r="r" b="b"/>
            <a:pathLst>
              <a:path w="3777615">
                <a:moveTo>
                  <a:pt x="0" y="0"/>
                </a:moveTo>
                <a:lnTo>
                  <a:pt x="3777187" y="0"/>
                </a:lnTo>
              </a:path>
            </a:pathLst>
          </a:custGeom>
          <a:ln w="50291">
            <a:solidFill>
              <a:srgbClr val="32CCCC"/>
            </a:solidFill>
          </a:ln>
        </p:spPr>
        <p:txBody>
          <a:bodyPr wrap="square" lIns="0" tIns="0" rIns="0" bIns="0" rtlCol="0"/>
          <a:lstStyle/>
          <a:p>
            <a:endParaRPr/>
          </a:p>
        </p:txBody>
      </p:sp>
      <p:sp>
        <p:nvSpPr>
          <p:cNvPr id="26" name="object 26"/>
          <p:cNvSpPr/>
          <p:nvPr/>
        </p:nvSpPr>
        <p:spPr>
          <a:xfrm>
            <a:off x="798457" y="3803142"/>
            <a:ext cx="2432050" cy="0"/>
          </a:xfrm>
          <a:custGeom>
            <a:avLst/>
            <a:gdLst/>
            <a:ahLst/>
            <a:cxnLst/>
            <a:rect l="l" t="t" r="r" b="b"/>
            <a:pathLst>
              <a:path w="2432050">
                <a:moveTo>
                  <a:pt x="0" y="0"/>
                </a:moveTo>
                <a:lnTo>
                  <a:pt x="2431525" y="0"/>
                </a:lnTo>
              </a:path>
            </a:pathLst>
          </a:custGeom>
          <a:ln w="50291">
            <a:solidFill>
              <a:srgbClr val="32CCCC"/>
            </a:solidFill>
          </a:ln>
        </p:spPr>
        <p:txBody>
          <a:bodyPr wrap="square" lIns="0" tIns="0" rIns="0" bIns="0" rtlCol="0"/>
          <a:lstStyle/>
          <a:p>
            <a:endParaRPr/>
          </a:p>
        </p:txBody>
      </p:sp>
      <p:sp>
        <p:nvSpPr>
          <p:cNvPr id="27" name="object 27"/>
          <p:cNvSpPr/>
          <p:nvPr/>
        </p:nvSpPr>
        <p:spPr>
          <a:xfrm>
            <a:off x="7080381" y="3803142"/>
            <a:ext cx="521970" cy="0"/>
          </a:xfrm>
          <a:custGeom>
            <a:avLst/>
            <a:gdLst/>
            <a:ahLst/>
            <a:cxnLst/>
            <a:rect l="l" t="t" r="r" b="b"/>
            <a:pathLst>
              <a:path w="521970">
                <a:moveTo>
                  <a:pt x="0" y="0"/>
                </a:moveTo>
                <a:lnTo>
                  <a:pt x="521923" y="0"/>
                </a:lnTo>
              </a:path>
            </a:pathLst>
          </a:custGeom>
          <a:ln w="50291">
            <a:solidFill>
              <a:srgbClr val="CCCC00"/>
            </a:solidFill>
          </a:ln>
        </p:spPr>
        <p:txBody>
          <a:bodyPr wrap="square" lIns="0" tIns="0" rIns="0" bIns="0" rtlCol="0"/>
          <a:lstStyle/>
          <a:p>
            <a:endParaRPr/>
          </a:p>
        </p:txBody>
      </p:sp>
      <p:sp>
        <p:nvSpPr>
          <p:cNvPr id="28" name="object 28"/>
          <p:cNvSpPr/>
          <p:nvPr/>
        </p:nvSpPr>
        <p:spPr>
          <a:xfrm>
            <a:off x="7602305" y="3803904"/>
            <a:ext cx="593725" cy="0"/>
          </a:xfrm>
          <a:custGeom>
            <a:avLst/>
            <a:gdLst/>
            <a:ahLst/>
            <a:cxnLst/>
            <a:rect l="l" t="t" r="r" b="b"/>
            <a:pathLst>
              <a:path w="593725">
                <a:moveTo>
                  <a:pt x="0" y="0"/>
                </a:moveTo>
                <a:lnTo>
                  <a:pt x="593644" y="0"/>
                </a:lnTo>
              </a:path>
            </a:pathLst>
          </a:custGeom>
          <a:ln w="51815">
            <a:solidFill>
              <a:srgbClr val="E9C6AE"/>
            </a:solidFill>
          </a:ln>
        </p:spPr>
        <p:txBody>
          <a:bodyPr wrap="square" lIns="0" tIns="0" rIns="0" bIns="0" rtlCol="0"/>
          <a:lstStyle/>
          <a:p>
            <a:endParaRPr/>
          </a:p>
        </p:txBody>
      </p:sp>
      <p:sp>
        <p:nvSpPr>
          <p:cNvPr id="29" name="object 29"/>
          <p:cNvSpPr/>
          <p:nvPr/>
        </p:nvSpPr>
        <p:spPr>
          <a:xfrm>
            <a:off x="9346374" y="3777996"/>
            <a:ext cx="314325" cy="50800"/>
          </a:xfrm>
          <a:custGeom>
            <a:avLst/>
            <a:gdLst/>
            <a:ahLst/>
            <a:cxnLst/>
            <a:rect l="l" t="t" r="r" b="b"/>
            <a:pathLst>
              <a:path w="314325" h="50800">
                <a:moveTo>
                  <a:pt x="313828" y="0"/>
                </a:moveTo>
                <a:lnTo>
                  <a:pt x="0" y="0"/>
                </a:lnTo>
                <a:lnTo>
                  <a:pt x="3914" y="22011"/>
                </a:lnTo>
                <a:lnTo>
                  <a:pt x="10863" y="50291"/>
                </a:lnTo>
                <a:lnTo>
                  <a:pt x="309567" y="50291"/>
                </a:lnTo>
                <a:lnTo>
                  <a:pt x="312447" y="14897"/>
                </a:lnTo>
                <a:lnTo>
                  <a:pt x="313828" y="0"/>
                </a:lnTo>
                <a:close/>
              </a:path>
            </a:pathLst>
          </a:custGeom>
          <a:solidFill>
            <a:srgbClr val="CCCC00"/>
          </a:solidFill>
        </p:spPr>
        <p:txBody>
          <a:bodyPr wrap="square" lIns="0" tIns="0" rIns="0" bIns="0" rtlCol="0"/>
          <a:lstStyle/>
          <a:p>
            <a:endParaRPr/>
          </a:p>
        </p:txBody>
      </p:sp>
      <p:sp>
        <p:nvSpPr>
          <p:cNvPr id="30" name="object 30"/>
          <p:cNvSpPr/>
          <p:nvPr/>
        </p:nvSpPr>
        <p:spPr>
          <a:xfrm>
            <a:off x="8184118" y="3777996"/>
            <a:ext cx="415925" cy="52069"/>
          </a:xfrm>
          <a:custGeom>
            <a:avLst/>
            <a:gdLst/>
            <a:ahLst/>
            <a:cxnLst/>
            <a:rect l="l" t="t" r="r" b="b"/>
            <a:pathLst>
              <a:path w="415925" h="52070">
                <a:moveTo>
                  <a:pt x="415691" y="51815"/>
                </a:moveTo>
                <a:lnTo>
                  <a:pt x="415246" y="20918"/>
                </a:lnTo>
                <a:lnTo>
                  <a:pt x="414401" y="0"/>
                </a:lnTo>
                <a:lnTo>
                  <a:pt x="0" y="0"/>
                </a:lnTo>
                <a:lnTo>
                  <a:pt x="5541" y="23318"/>
                </a:lnTo>
                <a:lnTo>
                  <a:pt x="14879" y="51815"/>
                </a:lnTo>
                <a:lnTo>
                  <a:pt x="415691" y="51815"/>
                </a:lnTo>
                <a:close/>
              </a:path>
            </a:pathLst>
          </a:custGeom>
          <a:solidFill>
            <a:srgbClr val="000000"/>
          </a:solidFill>
        </p:spPr>
        <p:txBody>
          <a:bodyPr wrap="square" lIns="0" tIns="0" rIns="0" bIns="0" rtlCol="0"/>
          <a:lstStyle/>
          <a:p>
            <a:endParaRPr/>
          </a:p>
        </p:txBody>
      </p:sp>
      <p:sp>
        <p:nvSpPr>
          <p:cNvPr id="31" name="object 31"/>
          <p:cNvSpPr/>
          <p:nvPr/>
        </p:nvSpPr>
        <p:spPr>
          <a:xfrm>
            <a:off x="8430645" y="3803904"/>
            <a:ext cx="576580" cy="0"/>
          </a:xfrm>
          <a:custGeom>
            <a:avLst/>
            <a:gdLst/>
            <a:ahLst/>
            <a:cxnLst/>
            <a:rect l="l" t="t" r="r" b="b"/>
            <a:pathLst>
              <a:path w="576579">
                <a:moveTo>
                  <a:pt x="0" y="0"/>
                </a:moveTo>
                <a:lnTo>
                  <a:pt x="576071" y="0"/>
                </a:lnTo>
              </a:path>
            </a:pathLst>
          </a:custGeom>
          <a:ln w="51815">
            <a:solidFill>
              <a:srgbClr val="FFCC98"/>
            </a:solidFill>
          </a:ln>
        </p:spPr>
        <p:txBody>
          <a:bodyPr wrap="square" lIns="0" tIns="0" rIns="0" bIns="0" rtlCol="0"/>
          <a:lstStyle/>
          <a:p>
            <a:endParaRPr/>
          </a:p>
        </p:txBody>
      </p:sp>
      <p:sp>
        <p:nvSpPr>
          <p:cNvPr id="32" name="object 32"/>
          <p:cNvSpPr/>
          <p:nvPr/>
        </p:nvSpPr>
        <p:spPr>
          <a:xfrm>
            <a:off x="8954914" y="3777996"/>
            <a:ext cx="399415" cy="50800"/>
          </a:xfrm>
          <a:custGeom>
            <a:avLst/>
            <a:gdLst/>
            <a:ahLst/>
            <a:cxnLst/>
            <a:rect l="l" t="t" r="r" b="b"/>
            <a:pathLst>
              <a:path w="399415" h="50800">
                <a:moveTo>
                  <a:pt x="399275" y="50291"/>
                </a:moveTo>
                <a:lnTo>
                  <a:pt x="399275" y="0"/>
                </a:lnTo>
                <a:lnTo>
                  <a:pt x="0" y="0"/>
                </a:lnTo>
                <a:lnTo>
                  <a:pt x="5345" y="22794"/>
                </a:lnTo>
                <a:lnTo>
                  <a:pt x="22847" y="50291"/>
                </a:lnTo>
                <a:lnTo>
                  <a:pt x="399275" y="50291"/>
                </a:lnTo>
                <a:close/>
              </a:path>
            </a:pathLst>
          </a:custGeom>
          <a:solidFill>
            <a:srgbClr val="003265"/>
          </a:solidFill>
        </p:spPr>
        <p:txBody>
          <a:bodyPr wrap="square" lIns="0" tIns="0" rIns="0" bIns="0" rtlCol="0"/>
          <a:lstStyle/>
          <a:p>
            <a:endParaRPr/>
          </a:p>
        </p:txBody>
      </p:sp>
      <p:sp>
        <p:nvSpPr>
          <p:cNvPr id="33" name="object 33"/>
          <p:cNvSpPr/>
          <p:nvPr/>
        </p:nvSpPr>
        <p:spPr>
          <a:xfrm>
            <a:off x="4084197" y="3799332"/>
            <a:ext cx="573405" cy="0"/>
          </a:xfrm>
          <a:custGeom>
            <a:avLst/>
            <a:gdLst/>
            <a:ahLst/>
            <a:cxnLst/>
            <a:rect l="l" t="t" r="r" b="b"/>
            <a:pathLst>
              <a:path w="573404">
                <a:moveTo>
                  <a:pt x="0" y="0"/>
                </a:moveTo>
                <a:lnTo>
                  <a:pt x="573023" y="0"/>
                </a:lnTo>
              </a:path>
            </a:pathLst>
          </a:custGeom>
          <a:ln w="42671">
            <a:solidFill>
              <a:srgbClr val="CCCC00"/>
            </a:solidFill>
          </a:ln>
        </p:spPr>
        <p:txBody>
          <a:bodyPr wrap="square" lIns="0" tIns="0" rIns="0" bIns="0" rtlCol="0"/>
          <a:lstStyle/>
          <a:p>
            <a:endParaRPr/>
          </a:p>
        </p:txBody>
      </p:sp>
      <p:sp>
        <p:nvSpPr>
          <p:cNvPr id="34" name="object 34"/>
          <p:cNvSpPr/>
          <p:nvPr/>
        </p:nvSpPr>
        <p:spPr>
          <a:xfrm>
            <a:off x="4606781" y="3800094"/>
            <a:ext cx="593090" cy="0"/>
          </a:xfrm>
          <a:custGeom>
            <a:avLst/>
            <a:gdLst/>
            <a:ahLst/>
            <a:cxnLst/>
            <a:rect l="l" t="t" r="r" b="b"/>
            <a:pathLst>
              <a:path w="593089">
                <a:moveTo>
                  <a:pt x="0" y="0"/>
                </a:moveTo>
                <a:lnTo>
                  <a:pt x="592984" y="0"/>
                </a:lnTo>
              </a:path>
            </a:pathLst>
          </a:custGeom>
          <a:ln w="44195">
            <a:solidFill>
              <a:srgbClr val="000000"/>
            </a:solidFill>
          </a:ln>
        </p:spPr>
        <p:txBody>
          <a:bodyPr wrap="square" lIns="0" tIns="0" rIns="0" bIns="0" rtlCol="0"/>
          <a:lstStyle/>
          <a:p>
            <a:endParaRPr/>
          </a:p>
        </p:txBody>
      </p:sp>
      <p:sp>
        <p:nvSpPr>
          <p:cNvPr id="35" name="object 35"/>
          <p:cNvSpPr/>
          <p:nvPr/>
        </p:nvSpPr>
        <p:spPr>
          <a:xfrm>
            <a:off x="6352776" y="3777996"/>
            <a:ext cx="311150" cy="43180"/>
          </a:xfrm>
          <a:custGeom>
            <a:avLst/>
            <a:gdLst/>
            <a:ahLst/>
            <a:cxnLst/>
            <a:rect l="l" t="t" r="r" b="b"/>
            <a:pathLst>
              <a:path w="311150" h="43179">
                <a:moveTo>
                  <a:pt x="310532" y="0"/>
                </a:moveTo>
                <a:lnTo>
                  <a:pt x="0" y="0"/>
                </a:lnTo>
                <a:lnTo>
                  <a:pt x="2634" y="14380"/>
                </a:lnTo>
                <a:lnTo>
                  <a:pt x="9801" y="42671"/>
                </a:lnTo>
                <a:lnTo>
                  <a:pt x="306981" y="42671"/>
                </a:lnTo>
                <a:lnTo>
                  <a:pt x="309861" y="7248"/>
                </a:lnTo>
                <a:lnTo>
                  <a:pt x="310532" y="0"/>
                </a:lnTo>
                <a:close/>
              </a:path>
            </a:pathLst>
          </a:custGeom>
          <a:solidFill>
            <a:srgbClr val="003265"/>
          </a:solidFill>
        </p:spPr>
        <p:txBody>
          <a:bodyPr wrap="square" lIns="0" tIns="0" rIns="0" bIns="0" rtlCol="0"/>
          <a:lstStyle/>
          <a:p>
            <a:endParaRPr/>
          </a:p>
        </p:txBody>
      </p:sp>
      <p:sp>
        <p:nvSpPr>
          <p:cNvPr id="36" name="object 36"/>
          <p:cNvSpPr/>
          <p:nvPr/>
        </p:nvSpPr>
        <p:spPr>
          <a:xfrm>
            <a:off x="5189745" y="3777996"/>
            <a:ext cx="414020" cy="44450"/>
          </a:xfrm>
          <a:custGeom>
            <a:avLst/>
            <a:gdLst/>
            <a:ahLst/>
            <a:cxnLst/>
            <a:rect l="l" t="t" r="r" b="b"/>
            <a:pathLst>
              <a:path w="414020" h="44450">
                <a:moveTo>
                  <a:pt x="413880" y="44195"/>
                </a:moveTo>
                <a:lnTo>
                  <a:pt x="413446" y="13298"/>
                </a:lnTo>
                <a:lnTo>
                  <a:pt x="412922" y="0"/>
                </a:lnTo>
                <a:lnTo>
                  <a:pt x="0" y="0"/>
                </a:lnTo>
                <a:lnTo>
                  <a:pt x="3730" y="15698"/>
                </a:lnTo>
                <a:lnTo>
                  <a:pt x="13068" y="44195"/>
                </a:lnTo>
                <a:lnTo>
                  <a:pt x="413880" y="44195"/>
                </a:lnTo>
                <a:close/>
              </a:path>
            </a:pathLst>
          </a:custGeom>
          <a:solidFill>
            <a:srgbClr val="E9C6AE"/>
          </a:solidFill>
        </p:spPr>
        <p:txBody>
          <a:bodyPr wrap="square" lIns="0" tIns="0" rIns="0" bIns="0" rtlCol="0"/>
          <a:lstStyle/>
          <a:p>
            <a:endParaRPr/>
          </a:p>
        </p:txBody>
      </p:sp>
      <p:sp>
        <p:nvSpPr>
          <p:cNvPr id="37" name="object 37"/>
          <p:cNvSpPr/>
          <p:nvPr/>
        </p:nvSpPr>
        <p:spPr>
          <a:xfrm>
            <a:off x="5434462" y="3799332"/>
            <a:ext cx="573405" cy="0"/>
          </a:xfrm>
          <a:custGeom>
            <a:avLst/>
            <a:gdLst/>
            <a:ahLst/>
            <a:cxnLst/>
            <a:rect l="l" t="t" r="r" b="b"/>
            <a:pathLst>
              <a:path w="573404">
                <a:moveTo>
                  <a:pt x="0" y="0"/>
                </a:moveTo>
                <a:lnTo>
                  <a:pt x="573023" y="0"/>
                </a:lnTo>
              </a:path>
            </a:pathLst>
          </a:custGeom>
          <a:ln w="42671">
            <a:solidFill>
              <a:srgbClr val="FFCC98"/>
            </a:solidFill>
          </a:ln>
        </p:spPr>
        <p:txBody>
          <a:bodyPr wrap="square" lIns="0" tIns="0" rIns="0" bIns="0" rtlCol="0"/>
          <a:lstStyle/>
          <a:p>
            <a:endParaRPr/>
          </a:p>
        </p:txBody>
      </p:sp>
      <p:sp>
        <p:nvSpPr>
          <p:cNvPr id="38" name="object 38"/>
          <p:cNvSpPr/>
          <p:nvPr/>
        </p:nvSpPr>
        <p:spPr>
          <a:xfrm>
            <a:off x="5960315" y="3777996"/>
            <a:ext cx="399415" cy="44450"/>
          </a:xfrm>
          <a:custGeom>
            <a:avLst/>
            <a:gdLst/>
            <a:ahLst/>
            <a:cxnLst/>
            <a:rect l="l" t="t" r="r" b="b"/>
            <a:pathLst>
              <a:path w="399414" h="44450">
                <a:moveTo>
                  <a:pt x="399214" y="44195"/>
                </a:moveTo>
                <a:lnTo>
                  <a:pt x="399214" y="0"/>
                </a:lnTo>
                <a:lnTo>
                  <a:pt x="0" y="0"/>
                </a:lnTo>
                <a:lnTo>
                  <a:pt x="3760" y="16198"/>
                </a:lnTo>
                <a:lnTo>
                  <a:pt x="21262" y="44195"/>
                </a:lnTo>
                <a:lnTo>
                  <a:pt x="399214" y="44195"/>
                </a:lnTo>
                <a:close/>
              </a:path>
            </a:pathLst>
          </a:custGeom>
          <a:solidFill>
            <a:srgbClr val="98CCFF"/>
          </a:solidFill>
        </p:spPr>
        <p:txBody>
          <a:bodyPr wrap="square" lIns="0" tIns="0" rIns="0" bIns="0" rtlCol="0"/>
          <a:lstStyle/>
          <a:p>
            <a:endParaRPr/>
          </a:p>
        </p:txBody>
      </p:sp>
      <p:sp>
        <p:nvSpPr>
          <p:cNvPr id="39" name="object 39"/>
          <p:cNvSpPr/>
          <p:nvPr/>
        </p:nvSpPr>
        <p:spPr>
          <a:xfrm>
            <a:off x="2708025" y="3803142"/>
            <a:ext cx="521970" cy="0"/>
          </a:xfrm>
          <a:custGeom>
            <a:avLst/>
            <a:gdLst/>
            <a:ahLst/>
            <a:cxnLst/>
            <a:rect l="l" t="t" r="r" b="b"/>
            <a:pathLst>
              <a:path w="521969">
                <a:moveTo>
                  <a:pt x="0" y="0"/>
                </a:moveTo>
                <a:lnTo>
                  <a:pt x="521956" y="0"/>
                </a:lnTo>
              </a:path>
            </a:pathLst>
          </a:custGeom>
          <a:ln w="50291">
            <a:solidFill>
              <a:srgbClr val="98CCFF"/>
            </a:solidFill>
          </a:ln>
        </p:spPr>
        <p:txBody>
          <a:bodyPr wrap="square" lIns="0" tIns="0" rIns="0" bIns="0" rtlCol="0"/>
          <a:lstStyle/>
          <a:p>
            <a:endParaRPr/>
          </a:p>
        </p:txBody>
      </p:sp>
      <p:sp>
        <p:nvSpPr>
          <p:cNvPr id="40" name="object 40"/>
          <p:cNvSpPr/>
          <p:nvPr/>
        </p:nvSpPr>
        <p:spPr>
          <a:xfrm>
            <a:off x="3229982" y="3803904"/>
            <a:ext cx="595630" cy="0"/>
          </a:xfrm>
          <a:custGeom>
            <a:avLst/>
            <a:gdLst/>
            <a:ahLst/>
            <a:cxnLst/>
            <a:rect l="l" t="t" r="r" b="b"/>
            <a:pathLst>
              <a:path w="595629">
                <a:moveTo>
                  <a:pt x="0" y="0"/>
                </a:moveTo>
                <a:lnTo>
                  <a:pt x="595135" y="0"/>
                </a:lnTo>
              </a:path>
            </a:pathLst>
          </a:custGeom>
          <a:ln w="51815">
            <a:solidFill>
              <a:srgbClr val="003265"/>
            </a:solidFill>
          </a:ln>
        </p:spPr>
        <p:txBody>
          <a:bodyPr wrap="square" lIns="0" tIns="0" rIns="0" bIns="0" rtlCol="0"/>
          <a:lstStyle/>
          <a:p>
            <a:endParaRPr/>
          </a:p>
        </p:txBody>
      </p:sp>
      <p:sp>
        <p:nvSpPr>
          <p:cNvPr id="41" name="object 41"/>
          <p:cNvSpPr/>
          <p:nvPr/>
        </p:nvSpPr>
        <p:spPr>
          <a:xfrm>
            <a:off x="1980717" y="3777996"/>
            <a:ext cx="311150" cy="43180"/>
          </a:xfrm>
          <a:custGeom>
            <a:avLst/>
            <a:gdLst/>
            <a:ahLst/>
            <a:cxnLst/>
            <a:rect l="l" t="t" r="r" b="b"/>
            <a:pathLst>
              <a:path w="311150" h="43179">
                <a:moveTo>
                  <a:pt x="310591" y="0"/>
                </a:moveTo>
                <a:lnTo>
                  <a:pt x="0" y="0"/>
                </a:lnTo>
                <a:lnTo>
                  <a:pt x="2554" y="14380"/>
                </a:lnTo>
                <a:lnTo>
                  <a:pt x="9504" y="42671"/>
                </a:lnTo>
                <a:lnTo>
                  <a:pt x="306684" y="42671"/>
                </a:lnTo>
                <a:lnTo>
                  <a:pt x="310591" y="0"/>
                </a:lnTo>
                <a:close/>
              </a:path>
            </a:pathLst>
          </a:custGeom>
          <a:solidFill>
            <a:srgbClr val="E9C6AE"/>
          </a:solidFill>
        </p:spPr>
        <p:txBody>
          <a:bodyPr wrap="square" lIns="0" tIns="0" rIns="0" bIns="0" rtlCol="0"/>
          <a:lstStyle/>
          <a:p>
            <a:endParaRPr/>
          </a:p>
        </p:txBody>
      </p:sp>
      <p:sp>
        <p:nvSpPr>
          <p:cNvPr id="42" name="object 42"/>
          <p:cNvSpPr/>
          <p:nvPr/>
        </p:nvSpPr>
        <p:spPr>
          <a:xfrm>
            <a:off x="774073" y="3800088"/>
            <a:ext cx="460375" cy="0"/>
          </a:xfrm>
          <a:custGeom>
            <a:avLst/>
            <a:gdLst/>
            <a:ahLst/>
            <a:cxnLst/>
            <a:rect l="l" t="t" r="r" b="b"/>
            <a:pathLst>
              <a:path w="460375">
                <a:moveTo>
                  <a:pt x="0" y="0"/>
                </a:moveTo>
                <a:lnTo>
                  <a:pt x="460248" y="0"/>
                </a:lnTo>
              </a:path>
            </a:pathLst>
          </a:custGeom>
          <a:ln w="44185">
            <a:solidFill>
              <a:srgbClr val="000000"/>
            </a:solidFill>
          </a:ln>
        </p:spPr>
        <p:txBody>
          <a:bodyPr wrap="square" lIns="0" tIns="0" rIns="0" bIns="0" rtlCol="0"/>
          <a:lstStyle/>
          <a:p>
            <a:endParaRPr/>
          </a:p>
        </p:txBody>
      </p:sp>
      <p:sp>
        <p:nvSpPr>
          <p:cNvPr id="43" name="object 43"/>
          <p:cNvSpPr/>
          <p:nvPr/>
        </p:nvSpPr>
        <p:spPr>
          <a:xfrm>
            <a:off x="1063633" y="3799332"/>
            <a:ext cx="573405" cy="0"/>
          </a:xfrm>
          <a:custGeom>
            <a:avLst/>
            <a:gdLst/>
            <a:ahLst/>
            <a:cxnLst/>
            <a:rect l="l" t="t" r="r" b="b"/>
            <a:pathLst>
              <a:path w="573405">
                <a:moveTo>
                  <a:pt x="0" y="0"/>
                </a:moveTo>
                <a:lnTo>
                  <a:pt x="573020" y="0"/>
                </a:lnTo>
              </a:path>
            </a:pathLst>
          </a:custGeom>
          <a:ln w="42671">
            <a:solidFill>
              <a:srgbClr val="FFCC98"/>
            </a:solidFill>
          </a:ln>
        </p:spPr>
        <p:txBody>
          <a:bodyPr wrap="square" lIns="0" tIns="0" rIns="0" bIns="0" rtlCol="0"/>
          <a:lstStyle/>
          <a:p>
            <a:endParaRPr/>
          </a:p>
        </p:txBody>
      </p:sp>
      <p:sp>
        <p:nvSpPr>
          <p:cNvPr id="44" name="object 44"/>
          <p:cNvSpPr/>
          <p:nvPr/>
        </p:nvSpPr>
        <p:spPr>
          <a:xfrm>
            <a:off x="1588952" y="3777996"/>
            <a:ext cx="398780" cy="44450"/>
          </a:xfrm>
          <a:custGeom>
            <a:avLst/>
            <a:gdLst/>
            <a:ahLst/>
            <a:cxnLst/>
            <a:rect l="l" t="t" r="r" b="b"/>
            <a:pathLst>
              <a:path w="398780" h="44450">
                <a:moveTo>
                  <a:pt x="398221" y="44195"/>
                </a:moveTo>
                <a:lnTo>
                  <a:pt x="398221" y="0"/>
                </a:lnTo>
                <a:lnTo>
                  <a:pt x="0" y="0"/>
                </a:lnTo>
                <a:lnTo>
                  <a:pt x="3854" y="16198"/>
                </a:lnTo>
                <a:lnTo>
                  <a:pt x="21793" y="44195"/>
                </a:lnTo>
                <a:lnTo>
                  <a:pt x="398221" y="44195"/>
                </a:lnTo>
                <a:close/>
              </a:path>
            </a:pathLst>
          </a:custGeom>
          <a:solidFill>
            <a:srgbClr val="003265"/>
          </a:solidFill>
        </p:spPr>
        <p:txBody>
          <a:bodyPr wrap="square" lIns="0" tIns="0" rIns="0" bIns="0" rtlCol="0"/>
          <a:lstStyle/>
          <a:p>
            <a:endParaRPr/>
          </a:p>
        </p:txBody>
      </p:sp>
      <p:sp>
        <p:nvSpPr>
          <p:cNvPr id="45" name="object 45"/>
          <p:cNvSpPr/>
          <p:nvPr/>
        </p:nvSpPr>
        <p:spPr>
          <a:xfrm>
            <a:off x="774073" y="3553042"/>
            <a:ext cx="9142472" cy="298105"/>
          </a:xfrm>
          <a:prstGeom prst="rect">
            <a:avLst/>
          </a:prstGeom>
          <a:blipFill>
            <a:blip r:embed="rId3" cstate="print"/>
            <a:stretch>
              <a:fillRect/>
            </a:stretch>
          </a:blipFill>
        </p:spPr>
        <p:txBody>
          <a:bodyPr wrap="square" lIns="0" tIns="0" rIns="0" bIns="0" rtlCol="0"/>
          <a:lstStyle/>
          <a:p>
            <a:endParaRPr/>
          </a:p>
        </p:txBody>
      </p:sp>
      <p:sp>
        <p:nvSpPr>
          <p:cNvPr id="48" name="object 48"/>
          <p:cNvSpPr txBox="1">
            <a:spLocks noGrp="1"/>
          </p:cNvSpPr>
          <p:nvPr>
            <p:ph type="sldNum" sz="quarter" idx="7"/>
          </p:nvPr>
        </p:nvSpPr>
        <p:spPr>
          <a:prstGeom prst="rect">
            <a:avLst/>
          </a:prstGeom>
        </p:spPr>
        <p:txBody>
          <a:bodyPr vert="horz" wrap="square" lIns="0" tIns="0" rIns="0" bIns="0" rtlCol="0">
            <a:spAutoFit/>
          </a:bodyPr>
          <a:lstStyle/>
          <a:p>
            <a:pPr marL="95250">
              <a:lnSpc>
                <a:spcPts val="1105"/>
              </a:lnSpc>
            </a:pPr>
            <a:fld id="{81D60167-4931-47E6-BA6A-407CBD079E47}" type="slidenum">
              <a:rPr spc="-5" dirty="0"/>
              <a:pPr marL="95250">
                <a:lnSpc>
                  <a:spcPts val="1105"/>
                </a:lnSpc>
              </a:pPr>
              <a:t>1</a:t>
            </a:fld>
            <a:endParaRPr spc="-5"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1842394" y="2407920"/>
            <a:ext cx="4671059" cy="1370075"/>
          </a:xfrm>
          <a:prstGeom prst="rect">
            <a:avLst/>
          </a:prstGeom>
          <a:blipFill>
            <a:blip r:embed="rId4" cstate="print"/>
            <a:stretch>
              <a:fillRect/>
            </a:stretch>
          </a:blipFill>
        </p:spPr>
        <p:txBody>
          <a:bodyPr wrap="square" lIns="0" tIns="0" rIns="0" bIns="0" rtlCol="0"/>
          <a:lstStyle/>
          <a:p>
            <a:endParaRPr/>
          </a:p>
        </p:txBody>
      </p:sp>
      <p:sp>
        <p:nvSpPr>
          <p:cNvPr id="5" name="object 5"/>
          <p:cNvSpPr txBox="1">
            <a:spLocks noGrp="1"/>
          </p:cNvSpPr>
          <p:nvPr>
            <p:ph type="title"/>
          </p:nvPr>
        </p:nvSpPr>
        <p:spPr>
          <a:prstGeom prst="rect">
            <a:avLst/>
          </a:prstGeom>
        </p:spPr>
        <p:txBody>
          <a:bodyPr vert="horz" wrap="square" lIns="0" tIns="151892" rIns="0" bIns="0" rtlCol="0">
            <a:spAutoFit/>
          </a:bodyPr>
          <a:lstStyle/>
          <a:p>
            <a:pPr marL="214629">
              <a:lnSpc>
                <a:spcPct val="100000"/>
              </a:lnSpc>
            </a:pPr>
            <a:r>
              <a:rPr spc="-5" dirty="0"/>
              <a:t>Inflacije</a:t>
            </a:r>
            <a:r>
              <a:rPr spc="-90" dirty="0"/>
              <a:t> </a:t>
            </a:r>
            <a:r>
              <a:rPr spc="-5" dirty="0"/>
              <a:t>tražnje</a:t>
            </a:r>
          </a:p>
        </p:txBody>
      </p:sp>
      <p:sp>
        <p:nvSpPr>
          <p:cNvPr id="6" name="object 6"/>
          <p:cNvSpPr/>
          <p:nvPr/>
        </p:nvSpPr>
        <p:spPr>
          <a:xfrm>
            <a:off x="774073" y="3777996"/>
            <a:ext cx="9144000" cy="3429000"/>
          </a:xfrm>
          <a:custGeom>
            <a:avLst/>
            <a:gdLst/>
            <a:ahLst/>
            <a:cxnLst/>
            <a:rect l="l" t="t" r="r" b="b"/>
            <a:pathLst>
              <a:path w="9144000" h="3429000">
                <a:moveTo>
                  <a:pt x="9143996" y="3428999"/>
                </a:moveTo>
                <a:lnTo>
                  <a:pt x="9143996" y="0"/>
                </a:lnTo>
                <a:lnTo>
                  <a:pt x="0" y="0"/>
                </a:lnTo>
                <a:lnTo>
                  <a:pt x="0" y="3428999"/>
                </a:lnTo>
                <a:lnTo>
                  <a:pt x="9143996" y="3428999"/>
                </a:lnTo>
                <a:close/>
              </a:path>
            </a:pathLst>
          </a:custGeom>
          <a:solidFill>
            <a:srgbClr val="FFFFFF"/>
          </a:solidFill>
        </p:spPr>
        <p:txBody>
          <a:bodyPr wrap="square" lIns="0" tIns="0" rIns="0" bIns="0" rtlCol="0"/>
          <a:lstStyle/>
          <a:p>
            <a:endParaRPr/>
          </a:p>
        </p:txBody>
      </p:sp>
      <p:sp>
        <p:nvSpPr>
          <p:cNvPr id="7" name="object 7"/>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8" name="object 8"/>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9" name="object 9"/>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10" name="object 10"/>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11" name="object 11"/>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2" name="object 12"/>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3" name="object 13"/>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4" name="object 14"/>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5" name="object 15"/>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6" name="object 16"/>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7" name="object 17"/>
          <p:cNvSpPr/>
          <p:nvPr/>
        </p:nvSpPr>
        <p:spPr>
          <a:xfrm>
            <a:off x="777888" y="3777995"/>
            <a:ext cx="331837" cy="3424427"/>
          </a:xfrm>
          <a:prstGeom prst="rect">
            <a:avLst/>
          </a:prstGeom>
          <a:blipFill>
            <a:blip r:embed="rId5" cstate="print"/>
            <a:stretch>
              <a:fillRect/>
            </a:stretch>
          </a:blipFill>
        </p:spPr>
        <p:txBody>
          <a:bodyPr wrap="square" lIns="0" tIns="0" rIns="0" bIns="0" rtlCol="0"/>
          <a:lstStyle/>
          <a:p>
            <a:endParaRPr/>
          </a:p>
        </p:txBody>
      </p:sp>
      <p:sp>
        <p:nvSpPr>
          <p:cNvPr id="18" name="object 18"/>
          <p:cNvSpPr/>
          <p:nvPr/>
        </p:nvSpPr>
        <p:spPr>
          <a:xfrm>
            <a:off x="1539118" y="3777995"/>
            <a:ext cx="298703" cy="3422903"/>
          </a:xfrm>
          <a:prstGeom prst="rect">
            <a:avLst/>
          </a:prstGeom>
          <a:blipFill>
            <a:blip r:embed="rId6" cstate="print"/>
            <a:stretch>
              <a:fillRect/>
            </a:stretch>
          </a:blipFill>
        </p:spPr>
        <p:txBody>
          <a:bodyPr wrap="square" lIns="0" tIns="0" rIns="0" bIns="0" rtlCol="0"/>
          <a:lstStyle/>
          <a:p>
            <a:endParaRPr/>
          </a:p>
        </p:txBody>
      </p:sp>
      <p:sp>
        <p:nvSpPr>
          <p:cNvPr id="19" name="object 19"/>
          <p:cNvSpPr/>
          <p:nvPr/>
        </p:nvSpPr>
        <p:spPr>
          <a:xfrm>
            <a:off x="1842394" y="3777995"/>
            <a:ext cx="4671059" cy="2048255"/>
          </a:xfrm>
          <a:prstGeom prst="rect">
            <a:avLst/>
          </a:prstGeom>
          <a:blipFill>
            <a:blip r:embed="rId7" cstate="print"/>
            <a:stretch>
              <a:fillRect/>
            </a:stretch>
          </a:blipFill>
        </p:spPr>
        <p:txBody>
          <a:bodyPr wrap="square" lIns="0" tIns="0" rIns="0" bIns="0" rtlCol="0"/>
          <a:lstStyle/>
          <a:p>
            <a:endParaRPr/>
          </a:p>
        </p:txBody>
      </p:sp>
      <p:sp>
        <p:nvSpPr>
          <p:cNvPr id="20" name="object 20"/>
          <p:cNvSpPr/>
          <p:nvPr/>
        </p:nvSpPr>
        <p:spPr>
          <a:xfrm>
            <a:off x="6614038" y="3777996"/>
            <a:ext cx="2670175" cy="2143125"/>
          </a:xfrm>
          <a:custGeom>
            <a:avLst/>
            <a:gdLst/>
            <a:ahLst/>
            <a:cxnLst/>
            <a:rect l="l" t="t" r="r" b="b"/>
            <a:pathLst>
              <a:path w="2670175" h="2143125">
                <a:moveTo>
                  <a:pt x="2670047" y="0"/>
                </a:moveTo>
                <a:lnTo>
                  <a:pt x="0" y="0"/>
                </a:lnTo>
                <a:lnTo>
                  <a:pt x="0" y="2142743"/>
                </a:lnTo>
                <a:lnTo>
                  <a:pt x="2670047" y="2142743"/>
                </a:lnTo>
                <a:lnTo>
                  <a:pt x="2670047" y="0"/>
                </a:lnTo>
                <a:close/>
              </a:path>
            </a:pathLst>
          </a:custGeom>
          <a:solidFill>
            <a:srgbClr val="FFFFFF"/>
          </a:solidFill>
        </p:spPr>
        <p:txBody>
          <a:bodyPr wrap="square" lIns="0" tIns="0" rIns="0" bIns="0" rtlCol="0"/>
          <a:lstStyle/>
          <a:p>
            <a:endParaRPr/>
          </a:p>
        </p:txBody>
      </p:sp>
      <p:sp>
        <p:nvSpPr>
          <p:cNvPr id="21" name="object 21"/>
          <p:cNvSpPr txBox="1"/>
          <p:nvPr/>
        </p:nvSpPr>
        <p:spPr>
          <a:xfrm>
            <a:off x="6604390" y="2689932"/>
            <a:ext cx="2690495" cy="2937510"/>
          </a:xfrm>
          <a:prstGeom prst="rect">
            <a:avLst/>
          </a:prstGeom>
        </p:spPr>
        <p:txBody>
          <a:bodyPr vert="horz" wrap="square" lIns="0" tIns="5080" rIns="0" bIns="0" rtlCol="0">
            <a:spAutoFit/>
          </a:bodyPr>
          <a:lstStyle/>
          <a:p>
            <a:pPr marL="80645" marR="73025" algn="ctr">
              <a:lnSpc>
                <a:spcPts val="1760"/>
              </a:lnSpc>
              <a:spcBef>
                <a:spcPts val="40"/>
              </a:spcBef>
            </a:pPr>
            <a:r>
              <a:rPr sz="1550" b="1" i="1" spc="-5" dirty="0">
                <a:latin typeface="Times New Roman"/>
                <a:cs typeface="Times New Roman"/>
              </a:rPr>
              <a:t>Slika 21.2. </a:t>
            </a:r>
            <a:r>
              <a:rPr sz="1550" b="1" i="1" spc="-10" dirty="0">
                <a:latin typeface="Times New Roman"/>
                <a:cs typeface="Times New Roman"/>
              </a:rPr>
              <a:t>Inflacija tražnje </a:t>
            </a:r>
            <a:r>
              <a:rPr sz="1550" b="1" i="1" spc="-5" dirty="0">
                <a:latin typeface="Times New Roman"/>
                <a:cs typeface="Times New Roman"/>
              </a:rPr>
              <a:t>na-  staje </a:t>
            </a:r>
            <a:r>
              <a:rPr sz="1550" b="1" i="1" spc="-10" dirty="0">
                <a:latin typeface="Times New Roman"/>
                <a:cs typeface="Times New Roman"/>
              </a:rPr>
              <a:t>kada je previše</a:t>
            </a:r>
            <a:r>
              <a:rPr sz="1550" b="1" i="1" spc="15" dirty="0">
                <a:latin typeface="Times New Roman"/>
                <a:cs typeface="Times New Roman"/>
              </a:rPr>
              <a:t> </a:t>
            </a:r>
            <a:r>
              <a:rPr sz="1550" b="1" i="1" spc="-10" dirty="0">
                <a:latin typeface="Times New Roman"/>
                <a:cs typeface="Times New Roman"/>
              </a:rPr>
              <a:t>potrošnje</a:t>
            </a:r>
            <a:endParaRPr sz="1550">
              <a:latin typeface="Times New Roman"/>
              <a:cs typeface="Times New Roman"/>
            </a:endParaRPr>
          </a:p>
          <a:p>
            <a:pPr marL="21590" marR="11430" indent="-3175" algn="ctr">
              <a:lnSpc>
                <a:spcPct val="93900"/>
              </a:lnSpc>
            </a:pPr>
            <a:r>
              <a:rPr sz="1550" b="1" i="1" spc="-10" dirty="0">
                <a:latin typeface="Times New Roman"/>
                <a:cs typeface="Times New Roman"/>
              </a:rPr>
              <a:t>usmereno </a:t>
            </a:r>
            <a:r>
              <a:rPr sz="1550" b="1" i="1" spc="-5" dirty="0">
                <a:latin typeface="Times New Roman"/>
                <a:cs typeface="Times New Roman"/>
              </a:rPr>
              <a:t>na premalo </a:t>
            </a:r>
            <a:r>
              <a:rPr sz="1550" b="1" i="1" spc="-10" dirty="0">
                <a:latin typeface="Times New Roman"/>
                <a:cs typeface="Times New Roman"/>
              </a:rPr>
              <a:t>dobara  </a:t>
            </a:r>
            <a:r>
              <a:rPr sz="1550" i="1" spc="-10" dirty="0">
                <a:latin typeface="Times New Roman"/>
                <a:cs typeface="Times New Roman"/>
              </a:rPr>
              <a:t>Na </a:t>
            </a:r>
            <a:r>
              <a:rPr sz="1550" i="1" spc="-5" dirty="0">
                <a:latin typeface="Times New Roman"/>
                <a:cs typeface="Times New Roman"/>
              </a:rPr>
              <a:t>visokom </a:t>
            </a:r>
            <a:r>
              <a:rPr sz="1550" i="1" spc="-10" dirty="0">
                <a:latin typeface="Times New Roman"/>
                <a:cs typeface="Times New Roman"/>
              </a:rPr>
              <a:t>nivou </a:t>
            </a:r>
            <a:r>
              <a:rPr sz="1550" i="1" spc="-5" dirty="0">
                <a:latin typeface="Times New Roman"/>
                <a:cs typeface="Times New Roman"/>
              </a:rPr>
              <a:t>autputa, kad</a:t>
            </a:r>
            <a:r>
              <a:rPr sz="1550" i="1" spc="-50" dirty="0">
                <a:latin typeface="Times New Roman"/>
                <a:cs typeface="Times New Roman"/>
              </a:rPr>
              <a:t> </a:t>
            </a:r>
            <a:r>
              <a:rPr sz="1550" i="1" dirty="0">
                <a:latin typeface="Times New Roman"/>
                <a:cs typeface="Times New Roman"/>
              </a:rPr>
              <a:t>se  </a:t>
            </a:r>
            <a:r>
              <a:rPr sz="1550" i="1" spc="-5" dirty="0">
                <a:latin typeface="Times New Roman"/>
                <a:cs typeface="Times New Roman"/>
              </a:rPr>
              <a:t>pove</a:t>
            </a:r>
            <a:r>
              <a:rPr sz="1550" spc="-5" dirty="0">
                <a:latin typeface="Times New Roman"/>
                <a:cs typeface="Times New Roman"/>
              </a:rPr>
              <a:t>ć</a:t>
            </a:r>
            <a:r>
              <a:rPr sz="1550" i="1" spc="-5" dirty="0">
                <a:latin typeface="Times New Roman"/>
                <a:cs typeface="Times New Roman"/>
              </a:rPr>
              <a:t>ava </a:t>
            </a:r>
            <a:r>
              <a:rPr sz="1550" i="1" spc="-10" dirty="0">
                <a:latin typeface="Times New Roman"/>
                <a:cs typeface="Times New Roman"/>
              </a:rPr>
              <a:t>agregatna </a:t>
            </a:r>
            <a:r>
              <a:rPr sz="1550" i="1" spc="-5" dirty="0">
                <a:latin typeface="Times New Roman"/>
                <a:cs typeface="Times New Roman"/>
              </a:rPr>
              <a:t>tražnja,</a:t>
            </a:r>
            <a:r>
              <a:rPr sz="1550" i="1" spc="-25" dirty="0">
                <a:latin typeface="Times New Roman"/>
                <a:cs typeface="Times New Roman"/>
              </a:rPr>
              <a:t> </a:t>
            </a:r>
            <a:r>
              <a:rPr sz="1550" i="1" spc="-5" dirty="0">
                <a:latin typeface="Times New Roman"/>
                <a:cs typeface="Times New Roman"/>
              </a:rPr>
              <a:t>ra-</a:t>
            </a:r>
            <a:endParaRPr sz="1550">
              <a:latin typeface="Times New Roman"/>
              <a:cs typeface="Times New Roman"/>
            </a:endParaRPr>
          </a:p>
          <a:p>
            <a:pPr marL="12700" marR="5080" indent="2540" algn="ctr">
              <a:lnSpc>
                <a:spcPct val="95600"/>
              </a:lnSpc>
              <a:spcBef>
                <a:spcPts val="10"/>
              </a:spcBef>
            </a:pPr>
            <a:r>
              <a:rPr sz="1550" i="1" spc="-5" dirty="0">
                <a:latin typeface="Times New Roman"/>
                <a:cs typeface="Times New Roman"/>
              </a:rPr>
              <a:t>stu</a:t>
            </a:r>
            <a:r>
              <a:rPr sz="1550" spc="-5" dirty="0">
                <a:latin typeface="Times New Roman"/>
                <a:cs typeface="Times New Roman"/>
              </a:rPr>
              <a:t>ć</a:t>
            </a:r>
            <a:r>
              <a:rPr sz="1550" i="1" spc="-5" dirty="0">
                <a:latin typeface="Times New Roman"/>
                <a:cs typeface="Times New Roman"/>
              </a:rPr>
              <a:t>a potrošnja </a:t>
            </a:r>
            <a:r>
              <a:rPr sz="1550" i="1" dirty="0">
                <a:latin typeface="Times New Roman"/>
                <a:cs typeface="Times New Roman"/>
              </a:rPr>
              <a:t>se </a:t>
            </a:r>
            <a:r>
              <a:rPr sz="1550" i="1" spc="-10" dirty="0">
                <a:latin typeface="Times New Roman"/>
                <a:cs typeface="Times New Roman"/>
              </a:rPr>
              <a:t>takmi</a:t>
            </a:r>
            <a:r>
              <a:rPr sz="1550" spc="-10" dirty="0">
                <a:latin typeface="Times New Roman"/>
                <a:cs typeface="Times New Roman"/>
              </a:rPr>
              <a:t>č</a:t>
            </a:r>
            <a:r>
              <a:rPr sz="1550" i="1" spc="-10" dirty="0">
                <a:latin typeface="Times New Roman"/>
                <a:cs typeface="Times New Roman"/>
              </a:rPr>
              <a:t>i </a:t>
            </a:r>
            <a:r>
              <a:rPr sz="1550" i="1" spc="-5" dirty="0">
                <a:latin typeface="Times New Roman"/>
                <a:cs typeface="Times New Roman"/>
              </a:rPr>
              <a:t>za  </a:t>
            </a:r>
            <a:r>
              <a:rPr sz="1550" i="1" spc="-10" dirty="0">
                <a:latin typeface="Times New Roman"/>
                <a:cs typeface="Times New Roman"/>
              </a:rPr>
              <a:t>ograni</a:t>
            </a:r>
            <a:r>
              <a:rPr sz="1550" spc="-10" dirty="0">
                <a:latin typeface="Times New Roman"/>
                <a:cs typeface="Times New Roman"/>
              </a:rPr>
              <a:t>č</a:t>
            </a:r>
            <a:r>
              <a:rPr sz="1550" i="1" spc="-10" dirty="0">
                <a:latin typeface="Times New Roman"/>
                <a:cs typeface="Times New Roman"/>
              </a:rPr>
              <a:t>enu koli</a:t>
            </a:r>
            <a:r>
              <a:rPr sz="1550" spc="-10" dirty="0">
                <a:latin typeface="Times New Roman"/>
                <a:cs typeface="Times New Roman"/>
              </a:rPr>
              <a:t>č</a:t>
            </a:r>
            <a:r>
              <a:rPr sz="1550" i="1" spc="-10" dirty="0">
                <a:latin typeface="Times New Roman"/>
                <a:cs typeface="Times New Roman"/>
              </a:rPr>
              <a:t>inu </a:t>
            </a:r>
            <a:r>
              <a:rPr sz="1550" i="1" spc="-5" dirty="0">
                <a:latin typeface="Times New Roman"/>
                <a:cs typeface="Times New Roman"/>
              </a:rPr>
              <a:t>dobara. </a:t>
            </a:r>
            <a:r>
              <a:rPr sz="1550" i="1" dirty="0">
                <a:latin typeface="Times New Roman"/>
                <a:cs typeface="Times New Roman"/>
              </a:rPr>
              <a:t>Sa  </a:t>
            </a:r>
            <a:r>
              <a:rPr sz="1550" i="1" spc="-5" dirty="0">
                <a:latin typeface="Times New Roman"/>
                <a:cs typeface="Times New Roman"/>
              </a:rPr>
              <a:t>vertikalnom </a:t>
            </a:r>
            <a:r>
              <a:rPr sz="1550" b="1" i="1" spc="-5" dirty="0">
                <a:latin typeface="Times New Roman"/>
                <a:cs typeface="Times New Roman"/>
              </a:rPr>
              <a:t>AS </a:t>
            </a:r>
            <a:r>
              <a:rPr sz="1550" i="1" spc="-10" dirty="0">
                <a:latin typeface="Times New Roman"/>
                <a:cs typeface="Times New Roman"/>
              </a:rPr>
              <a:t>krivom, mnogo  </a:t>
            </a:r>
            <a:r>
              <a:rPr sz="1550" i="1" spc="-5" dirty="0">
                <a:latin typeface="Times New Roman"/>
                <a:cs typeface="Times New Roman"/>
              </a:rPr>
              <a:t>više agregatne </a:t>
            </a:r>
            <a:r>
              <a:rPr sz="1550" i="1" spc="-10" dirty="0">
                <a:latin typeface="Times New Roman"/>
                <a:cs typeface="Times New Roman"/>
              </a:rPr>
              <a:t>potrošnje </a:t>
            </a:r>
            <a:r>
              <a:rPr sz="1550" i="1" spc="-5" dirty="0">
                <a:latin typeface="Times New Roman"/>
                <a:cs typeface="Times New Roman"/>
              </a:rPr>
              <a:t>rezultira  u </a:t>
            </a:r>
            <a:r>
              <a:rPr sz="1550" i="1" spc="-10" dirty="0">
                <a:latin typeface="Times New Roman"/>
                <a:cs typeface="Times New Roman"/>
              </a:rPr>
              <a:t>povišenim cenama. Cene </a:t>
            </a:r>
            <a:r>
              <a:rPr sz="1550" i="1" spc="-5" dirty="0">
                <a:latin typeface="Times New Roman"/>
                <a:cs typeface="Times New Roman"/>
              </a:rPr>
              <a:t>rastu  </a:t>
            </a:r>
            <a:r>
              <a:rPr sz="2325" i="1" baseline="1792" dirty="0">
                <a:latin typeface="Times New Roman"/>
                <a:cs typeface="Times New Roman"/>
              </a:rPr>
              <a:t>od </a:t>
            </a:r>
            <a:r>
              <a:rPr sz="1550" b="1" i="1" spc="-5" dirty="0">
                <a:latin typeface="Times New Roman"/>
                <a:cs typeface="Times New Roman"/>
              </a:rPr>
              <a:t>P </a:t>
            </a:r>
            <a:r>
              <a:rPr sz="2325" i="1" baseline="1792" dirty="0">
                <a:latin typeface="Times New Roman"/>
                <a:cs typeface="Times New Roman"/>
              </a:rPr>
              <a:t>do </a:t>
            </a:r>
            <a:r>
              <a:rPr sz="1550" b="1" i="1" spc="-5" dirty="0">
                <a:latin typeface="Times New Roman"/>
                <a:cs typeface="Times New Roman"/>
              </a:rPr>
              <a:t>P’</a:t>
            </a:r>
            <a:r>
              <a:rPr sz="2325" i="1" spc="-7" baseline="1792" dirty="0">
                <a:latin typeface="Times New Roman"/>
                <a:cs typeface="Times New Roman"/>
              </a:rPr>
              <a:t>. </a:t>
            </a:r>
            <a:r>
              <a:rPr sz="2325" i="1" spc="-15" baseline="1792" dirty="0">
                <a:latin typeface="Times New Roman"/>
                <a:cs typeface="Times New Roman"/>
              </a:rPr>
              <a:t>Pove</a:t>
            </a:r>
            <a:r>
              <a:rPr sz="2325" spc="-15" baseline="1792" dirty="0">
                <a:latin typeface="Times New Roman"/>
                <a:cs typeface="Times New Roman"/>
              </a:rPr>
              <a:t>ć</a:t>
            </a:r>
            <a:r>
              <a:rPr sz="2325" i="1" spc="-15" baseline="1792" dirty="0">
                <a:latin typeface="Times New Roman"/>
                <a:cs typeface="Times New Roman"/>
              </a:rPr>
              <a:t>ana </a:t>
            </a:r>
            <a:r>
              <a:rPr sz="2325" i="1" spc="-7" baseline="1792" dirty="0">
                <a:latin typeface="Times New Roman"/>
                <a:cs typeface="Times New Roman"/>
              </a:rPr>
              <a:t>agregatna  </a:t>
            </a:r>
            <a:r>
              <a:rPr sz="1550" i="1" spc="-5" dirty="0">
                <a:latin typeface="Times New Roman"/>
                <a:cs typeface="Times New Roman"/>
              </a:rPr>
              <a:t>tražnja </a:t>
            </a:r>
            <a:r>
              <a:rPr sz="1550" i="1" spc="-10" dirty="0">
                <a:latin typeface="Times New Roman"/>
                <a:cs typeface="Times New Roman"/>
              </a:rPr>
              <a:t>podiže cene </a:t>
            </a:r>
            <a:r>
              <a:rPr sz="1550" i="1" spc="-5" dirty="0">
                <a:latin typeface="Times New Roman"/>
                <a:cs typeface="Times New Roman"/>
              </a:rPr>
              <a:t>i uslovljava  inflaciju</a:t>
            </a:r>
            <a:r>
              <a:rPr sz="1550" i="1" spc="-75" dirty="0">
                <a:latin typeface="Times New Roman"/>
                <a:cs typeface="Times New Roman"/>
              </a:rPr>
              <a:t> </a:t>
            </a:r>
            <a:r>
              <a:rPr sz="1550" i="1" spc="-5" dirty="0">
                <a:latin typeface="Times New Roman"/>
                <a:cs typeface="Times New Roman"/>
              </a:rPr>
              <a:t>tražnje</a:t>
            </a:r>
            <a:r>
              <a:rPr sz="1550" spc="-5" dirty="0">
                <a:latin typeface="Times New Roman"/>
                <a:cs typeface="Times New Roman"/>
              </a:rPr>
              <a:t>.</a:t>
            </a:r>
            <a:endParaRPr sz="1550">
              <a:latin typeface="Times New Roman"/>
              <a:cs typeface="Times New Roman"/>
            </a:endParaRPr>
          </a:p>
        </p:txBody>
      </p:sp>
      <p:sp>
        <p:nvSpPr>
          <p:cNvPr id="22" name="object 22"/>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spc="-5" dirty="0"/>
              <a:pPr marL="25400">
                <a:lnSpc>
                  <a:spcPts val="1105"/>
                </a:lnSpc>
              </a:pPr>
              <a:t>10</a:t>
            </a:fld>
            <a:endParaRPr spc="-5"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75692" rIns="0" bIns="0" rtlCol="0">
            <a:spAutoFit/>
          </a:bodyPr>
          <a:lstStyle/>
          <a:p>
            <a:pPr marL="443230">
              <a:lnSpc>
                <a:spcPct val="100000"/>
              </a:lnSpc>
            </a:pPr>
            <a:r>
              <a:rPr spc="-5" dirty="0"/>
              <a:t>Inflacija</a:t>
            </a:r>
            <a:r>
              <a:rPr spc="-80" dirty="0"/>
              <a:t> </a:t>
            </a:r>
            <a:r>
              <a:rPr spc="-5" dirty="0"/>
              <a:t>troškova</a:t>
            </a:r>
          </a:p>
        </p:txBody>
      </p:sp>
      <p:sp>
        <p:nvSpPr>
          <p:cNvPr id="5" name="object 5"/>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6" name="object 6"/>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7" name="object 7"/>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8" name="object 8"/>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9" name="object 9"/>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0" name="object 10"/>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1" name="object 11"/>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2" name="object 12"/>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3" name="object 13"/>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4" name="object 14"/>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5" name="object 15"/>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16" name="object 16"/>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17" name="object 17"/>
          <p:cNvSpPr txBox="1"/>
          <p:nvPr/>
        </p:nvSpPr>
        <p:spPr>
          <a:xfrm>
            <a:off x="9443601" y="6639557"/>
            <a:ext cx="166370" cy="163830"/>
          </a:xfrm>
          <a:prstGeom prst="rect">
            <a:avLst/>
          </a:prstGeom>
        </p:spPr>
        <p:txBody>
          <a:bodyPr vert="horz" wrap="square" lIns="0" tIns="0" rIns="0" bIns="0" rtlCol="0">
            <a:spAutoFit/>
          </a:bodyPr>
          <a:lstStyle/>
          <a:p>
            <a:pPr marL="12700">
              <a:lnSpc>
                <a:spcPct val="100000"/>
              </a:lnSpc>
            </a:pPr>
            <a:r>
              <a:rPr sz="1000" spc="-10" dirty="0">
                <a:latin typeface="Arial"/>
                <a:cs typeface="Arial"/>
              </a:rPr>
              <a:t>2</a:t>
            </a:r>
            <a:r>
              <a:rPr sz="1000" spc="-5" dirty="0">
                <a:latin typeface="Arial"/>
                <a:cs typeface="Arial"/>
              </a:rPr>
              <a:t>3</a:t>
            </a:r>
            <a:endParaRPr sz="1000">
              <a:latin typeface="Arial"/>
              <a:cs typeface="Arial"/>
            </a:endParaRPr>
          </a:p>
        </p:txBody>
      </p:sp>
      <p:sp>
        <p:nvSpPr>
          <p:cNvPr id="18" name="object 18"/>
          <p:cNvSpPr txBox="1"/>
          <p:nvPr/>
        </p:nvSpPr>
        <p:spPr>
          <a:xfrm>
            <a:off x="1919616" y="1373631"/>
            <a:ext cx="7539355" cy="5560695"/>
          </a:xfrm>
          <a:prstGeom prst="rect">
            <a:avLst/>
          </a:prstGeom>
        </p:spPr>
        <p:txBody>
          <a:bodyPr vert="horz" wrap="square" lIns="0" tIns="0" rIns="0" bIns="0" rtlCol="0">
            <a:spAutoFit/>
          </a:bodyPr>
          <a:lstStyle/>
          <a:p>
            <a:pPr marL="355600" marR="332105" indent="-342900">
              <a:lnSpc>
                <a:spcPct val="80000"/>
              </a:lnSpc>
              <a:buClr>
                <a:srgbClr val="32CCCC"/>
              </a:buClr>
              <a:buSzPct val="69230"/>
              <a:buFont typeface="Wingdings"/>
              <a:buChar char=""/>
              <a:tabLst>
                <a:tab pos="354965" algn="l"/>
                <a:tab pos="355600" algn="l"/>
              </a:tabLst>
            </a:pPr>
            <a:r>
              <a:rPr sz="2600" b="1" i="1" dirty="0">
                <a:latin typeface="Times New Roman"/>
                <a:cs typeface="Times New Roman"/>
              </a:rPr>
              <a:t>Poti</a:t>
            </a:r>
            <a:r>
              <a:rPr sz="2600" dirty="0">
                <a:latin typeface="Times New Roman"/>
                <a:cs typeface="Times New Roman"/>
              </a:rPr>
              <a:t>č</a:t>
            </a:r>
            <a:r>
              <a:rPr sz="2600" b="1" i="1" dirty="0">
                <a:latin typeface="Times New Roman"/>
                <a:cs typeface="Times New Roman"/>
              </a:rPr>
              <a:t>e od porasta troškova u razdobljima</a:t>
            </a:r>
            <a:r>
              <a:rPr sz="2600" b="1" i="1" spc="-100" dirty="0">
                <a:latin typeface="Times New Roman"/>
                <a:cs typeface="Times New Roman"/>
              </a:rPr>
              <a:t> </a:t>
            </a:r>
            <a:r>
              <a:rPr sz="2600" b="1" i="1" spc="-5" dirty="0">
                <a:latin typeface="Times New Roman"/>
                <a:cs typeface="Times New Roman"/>
              </a:rPr>
              <a:t>relativno  </a:t>
            </a:r>
            <a:r>
              <a:rPr sz="2600" b="1" i="1" dirty="0">
                <a:latin typeface="Times New Roman"/>
                <a:cs typeface="Times New Roman"/>
              </a:rPr>
              <a:t>visoke nezaposlenosti i nedovoljne </a:t>
            </a:r>
            <a:r>
              <a:rPr sz="2600" b="1" i="1" spc="-5" dirty="0">
                <a:latin typeface="Times New Roman"/>
                <a:cs typeface="Times New Roman"/>
              </a:rPr>
              <a:t>iskorištenosti  </a:t>
            </a:r>
            <a:r>
              <a:rPr sz="2600" b="1" i="1" dirty="0">
                <a:latin typeface="Times New Roman"/>
                <a:cs typeface="Times New Roman"/>
              </a:rPr>
              <a:t>kapaciteta, nazivamo </a:t>
            </a:r>
            <a:r>
              <a:rPr sz="2600" b="1" i="1" spc="-5" dirty="0">
                <a:latin typeface="Times New Roman"/>
                <a:cs typeface="Times New Roman"/>
              </a:rPr>
              <a:t>inflacijom </a:t>
            </a:r>
            <a:r>
              <a:rPr sz="2600" b="1" i="1" dirty="0">
                <a:latin typeface="Times New Roman"/>
                <a:cs typeface="Times New Roman"/>
              </a:rPr>
              <a:t>troškova </a:t>
            </a:r>
            <a:r>
              <a:rPr sz="2600" b="1" i="1" spc="-5" dirty="0">
                <a:latin typeface="Times New Roman"/>
                <a:cs typeface="Times New Roman"/>
              </a:rPr>
              <a:t>ili  inflacijom </a:t>
            </a:r>
            <a:r>
              <a:rPr sz="2600" b="1" i="1" dirty="0">
                <a:latin typeface="Times New Roman"/>
                <a:cs typeface="Times New Roman"/>
              </a:rPr>
              <a:t>„šoka</a:t>
            </a:r>
            <a:r>
              <a:rPr sz="2600" b="1" i="1" spc="-35" dirty="0">
                <a:latin typeface="Times New Roman"/>
                <a:cs typeface="Times New Roman"/>
              </a:rPr>
              <a:t> </a:t>
            </a:r>
            <a:r>
              <a:rPr sz="2600" b="1" i="1" dirty="0">
                <a:latin typeface="Times New Roman"/>
                <a:cs typeface="Times New Roman"/>
              </a:rPr>
              <a:t>ponude”</a:t>
            </a:r>
            <a:r>
              <a:rPr sz="2600" dirty="0">
                <a:latin typeface="Times New Roman"/>
                <a:cs typeface="Times New Roman"/>
              </a:rPr>
              <a:t>.</a:t>
            </a:r>
            <a:endParaRPr sz="2600">
              <a:latin typeface="Times New Roman"/>
              <a:cs typeface="Times New Roman"/>
            </a:endParaRPr>
          </a:p>
          <a:p>
            <a:pPr marL="355600" marR="5080" indent="-342900" algn="just">
              <a:lnSpc>
                <a:spcPct val="80000"/>
              </a:lnSpc>
              <a:spcBef>
                <a:spcPts val="620"/>
              </a:spcBef>
              <a:buClr>
                <a:srgbClr val="32CCCC"/>
              </a:buClr>
              <a:buSzPct val="69230"/>
              <a:buFont typeface="Wingdings"/>
              <a:buChar char=""/>
              <a:tabLst>
                <a:tab pos="355600" algn="l"/>
              </a:tabLst>
            </a:pPr>
            <a:r>
              <a:rPr sz="2600" dirty="0">
                <a:latin typeface="Times New Roman"/>
                <a:cs typeface="Times New Roman"/>
              </a:rPr>
              <a:t>U </a:t>
            </a:r>
            <a:r>
              <a:rPr sz="2600" spc="-5" dirty="0">
                <a:latin typeface="Times New Roman"/>
                <a:cs typeface="Times New Roman"/>
              </a:rPr>
              <a:t>objašnjenju inflacije </a:t>
            </a:r>
            <a:r>
              <a:rPr sz="2600" dirty="0">
                <a:latin typeface="Times New Roman"/>
                <a:cs typeface="Times New Roman"/>
              </a:rPr>
              <a:t>troškova, </a:t>
            </a:r>
            <a:r>
              <a:rPr sz="2600" spc="-5" dirty="0">
                <a:latin typeface="Times New Roman"/>
                <a:cs typeface="Times New Roman"/>
              </a:rPr>
              <a:t>ekonomisti </a:t>
            </a:r>
            <a:r>
              <a:rPr sz="2600" dirty="0">
                <a:latin typeface="Times New Roman"/>
                <a:cs typeface="Times New Roman"/>
              </a:rPr>
              <a:t>počinju  </a:t>
            </a:r>
            <a:r>
              <a:rPr sz="2600" spc="-5" dirty="0">
                <a:latin typeface="Times New Roman"/>
                <a:cs typeface="Times New Roman"/>
              </a:rPr>
              <a:t>analizu inputima, </a:t>
            </a:r>
            <a:r>
              <a:rPr sz="2600" dirty="0">
                <a:latin typeface="Times New Roman"/>
                <a:cs typeface="Times New Roman"/>
              </a:rPr>
              <a:t>na </a:t>
            </a:r>
            <a:r>
              <a:rPr sz="2600" spc="-5" dirty="0">
                <a:latin typeface="Times New Roman"/>
                <a:cs typeface="Times New Roman"/>
              </a:rPr>
              <a:t>primer platama </a:t>
            </a:r>
            <a:r>
              <a:rPr sz="2600" dirty="0">
                <a:latin typeface="Times New Roman"/>
                <a:cs typeface="Times New Roman"/>
              </a:rPr>
              <a:t>koje </a:t>
            </a:r>
            <a:r>
              <a:rPr sz="2600" spc="-5" dirty="0">
                <a:latin typeface="Times New Roman"/>
                <a:cs typeface="Times New Roman"/>
              </a:rPr>
              <a:t>značajno  učestvuju </a:t>
            </a:r>
            <a:r>
              <a:rPr sz="2600" dirty="0">
                <a:latin typeface="Times New Roman"/>
                <a:cs typeface="Times New Roman"/>
              </a:rPr>
              <a:t>u </a:t>
            </a:r>
            <a:r>
              <a:rPr sz="2600" spc="-5" dirty="0">
                <a:latin typeface="Times New Roman"/>
                <a:cs typeface="Times New Roman"/>
              </a:rPr>
              <a:t>strukturi </a:t>
            </a:r>
            <a:r>
              <a:rPr sz="2600" dirty="0">
                <a:latin typeface="Times New Roman"/>
                <a:cs typeface="Times New Roman"/>
              </a:rPr>
              <a:t>troškova. Na </a:t>
            </a:r>
            <a:r>
              <a:rPr sz="2600" spc="-5" dirty="0">
                <a:latin typeface="Times New Roman"/>
                <a:cs typeface="Times New Roman"/>
              </a:rPr>
              <a:t>primer, </a:t>
            </a:r>
            <a:r>
              <a:rPr sz="2600" dirty="0">
                <a:latin typeface="Times New Roman"/>
                <a:cs typeface="Times New Roman"/>
              </a:rPr>
              <a:t>iako </a:t>
            </a:r>
            <a:r>
              <a:rPr sz="2600" spc="-5" dirty="0">
                <a:latin typeface="Times New Roman"/>
                <a:cs typeface="Times New Roman"/>
              </a:rPr>
              <a:t>je  nezaposlenost </a:t>
            </a:r>
            <a:r>
              <a:rPr sz="2600" dirty="0">
                <a:latin typeface="Times New Roman"/>
                <a:cs typeface="Times New Roman"/>
              </a:rPr>
              <a:t>10% u </a:t>
            </a:r>
            <a:r>
              <a:rPr sz="2600" spc="-5" dirty="0">
                <a:latin typeface="Times New Roman"/>
                <a:cs typeface="Times New Roman"/>
              </a:rPr>
              <a:t>privredi, </a:t>
            </a:r>
            <a:r>
              <a:rPr sz="2600" dirty="0">
                <a:latin typeface="Times New Roman"/>
                <a:cs typeface="Times New Roman"/>
              </a:rPr>
              <a:t>sindikati i druge  </a:t>
            </a:r>
            <a:r>
              <a:rPr sz="2600" spc="-5" dirty="0">
                <a:latin typeface="Times New Roman"/>
                <a:cs typeface="Times New Roman"/>
              </a:rPr>
              <a:t>institucije uspevaju da povećajui plate za </a:t>
            </a:r>
            <a:r>
              <a:rPr sz="2600" dirty="0">
                <a:latin typeface="Times New Roman"/>
                <a:cs typeface="Times New Roman"/>
              </a:rPr>
              <a:t>6%, </a:t>
            </a:r>
            <a:r>
              <a:rPr sz="2600" spc="-5" dirty="0">
                <a:latin typeface="Times New Roman"/>
                <a:cs typeface="Times New Roman"/>
              </a:rPr>
              <a:t>ali to  povećava </a:t>
            </a:r>
            <a:r>
              <a:rPr sz="2600" dirty="0">
                <a:latin typeface="Times New Roman"/>
                <a:cs typeface="Times New Roman"/>
              </a:rPr>
              <a:t>i troškove. Stoga </a:t>
            </a:r>
            <a:r>
              <a:rPr sz="2600" spc="-5" dirty="0">
                <a:latin typeface="Times New Roman"/>
                <a:cs typeface="Times New Roman"/>
              </a:rPr>
              <a:t>neki ekonomisti smatraju  </a:t>
            </a:r>
            <a:r>
              <a:rPr sz="2600" dirty="0">
                <a:latin typeface="Times New Roman"/>
                <a:cs typeface="Times New Roman"/>
              </a:rPr>
              <a:t>da u </a:t>
            </a:r>
            <a:r>
              <a:rPr sz="2600" spc="-5" dirty="0">
                <a:latin typeface="Times New Roman"/>
                <a:cs typeface="Times New Roman"/>
              </a:rPr>
              <a:t>inflaciji </a:t>
            </a:r>
            <a:r>
              <a:rPr sz="2600" dirty="0">
                <a:latin typeface="Times New Roman"/>
                <a:cs typeface="Times New Roman"/>
              </a:rPr>
              <a:t>troškova svoj </a:t>
            </a:r>
            <a:r>
              <a:rPr sz="2600" spc="-5" dirty="0">
                <a:latin typeface="Times New Roman"/>
                <a:cs typeface="Times New Roman"/>
              </a:rPr>
              <a:t>udeo imaju </a:t>
            </a:r>
            <a:r>
              <a:rPr sz="2600" dirty="0">
                <a:latin typeface="Times New Roman"/>
                <a:cs typeface="Times New Roman"/>
              </a:rPr>
              <a:t>i </a:t>
            </a:r>
            <a:r>
              <a:rPr sz="2600" spc="-5" dirty="0">
                <a:latin typeface="Times New Roman"/>
                <a:cs typeface="Times New Roman"/>
              </a:rPr>
              <a:t>sindikati </a:t>
            </a:r>
            <a:r>
              <a:rPr sz="2600" dirty="0">
                <a:latin typeface="Times New Roman"/>
                <a:cs typeface="Times New Roman"/>
              </a:rPr>
              <a:t>i  druge vladine i nevladine</a:t>
            </a:r>
            <a:r>
              <a:rPr sz="2600" spc="-125" dirty="0">
                <a:latin typeface="Times New Roman"/>
                <a:cs typeface="Times New Roman"/>
              </a:rPr>
              <a:t> </a:t>
            </a:r>
            <a:r>
              <a:rPr sz="2600" spc="-5" dirty="0">
                <a:latin typeface="Times New Roman"/>
                <a:cs typeface="Times New Roman"/>
              </a:rPr>
              <a:t>institucije.</a:t>
            </a:r>
            <a:endParaRPr sz="2600">
              <a:latin typeface="Times New Roman"/>
              <a:cs typeface="Times New Roman"/>
            </a:endParaRPr>
          </a:p>
          <a:p>
            <a:pPr marL="355600" marR="5080" indent="-342900" algn="just">
              <a:lnSpc>
                <a:spcPct val="80100"/>
              </a:lnSpc>
              <a:spcBef>
                <a:spcPts val="620"/>
              </a:spcBef>
              <a:buClr>
                <a:srgbClr val="32CCCC"/>
              </a:buClr>
              <a:buSzPct val="69230"/>
              <a:buFont typeface="Wingdings"/>
              <a:buChar char=""/>
              <a:tabLst>
                <a:tab pos="355600" algn="l"/>
              </a:tabLst>
            </a:pPr>
            <a:r>
              <a:rPr sz="2600" b="1" dirty="0">
                <a:latin typeface="Times New Roman"/>
                <a:cs typeface="Times New Roman"/>
              </a:rPr>
              <a:t>Ovde </a:t>
            </a:r>
            <a:r>
              <a:rPr sz="2600" b="1" spc="-5" dirty="0">
                <a:latin typeface="Times New Roman"/>
                <a:cs typeface="Times New Roman"/>
              </a:rPr>
              <a:t>je bitno ista</a:t>
            </a:r>
            <a:r>
              <a:rPr sz="2600" spc="-5" dirty="0">
                <a:latin typeface="Times New Roman"/>
                <a:cs typeface="Times New Roman"/>
              </a:rPr>
              <a:t>ć</a:t>
            </a:r>
            <a:r>
              <a:rPr sz="2600" b="1" spc="-5" dirty="0">
                <a:latin typeface="Times New Roman"/>
                <a:cs typeface="Times New Roman"/>
              </a:rPr>
              <a:t>i </a:t>
            </a:r>
            <a:r>
              <a:rPr sz="2600" b="1" dirty="0">
                <a:latin typeface="Times New Roman"/>
                <a:cs typeface="Times New Roman"/>
              </a:rPr>
              <a:t>da u </a:t>
            </a:r>
            <a:r>
              <a:rPr sz="2600" b="1" spc="-5" dirty="0">
                <a:latin typeface="Times New Roman"/>
                <a:cs typeface="Times New Roman"/>
              </a:rPr>
              <a:t>uslovima pove</a:t>
            </a:r>
            <a:r>
              <a:rPr sz="2600" spc="-5" dirty="0">
                <a:latin typeface="Times New Roman"/>
                <a:cs typeface="Times New Roman"/>
              </a:rPr>
              <a:t>ć</a:t>
            </a:r>
            <a:r>
              <a:rPr sz="2600" b="1" spc="-5" dirty="0">
                <a:latin typeface="Times New Roman"/>
                <a:cs typeface="Times New Roman"/>
              </a:rPr>
              <a:t>anja plata  </a:t>
            </a:r>
            <a:r>
              <a:rPr sz="2600" i="1" spc="-5" dirty="0">
                <a:latin typeface="Times New Roman"/>
                <a:cs typeface="Times New Roman"/>
              </a:rPr>
              <a:t>(nadnica) </a:t>
            </a:r>
            <a:r>
              <a:rPr sz="2600" b="1" spc="-5" dirty="0">
                <a:latin typeface="Times New Roman"/>
                <a:cs typeface="Times New Roman"/>
              </a:rPr>
              <a:t>nije </a:t>
            </a:r>
            <a:r>
              <a:rPr sz="2600" b="1" dirty="0">
                <a:latin typeface="Times New Roman"/>
                <a:cs typeface="Times New Roman"/>
              </a:rPr>
              <a:t>došlo do </a:t>
            </a:r>
            <a:r>
              <a:rPr sz="2600" b="1" spc="-5" dirty="0">
                <a:latin typeface="Times New Roman"/>
                <a:cs typeface="Times New Roman"/>
              </a:rPr>
              <a:t>pove</a:t>
            </a:r>
            <a:r>
              <a:rPr sz="2600" spc="-5" dirty="0">
                <a:latin typeface="Times New Roman"/>
                <a:cs typeface="Times New Roman"/>
              </a:rPr>
              <a:t>ć</a:t>
            </a:r>
            <a:r>
              <a:rPr sz="2600" b="1" spc="-5" dirty="0">
                <a:latin typeface="Times New Roman"/>
                <a:cs typeface="Times New Roman"/>
              </a:rPr>
              <a:t>anja produktivnosti  rada </a:t>
            </a:r>
            <a:r>
              <a:rPr sz="2600" b="1" dirty="0">
                <a:latin typeface="Times New Roman"/>
                <a:cs typeface="Times New Roman"/>
              </a:rPr>
              <a:t>u </a:t>
            </a:r>
            <a:r>
              <a:rPr sz="2600" b="1" spc="-5" dirty="0">
                <a:latin typeface="Times New Roman"/>
                <a:cs typeface="Times New Roman"/>
              </a:rPr>
              <a:t>istom </a:t>
            </a:r>
            <a:r>
              <a:rPr sz="2600" b="1" spc="-10" dirty="0">
                <a:latin typeface="Times New Roman"/>
                <a:cs typeface="Times New Roman"/>
              </a:rPr>
              <a:t>procentu </a:t>
            </a:r>
            <a:r>
              <a:rPr sz="2600" b="1" dirty="0">
                <a:latin typeface="Times New Roman"/>
                <a:cs typeface="Times New Roman"/>
              </a:rPr>
              <a:t>u svim </a:t>
            </a:r>
            <a:r>
              <a:rPr sz="2600" b="1" spc="-5" dirty="0">
                <a:latin typeface="Times New Roman"/>
                <a:cs typeface="Times New Roman"/>
              </a:rPr>
              <a:t>sektorima, </a:t>
            </a:r>
            <a:r>
              <a:rPr sz="2600" b="1" dirty="0">
                <a:latin typeface="Times New Roman"/>
                <a:cs typeface="Times New Roman"/>
              </a:rPr>
              <a:t>ve</a:t>
            </a:r>
            <a:r>
              <a:rPr sz="2600" dirty="0">
                <a:latin typeface="Times New Roman"/>
                <a:cs typeface="Times New Roman"/>
              </a:rPr>
              <a:t>ć </a:t>
            </a:r>
            <a:r>
              <a:rPr sz="2600" b="1" spc="-5" dirty="0">
                <a:latin typeface="Times New Roman"/>
                <a:cs typeface="Times New Roman"/>
              </a:rPr>
              <a:t>jedan  sektor </a:t>
            </a:r>
            <a:r>
              <a:rPr sz="2600" b="1" dirty="0">
                <a:latin typeface="Times New Roman"/>
                <a:cs typeface="Times New Roman"/>
              </a:rPr>
              <a:t>gde </a:t>
            </a:r>
            <a:r>
              <a:rPr sz="2600" b="1" spc="-5" dirty="0">
                <a:latin typeface="Times New Roman"/>
                <a:cs typeface="Times New Roman"/>
              </a:rPr>
              <a:t>je niža produktivnost izaziva rast cena </a:t>
            </a:r>
            <a:r>
              <a:rPr sz="2600" b="1" dirty="0">
                <a:latin typeface="Times New Roman"/>
                <a:cs typeface="Times New Roman"/>
              </a:rPr>
              <a:t>i  u drugim </a:t>
            </a:r>
            <a:r>
              <a:rPr sz="2600" b="1" spc="-5" dirty="0">
                <a:latin typeface="Times New Roman"/>
                <a:cs typeface="Times New Roman"/>
              </a:rPr>
              <a:t>sektorima </a:t>
            </a:r>
            <a:r>
              <a:rPr sz="2600" b="1" dirty="0">
                <a:latin typeface="Times New Roman"/>
                <a:cs typeface="Times New Roman"/>
              </a:rPr>
              <a:t>– lan</a:t>
            </a:r>
            <a:r>
              <a:rPr sz="2600" dirty="0">
                <a:latin typeface="Times New Roman"/>
                <a:cs typeface="Times New Roman"/>
              </a:rPr>
              <a:t>č</a:t>
            </a:r>
            <a:r>
              <a:rPr sz="2600" b="1" dirty="0">
                <a:latin typeface="Times New Roman"/>
                <a:cs typeface="Times New Roman"/>
              </a:rPr>
              <a:t>ana</a:t>
            </a:r>
            <a:r>
              <a:rPr sz="2600" b="1" spc="-70" dirty="0">
                <a:latin typeface="Times New Roman"/>
                <a:cs typeface="Times New Roman"/>
              </a:rPr>
              <a:t> </a:t>
            </a:r>
            <a:r>
              <a:rPr sz="2600" b="1" spc="-5" dirty="0">
                <a:latin typeface="Times New Roman"/>
                <a:cs typeface="Times New Roman"/>
              </a:rPr>
              <a:t>reakcija</a:t>
            </a:r>
            <a:r>
              <a:rPr sz="2600" spc="-5" dirty="0">
                <a:latin typeface="Times New Roman"/>
                <a:cs typeface="Times New Roman"/>
              </a:rPr>
              <a:t>.</a:t>
            </a:r>
            <a:endParaRPr sz="2600">
              <a:latin typeface="Times New Roman"/>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75692" rIns="0" bIns="0" rtlCol="0">
            <a:spAutoFit/>
          </a:bodyPr>
          <a:lstStyle/>
          <a:p>
            <a:pPr marL="443230">
              <a:lnSpc>
                <a:spcPct val="100000"/>
              </a:lnSpc>
            </a:pPr>
            <a:r>
              <a:rPr spc="-5" dirty="0"/>
              <a:t>Inflacija</a:t>
            </a:r>
            <a:r>
              <a:rPr spc="-80" dirty="0"/>
              <a:t> </a:t>
            </a:r>
            <a:r>
              <a:rPr spc="-5" dirty="0"/>
              <a:t>troškova</a:t>
            </a:r>
          </a:p>
        </p:txBody>
      </p:sp>
      <p:sp>
        <p:nvSpPr>
          <p:cNvPr id="5" name="object 5"/>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6" name="object 6"/>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7" name="object 7"/>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8" name="object 8"/>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9" name="object 9"/>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0" name="object 10"/>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1" name="object 11"/>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2" name="object 12"/>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3" name="object 13"/>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4" name="object 14"/>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5" name="object 15"/>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16" name="object 16"/>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17" name="object 17"/>
          <p:cNvSpPr txBox="1"/>
          <p:nvPr/>
        </p:nvSpPr>
        <p:spPr>
          <a:xfrm>
            <a:off x="1919616" y="1297431"/>
            <a:ext cx="7615555" cy="5238750"/>
          </a:xfrm>
          <a:prstGeom prst="rect">
            <a:avLst/>
          </a:prstGeom>
        </p:spPr>
        <p:txBody>
          <a:bodyPr vert="horz" wrap="square" lIns="0" tIns="0" rIns="0" bIns="0" rtlCol="0">
            <a:spAutoFit/>
          </a:bodyPr>
          <a:lstStyle/>
          <a:p>
            <a:pPr marL="355600" marR="5080" indent="-342900" algn="just">
              <a:lnSpc>
                <a:spcPct val="100000"/>
              </a:lnSpc>
              <a:buClr>
                <a:srgbClr val="32CCCC"/>
              </a:buClr>
              <a:buSzPct val="69230"/>
              <a:buFont typeface="Wingdings"/>
              <a:buChar char=""/>
              <a:tabLst>
                <a:tab pos="355600" algn="l"/>
              </a:tabLst>
            </a:pPr>
            <a:r>
              <a:rPr sz="2600" spc="-5" dirty="0">
                <a:latin typeface="Times New Roman"/>
                <a:cs typeface="Times New Roman"/>
              </a:rPr>
              <a:t>Uzrok inflacije </a:t>
            </a:r>
            <a:r>
              <a:rPr sz="2600" dirty="0">
                <a:latin typeface="Times New Roman"/>
                <a:cs typeface="Times New Roman"/>
              </a:rPr>
              <a:t>troškova </a:t>
            </a:r>
            <a:r>
              <a:rPr sz="2600" spc="-5" dirty="0">
                <a:latin typeface="Times New Roman"/>
                <a:cs typeface="Times New Roman"/>
              </a:rPr>
              <a:t>posle 70-ih godina prošlog  veka obično je </a:t>
            </a:r>
            <a:r>
              <a:rPr sz="2600" dirty="0">
                <a:latin typeface="Times New Roman"/>
                <a:cs typeface="Times New Roman"/>
              </a:rPr>
              <a:t>bila </a:t>
            </a:r>
            <a:r>
              <a:rPr sz="2600" b="1" spc="-5" dirty="0">
                <a:latin typeface="Times New Roman"/>
                <a:cs typeface="Times New Roman"/>
              </a:rPr>
              <a:t>nagla </a:t>
            </a:r>
            <a:r>
              <a:rPr sz="2600" b="1" dirty="0">
                <a:latin typeface="Times New Roman"/>
                <a:cs typeface="Times New Roman"/>
              </a:rPr>
              <a:t>i </a:t>
            </a:r>
            <a:r>
              <a:rPr sz="2600" b="1" spc="-5" dirty="0">
                <a:latin typeface="Times New Roman"/>
                <a:cs typeface="Times New Roman"/>
              </a:rPr>
              <a:t>zna</a:t>
            </a:r>
            <a:r>
              <a:rPr sz="2600" spc="-5" dirty="0">
                <a:latin typeface="Times New Roman"/>
                <a:cs typeface="Times New Roman"/>
              </a:rPr>
              <a:t>č</a:t>
            </a:r>
            <a:r>
              <a:rPr sz="2600" b="1" spc="-5" dirty="0">
                <a:latin typeface="Times New Roman"/>
                <a:cs typeface="Times New Roman"/>
              </a:rPr>
              <a:t>ajna promena cene  </a:t>
            </a:r>
            <a:r>
              <a:rPr sz="2600" b="1" dirty="0">
                <a:latin typeface="Times New Roman"/>
                <a:cs typeface="Times New Roman"/>
              </a:rPr>
              <a:t>nafte, </a:t>
            </a:r>
            <a:r>
              <a:rPr sz="2600" b="1" spc="-5" dirty="0">
                <a:latin typeface="Times New Roman"/>
                <a:cs typeface="Times New Roman"/>
              </a:rPr>
              <a:t>hrane </a:t>
            </a:r>
            <a:r>
              <a:rPr sz="2600" b="1" dirty="0">
                <a:latin typeface="Times New Roman"/>
                <a:cs typeface="Times New Roman"/>
              </a:rPr>
              <a:t>i deviznih kurseva. </a:t>
            </a:r>
            <a:r>
              <a:rPr sz="2600" dirty="0">
                <a:latin typeface="Times New Roman"/>
                <a:cs typeface="Times New Roman"/>
              </a:rPr>
              <a:t>Na </a:t>
            </a:r>
            <a:r>
              <a:rPr sz="2600" spc="-5" dirty="0">
                <a:latin typeface="Times New Roman"/>
                <a:cs typeface="Times New Roman"/>
              </a:rPr>
              <a:t>primer, č</a:t>
            </a:r>
            <a:r>
              <a:rPr sz="2600" i="1" spc="-5" dirty="0">
                <a:latin typeface="Times New Roman"/>
                <a:cs typeface="Times New Roman"/>
              </a:rPr>
              <a:t>im se  </a:t>
            </a:r>
            <a:r>
              <a:rPr sz="2600" i="1" dirty="0">
                <a:latin typeface="Times New Roman"/>
                <a:cs typeface="Times New Roman"/>
              </a:rPr>
              <a:t>javi nestašica </a:t>
            </a:r>
            <a:r>
              <a:rPr sz="2600" i="1" spc="-5" dirty="0">
                <a:latin typeface="Times New Roman"/>
                <a:cs typeface="Times New Roman"/>
              </a:rPr>
              <a:t>nafte </a:t>
            </a:r>
            <a:r>
              <a:rPr sz="2600" i="1" dirty="0">
                <a:latin typeface="Times New Roman"/>
                <a:cs typeface="Times New Roman"/>
              </a:rPr>
              <a:t>na </a:t>
            </a:r>
            <a:r>
              <a:rPr sz="2600" i="1" spc="-5" dirty="0">
                <a:latin typeface="Times New Roman"/>
                <a:cs typeface="Times New Roman"/>
              </a:rPr>
              <a:t>tržištu, cena </a:t>
            </a:r>
            <a:r>
              <a:rPr sz="2600" i="1" dirty="0">
                <a:latin typeface="Times New Roman"/>
                <a:cs typeface="Times New Roman"/>
              </a:rPr>
              <a:t>nafte </a:t>
            </a:r>
            <a:r>
              <a:rPr sz="2600" i="1" spc="-5" dirty="0">
                <a:latin typeface="Times New Roman"/>
                <a:cs typeface="Times New Roman"/>
              </a:rPr>
              <a:t>raste, </a:t>
            </a:r>
            <a:r>
              <a:rPr sz="2600" i="1" dirty="0">
                <a:latin typeface="Times New Roman"/>
                <a:cs typeface="Times New Roman"/>
              </a:rPr>
              <a:t>a </a:t>
            </a:r>
            <a:r>
              <a:rPr sz="2600" i="1" spc="-5" dirty="0">
                <a:latin typeface="Times New Roman"/>
                <a:cs typeface="Times New Roman"/>
              </a:rPr>
              <a:t>to  </a:t>
            </a:r>
            <a:r>
              <a:rPr sz="2600" i="1" dirty="0">
                <a:latin typeface="Times New Roman"/>
                <a:cs typeface="Times New Roman"/>
              </a:rPr>
              <a:t>uslovljava nagli rast </a:t>
            </a:r>
            <a:r>
              <a:rPr sz="2600" i="1" spc="-5" dirty="0">
                <a:latin typeface="Times New Roman"/>
                <a:cs typeface="Times New Roman"/>
              </a:rPr>
              <a:t>troškova proizvodnje, </a:t>
            </a:r>
            <a:r>
              <a:rPr sz="2600" i="1" dirty="0">
                <a:latin typeface="Times New Roman"/>
                <a:cs typeface="Times New Roman"/>
              </a:rPr>
              <a:t>odnosno  rast </a:t>
            </a:r>
            <a:r>
              <a:rPr sz="2600" i="1" spc="-5" dirty="0">
                <a:latin typeface="Times New Roman"/>
                <a:cs typeface="Times New Roman"/>
              </a:rPr>
              <a:t>inflacije </a:t>
            </a:r>
            <a:r>
              <a:rPr sz="2600" i="1" dirty="0">
                <a:latin typeface="Times New Roman"/>
                <a:cs typeface="Times New Roman"/>
              </a:rPr>
              <a:t>troškova</a:t>
            </a:r>
            <a:r>
              <a:rPr sz="2600" dirty="0">
                <a:latin typeface="Times New Roman"/>
                <a:cs typeface="Times New Roman"/>
              </a:rPr>
              <a:t>, </a:t>
            </a:r>
            <a:r>
              <a:rPr sz="2600" spc="-5" dirty="0">
                <a:latin typeface="Times New Roman"/>
                <a:cs typeface="Times New Roman"/>
              </a:rPr>
              <a:t>ali </a:t>
            </a:r>
            <a:r>
              <a:rPr sz="2600" dirty="0">
                <a:latin typeface="Times New Roman"/>
                <a:cs typeface="Times New Roman"/>
              </a:rPr>
              <a:t>uz </a:t>
            </a:r>
            <a:r>
              <a:rPr sz="2600" spc="-5" dirty="0">
                <a:latin typeface="Times New Roman"/>
                <a:cs typeface="Times New Roman"/>
              </a:rPr>
              <a:t>smanjenje ponuñene  </a:t>
            </a:r>
            <a:r>
              <a:rPr sz="2600" dirty="0">
                <a:latin typeface="Times New Roman"/>
                <a:cs typeface="Times New Roman"/>
              </a:rPr>
              <a:t>količine </a:t>
            </a:r>
            <a:r>
              <a:rPr sz="2600" spc="-5" dirty="0">
                <a:latin typeface="Times New Roman"/>
                <a:cs typeface="Times New Roman"/>
              </a:rPr>
              <a:t>dobara </a:t>
            </a:r>
            <a:r>
              <a:rPr sz="2600" dirty="0">
                <a:latin typeface="Times New Roman"/>
                <a:cs typeface="Times New Roman"/>
              </a:rPr>
              <a:t>i </a:t>
            </a:r>
            <a:r>
              <a:rPr sz="2600" spc="-5" dirty="0">
                <a:latin typeface="Times New Roman"/>
                <a:cs typeface="Times New Roman"/>
              </a:rPr>
              <a:t>usluga, za svaki zadati nivo cena.  Ovo smanjenje ponude je prikazano pomeranjem </a:t>
            </a:r>
            <a:r>
              <a:rPr sz="2600" dirty="0">
                <a:latin typeface="Times New Roman"/>
                <a:cs typeface="Times New Roman"/>
              </a:rPr>
              <a:t>krive  </a:t>
            </a:r>
            <a:r>
              <a:rPr sz="2600" spc="-5" dirty="0">
                <a:latin typeface="Times New Roman"/>
                <a:cs typeface="Times New Roman"/>
              </a:rPr>
              <a:t>agregatne ponude naviše </a:t>
            </a:r>
            <a:r>
              <a:rPr sz="2600" dirty="0">
                <a:latin typeface="Times New Roman"/>
                <a:cs typeface="Times New Roman"/>
              </a:rPr>
              <a:t>i ulevo, na </a:t>
            </a:r>
            <a:r>
              <a:rPr sz="2600" spc="-5" dirty="0">
                <a:latin typeface="Times New Roman"/>
                <a:cs typeface="Times New Roman"/>
              </a:rPr>
              <a:t>slici </a:t>
            </a:r>
            <a:r>
              <a:rPr sz="2600" dirty="0">
                <a:latin typeface="Times New Roman"/>
                <a:cs typeface="Times New Roman"/>
              </a:rPr>
              <a:t>21.3. </a:t>
            </a:r>
            <a:r>
              <a:rPr sz="2600" spc="-5" dirty="0">
                <a:latin typeface="Times New Roman"/>
                <a:cs typeface="Times New Roman"/>
              </a:rPr>
              <a:t>sa </a:t>
            </a:r>
            <a:r>
              <a:rPr sz="2600" b="1" dirty="0">
                <a:latin typeface="Times New Roman"/>
                <a:cs typeface="Times New Roman"/>
              </a:rPr>
              <a:t>AS  </a:t>
            </a:r>
            <a:r>
              <a:rPr sz="2600" dirty="0">
                <a:latin typeface="Times New Roman"/>
                <a:cs typeface="Times New Roman"/>
              </a:rPr>
              <a:t>na </a:t>
            </a:r>
            <a:r>
              <a:rPr sz="2600" b="1" dirty="0">
                <a:latin typeface="Times New Roman"/>
                <a:cs typeface="Times New Roman"/>
              </a:rPr>
              <a:t>AS`</a:t>
            </a:r>
            <a:r>
              <a:rPr sz="2600" dirty="0">
                <a:latin typeface="Times New Roman"/>
                <a:cs typeface="Times New Roman"/>
              </a:rPr>
              <a:t>. </a:t>
            </a:r>
            <a:r>
              <a:rPr sz="2600" spc="-5" dirty="0">
                <a:latin typeface="Times New Roman"/>
                <a:cs typeface="Times New Roman"/>
              </a:rPr>
              <a:t>Nivo cena se povećava sa </a:t>
            </a:r>
            <a:r>
              <a:rPr sz="2600" b="1" dirty="0">
                <a:latin typeface="Times New Roman"/>
                <a:cs typeface="Times New Roman"/>
              </a:rPr>
              <a:t>P </a:t>
            </a:r>
            <a:r>
              <a:rPr sz="2600" dirty="0">
                <a:latin typeface="Times New Roman"/>
                <a:cs typeface="Times New Roman"/>
              </a:rPr>
              <a:t>na </a:t>
            </a:r>
            <a:r>
              <a:rPr sz="2600" b="1" dirty="0">
                <a:latin typeface="Times New Roman"/>
                <a:cs typeface="Times New Roman"/>
              </a:rPr>
              <a:t>P`</a:t>
            </a:r>
            <a:r>
              <a:rPr sz="2600" dirty="0">
                <a:latin typeface="Times New Roman"/>
                <a:cs typeface="Times New Roman"/>
              </a:rPr>
              <a:t>, a autput </a:t>
            </a:r>
            <a:r>
              <a:rPr sz="2600" spc="-5" dirty="0">
                <a:latin typeface="Times New Roman"/>
                <a:cs typeface="Times New Roman"/>
              </a:rPr>
              <a:t>se  smanjuje </a:t>
            </a:r>
            <a:r>
              <a:rPr sz="2600" dirty="0">
                <a:latin typeface="Times New Roman"/>
                <a:cs typeface="Times New Roman"/>
              </a:rPr>
              <a:t>sa </a:t>
            </a:r>
            <a:r>
              <a:rPr sz="2600" b="1" dirty="0">
                <a:latin typeface="Times New Roman"/>
                <a:cs typeface="Times New Roman"/>
              </a:rPr>
              <a:t>Y </a:t>
            </a:r>
            <a:r>
              <a:rPr sz="2600" dirty="0">
                <a:latin typeface="Times New Roman"/>
                <a:cs typeface="Times New Roman"/>
              </a:rPr>
              <a:t>na </a:t>
            </a:r>
            <a:r>
              <a:rPr sz="2600" b="1" spc="-5" dirty="0">
                <a:latin typeface="Times New Roman"/>
                <a:cs typeface="Times New Roman"/>
              </a:rPr>
              <a:t>Y`</a:t>
            </a:r>
            <a:r>
              <a:rPr sz="2600" spc="-5" dirty="0">
                <a:latin typeface="Times New Roman"/>
                <a:cs typeface="Times New Roman"/>
              </a:rPr>
              <a:t>. Ova nepovoljna kombinacija  rasta  </a:t>
            </a:r>
            <a:r>
              <a:rPr sz="2600" dirty="0">
                <a:latin typeface="Times New Roman"/>
                <a:cs typeface="Times New Roman"/>
              </a:rPr>
              <a:t>cena  i  </a:t>
            </a:r>
            <a:r>
              <a:rPr sz="2600" spc="-5" dirty="0">
                <a:latin typeface="Times New Roman"/>
                <a:cs typeface="Times New Roman"/>
              </a:rPr>
              <a:t>opadanja  autputa,  ponekad  se    </a:t>
            </a:r>
            <a:r>
              <a:rPr sz="2600" spc="210" dirty="0">
                <a:latin typeface="Times New Roman"/>
                <a:cs typeface="Times New Roman"/>
              </a:rPr>
              <a:t> </a:t>
            </a:r>
            <a:r>
              <a:rPr sz="2600" dirty="0">
                <a:latin typeface="Times New Roman"/>
                <a:cs typeface="Times New Roman"/>
              </a:rPr>
              <a:t>naziva</a:t>
            </a:r>
            <a:endParaRPr sz="2600">
              <a:latin typeface="Times New Roman"/>
              <a:cs typeface="Times New Roman"/>
            </a:endParaRPr>
          </a:p>
          <a:p>
            <a:pPr marL="354965">
              <a:lnSpc>
                <a:spcPct val="100000"/>
              </a:lnSpc>
              <a:spcBef>
                <a:spcPts val="600"/>
              </a:spcBef>
            </a:pPr>
            <a:r>
              <a:rPr sz="2600" i="1" dirty="0">
                <a:latin typeface="Times New Roman"/>
                <a:cs typeface="Times New Roman"/>
              </a:rPr>
              <a:t>stagflacija</a:t>
            </a:r>
            <a:r>
              <a:rPr sz="2600" dirty="0">
                <a:latin typeface="Times New Roman"/>
                <a:cs typeface="Times New Roman"/>
              </a:rPr>
              <a:t>.</a:t>
            </a:r>
            <a:endParaRPr sz="2600">
              <a:latin typeface="Times New Roman"/>
              <a:cs typeface="Times New Roman"/>
            </a:endParaRPr>
          </a:p>
        </p:txBody>
      </p:sp>
      <p:sp>
        <p:nvSpPr>
          <p:cNvPr id="18" name="object 18"/>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spc="-5" dirty="0"/>
              <a:pPr marL="25400">
                <a:lnSpc>
                  <a:spcPts val="1105"/>
                </a:lnSpc>
              </a:pPr>
              <a:t>12</a:t>
            </a:fld>
            <a:endParaRPr spc="-5"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1919616" y="1297431"/>
            <a:ext cx="7613015" cy="1200150"/>
          </a:xfrm>
          <a:prstGeom prst="rect">
            <a:avLst/>
          </a:prstGeom>
        </p:spPr>
        <p:txBody>
          <a:bodyPr vert="horz" wrap="square" lIns="0" tIns="0" rIns="0" bIns="0" rtlCol="0">
            <a:spAutoFit/>
          </a:bodyPr>
          <a:lstStyle/>
          <a:p>
            <a:pPr marL="355600" marR="5080" indent="-342900" algn="just">
              <a:lnSpc>
                <a:spcPct val="100000"/>
              </a:lnSpc>
              <a:buClr>
                <a:srgbClr val="32CCCC"/>
              </a:buClr>
              <a:buSzPct val="69230"/>
              <a:buFont typeface="Wingdings"/>
              <a:buChar char=""/>
              <a:tabLst>
                <a:tab pos="355600" algn="l"/>
              </a:tabLst>
            </a:pPr>
            <a:r>
              <a:rPr sz="2600" spc="-5" dirty="0">
                <a:latin typeface="Times New Roman"/>
                <a:cs typeface="Times New Roman"/>
              </a:rPr>
              <a:t>Prikazano pomeranje agregatne ponude je </a:t>
            </a:r>
            <a:r>
              <a:rPr sz="2600" dirty="0">
                <a:latin typeface="Times New Roman"/>
                <a:cs typeface="Times New Roman"/>
              </a:rPr>
              <a:t>u vezi </a:t>
            </a:r>
            <a:r>
              <a:rPr sz="2600" spc="-5" dirty="0">
                <a:latin typeface="Times New Roman"/>
                <a:cs typeface="Times New Roman"/>
              </a:rPr>
              <a:t>sa  kratkoročnom </a:t>
            </a:r>
            <a:r>
              <a:rPr sz="2600" i="1" spc="-5" dirty="0">
                <a:latin typeface="Times New Roman"/>
                <a:cs typeface="Times New Roman"/>
              </a:rPr>
              <a:t>Filipsovom krivom </a:t>
            </a:r>
            <a:r>
              <a:rPr sz="2600" i="1" spc="-10" dirty="0">
                <a:latin typeface="Times New Roman"/>
                <a:cs typeface="Times New Roman"/>
              </a:rPr>
              <a:t>(pano </a:t>
            </a:r>
            <a:r>
              <a:rPr sz="2600" b="1" i="1" spc="-5" dirty="0">
                <a:latin typeface="Times New Roman"/>
                <a:cs typeface="Times New Roman"/>
              </a:rPr>
              <a:t>b</a:t>
            </a:r>
            <a:r>
              <a:rPr sz="2600" i="1" spc="-5" dirty="0">
                <a:latin typeface="Times New Roman"/>
                <a:cs typeface="Times New Roman"/>
              </a:rPr>
              <a:t>)</a:t>
            </a:r>
            <a:r>
              <a:rPr sz="2600" spc="-5" dirty="0">
                <a:latin typeface="Times New Roman"/>
                <a:cs typeface="Times New Roman"/>
              </a:rPr>
              <a:t>.  Preduzećima je </a:t>
            </a:r>
            <a:r>
              <a:rPr sz="2600" dirty="0">
                <a:latin typeface="Times New Roman"/>
                <a:cs typeface="Times New Roman"/>
              </a:rPr>
              <a:t>potrebno </a:t>
            </a:r>
            <a:r>
              <a:rPr sz="2600" spc="-5" dirty="0">
                <a:latin typeface="Times New Roman"/>
                <a:cs typeface="Times New Roman"/>
              </a:rPr>
              <a:t>manje radnika </a:t>
            </a:r>
            <a:r>
              <a:rPr sz="2600" dirty="0">
                <a:latin typeface="Times New Roman"/>
                <a:cs typeface="Times New Roman"/>
              </a:rPr>
              <a:t>da </a:t>
            </a:r>
            <a:r>
              <a:rPr sz="2600" spc="-5" dirty="0">
                <a:latin typeface="Times New Roman"/>
                <a:cs typeface="Times New Roman"/>
              </a:rPr>
              <a:t>bi</a:t>
            </a:r>
            <a:r>
              <a:rPr sz="2600" spc="75" dirty="0">
                <a:latin typeface="Times New Roman"/>
                <a:cs typeface="Times New Roman"/>
              </a:rPr>
              <a:t> </a:t>
            </a:r>
            <a:r>
              <a:rPr sz="2600" dirty="0">
                <a:latin typeface="Times New Roman"/>
                <a:cs typeface="Times New Roman"/>
              </a:rPr>
              <a:t>proizveli</a:t>
            </a:r>
            <a:endParaRPr sz="2600">
              <a:latin typeface="Times New Roman"/>
              <a:cs typeface="Times New Roman"/>
            </a:endParaRPr>
          </a:p>
        </p:txBody>
      </p:sp>
      <p:sp>
        <p:nvSpPr>
          <p:cNvPr id="5" name="object 5"/>
          <p:cNvSpPr txBox="1"/>
          <p:nvPr/>
        </p:nvSpPr>
        <p:spPr>
          <a:xfrm>
            <a:off x="2262516" y="2486150"/>
            <a:ext cx="2179320" cy="803910"/>
          </a:xfrm>
          <a:prstGeom prst="rect">
            <a:avLst/>
          </a:prstGeom>
        </p:spPr>
        <p:txBody>
          <a:bodyPr vert="horz" wrap="square" lIns="0" tIns="0" rIns="0" bIns="0" rtlCol="0">
            <a:spAutoFit/>
          </a:bodyPr>
          <a:lstStyle/>
          <a:p>
            <a:pPr marL="12700" marR="5080">
              <a:lnSpc>
                <a:spcPct val="100000"/>
              </a:lnSpc>
              <a:tabLst>
                <a:tab pos="1223645" algn="l"/>
              </a:tabLst>
            </a:pPr>
            <a:r>
              <a:rPr sz="2600" spc="-5" dirty="0">
                <a:latin typeface="Times New Roman"/>
                <a:cs typeface="Times New Roman"/>
              </a:rPr>
              <a:t>manji	</a:t>
            </a:r>
            <a:r>
              <a:rPr sz="2600" dirty="0">
                <a:latin typeface="Times New Roman"/>
                <a:cs typeface="Times New Roman"/>
              </a:rPr>
              <a:t>autput,  </a:t>
            </a:r>
            <a:r>
              <a:rPr sz="2600" spc="-5" dirty="0">
                <a:latin typeface="Times New Roman"/>
                <a:cs typeface="Times New Roman"/>
              </a:rPr>
              <a:t>(</a:t>
            </a:r>
            <a:r>
              <a:rPr sz="2600" spc="5" dirty="0">
                <a:latin typeface="Times New Roman"/>
                <a:cs typeface="Times New Roman"/>
              </a:rPr>
              <a:t>n</a:t>
            </a:r>
            <a:r>
              <a:rPr sz="2600" spc="-5" dirty="0">
                <a:latin typeface="Times New Roman"/>
                <a:cs typeface="Times New Roman"/>
              </a:rPr>
              <a:t>ez</a:t>
            </a:r>
            <a:r>
              <a:rPr sz="2600" spc="-20" dirty="0">
                <a:latin typeface="Times New Roman"/>
                <a:cs typeface="Times New Roman"/>
              </a:rPr>
              <a:t>a</a:t>
            </a:r>
            <a:r>
              <a:rPr sz="2600" spc="-10" dirty="0">
                <a:latin typeface="Times New Roman"/>
                <a:cs typeface="Times New Roman"/>
              </a:rPr>
              <a:t>p</a:t>
            </a:r>
            <a:r>
              <a:rPr sz="2600" spc="5" dirty="0">
                <a:latin typeface="Times New Roman"/>
                <a:cs typeface="Times New Roman"/>
              </a:rPr>
              <a:t>o</a:t>
            </a:r>
            <a:r>
              <a:rPr sz="2600" spc="-5" dirty="0">
                <a:latin typeface="Times New Roman"/>
                <a:cs typeface="Times New Roman"/>
              </a:rPr>
              <a:t>sle</a:t>
            </a:r>
            <a:r>
              <a:rPr sz="2600" spc="5" dirty="0">
                <a:latin typeface="Times New Roman"/>
                <a:cs typeface="Times New Roman"/>
              </a:rPr>
              <a:t>no</a:t>
            </a:r>
            <a:r>
              <a:rPr sz="2600" spc="-5" dirty="0">
                <a:latin typeface="Times New Roman"/>
                <a:cs typeface="Times New Roman"/>
              </a:rPr>
              <a:t>st)</a:t>
            </a:r>
            <a:r>
              <a:rPr sz="2600" dirty="0">
                <a:latin typeface="Times New Roman"/>
                <a:cs typeface="Times New Roman"/>
              </a:rPr>
              <a:t>.</a:t>
            </a:r>
            <a:endParaRPr sz="2600">
              <a:latin typeface="Times New Roman"/>
              <a:cs typeface="Times New Roman"/>
            </a:endParaRPr>
          </a:p>
        </p:txBody>
      </p:sp>
      <p:sp>
        <p:nvSpPr>
          <p:cNvPr id="6" name="object 6"/>
          <p:cNvSpPr txBox="1"/>
          <p:nvPr/>
        </p:nvSpPr>
        <p:spPr>
          <a:xfrm>
            <a:off x="4645850" y="2486150"/>
            <a:ext cx="4888865" cy="803910"/>
          </a:xfrm>
          <a:prstGeom prst="rect">
            <a:avLst/>
          </a:prstGeom>
        </p:spPr>
        <p:txBody>
          <a:bodyPr vert="horz" wrap="square" lIns="0" tIns="0" rIns="0" bIns="0" rtlCol="0">
            <a:spAutoFit/>
          </a:bodyPr>
          <a:lstStyle/>
          <a:p>
            <a:pPr marL="12700" marR="5080" indent="197485">
              <a:lnSpc>
                <a:spcPct val="100000"/>
              </a:lnSpc>
              <a:tabLst>
                <a:tab pos="956944" algn="l"/>
                <a:tab pos="981075" algn="l"/>
                <a:tab pos="1424940" algn="l"/>
                <a:tab pos="2066289" algn="l"/>
                <a:tab pos="2241550" algn="l"/>
                <a:tab pos="3075305" algn="l"/>
                <a:tab pos="3782060" algn="l"/>
                <a:tab pos="3884295" algn="l"/>
                <a:tab pos="4178300" algn="l"/>
              </a:tabLst>
            </a:pPr>
            <a:r>
              <a:rPr sz="2600" spc="5" dirty="0">
                <a:latin typeface="Times New Roman"/>
                <a:cs typeface="Times New Roman"/>
              </a:rPr>
              <a:t>p</a:t>
            </a:r>
            <a:r>
              <a:rPr sz="2600" dirty="0">
                <a:latin typeface="Times New Roman"/>
                <a:cs typeface="Times New Roman"/>
              </a:rPr>
              <a:t>a		</a:t>
            </a:r>
            <a:r>
              <a:rPr sz="2600" spc="-5" dirty="0">
                <a:latin typeface="Times New Roman"/>
                <a:cs typeface="Times New Roman"/>
              </a:rPr>
              <a:t>sle</a:t>
            </a:r>
            <a:r>
              <a:rPr sz="2600" spc="5" dirty="0">
                <a:latin typeface="Times New Roman"/>
                <a:cs typeface="Times New Roman"/>
              </a:rPr>
              <a:t>d</a:t>
            </a:r>
            <a:r>
              <a:rPr sz="2600" dirty="0">
                <a:latin typeface="Times New Roman"/>
                <a:cs typeface="Times New Roman"/>
              </a:rPr>
              <a:t>i	</a:t>
            </a:r>
            <a:r>
              <a:rPr sz="2600" spc="5" dirty="0">
                <a:latin typeface="Times New Roman"/>
                <a:cs typeface="Times New Roman"/>
              </a:rPr>
              <a:t>o</a:t>
            </a:r>
            <a:r>
              <a:rPr sz="2600" spc="-5" dirty="0">
                <a:latin typeface="Times New Roman"/>
                <a:cs typeface="Times New Roman"/>
              </a:rPr>
              <a:t>t</a:t>
            </a:r>
            <a:r>
              <a:rPr sz="2600" spc="-10" dirty="0">
                <a:latin typeface="Times New Roman"/>
                <a:cs typeface="Times New Roman"/>
              </a:rPr>
              <a:t>p</a:t>
            </a:r>
            <a:r>
              <a:rPr sz="2600" spc="5" dirty="0">
                <a:latin typeface="Times New Roman"/>
                <a:cs typeface="Times New Roman"/>
              </a:rPr>
              <a:t>u</a:t>
            </a:r>
            <a:r>
              <a:rPr sz="2600" spc="-5" dirty="0">
                <a:latin typeface="Times New Roman"/>
                <a:cs typeface="Times New Roman"/>
              </a:rPr>
              <a:t>šta</a:t>
            </a:r>
            <a:r>
              <a:rPr sz="2600" spc="5" dirty="0">
                <a:latin typeface="Times New Roman"/>
                <a:cs typeface="Times New Roman"/>
              </a:rPr>
              <a:t>n</a:t>
            </a:r>
            <a:r>
              <a:rPr sz="2600" spc="-5" dirty="0">
                <a:latin typeface="Times New Roman"/>
                <a:cs typeface="Times New Roman"/>
              </a:rPr>
              <a:t>j</a:t>
            </a:r>
            <a:r>
              <a:rPr sz="2600" dirty="0">
                <a:latin typeface="Times New Roman"/>
                <a:cs typeface="Times New Roman"/>
              </a:rPr>
              <a:t>e		</a:t>
            </a:r>
            <a:r>
              <a:rPr sz="2600" spc="-5" dirty="0">
                <a:latin typeface="Times New Roman"/>
                <a:cs typeface="Times New Roman"/>
              </a:rPr>
              <a:t>ra</a:t>
            </a:r>
            <a:r>
              <a:rPr sz="2600" spc="5" dirty="0">
                <a:latin typeface="Times New Roman"/>
                <a:cs typeface="Times New Roman"/>
              </a:rPr>
              <a:t>dn</a:t>
            </a:r>
            <a:r>
              <a:rPr sz="2600" spc="-20" dirty="0">
                <a:latin typeface="Times New Roman"/>
                <a:cs typeface="Times New Roman"/>
              </a:rPr>
              <a:t>i</a:t>
            </a:r>
            <a:r>
              <a:rPr sz="2600" spc="5" dirty="0">
                <a:latin typeface="Times New Roman"/>
                <a:cs typeface="Times New Roman"/>
              </a:rPr>
              <a:t>k</a:t>
            </a:r>
            <a:r>
              <a:rPr sz="2600" dirty="0">
                <a:latin typeface="Times New Roman"/>
                <a:cs typeface="Times New Roman"/>
              </a:rPr>
              <a:t>a  </a:t>
            </a:r>
            <a:r>
              <a:rPr sz="2600" spc="-10" dirty="0">
                <a:latin typeface="Times New Roman"/>
                <a:cs typeface="Times New Roman"/>
              </a:rPr>
              <a:t>K</a:t>
            </a:r>
            <a:r>
              <a:rPr sz="2600" spc="-5" dirty="0">
                <a:latin typeface="Times New Roman"/>
                <a:cs typeface="Times New Roman"/>
              </a:rPr>
              <a:t>a</a:t>
            </a:r>
            <a:r>
              <a:rPr sz="2600" spc="-10" dirty="0">
                <a:latin typeface="Times New Roman"/>
                <a:cs typeface="Times New Roman"/>
              </a:rPr>
              <a:t>k</a:t>
            </a:r>
            <a:r>
              <a:rPr sz="2600" dirty="0">
                <a:latin typeface="Times New Roman"/>
                <a:cs typeface="Times New Roman"/>
              </a:rPr>
              <a:t>o	</a:t>
            </a:r>
            <a:r>
              <a:rPr sz="2600" spc="-5" dirty="0">
                <a:latin typeface="Times New Roman"/>
                <a:cs typeface="Times New Roman"/>
              </a:rPr>
              <a:t>j</a:t>
            </a:r>
            <a:r>
              <a:rPr sz="2600" dirty="0">
                <a:latin typeface="Times New Roman"/>
                <a:cs typeface="Times New Roman"/>
              </a:rPr>
              <a:t>e	</a:t>
            </a:r>
            <a:r>
              <a:rPr sz="2600" spc="5" dirty="0">
                <a:latin typeface="Times New Roman"/>
                <a:cs typeface="Times New Roman"/>
              </a:rPr>
              <a:t>n</a:t>
            </a:r>
            <a:r>
              <a:rPr sz="2600" spc="-20" dirty="0">
                <a:latin typeface="Times New Roman"/>
                <a:cs typeface="Times New Roman"/>
              </a:rPr>
              <a:t>i</a:t>
            </a:r>
            <a:r>
              <a:rPr sz="2600" spc="5" dirty="0">
                <a:latin typeface="Times New Roman"/>
                <a:cs typeface="Times New Roman"/>
              </a:rPr>
              <a:t>v</a:t>
            </a:r>
            <a:r>
              <a:rPr sz="2600" dirty="0">
                <a:latin typeface="Times New Roman"/>
                <a:cs typeface="Times New Roman"/>
              </a:rPr>
              <a:t>o		</a:t>
            </a:r>
            <a:r>
              <a:rPr sz="2600" spc="-5" dirty="0">
                <a:latin typeface="Times New Roman"/>
                <a:cs typeface="Times New Roman"/>
              </a:rPr>
              <a:t>ce</a:t>
            </a:r>
            <a:r>
              <a:rPr sz="2600" spc="5" dirty="0">
                <a:latin typeface="Times New Roman"/>
                <a:cs typeface="Times New Roman"/>
              </a:rPr>
              <a:t>n</a:t>
            </a:r>
            <a:r>
              <a:rPr sz="2600" dirty="0">
                <a:latin typeface="Times New Roman"/>
                <a:cs typeface="Times New Roman"/>
              </a:rPr>
              <a:t>a	</a:t>
            </a:r>
            <a:r>
              <a:rPr sz="2600" spc="5" dirty="0">
                <a:latin typeface="Times New Roman"/>
                <a:cs typeface="Times New Roman"/>
              </a:rPr>
              <a:t>v</a:t>
            </a:r>
            <a:r>
              <a:rPr sz="2600" spc="-5" dirty="0">
                <a:latin typeface="Times New Roman"/>
                <a:cs typeface="Times New Roman"/>
              </a:rPr>
              <a:t>iš</a:t>
            </a:r>
            <a:r>
              <a:rPr sz="2600" dirty="0">
                <a:latin typeface="Times New Roman"/>
                <a:cs typeface="Times New Roman"/>
              </a:rPr>
              <a:t>i	–	</a:t>
            </a:r>
            <a:r>
              <a:rPr sz="2600" spc="-5" dirty="0">
                <a:latin typeface="Times New Roman"/>
                <a:cs typeface="Times New Roman"/>
              </a:rPr>
              <a:t>st</a:t>
            </a:r>
            <a:r>
              <a:rPr sz="2600" spc="5" dirty="0">
                <a:latin typeface="Times New Roman"/>
                <a:cs typeface="Times New Roman"/>
              </a:rPr>
              <a:t>o</a:t>
            </a:r>
            <a:r>
              <a:rPr sz="2600" spc="-10" dirty="0">
                <a:latin typeface="Times New Roman"/>
                <a:cs typeface="Times New Roman"/>
              </a:rPr>
              <a:t>p</a:t>
            </a:r>
            <a:r>
              <a:rPr sz="2600" dirty="0">
                <a:latin typeface="Times New Roman"/>
                <a:cs typeface="Times New Roman"/>
              </a:rPr>
              <a:t>a</a:t>
            </a:r>
            <a:endParaRPr sz="2600">
              <a:latin typeface="Times New Roman"/>
              <a:cs typeface="Times New Roman"/>
            </a:endParaRPr>
          </a:p>
        </p:txBody>
      </p:sp>
      <p:sp>
        <p:nvSpPr>
          <p:cNvPr id="7" name="object 7"/>
          <p:cNvSpPr txBox="1"/>
          <p:nvPr/>
        </p:nvSpPr>
        <p:spPr>
          <a:xfrm>
            <a:off x="2262516" y="3278630"/>
            <a:ext cx="5836920" cy="407670"/>
          </a:xfrm>
          <a:prstGeom prst="rect">
            <a:avLst/>
          </a:prstGeom>
        </p:spPr>
        <p:txBody>
          <a:bodyPr vert="horz" wrap="square" lIns="0" tIns="0" rIns="0" bIns="0" rtlCol="0">
            <a:spAutoFit/>
          </a:bodyPr>
          <a:lstStyle/>
          <a:p>
            <a:pPr marL="12700">
              <a:lnSpc>
                <a:spcPct val="100000"/>
              </a:lnSpc>
              <a:tabLst>
                <a:tab pos="1301115" algn="l"/>
                <a:tab pos="1676400" algn="l"/>
                <a:tab pos="2839085" algn="l"/>
                <a:tab pos="3358515" algn="l"/>
                <a:tab pos="4906645" algn="l"/>
              </a:tabLst>
            </a:pPr>
            <a:r>
              <a:rPr sz="2600" spc="-5" dirty="0">
                <a:latin typeface="Times New Roman"/>
                <a:cs typeface="Times New Roman"/>
              </a:rPr>
              <a:t>i</a:t>
            </a:r>
            <a:r>
              <a:rPr sz="2600" spc="5" dirty="0">
                <a:latin typeface="Times New Roman"/>
                <a:cs typeface="Times New Roman"/>
              </a:rPr>
              <a:t>n</a:t>
            </a:r>
            <a:r>
              <a:rPr sz="2600" spc="-5" dirty="0">
                <a:latin typeface="Times New Roman"/>
                <a:cs typeface="Times New Roman"/>
              </a:rPr>
              <a:t>flacij</a:t>
            </a:r>
            <a:r>
              <a:rPr sz="2600" dirty="0">
                <a:latin typeface="Times New Roman"/>
                <a:cs typeface="Times New Roman"/>
              </a:rPr>
              <a:t>e	u	</a:t>
            </a:r>
            <a:r>
              <a:rPr sz="2600" spc="5" dirty="0">
                <a:latin typeface="Times New Roman"/>
                <a:cs typeface="Times New Roman"/>
              </a:rPr>
              <a:t>o</a:t>
            </a:r>
            <a:r>
              <a:rPr sz="2600" spc="-10" dirty="0">
                <a:latin typeface="Times New Roman"/>
                <a:cs typeface="Times New Roman"/>
              </a:rPr>
              <a:t>dn</a:t>
            </a:r>
            <a:r>
              <a:rPr sz="2600" spc="5" dirty="0">
                <a:latin typeface="Times New Roman"/>
                <a:cs typeface="Times New Roman"/>
              </a:rPr>
              <a:t>o</a:t>
            </a:r>
            <a:r>
              <a:rPr sz="2600" spc="-5" dirty="0">
                <a:latin typeface="Times New Roman"/>
                <a:cs typeface="Times New Roman"/>
              </a:rPr>
              <a:t>s</a:t>
            </a:r>
            <a:r>
              <a:rPr sz="2600" dirty="0">
                <a:latin typeface="Times New Roman"/>
                <a:cs typeface="Times New Roman"/>
              </a:rPr>
              <a:t>u	</a:t>
            </a:r>
            <a:r>
              <a:rPr sz="2600" spc="-10" dirty="0">
                <a:latin typeface="Times New Roman"/>
                <a:cs typeface="Times New Roman"/>
              </a:rPr>
              <a:t>n</a:t>
            </a:r>
            <a:r>
              <a:rPr sz="2600" dirty="0">
                <a:latin typeface="Times New Roman"/>
                <a:cs typeface="Times New Roman"/>
              </a:rPr>
              <a:t>a	</a:t>
            </a:r>
            <a:r>
              <a:rPr sz="2600" spc="5" dirty="0">
                <a:latin typeface="Times New Roman"/>
                <a:cs typeface="Times New Roman"/>
              </a:rPr>
              <a:t>p</a:t>
            </a:r>
            <a:r>
              <a:rPr sz="2600" spc="-5" dirty="0">
                <a:latin typeface="Times New Roman"/>
                <a:cs typeface="Times New Roman"/>
              </a:rPr>
              <a:t>ret</a:t>
            </a:r>
            <a:r>
              <a:rPr sz="2600" spc="-10" dirty="0">
                <a:latin typeface="Times New Roman"/>
                <a:cs typeface="Times New Roman"/>
              </a:rPr>
              <a:t>ho</a:t>
            </a:r>
            <a:r>
              <a:rPr sz="2600" spc="5" dirty="0">
                <a:latin typeface="Times New Roman"/>
                <a:cs typeface="Times New Roman"/>
              </a:rPr>
              <a:t>d</a:t>
            </a:r>
            <a:r>
              <a:rPr sz="2600" spc="-10" dirty="0">
                <a:latin typeface="Times New Roman"/>
                <a:cs typeface="Times New Roman"/>
              </a:rPr>
              <a:t>n</a:t>
            </a:r>
            <a:r>
              <a:rPr sz="2600" dirty="0">
                <a:latin typeface="Times New Roman"/>
                <a:cs typeface="Times New Roman"/>
              </a:rPr>
              <a:t>u	</a:t>
            </a:r>
            <a:r>
              <a:rPr sz="2600" spc="-10" dirty="0">
                <a:latin typeface="Times New Roman"/>
                <a:cs typeface="Times New Roman"/>
              </a:rPr>
              <a:t>go</a:t>
            </a:r>
            <a:r>
              <a:rPr sz="2600" spc="5" dirty="0">
                <a:latin typeface="Times New Roman"/>
                <a:cs typeface="Times New Roman"/>
              </a:rPr>
              <a:t>d</a:t>
            </a:r>
            <a:r>
              <a:rPr sz="2600" spc="-5" dirty="0">
                <a:latin typeface="Times New Roman"/>
                <a:cs typeface="Times New Roman"/>
              </a:rPr>
              <a:t>i</a:t>
            </a:r>
            <a:r>
              <a:rPr sz="2600" spc="-10" dirty="0">
                <a:latin typeface="Times New Roman"/>
                <a:cs typeface="Times New Roman"/>
              </a:rPr>
              <a:t>n</a:t>
            </a:r>
            <a:r>
              <a:rPr sz="2600" dirty="0">
                <a:latin typeface="Times New Roman"/>
                <a:cs typeface="Times New Roman"/>
              </a:rPr>
              <a:t>u</a:t>
            </a:r>
            <a:endParaRPr sz="2600">
              <a:latin typeface="Times New Roman"/>
              <a:cs typeface="Times New Roman"/>
            </a:endParaRPr>
          </a:p>
        </p:txBody>
      </p:sp>
      <p:sp>
        <p:nvSpPr>
          <p:cNvPr id="8" name="object 8"/>
          <p:cNvSpPr txBox="1"/>
          <p:nvPr/>
        </p:nvSpPr>
        <p:spPr>
          <a:xfrm>
            <a:off x="8281787" y="3278630"/>
            <a:ext cx="1251585" cy="407670"/>
          </a:xfrm>
          <a:prstGeom prst="rect">
            <a:avLst/>
          </a:prstGeom>
        </p:spPr>
        <p:txBody>
          <a:bodyPr vert="horz" wrap="square" lIns="0" tIns="0" rIns="0" bIns="0" rtlCol="0">
            <a:spAutoFit/>
          </a:bodyPr>
          <a:lstStyle/>
          <a:p>
            <a:pPr marL="12700">
              <a:lnSpc>
                <a:spcPct val="100000"/>
              </a:lnSpc>
              <a:tabLst>
                <a:tab pos="925194" algn="l"/>
              </a:tabLst>
            </a:pPr>
            <a:r>
              <a:rPr sz="2600" spc="-5" dirty="0">
                <a:latin typeface="Times New Roman"/>
                <a:cs typeface="Times New Roman"/>
              </a:rPr>
              <a:t>raste</a:t>
            </a:r>
            <a:r>
              <a:rPr sz="2600" dirty="0">
                <a:latin typeface="Times New Roman"/>
                <a:cs typeface="Times New Roman"/>
              </a:rPr>
              <a:t>,	</a:t>
            </a:r>
            <a:r>
              <a:rPr sz="2600" spc="5" dirty="0">
                <a:latin typeface="Times New Roman"/>
                <a:cs typeface="Times New Roman"/>
              </a:rPr>
              <a:t>p</a:t>
            </a:r>
            <a:r>
              <a:rPr sz="2600" dirty="0">
                <a:latin typeface="Times New Roman"/>
                <a:cs typeface="Times New Roman"/>
              </a:rPr>
              <a:t>a</a:t>
            </a:r>
            <a:endParaRPr sz="2600">
              <a:latin typeface="Times New Roman"/>
              <a:cs typeface="Times New Roman"/>
            </a:endParaRPr>
          </a:p>
        </p:txBody>
      </p:sp>
      <p:sp>
        <p:nvSpPr>
          <p:cNvPr id="9" name="object 9"/>
          <p:cNvSpPr txBox="1">
            <a:spLocks noGrp="1"/>
          </p:cNvSpPr>
          <p:nvPr>
            <p:ph type="title"/>
          </p:nvPr>
        </p:nvSpPr>
        <p:spPr>
          <a:prstGeom prst="rect">
            <a:avLst/>
          </a:prstGeom>
        </p:spPr>
        <p:txBody>
          <a:bodyPr vert="horz" wrap="square" lIns="0" tIns="75692" rIns="0" bIns="0" rtlCol="0">
            <a:spAutoFit/>
          </a:bodyPr>
          <a:lstStyle/>
          <a:p>
            <a:pPr marL="443230">
              <a:lnSpc>
                <a:spcPct val="100000"/>
              </a:lnSpc>
            </a:pPr>
            <a:r>
              <a:rPr spc="-5" dirty="0"/>
              <a:t>Inflacija</a:t>
            </a:r>
            <a:r>
              <a:rPr spc="-80" dirty="0"/>
              <a:t> </a:t>
            </a:r>
            <a:r>
              <a:rPr spc="-5" dirty="0"/>
              <a:t>troškova</a:t>
            </a:r>
          </a:p>
        </p:txBody>
      </p:sp>
      <p:sp>
        <p:nvSpPr>
          <p:cNvPr id="10" name="object 10"/>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11" name="object 11"/>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12" name="object 12"/>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13" name="object 13"/>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14" name="object 14"/>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5" name="object 15"/>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6" name="object 16"/>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7" name="object 17"/>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8" name="object 18"/>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9" name="object 19"/>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20" name="object 20"/>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21" name="object 21"/>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22" name="object 22"/>
          <p:cNvSpPr txBox="1"/>
          <p:nvPr/>
        </p:nvSpPr>
        <p:spPr>
          <a:xfrm>
            <a:off x="2262516" y="3674870"/>
            <a:ext cx="6212205" cy="407670"/>
          </a:xfrm>
          <a:prstGeom prst="rect">
            <a:avLst/>
          </a:prstGeom>
        </p:spPr>
        <p:txBody>
          <a:bodyPr vert="horz" wrap="square" lIns="0" tIns="0" rIns="0" bIns="0" rtlCol="0">
            <a:spAutoFit/>
          </a:bodyPr>
          <a:lstStyle/>
          <a:p>
            <a:pPr marL="12700">
              <a:lnSpc>
                <a:spcPct val="100000"/>
              </a:lnSpc>
              <a:tabLst>
                <a:tab pos="1950720" algn="l"/>
                <a:tab pos="3761104" algn="l"/>
                <a:tab pos="5227320" algn="l"/>
              </a:tabLst>
            </a:pPr>
            <a:r>
              <a:rPr sz="2600" b="1" dirty="0">
                <a:latin typeface="Times New Roman"/>
                <a:cs typeface="Times New Roman"/>
              </a:rPr>
              <a:t>p</a:t>
            </a:r>
            <a:r>
              <a:rPr sz="2600" b="1" spc="-10" dirty="0">
                <a:latin typeface="Times New Roman"/>
                <a:cs typeface="Times New Roman"/>
              </a:rPr>
              <a:t>o</a:t>
            </a:r>
            <a:r>
              <a:rPr sz="2600" b="1" dirty="0">
                <a:latin typeface="Times New Roman"/>
                <a:cs typeface="Times New Roman"/>
              </a:rPr>
              <a:t>m</a:t>
            </a:r>
            <a:r>
              <a:rPr sz="2600" b="1" spc="-5" dirty="0">
                <a:latin typeface="Times New Roman"/>
                <a:cs typeface="Times New Roman"/>
              </a:rPr>
              <a:t>e</a:t>
            </a:r>
            <a:r>
              <a:rPr sz="2600" b="1" spc="-20" dirty="0">
                <a:latin typeface="Times New Roman"/>
                <a:cs typeface="Times New Roman"/>
              </a:rPr>
              <a:t>r</a:t>
            </a:r>
            <a:r>
              <a:rPr sz="2600" b="1" spc="5" dirty="0">
                <a:latin typeface="Times New Roman"/>
                <a:cs typeface="Times New Roman"/>
              </a:rPr>
              <a:t>a</a:t>
            </a:r>
            <a:r>
              <a:rPr sz="2600" b="1" dirty="0">
                <a:latin typeface="Times New Roman"/>
                <a:cs typeface="Times New Roman"/>
              </a:rPr>
              <a:t>n</a:t>
            </a:r>
            <a:r>
              <a:rPr sz="2600" b="1" spc="-5" dirty="0">
                <a:latin typeface="Times New Roman"/>
                <a:cs typeface="Times New Roman"/>
              </a:rPr>
              <a:t>j</a:t>
            </a:r>
            <a:r>
              <a:rPr sz="2600" b="1" dirty="0">
                <a:latin typeface="Times New Roman"/>
                <a:cs typeface="Times New Roman"/>
              </a:rPr>
              <a:t>e	</a:t>
            </a:r>
            <a:r>
              <a:rPr sz="2600" b="1" spc="5" dirty="0">
                <a:latin typeface="Times New Roman"/>
                <a:cs typeface="Times New Roman"/>
              </a:rPr>
              <a:t>ag</a:t>
            </a:r>
            <a:r>
              <a:rPr sz="2600" b="1" spc="-5" dirty="0">
                <a:latin typeface="Times New Roman"/>
                <a:cs typeface="Times New Roman"/>
              </a:rPr>
              <a:t>r</a:t>
            </a:r>
            <a:r>
              <a:rPr sz="2600" b="1" spc="-20" dirty="0">
                <a:latin typeface="Times New Roman"/>
                <a:cs typeface="Times New Roman"/>
              </a:rPr>
              <a:t>e</a:t>
            </a:r>
            <a:r>
              <a:rPr sz="2600" b="1" spc="-10" dirty="0">
                <a:latin typeface="Times New Roman"/>
                <a:cs typeface="Times New Roman"/>
              </a:rPr>
              <a:t>g</a:t>
            </a:r>
            <a:r>
              <a:rPr sz="2600" b="1" spc="5" dirty="0">
                <a:latin typeface="Times New Roman"/>
                <a:cs typeface="Times New Roman"/>
              </a:rPr>
              <a:t>a</a:t>
            </a:r>
            <a:r>
              <a:rPr sz="2600" b="1" spc="-20" dirty="0">
                <a:latin typeface="Times New Roman"/>
                <a:cs typeface="Times New Roman"/>
              </a:rPr>
              <a:t>t</a:t>
            </a:r>
            <a:r>
              <a:rPr sz="2600" b="1" dirty="0">
                <a:latin typeface="Times New Roman"/>
                <a:cs typeface="Times New Roman"/>
              </a:rPr>
              <a:t>ne	p</a:t>
            </a:r>
            <a:r>
              <a:rPr sz="2600" b="1" spc="5" dirty="0">
                <a:latin typeface="Times New Roman"/>
                <a:cs typeface="Times New Roman"/>
              </a:rPr>
              <a:t>o</a:t>
            </a:r>
            <a:r>
              <a:rPr sz="2600" b="1" dirty="0">
                <a:latin typeface="Times New Roman"/>
                <a:cs typeface="Times New Roman"/>
              </a:rPr>
              <a:t>n</a:t>
            </a:r>
            <a:r>
              <a:rPr sz="2600" b="1" spc="-10" dirty="0">
                <a:latin typeface="Times New Roman"/>
                <a:cs typeface="Times New Roman"/>
              </a:rPr>
              <a:t>u</a:t>
            </a:r>
            <a:r>
              <a:rPr sz="2600" b="1" dirty="0">
                <a:latin typeface="Times New Roman"/>
                <a:cs typeface="Times New Roman"/>
              </a:rPr>
              <a:t>de	</a:t>
            </a:r>
            <a:r>
              <a:rPr sz="2600" b="1" spc="-5" dirty="0">
                <a:latin typeface="Times New Roman"/>
                <a:cs typeface="Times New Roman"/>
              </a:rPr>
              <a:t>i</a:t>
            </a:r>
            <a:r>
              <a:rPr sz="2600" b="1" spc="-20" dirty="0">
                <a:latin typeface="Times New Roman"/>
                <a:cs typeface="Times New Roman"/>
              </a:rPr>
              <a:t>z</a:t>
            </a:r>
            <a:r>
              <a:rPr sz="2600" b="1" spc="5" dirty="0">
                <a:latin typeface="Times New Roman"/>
                <a:cs typeface="Times New Roman"/>
              </a:rPr>
              <a:t>a</a:t>
            </a:r>
            <a:r>
              <a:rPr sz="2600" b="1" spc="-5" dirty="0">
                <a:latin typeface="Times New Roman"/>
                <a:cs typeface="Times New Roman"/>
              </a:rPr>
              <a:t>zi</a:t>
            </a:r>
            <a:r>
              <a:rPr sz="2600" b="1" spc="5" dirty="0">
                <a:latin typeface="Times New Roman"/>
                <a:cs typeface="Times New Roman"/>
              </a:rPr>
              <a:t>v</a:t>
            </a:r>
            <a:r>
              <a:rPr sz="2600" b="1" dirty="0">
                <a:latin typeface="Times New Roman"/>
                <a:cs typeface="Times New Roman"/>
              </a:rPr>
              <a:t>a</a:t>
            </a:r>
            <a:endParaRPr sz="2600">
              <a:latin typeface="Times New Roman"/>
              <a:cs typeface="Times New Roman"/>
            </a:endParaRPr>
          </a:p>
        </p:txBody>
      </p:sp>
      <p:sp>
        <p:nvSpPr>
          <p:cNvPr id="26" name="object 26"/>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spc="-5" dirty="0"/>
              <a:pPr marL="25400">
                <a:lnSpc>
                  <a:spcPts val="1105"/>
                </a:lnSpc>
              </a:pPr>
              <a:t>13</a:t>
            </a:fld>
            <a:endParaRPr spc="-5" dirty="0"/>
          </a:p>
        </p:txBody>
      </p:sp>
      <p:sp>
        <p:nvSpPr>
          <p:cNvPr id="23" name="object 23"/>
          <p:cNvSpPr txBox="1"/>
          <p:nvPr/>
        </p:nvSpPr>
        <p:spPr>
          <a:xfrm>
            <a:off x="2262516" y="4071110"/>
            <a:ext cx="6457315" cy="407670"/>
          </a:xfrm>
          <a:prstGeom prst="rect">
            <a:avLst/>
          </a:prstGeom>
        </p:spPr>
        <p:txBody>
          <a:bodyPr vert="horz" wrap="square" lIns="0" tIns="0" rIns="0" bIns="0" rtlCol="0">
            <a:spAutoFit/>
          </a:bodyPr>
          <a:lstStyle/>
          <a:p>
            <a:pPr marL="12700">
              <a:lnSpc>
                <a:spcPct val="100000"/>
              </a:lnSpc>
              <a:tabLst>
                <a:tab pos="2169160" algn="l"/>
                <a:tab pos="2472055" algn="l"/>
                <a:tab pos="3325495" algn="l"/>
                <a:tab pos="4794885" algn="l"/>
              </a:tabLst>
            </a:pPr>
            <a:r>
              <a:rPr sz="2600" b="1" spc="-5" dirty="0">
                <a:latin typeface="Times New Roman"/>
                <a:cs typeface="Times New Roman"/>
              </a:rPr>
              <a:t>nezaposlenost	</a:t>
            </a:r>
            <a:r>
              <a:rPr sz="2600" b="1" dirty="0">
                <a:latin typeface="Times New Roman"/>
                <a:cs typeface="Times New Roman"/>
              </a:rPr>
              <a:t>i	</a:t>
            </a:r>
            <a:r>
              <a:rPr sz="2600" b="1" spc="-5" dirty="0">
                <a:latin typeface="Times New Roman"/>
                <a:cs typeface="Times New Roman"/>
              </a:rPr>
              <a:t>ve</a:t>
            </a:r>
            <a:r>
              <a:rPr sz="2600" spc="-5" dirty="0">
                <a:latin typeface="Times New Roman"/>
                <a:cs typeface="Times New Roman"/>
              </a:rPr>
              <a:t>ć</a:t>
            </a:r>
            <a:r>
              <a:rPr sz="2600" b="1" spc="-5" dirty="0">
                <a:latin typeface="Times New Roman"/>
                <a:cs typeface="Times New Roman"/>
              </a:rPr>
              <a:t>u	inflaciju</a:t>
            </a:r>
            <a:r>
              <a:rPr sz="2600" spc="-5" dirty="0">
                <a:latin typeface="Times New Roman"/>
                <a:cs typeface="Times New Roman"/>
              </a:rPr>
              <a:t>.	Kratkoročna</a:t>
            </a:r>
            <a:endParaRPr sz="2600">
              <a:latin typeface="Times New Roman"/>
              <a:cs typeface="Times New Roman"/>
            </a:endParaRPr>
          </a:p>
        </p:txBody>
      </p:sp>
      <p:sp>
        <p:nvSpPr>
          <p:cNvPr id="24" name="object 24"/>
          <p:cNvSpPr txBox="1"/>
          <p:nvPr/>
        </p:nvSpPr>
        <p:spPr>
          <a:xfrm>
            <a:off x="8867530" y="3674870"/>
            <a:ext cx="667385" cy="803910"/>
          </a:xfrm>
          <a:prstGeom prst="rect">
            <a:avLst/>
          </a:prstGeom>
        </p:spPr>
        <p:txBody>
          <a:bodyPr vert="horz" wrap="square" lIns="0" tIns="0" rIns="0" bIns="0" rtlCol="0">
            <a:spAutoFit/>
          </a:bodyPr>
          <a:lstStyle/>
          <a:p>
            <a:pPr marL="12700">
              <a:lnSpc>
                <a:spcPct val="100000"/>
              </a:lnSpc>
            </a:pPr>
            <a:r>
              <a:rPr sz="2600" b="1" spc="5" dirty="0">
                <a:latin typeface="Times New Roman"/>
                <a:cs typeface="Times New Roman"/>
              </a:rPr>
              <a:t>v</a:t>
            </a:r>
            <a:r>
              <a:rPr sz="2600" b="1" spc="-5" dirty="0">
                <a:latin typeface="Times New Roman"/>
                <a:cs typeface="Times New Roman"/>
              </a:rPr>
              <a:t>e</a:t>
            </a:r>
            <a:r>
              <a:rPr sz="2600" spc="-20" dirty="0">
                <a:latin typeface="Times New Roman"/>
                <a:cs typeface="Times New Roman"/>
              </a:rPr>
              <a:t>ć</a:t>
            </a:r>
            <a:r>
              <a:rPr sz="2600" b="1" dirty="0">
                <a:latin typeface="Times New Roman"/>
                <a:cs typeface="Times New Roman"/>
              </a:rPr>
              <a:t>u</a:t>
            </a:r>
            <a:endParaRPr sz="2600">
              <a:latin typeface="Times New Roman"/>
              <a:cs typeface="Times New Roman"/>
            </a:endParaRPr>
          </a:p>
          <a:p>
            <a:pPr marL="50165">
              <a:lnSpc>
                <a:spcPct val="100000"/>
              </a:lnSpc>
            </a:pPr>
            <a:r>
              <a:rPr sz="2600" spc="-10" dirty="0">
                <a:latin typeface="Times New Roman"/>
                <a:cs typeface="Times New Roman"/>
              </a:rPr>
              <a:t>v</a:t>
            </a:r>
            <a:r>
              <a:rPr sz="2600" spc="-5" dirty="0">
                <a:latin typeface="Times New Roman"/>
                <a:cs typeface="Times New Roman"/>
              </a:rPr>
              <a:t>ez</a:t>
            </a:r>
            <a:r>
              <a:rPr sz="2600" dirty="0">
                <a:latin typeface="Times New Roman"/>
                <a:cs typeface="Times New Roman"/>
              </a:rPr>
              <a:t>a</a:t>
            </a:r>
            <a:endParaRPr sz="2600">
              <a:latin typeface="Times New Roman"/>
              <a:cs typeface="Times New Roman"/>
            </a:endParaRPr>
          </a:p>
        </p:txBody>
      </p:sp>
      <p:sp>
        <p:nvSpPr>
          <p:cNvPr id="25" name="object 25"/>
          <p:cNvSpPr txBox="1"/>
          <p:nvPr/>
        </p:nvSpPr>
        <p:spPr>
          <a:xfrm>
            <a:off x="2262516" y="4467349"/>
            <a:ext cx="7269480" cy="880110"/>
          </a:xfrm>
          <a:prstGeom prst="rect">
            <a:avLst/>
          </a:prstGeom>
        </p:spPr>
        <p:txBody>
          <a:bodyPr vert="horz" wrap="square" lIns="0" tIns="0" rIns="0" bIns="0" rtlCol="0">
            <a:spAutoFit/>
          </a:bodyPr>
          <a:lstStyle/>
          <a:p>
            <a:pPr marL="12700">
              <a:lnSpc>
                <a:spcPct val="100000"/>
              </a:lnSpc>
              <a:tabLst>
                <a:tab pos="1284605" algn="l"/>
                <a:tab pos="1569720" algn="l"/>
                <a:tab pos="3702685" algn="l"/>
                <a:tab pos="5177790" algn="l"/>
                <a:tab pos="5607685" algn="l"/>
              </a:tabLst>
            </a:pPr>
            <a:r>
              <a:rPr sz="2600" spc="-5" dirty="0">
                <a:latin typeface="Times New Roman"/>
                <a:cs typeface="Times New Roman"/>
              </a:rPr>
              <a:t>inflacije	</a:t>
            </a:r>
            <a:r>
              <a:rPr sz="2600" dirty="0">
                <a:latin typeface="Times New Roman"/>
                <a:cs typeface="Times New Roman"/>
              </a:rPr>
              <a:t>i	</a:t>
            </a:r>
            <a:r>
              <a:rPr sz="2600" spc="-5" dirty="0">
                <a:latin typeface="Times New Roman"/>
                <a:cs typeface="Times New Roman"/>
              </a:rPr>
              <a:t>nezaposlenosti	prikazana	je	pomeranjem</a:t>
            </a:r>
            <a:endParaRPr sz="2600">
              <a:latin typeface="Times New Roman"/>
              <a:cs typeface="Times New Roman"/>
            </a:endParaRPr>
          </a:p>
          <a:p>
            <a:pPr marL="12700">
              <a:lnSpc>
                <a:spcPct val="100000"/>
              </a:lnSpc>
              <a:spcBef>
                <a:spcPts val="600"/>
              </a:spcBef>
            </a:pPr>
            <a:r>
              <a:rPr sz="2600" i="1" dirty="0">
                <a:latin typeface="Times New Roman"/>
                <a:cs typeface="Times New Roman"/>
              </a:rPr>
              <a:t>Filipsove </a:t>
            </a:r>
            <a:r>
              <a:rPr sz="2600" i="1" spc="-5" dirty="0">
                <a:latin typeface="Times New Roman"/>
                <a:cs typeface="Times New Roman"/>
              </a:rPr>
              <a:t>krive </a:t>
            </a:r>
            <a:r>
              <a:rPr sz="2600" b="1" i="1" dirty="0">
                <a:latin typeface="Times New Roman"/>
                <a:cs typeface="Times New Roman"/>
              </a:rPr>
              <a:t>FK </a:t>
            </a:r>
            <a:r>
              <a:rPr sz="2600" dirty="0">
                <a:latin typeface="Times New Roman"/>
                <a:cs typeface="Times New Roman"/>
              </a:rPr>
              <a:t>na</a:t>
            </a:r>
            <a:r>
              <a:rPr sz="2600" spc="-114" dirty="0">
                <a:latin typeface="Times New Roman"/>
                <a:cs typeface="Times New Roman"/>
              </a:rPr>
              <a:t> </a:t>
            </a:r>
            <a:r>
              <a:rPr sz="2600" b="1" i="1" dirty="0">
                <a:latin typeface="Times New Roman"/>
                <a:cs typeface="Times New Roman"/>
              </a:rPr>
              <a:t>FK`</a:t>
            </a:r>
            <a:r>
              <a:rPr sz="2600" b="1" dirty="0">
                <a:latin typeface="Times New Roman"/>
                <a:cs typeface="Times New Roman"/>
              </a:rPr>
              <a:t>.</a:t>
            </a:r>
            <a:endParaRPr sz="2600">
              <a:latin typeface="Times New Roman"/>
              <a:cs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75692" rIns="0" bIns="0" rtlCol="0">
            <a:spAutoFit/>
          </a:bodyPr>
          <a:lstStyle/>
          <a:p>
            <a:pPr marL="443230">
              <a:lnSpc>
                <a:spcPct val="100000"/>
              </a:lnSpc>
            </a:pPr>
            <a:r>
              <a:rPr spc="-5" dirty="0"/>
              <a:t>Inflacija</a:t>
            </a:r>
            <a:r>
              <a:rPr spc="-80" dirty="0"/>
              <a:t> </a:t>
            </a:r>
            <a:r>
              <a:rPr spc="-5" dirty="0"/>
              <a:t>troškova</a:t>
            </a:r>
          </a:p>
        </p:txBody>
      </p:sp>
      <p:sp>
        <p:nvSpPr>
          <p:cNvPr id="5" name="object 5"/>
          <p:cNvSpPr/>
          <p:nvPr/>
        </p:nvSpPr>
        <p:spPr>
          <a:xfrm>
            <a:off x="2919862" y="1632204"/>
            <a:ext cx="0" cy="2146300"/>
          </a:xfrm>
          <a:custGeom>
            <a:avLst/>
            <a:gdLst/>
            <a:ahLst/>
            <a:cxnLst/>
            <a:rect l="l" t="t" r="r" b="b"/>
            <a:pathLst>
              <a:path h="2146300">
                <a:moveTo>
                  <a:pt x="0" y="0"/>
                </a:moveTo>
                <a:lnTo>
                  <a:pt x="0" y="2145792"/>
                </a:lnTo>
              </a:path>
            </a:pathLst>
          </a:custGeom>
          <a:ln w="9506">
            <a:solidFill>
              <a:srgbClr val="000000"/>
            </a:solidFill>
          </a:ln>
        </p:spPr>
        <p:txBody>
          <a:bodyPr wrap="square" lIns="0" tIns="0" rIns="0" bIns="0" rtlCol="0"/>
          <a:lstStyle/>
          <a:p>
            <a:endParaRPr/>
          </a:p>
        </p:txBody>
      </p:sp>
      <p:sp>
        <p:nvSpPr>
          <p:cNvPr id="6" name="object 6"/>
          <p:cNvSpPr/>
          <p:nvPr/>
        </p:nvSpPr>
        <p:spPr>
          <a:xfrm>
            <a:off x="3245997" y="2272283"/>
            <a:ext cx="1338580" cy="1414780"/>
          </a:xfrm>
          <a:custGeom>
            <a:avLst/>
            <a:gdLst/>
            <a:ahLst/>
            <a:cxnLst/>
            <a:rect l="l" t="t" r="r" b="b"/>
            <a:pathLst>
              <a:path w="1338579" h="1414779">
                <a:moveTo>
                  <a:pt x="0" y="0"/>
                </a:moveTo>
                <a:lnTo>
                  <a:pt x="1338071" y="1414271"/>
                </a:lnTo>
              </a:path>
            </a:pathLst>
          </a:custGeom>
          <a:ln w="9506">
            <a:solidFill>
              <a:srgbClr val="32CCCC"/>
            </a:solidFill>
          </a:ln>
        </p:spPr>
        <p:txBody>
          <a:bodyPr wrap="square" lIns="0" tIns="0" rIns="0" bIns="0" rtlCol="0"/>
          <a:lstStyle/>
          <a:p>
            <a:endParaRPr/>
          </a:p>
        </p:txBody>
      </p:sp>
      <p:sp>
        <p:nvSpPr>
          <p:cNvPr id="7" name="object 7"/>
          <p:cNvSpPr/>
          <p:nvPr/>
        </p:nvSpPr>
        <p:spPr>
          <a:xfrm>
            <a:off x="2743078" y="1662683"/>
            <a:ext cx="109728" cy="2089404"/>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2746125" y="1473701"/>
            <a:ext cx="304800" cy="338327"/>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3093597" y="1507229"/>
            <a:ext cx="91439" cy="237743"/>
          </a:xfrm>
          <a:prstGeom prst="rect">
            <a:avLst/>
          </a:prstGeom>
          <a:blipFill>
            <a:blip r:embed="rId6" cstate="print"/>
            <a:stretch>
              <a:fillRect/>
            </a:stretch>
          </a:blipFill>
        </p:spPr>
        <p:txBody>
          <a:bodyPr wrap="square" lIns="0" tIns="0" rIns="0" bIns="0" rtlCol="0"/>
          <a:lstStyle/>
          <a:p>
            <a:endParaRPr/>
          </a:p>
        </p:txBody>
      </p:sp>
      <p:sp>
        <p:nvSpPr>
          <p:cNvPr id="10" name="object 10"/>
          <p:cNvSpPr/>
          <p:nvPr/>
        </p:nvSpPr>
        <p:spPr>
          <a:xfrm>
            <a:off x="3232282" y="1467605"/>
            <a:ext cx="2609088" cy="155454"/>
          </a:xfrm>
          <a:prstGeom prst="rect">
            <a:avLst/>
          </a:prstGeom>
          <a:blipFill>
            <a:blip r:embed="rId7" cstate="print"/>
            <a:stretch>
              <a:fillRect/>
            </a:stretch>
          </a:blipFill>
        </p:spPr>
        <p:txBody>
          <a:bodyPr wrap="square" lIns="0" tIns="0" rIns="0" bIns="0" rtlCol="0"/>
          <a:lstStyle/>
          <a:p>
            <a:endParaRPr/>
          </a:p>
        </p:txBody>
      </p:sp>
      <p:sp>
        <p:nvSpPr>
          <p:cNvPr id="11" name="object 11"/>
          <p:cNvSpPr/>
          <p:nvPr/>
        </p:nvSpPr>
        <p:spPr>
          <a:xfrm>
            <a:off x="4012569" y="3084575"/>
            <a:ext cx="0" cy="693420"/>
          </a:xfrm>
          <a:custGeom>
            <a:avLst/>
            <a:gdLst/>
            <a:ahLst/>
            <a:cxnLst/>
            <a:rect l="l" t="t" r="r" b="b"/>
            <a:pathLst>
              <a:path h="693420">
                <a:moveTo>
                  <a:pt x="0" y="0"/>
                </a:moveTo>
                <a:lnTo>
                  <a:pt x="0" y="693420"/>
                </a:lnTo>
              </a:path>
            </a:pathLst>
          </a:custGeom>
          <a:ln w="3175">
            <a:solidFill>
              <a:srgbClr val="000000"/>
            </a:solidFill>
          </a:ln>
        </p:spPr>
        <p:txBody>
          <a:bodyPr wrap="square" lIns="0" tIns="0" rIns="0" bIns="0" rtlCol="0"/>
          <a:lstStyle/>
          <a:p>
            <a:endParaRPr/>
          </a:p>
        </p:txBody>
      </p:sp>
      <p:sp>
        <p:nvSpPr>
          <p:cNvPr id="12" name="object 12"/>
          <p:cNvSpPr/>
          <p:nvPr/>
        </p:nvSpPr>
        <p:spPr>
          <a:xfrm>
            <a:off x="2919862" y="3058667"/>
            <a:ext cx="1069975" cy="1905"/>
          </a:xfrm>
          <a:custGeom>
            <a:avLst/>
            <a:gdLst/>
            <a:ahLst/>
            <a:cxnLst/>
            <a:rect l="l" t="t" r="r" b="b"/>
            <a:pathLst>
              <a:path w="1069975" h="1905">
                <a:moveTo>
                  <a:pt x="0" y="1523"/>
                </a:moveTo>
                <a:lnTo>
                  <a:pt x="1069847" y="0"/>
                </a:lnTo>
              </a:path>
            </a:pathLst>
          </a:custGeom>
          <a:ln w="3175">
            <a:solidFill>
              <a:srgbClr val="000000"/>
            </a:solidFill>
            <a:prstDash val="lgDash"/>
          </a:ln>
        </p:spPr>
        <p:txBody>
          <a:bodyPr wrap="square" lIns="0" tIns="0" rIns="0" bIns="0" rtlCol="0"/>
          <a:lstStyle/>
          <a:p>
            <a:endParaRPr/>
          </a:p>
        </p:txBody>
      </p:sp>
      <p:sp>
        <p:nvSpPr>
          <p:cNvPr id="13" name="object 13"/>
          <p:cNvSpPr/>
          <p:nvPr/>
        </p:nvSpPr>
        <p:spPr>
          <a:xfrm>
            <a:off x="3968374" y="2869692"/>
            <a:ext cx="73152" cy="274320"/>
          </a:xfrm>
          <a:prstGeom prst="rect">
            <a:avLst/>
          </a:prstGeom>
          <a:blipFill>
            <a:blip r:embed="rId8" cstate="print"/>
            <a:stretch>
              <a:fillRect/>
            </a:stretch>
          </a:blipFill>
        </p:spPr>
        <p:txBody>
          <a:bodyPr wrap="square" lIns="0" tIns="0" rIns="0" bIns="0" rtlCol="0"/>
          <a:lstStyle/>
          <a:p>
            <a:endParaRPr/>
          </a:p>
        </p:txBody>
      </p:sp>
      <p:sp>
        <p:nvSpPr>
          <p:cNvPr id="14" name="object 14"/>
          <p:cNvSpPr/>
          <p:nvPr/>
        </p:nvSpPr>
        <p:spPr>
          <a:xfrm>
            <a:off x="4331086" y="2560319"/>
            <a:ext cx="0" cy="163195"/>
          </a:xfrm>
          <a:custGeom>
            <a:avLst/>
            <a:gdLst/>
            <a:ahLst/>
            <a:cxnLst/>
            <a:rect l="l" t="t" r="r" b="b"/>
            <a:pathLst>
              <a:path h="163194">
                <a:moveTo>
                  <a:pt x="0" y="163067"/>
                </a:moveTo>
                <a:lnTo>
                  <a:pt x="0" y="0"/>
                </a:lnTo>
              </a:path>
            </a:pathLst>
          </a:custGeom>
          <a:ln w="9506">
            <a:solidFill>
              <a:srgbClr val="000000"/>
            </a:solidFill>
          </a:ln>
        </p:spPr>
        <p:txBody>
          <a:bodyPr wrap="square" lIns="0" tIns="0" rIns="0" bIns="0" rtlCol="0"/>
          <a:lstStyle/>
          <a:p>
            <a:endParaRPr/>
          </a:p>
        </p:txBody>
      </p:sp>
      <p:sp>
        <p:nvSpPr>
          <p:cNvPr id="15" name="object 15"/>
          <p:cNvSpPr/>
          <p:nvPr/>
        </p:nvSpPr>
        <p:spPr>
          <a:xfrm>
            <a:off x="4288413" y="2520695"/>
            <a:ext cx="85725" cy="48895"/>
          </a:xfrm>
          <a:custGeom>
            <a:avLst/>
            <a:gdLst/>
            <a:ahLst/>
            <a:cxnLst/>
            <a:rect l="l" t="t" r="r" b="b"/>
            <a:pathLst>
              <a:path w="85725" h="48894">
                <a:moveTo>
                  <a:pt x="85343" y="48767"/>
                </a:moveTo>
                <a:lnTo>
                  <a:pt x="42671" y="0"/>
                </a:lnTo>
                <a:lnTo>
                  <a:pt x="0" y="48767"/>
                </a:lnTo>
                <a:lnTo>
                  <a:pt x="85343" y="48767"/>
                </a:lnTo>
                <a:close/>
              </a:path>
            </a:pathLst>
          </a:custGeom>
          <a:solidFill>
            <a:srgbClr val="000000"/>
          </a:solidFill>
        </p:spPr>
        <p:txBody>
          <a:bodyPr wrap="square" lIns="0" tIns="0" rIns="0" bIns="0" rtlCol="0"/>
          <a:lstStyle/>
          <a:p>
            <a:endParaRPr/>
          </a:p>
        </p:txBody>
      </p:sp>
      <p:sp>
        <p:nvSpPr>
          <p:cNvPr id="16" name="object 16"/>
          <p:cNvSpPr/>
          <p:nvPr/>
        </p:nvSpPr>
        <p:spPr>
          <a:xfrm>
            <a:off x="4331086" y="2723388"/>
            <a:ext cx="372110" cy="0"/>
          </a:xfrm>
          <a:custGeom>
            <a:avLst/>
            <a:gdLst/>
            <a:ahLst/>
            <a:cxnLst/>
            <a:rect l="l" t="t" r="r" b="b"/>
            <a:pathLst>
              <a:path w="372110">
                <a:moveTo>
                  <a:pt x="0" y="0"/>
                </a:moveTo>
                <a:lnTo>
                  <a:pt x="371855" y="0"/>
                </a:lnTo>
              </a:path>
            </a:pathLst>
          </a:custGeom>
          <a:ln w="9506">
            <a:solidFill>
              <a:srgbClr val="000000"/>
            </a:solidFill>
          </a:ln>
        </p:spPr>
        <p:txBody>
          <a:bodyPr wrap="square" lIns="0" tIns="0" rIns="0" bIns="0" rtlCol="0"/>
          <a:lstStyle/>
          <a:p>
            <a:endParaRPr/>
          </a:p>
        </p:txBody>
      </p:sp>
      <p:sp>
        <p:nvSpPr>
          <p:cNvPr id="17" name="object 17"/>
          <p:cNvSpPr/>
          <p:nvPr/>
        </p:nvSpPr>
        <p:spPr>
          <a:xfrm>
            <a:off x="4702942" y="2644139"/>
            <a:ext cx="830580" cy="416559"/>
          </a:xfrm>
          <a:custGeom>
            <a:avLst/>
            <a:gdLst/>
            <a:ahLst/>
            <a:cxnLst/>
            <a:rect l="l" t="t" r="r" b="b"/>
            <a:pathLst>
              <a:path w="830579" h="416560">
                <a:moveTo>
                  <a:pt x="0" y="0"/>
                </a:moveTo>
                <a:lnTo>
                  <a:pt x="0" y="416051"/>
                </a:lnTo>
                <a:lnTo>
                  <a:pt x="830579" y="416051"/>
                </a:lnTo>
                <a:lnTo>
                  <a:pt x="830579" y="0"/>
                </a:lnTo>
                <a:lnTo>
                  <a:pt x="0" y="0"/>
                </a:lnTo>
                <a:close/>
              </a:path>
            </a:pathLst>
          </a:custGeom>
          <a:solidFill>
            <a:srgbClr val="CCFFFF"/>
          </a:solidFill>
        </p:spPr>
        <p:txBody>
          <a:bodyPr wrap="square" lIns="0" tIns="0" rIns="0" bIns="0" rtlCol="0"/>
          <a:lstStyle/>
          <a:p>
            <a:endParaRPr/>
          </a:p>
        </p:txBody>
      </p:sp>
      <p:sp>
        <p:nvSpPr>
          <p:cNvPr id="18" name="object 18"/>
          <p:cNvSpPr/>
          <p:nvPr/>
        </p:nvSpPr>
        <p:spPr>
          <a:xfrm>
            <a:off x="4702942" y="2644139"/>
            <a:ext cx="830580" cy="416559"/>
          </a:xfrm>
          <a:custGeom>
            <a:avLst/>
            <a:gdLst/>
            <a:ahLst/>
            <a:cxnLst/>
            <a:rect l="l" t="t" r="r" b="b"/>
            <a:pathLst>
              <a:path w="830579" h="416560">
                <a:moveTo>
                  <a:pt x="0" y="0"/>
                </a:moveTo>
                <a:lnTo>
                  <a:pt x="0" y="416051"/>
                </a:lnTo>
                <a:lnTo>
                  <a:pt x="830579" y="416051"/>
                </a:lnTo>
                <a:lnTo>
                  <a:pt x="830579" y="0"/>
                </a:lnTo>
                <a:lnTo>
                  <a:pt x="0" y="0"/>
                </a:lnTo>
                <a:close/>
              </a:path>
            </a:pathLst>
          </a:custGeom>
          <a:ln w="9506">
            <a:solidFill>
              <a:srgbClr val="000000"/>
            </a:solidFill>
          </a:ln>
        </p:spPr>
        <p:txBody>
          <a:bodyPr wrap="square" lIns="0" tIns="0" rIns="0" bIns="0" rtlCol="0"/>
          <a:lstStyle/>
          <a:p>
            <a:endParaRPr/>
          </a:p>
        </p:txBody>
      </p:sp>
      <p:sp>
        <p:nvSpPr>
          <p:cNvPr id="19" name="object 19"/>
          <p:cNvSpPr/>
          <p:nvPr/>
        </p:nvSpPr>
        <p:spPr>
          <a:xfrm>
            <a:off x="4824862" y="2715767"/>
            <a:ext cx="79247" cy="278891"/>
          </a:xfrm>
          <a:prstGeom prst="rect">
            <a:avLst/>
          </a:prstGeom>
          <a:blipFill>
            <a:blip r:embed="rId9" cstate="print"/>
            <a:stretch>
              <a:fillRect/>
            </a:stretch>
          </a:blipFill>
        </p:spPr>
        <p:txBody>
          <a:bodyPr wrap="square" lIns="0" tIns="0" rIns="0" bIns="0" rtlCol="0"/>
          <a:lstStyle/>
          <a:p>
            <a:endParaRPr/>
          </a:p>
        </p:txBody>
      </p:sp>
      <p:sp>
        <p:nvSpPr>
          <p:cNvPr id="20" name="object 20"/>
          <p:cNvSpPr/>
          <p:nvPr/>
        </p:nvSpPr>
        <p:spPr>
          <a:xfrm>
            <a:off x="4928494" y="2712720"/>
            <a:ext cx="499872" cy="374904"/>
          </a:xfrm>
          <a:prstGeom prst="rect">
            <a:avLst/>
          </a:prstGeom>
          <a:blipFill>
            <a:blip r:embed="rId10" cstate="print"/>
            <a:stretch>
              <a:fillRect/>
            </a:stretch>
          </a:blipFill>
        </p:spPr>
        <p:txBody>
          <a:bodyPr wrap="square" lIns="0" tIns="0" rIns="0" bIns="0" rtlCol="0"/>
          <a:lstStyle/>
          <a:p>
            <a:endParaRPr/>
          </a:p>
        </p:txBody>
      </p:sp>
      <p:sp>
        <p:nvSpPr>
          <p:cNvPr id="21" name="object 21"/>
          <p:cNvSpPr/>
          <p:nvPr/>
        </p:nvSpPr>
        <p:spPr>
          <a:xfrm>
            <a:off x="4777618" y="2880360"/>
            <a:ext cx="682751" cy="187452"/>
          </a:xfrm>
          <a:prstGeom prst="rect">
            <a:avLst/>
          </a:prstGeom>
          <a:blipFill>
            <a:blip r:embed="rId11" cstate="print"/>
            <a:stretch>
              <a:fillRect/>
            </a:stretch>
          </a:blipFill>
        </p:spPr>
        <p:txBody>
          <a:bodyPr wrap="square" lIns="0" tIns="0" rIns="0" bIns="0" rtlCol="0"/>
          <a:lstStyle/>
          <a:p>
            <a:endParaRPr/>
          </a:p>
        </p:txBody>
      </p:sp>
      <p:sp>
        <p:nvSpPr>
          <p:cNvPr id="22" name="object 22"/>
          <p:cNvSpPr/>
          <p:nvPr/>
        </p:nvSpPr>
        <p:spPr>
          <a:xfrm>
            <a:off x="4260982" y="2520695"/>
            <a:ext cx="323215" cy="0"/>
          </a:xfrm>
          <a:custGeom>
            <a:avLst/>
            <a:gdLst/>
            <a:ahLst/>
            <a:cxnLst/>
            <a:rect l="l" t="t" r="r" b="b"/>
            <a:pathLst>
              <a:path w="323214">
                <a:moveTo>
                  <a:pt x="323087" y="0"/>
                </a:moveTo>
                <a:lnTo>
                  <a:pt x="0" y="0"/>
                </a:lnTo>
              </a:path>
            </a:pathLst>
          </a:custGeom>
          <a:ln w="9506">
            <a:solidFill>
              <a:srgbClr val="000000"/>
            </a:solidFill>
          </a:ln>
        </p:spPr>
        <p:txBody>
          <a:bodyPr wrap="square" lIns="0" tIns="0" rIns="0" bIns="0" rtlCol="0"/>
          <a:lstStyle/>
          <a:p>
            <a:endParaRPr/>
          </a:p>
        </p:txBody>
      </p:sp>
      <p:sp>
        <p:nvSpPr>
          <p:cNvPr id="23" name="object 23"/>
          <p:cNvSpPr/>
          <p:nvPr/>
        </p:nvSpPr>
        <p:spPr>
          <a:xfrm>
            <a:off x="4227453" y="2470403"/>
            <a:ext cx="43180" cy="99060"/>
          </a:xfrm>
          <a:custGeom>
            <a:avLst/>
            <a:gdLst/>
            <a:ahLst/>
            <a:cxnLst/>
            <a:rect l="l" t="t" r="r" b="b"/>
            <a:pathLst>
              <a:path w="43179" h="99060">
                <a:moveTo>
                  <a:pt x="42671" y="99059"/>
                </a:moveTo>
                <a:lnTo>
                  <a:pt x="42671" y="0"/>
                </a:lnTo>
                <a:lnTo>
                  <a:pt x="0" y="50291"/>
                </a:lnTo>
                <a:lnTo>
                  <a:pt x="42671" y="99059"/>
                </a:lnTo>
                <a:close/>
              </a:path>
            </a:pathLst>
          </a:custGeom>
          <a:solidFill>
            <a:srgbClr val="000000"/>
          </a:solidFill>
        </p:spPr>
        <p:txBody>
          <a:bodyPr wrap="square" lIns="0" tIns="0" rIns="0" bIns="0" rtlCol="0"/>
          <a:lstStyle/>
          <a:p>
            <a:endParaRPr/>
          </a:p>
        </p:txBody>
      </p:sp>
      <p:sp>
        <p:nvSpPr>
          <p:cNvPr id="24" name="object 24"/>
          <p:cNvSpPr/>
          <p:nvPr/>
        </p:nvSpPr>
        <p:spPr>
          <a:xfrm>
            <a:off x="3276477" y="2228088"/>
            <a:ext cx="1900555" cy="1367155"/>
          </a:xfrm>
          <a:custGeom>
            <a:avLst/>
            <a:gdLst/>
            <a:ahLst/>
            <a:cxnLst/>
            <a:rect l="l" t="t" r="r" b="b"/>
            <a:pathLst>
              <a:path w="1900554" h="1367154">
                <a:moveTo>
                  <a:pt x="1900427" y="0"/>
                </a:moveTo>
                <a:lnTo>
                  <a:pt x="0" y="1367027"/>
                </a:lnTo>
              </a:path>
            </a:pathLst>
          </a:custGeom>
          <a:ln w="15844">
            <a:solidFill>
              <a:srgbClr val="00007F"/>
            </a:solidFill>
          </a:ln>
        </p:spPr>
        <p:txBody>
          <a:bodyPr wrap="square" lIns="0" tIns="0" rIns="0" bIns="0" rtlCol="0"/>
          <a:lstStyle/>
          <a:p>
            <a:endParaRPr/>
          </a:p>
        </p:txBody>
      </p:sp>
      <p:sp>
        <p:nvSpPr>
          <p:cNvPr id="25" name="object 25"/>
          <p:cNvSpPr/>
          <p:nvPr/>
        </p:nvSpPr>
        <p:spPr>
          <a:xfrm>
            <a:off x="3041781" y="2127503"/>
            <a:ext cx="1544320" cy="1109980"/>
          </a:xfrm>
          <a:custGeom>
            <a:avLst/>
            <a:gdLst/>
            <a:ahLst/>
            <a:cxnLst/>
            <a:rect l="l" t="t" r="r" b="b"/>
            <a:pathLst>
              <a:path w="1544320" h="1109980">
                <a:moveTo>
                  <a:pt x="1543811" y="0"/>
                </a:moveTo>
                <a:lnTo>
                  <a:pt x="0" y="1109471"/>
                </a:lnTo>
              </a:path>
            </a:pathLst>
          </a:custGeom>
          <a:ln w="15844">
            <a:solidFill>
              <a:srgbClr val="00007F"/>
            </a:solidFill>
            <a:prstDash val="lgDash"/>
          </a:ln>
        </p:spPr>
        <p:txBody>
          <a:bodyPr wrap="square" lIns="0" tIns="0" rIns="0" bIns="0" rtlCol="0"/>
          <a:lstStyle/>
          <a:p>
            <a:endParaRPr/>
          </a:p>
        </p:txBody>
      </p:sp>
      <p:sp>
        <p:nvSpPr>
          <p:cNvPr id="26" name="object 26"/>
          <p:cNvSpPr/>
          <p:nvPr/>
        </p:nvSpPr>
        <p:spPr>
          <a:xfrm>
            <a:off x="3989709" y="3040379"/>
            <a:ext cx="45720" cy="53340"/>
          </a:xfrm>
          <a:custGeom>
            <a:avLst/>
            <a:gdLst/>
            <a:ahLst/>
            <a:cxnLst/>
            <a:rect l="l" t="t" r="r" b="b"/>
            <a:pathLst>
              <a:path w="45720" h="53339">
                <a:moveTo>
                  <a:pt x="45719" y="27431"/>
                </a:moveTo>
                <a:lnTo>
                  <a:pt x="43862" y="16716"/>
                </a:lnTo>
                <a:lnTo>
                  <a:pt x="38861" y="8000"/>
                </a:lnTo>
                <a:lnTo>
                  <a:pt x="31575" y="2143"/>
                </a:lnTo>
                <a:lnTo>
                  <a:pt x="22859" y="0"/>
                </a:lnTo>
                <a:lnTo>
                  <a:pt x="13501" y="2143"/>
                </a:lnTo>
                <a:lnTo>
                  <a:pt x="6286" y="8000"/>
                </a:lnTo>
                <a:lnTo>
                  <a:pt x="1643" y="16716"/>
                </a:lnTo>
                <a:lnTo>
                  <a:pt x="0" y="27431"/>
                </a:lnTo>
                <a:lnTo>
                  <a:pt x="1643" y="37266"/>
                </a:lnTo>
                <a:lnTo>
                  <a:pt x="6286" y="45529"/>
                </a:lnTo>
                <a:lnTo>
                  <a:pt x="13501" y="51220"/>
                </a:lnTo>
                <a:lnTo>
                  <a:pt x="22859" y="53339"/>
                </a:lnTo>
                <a:lnTo>
                  <a:pt x="31575" y="51220"/>
                </a:lnTo>
                <a:lnTo>
                  <a:pt x="38861" y="45529"/>
                </a:lnTo>
                <a:lnTo>
                  <a:pt x="43862" y="37266"/>
                </a:lnTo>
                <a:lnTo>
                  <a:pt x="45719" y="27431"/>
                </a:lnTo>
                <a:close/>
              </a:path>
            </a:pathLst>
          </a:custGeom>
          <a:solidFill>
            <a:srgbClr val="FFFFFF"/>
          </a:solidFill>
        </p:spPr>
        <p:txBody>
          <a:bodyPr wrap="square" lIns="0" tIns="0" rIns="0" bIns="0" rtlCol="0"/>
          <a:lstStyle/>
          <a:p>
            <a:endParaRPr/>
          </a:p>
        </p:txBody>
      </p:sp>
      <p:sp>
        <p:nvSpPr>
          <p:cNvPr id="27" name="object 27"/>
          <p:cNvSpPr/>
          <p:nvPr/>
        </p:nvSpPr>
        <p:spPr>
          <a:xfrm>
            <a:off x="3989709" y="3040379"/>
            <a:ext cx="45720" cy="53340"/>
          </a:xfrm>
          <a:custGeom>
            <a:avLst/>
            <a:gdLst/>
            <a:ahLst/>
            <a:cxnLst/>
            <a:rect l="l" t="t" r="r" b="b"/>
            <a:pathLst>
              <a:path w="45720" h="53339">
                <a:moveTo>
                  <a:pt x="45719" y="27431"/>
                </a:moveTo>
                <a:lnTo>
                  <a:pt x="43862" y="16716"/>
                </a:lnTo>
                <a:lnTo>
                  <a:pt x="38861" y="8000"/>
                </a:lnTo>
                <a:lnTo>
                  <a:pt x="31575" y="2143"/>
                </a:lnTo>
                <a:lnTo>
                  <a:pt x="22859" y="0"/>
                </a:lnTo>
                <a:lnTo>
                  <a:pt x="13501" y="2143"/>
                </a:lnTo>
                <a:lnTo>
                  <a:pt x="6286" y="8000"/>
                </a:lnTo>
                <a:lnTo>
                  <a:pt x="1643" y="16716"/>
                </a:lnTo>
                <a:lnTo>
                  <a:pt x="0" y="27431"/>
                </a:lnTo>
                <a:lnTo>
                  <a:pt x="1643" y="37266"/>
                </a:lnTo>
                <a:lnTo>
                  <a:pt x="6286" y="45529"/>
                </a:lnTo>
                <a:lnTo>
                  <a:pt x="13501" y="51220"/>
                </a:lnTo>
                <a:lnTo>
                  <a:pt x="22859" y="53339"/>
                </a:lnTo>
                <a:lnTo>
                  <a:pt x="31575" y="51220"/>
                </a:lnTo>
                <a:lnTo>
                  <a:pt x="38861" y="45529"/>
                </a:lnTo>
                <a:lnTo>
                  <a:pt x="43862" y="37266"/>
                </a:lnTo>
                <a:lnTo>
                  <a:pt x="45719" y="27431"/>
                </a:lnTo>
                <a:close/>
              </a:path>
            </a:pathLst>
          </a:custGeom>
          <a:ln w="3175">
            <a:solidFill>
              <a:srgbClr val="000000"/>
            </a:solidFill>
          </a:ln>
        </p:spPr>
        <p:txBody>
          <a:bodyPr wrap="square" lIns="0" tIns="0" rIns="0" bIns="0" rtlCol="0"/>
          <a:lstStyle/>
          <a:p>
            <a:endParaRPr/>
          </a:p>
        </p:txBody>
      </p:sp>
      <p:sp>
        <p:nvSpPr>
          <p:cNvPr id="28" name="object 28"/>
          <p:cNvSpPr/>
          <p:nvPr/>
        </p:nvSpPr>
        <p:spPr>
          <a:xfrm>
            <a:off x="3708171" y="2763011"/>
            <a:ext cx="3175" cy="1015365"/>
          </a:xfrm>
          <a:custGeom>
            <a:avLst/>
            <a:gdLst/>
            <a:ahLst/>
            <a:cxnLst/>
            <a:rect l="l" t="t" r="r" b="b"/>
            <a:pathLst>
              <a:path w="3175" h="1015364">
                <a:moveTo>
                  <a:pt x="2646" y="0"/>
                </a:moveTo>
                <a:lnTo>
                  <a:pt x="0" y="1014984"/>
                </a:lnTo>
              </a:path>
            </a:pathLst>
          </a:custGeom>
          <a:ln w="3175">
            <a:solidFill>
              <a:srgbClr val="000000"/>
            </a:solidFill>
            <a:prstDash val="lgDash"/>
          </a:ln>
        </p:spPr>
        <p:txBody>
          <a:bodyPr wrap="square" lIns="0" tIns="0" rIns="0" bIns="0" rtlCol="0"/>
          <a:lstStyle/>
          <a:p>
            <a:endParaRPr/>
          </a:p>
        </p:txBody>
      </p:sp>
      <p:sp>
        <p:nvSpPr>
          <p:cNvPr id="29" name="object 29"/>
          <p:cNvSpPr/>
          <p:nvPr/>
        </p:nvSpPr>
        <p:spPr>
          <a:xfrm>
            <a:off x="3683386" y="2732531"/>
            <a:ext cx="45720" cy="55244"/>
          </a:xfrm>
          <a:custGeom>
            <a:avLst/>
            <a:gdLst/>
            <a:ahLst/>
            <a:cxnLst/>
            <a:rect l="l" t="t" r="r" b="b"/>
            <a:pathLst>
              <a:path w="45720" h="55244">
                <a:moveTo>
                  <a:pt x="45719" y="27431"/>
                </a:moveTo>
                <a:lnTo>
                  <a:pt x="44076" y="16716"/>
                </a:lnTo>
                <a:lnTo>
                  <a:pt x="39433" y="8000"/>
                </a:lnTo>
                <a:lnTo>
                  <a:pt x="32218" y="2143"/>
                </a:lnTo>
                <a:lnTo>
                  <a:pt x="22859" y="0"/>
                </a:lnTo>
                <a:lnTo>
                  <a:pt x="14144" y="2143"/>
                </a:lnTo>
                <a:lnTo>
                  <a:pt x="6857" y="8000"/>
                </a:lnTo>
                <a:lnTo>
                  <a:pt x="1857" y="16716"/>
                </a:lnTo>
                <a:lnTo>
                  <a:pt x="0" y="27431"/>
                </a:lnTo>
                <a:lnTo>
                  <a:pt x="1857" y="38147"/>
                </a:lnTo>
                <a:lnTo>
                  <a:pt x="6857" y="46862"/>
                </a:lnTo>
                <a:lnTo>
                  <a:pt x="14144" y="52720"/>
                </a:lnTo>
                <a:lnTo>
                  <a:pt x="22859" y="54863"/>
                </a:lnTo>
                <a:lnTo>
                  <a:pt x="32218" y="52720"/>
                </a:lnTo>
                <a:lnTo>
                  <a:pt x="39433" y="46862"/>
                </a:lnTo>
                <a:lnTo>
                  <a:pt x="44076" y="38147"/>
                </a:lnTo>
                <a:lnTo>
                  <a:pt x="45719" y="27431"/>
                </a:lnTo>
                <a:close/>
              </a:path>
            </a:pathLst>
          </a:custGeom>
          <a:solidFill>
            <a:srgbClr val="000000"/>
          </a:solidFill>
        </p:spPr>
        <p:txBody>
          <a:bodyPr wrap="square" lIns="0" tIns="0" rIns="0" bIns="0" rtlCol="0"/>
          <a:lstStyle/>
          <a:p>
            <a:endParaRPr/>
          </a:p>
        </p:txBody>
      </p:sp>
      <p:sp>
        <p:nvSpPr>
          <p:cNvPr id="30" name="object 30"/>
          <p:cNvSpPr/>
          <p:nvPr/>
        </p:nvSpPr>
        <p:spPr>
          <a:xfrm>
            <a:off x="3616330" y="2452116"/>
            <a:ext cx="114360" cy="336864"/>
          </a:xfrm>
          <a:prstGeom prst="rect">
            <a:avLst/>
          </a:prstGeom>
          <a:blipFill>
            <a:blip r:embed="rId12" cstate="print"/>
            <a:stretch>
              <a:fillRect/>
            </a:stretch>
          </a:blipFill>
        </p:spPr>
        <p:txBody>
          <a:bodyPr wrap="square" lIns="0" tIns="0" rIns="0" bIns="0" rtlCol="0"/>
          <a:lstStyle/>
          <a:p>
            <a:endParaRPr/>
          </a:p>
        </p:txBody>
      </p:sp>
      <p:sp>
        <p:nvSpPr>
          <p:cNvPr id="31" name="object 31"/>
          <p:cNvSpPr/>
          <p:nvPr/>
        </p:nvSpPr>
        <p:spPr>
          <a:xfrm>
            <a:off x="4699894" y="3646932"/>
            <a:ext cx="938783" cy="192023"/>
          </a:xfrm>
          <a:prstGeom prst="rect">
            <a:avLst/>
          </a:prstGeom>
          <a:blipFill>
            <a:blip r:embed="rId13" cstate="print"/>
            <a:stretch>
              <a:fillRect/>
            </a:stretch>
          </a:blipFill>
        </p:spPr>
        <p:txBody>
          <a:bodyPr wrap="square" lIns="0" tIns="0" rIns="0" bIns="0" rtlCol="0"/>
          <a:lstStyle/>
          <a:p>
            <a:endParaRPr/>
          </a:p>
        </p:txBody>
      </p:sp>
      <p:sp>
        <p:nvSpPr>
          <p:cNvPr id="32" name="object 32"/>
          <p:cNvSpPr/>
          <p:nvPr/>
        </p:nvSpPr>
        <p:spPr>
          <a:xfrm>
            <a:off x="5676777" y="3648455"/>
            <a:ext cx="36576" cy="374904"/>
          </a:xfrm>
          <a:prstGeom prst="rect">
            <a:avLst/>
          </a:prstGeom>
          <a:blipFill>
            <a:blip r:embed="rId14" cstate="print"/>
            <a:stretch>
              <a:fillRect/>
            </a:stretch>
          </a:blipFill>
        </p:spPr>
        <p:txBody>
          <a:bodyPr wrap="square" lIns="0" tIns="0" rIns="0" bIns="0" rtlCol="0"/>
          <a:lstStyle/>
          <a:p>
            <a:endParaRPr/>
          </a:p>
        </p:txBody>
      </p:sp>
      <p:sp>
        <p:nvSpPr>
          <p:cNvPr id="33" name="object 33"/>
          <p:cNvSpPr/>
          <p:nvPr/>
        </p:nvSpPr>
        <p:spPr>
          <a:xfrm>
            <a:off x="5714877" y="3648455"/>
            <a:ext cx="211836" cy="374904"/>
          </a:xfrm>
          <a:prstGeom prst="rect">
            <a:avLst/>
          </a:prstGeom>
          <a:blipFill>
            <a:blip r:embed="rId15" cstate="print"/>
            <a:stretch>
              <a:fillRect/>
            </a:stretch>
          </a:blipFill>
        </p:spPr>
        <p:txBody>
          <a:bodyPr wrap="square" lIns="0" tIns="0" rIns="0" bIns="0" rtlCol="0"/>
          <a:lstStyle/>
          <a:p>
            <a:endParaRPr/>
          </a:p>
        </p:txBody>
      </p:sp>
      <p:sp>
        <p:nvSpPr>
          <p:cNvPr id="34" name="object 34"/>
          <p:cNvSpPr/>
          <p:nvPr/>
        </p:nvSpPr>
        <p:spPr>
          <a:xfrm>
            <a:off x="4809621" y="2087879"/>
            <a:ext cx="1027176" cy="374904"/>
          </a:xfrm>
          <a:prstGeom prst="rect">
            <a:avLst/>
          </a:prstGeom>
          <a:blipFill>
            <a:blip r:embed="rId16" cstate="print"/>
            <a:stretch>
              <a:fillRect/>
            </a:stretch>
          </a:blipFill>
        </p:spPr>
        <p:txBody>
          <a:bodyPr wrap="square" lIns="0" tIns="0" rIns="0" bIns="0" rtlCol="0"/>
          <a:lstStyle/>
          <a:p>
            <a:endParaRPr/>
          </a:p>
        </p:txBody>
      </p:sp>
      <p:sp>
        <p:nvSpPr>
          <p:cNvPr id="35" name="object 35"/>
          <p:cNvSpPr/>
          <p:nvPr/>
        </p:nvSpPr>
        <p:spPr>
          <a:xfrm>
            <a:off x="5836797" y="2087879"/>
            <a:ext cx="192024" cy="374904"/>
          </a:xfrm>
          <a:prstGeom prst="rect">
            <a:avLst/>
          </a:prstGeom>
          <a:blipFill>
            <a:blip r:embed="rId17" cstate="print"/>
            <a:stretch>
              <a:fillRect/>
            </a:stretch>
          </a:blipFill>
        </p:spPr>
        <p:txBody>
          <a:bodyPr wrap="square" lIns="0" tIns="0" rIns="0" bIns="0" rtlCol="0"/>
          <a:lstStyle/>
          <a:p>
            <a:endParaRPr/>
          </a:p>
        </p:txBody>
      </p:sp>
      <p:sp>
        <p:nvSpPr>
          <p:cNvPr id="36" name="object 36"/>
          <p:cNvSpPr/>
          <p:nvPr/>
        </p:nvSpPr>
        <p:spPr>
          <a:xfrm>
            <a:off x="2793369" y="3067811"/>
            <a:ext cx="60960" cy="242315"/>
          </a:xfrm>
          <a:prstGeom prst="rect">
            <a:avLst/>
          </a:prstGeom>
          <a:blipFill>
            <a:blip r:embed="rId18" cstate="print"/>
            <a:stretch>
              <a:fillRect/>
            </a:stretch>
          </a:blipFill>
        </p:spPr>
        <p:txBody>
          <a:bodyPr wrap="square" lIns="0" tIns="0" rIns="0" bIns="0" rtlCol="0"/>
          <a:lstStyle/>
          <a:p>
            <a:endParaRPr/>
          </a:p>
        </p:txBody>
      </p:sp>
      <p:sp>
        <p:nvSpPr>
          <p:cNvPr id="37" name="object 37"/>
          <p:cNvSpPr/>
          <p:nvPr/>
        </p:nvSpPr>
        <p:spPr>
          <a:xfrm>
            <a:off x="2788797" y="2718816"/>
            <a:ext cx="74675" cy="243839"/>
          </a:xfrm>
          <a:prstGeom prst="rect">
            <a:avLst/>
          </a:prstGeom>
          <a:blipFill>
            <a:blip r:embed="rId19" cstate="print"/>
            <a:stretch>
              <a:fillRect/>
            </a:stretch>
          </a:blipFill>
        </p:spPr>
        <p:txBody>
          <a:bodyPr wrap="square" lIns="0" tIns="0" rIns="0" bIns="0" rtlCol="0"/>
          <a:lstStyle/>
          <a:p>
            <a:endParaRPr/>
          </a:p>
        </p:txBody>
      </p:sp>
      <p:sp>
        <p:nvSpPr>
          <p:cNvPr id="38" name="object 38"/>
          <p:cNvSpPr/>
          <p:nvPr/>
        </p:nvSpPr>
        <p:spPr>
          <a:xfrm>
            <a:off x="2829946" y="2891027"/>
            <a:ext cx="0" cy="109855"/>
          </a:xfrm>
          <a:custGeom>
            <a:avLst/>
            <a:gdLst/>
            <a:ahLst/>
            <a:cxnLst/>
            <a:rect l="l" t="t" r="r" b="b"/>
            <a:pathLst>
              <a:path h="109855">
                <a:moveTo>
                  <a:pt x="0" y="109727"/>
                </a:moveTo>
                <a:lnTo>
                  <a:pt x="0" y="0"/>
                </a:lnTo>
              </a:path>
            </a:pathLst>
          </a:custGeom>
          <a:ln w="9506">
            <a:solidFill>
              <a:srgbClr val="000000"/>
            </a:solidFill>
          </a:ln>
        </p:spPr>
        <p:txBody>
          <a:bodyPr wrap="square" lIns="0" tIns="0" rIns="0" bIns="0" rtlCol="0"/>
          <a:lstStyle/>
          <a:p>
            <a:endParaRPr/>
          </a:p>
        </p:txBody>
      </p:sp>
      <p:sp>
        <p:nvSpPr>
          <p:cNvPr id="39" name="object 39"/>
          <p:cNvSpPr/>
          <p:nvPr/>
        </p:nvSpPr>
        <p:spPr>
          <a:xfrm>
            <a:off x="2787274" y="2851403"/>
            <a:ext cx="85725" cy="50800"/>
          </a:xfrm>
          <a:custGeom>
            <a:avLst/>
            <a:gdLst/>
            <a:ahLst/>
            <a:cxnLst/>
            <a:rect l="l" t="t" r="r" b="b"/>
            <a:pathLst>
              <a:path w="85725" h="50800">
                <a:moveTo>
                  <a:pt x="85343" y="50291"/>
                </a:moveTo>
                <a:lnTo>
                  <a:pt x="42671" y="0"/>
                </a:lnTo>
                <a:lnTo>
                  <a:pt x="0" y="50291"/>
                </a:lnTo>
                <a:lnTo>
                  <a:pt x="85343" y="50291"/>
                </a:lnTo>
                <a:close/>
              </a:path>
            </a:pathLst>
          </a:custGeom>
          <a:solidFill>
            <a:srgbClr val="000000"/>
          </a:solidFill>
        </p:spPr>
        <p:txBody>
          <a:bodyPr wrap="square" lIns="0" tIns="0" rIns="0" bIns="0" rtlCol="0"/>
          <a:lstStyle/>
          <a:p>
            <a:endParaRPr/>
          </a:p>
        </p:txBody>
      </p:sp>
      <p:sp>
        <p:nvSpPr>
          <p:cNvPr id="40" name="object 40"/>
          <p:cNvSpPr/>
          <p:nvPr/>
        </p:nvSpPr>
        <p:spPr>
          <a:xfrm>
            <a:off x="2919862" y="2759963"/>
            <a:ext cx="784860" cy="0"/>
          </a:xfrm>
          <a:custGeom>
            <a:avLst/>
            <a:gdLst/>
            <a:ahLst/>
            <a:cxnLst/>
            <a:rect l="l" t="t" r="r" b="b"/>
            <a:pathLst>
              <a:path w="784860">
                <a:moveTo>
                  <a:pt x="784859" y="0"/>
                </a:moveTo>
                <a:lnTo>
                  <a:pt x="0" y="0"/>
                </a:lnTo>
              </a:path>
            </a:pathLst>
          </a:custGeom>
          <a:ln w="3175">
            <a:solidFill>
              <a:srgbClr val="000000"/>
            </a:solidFill>
            <a:prstDash val="lgDash"/>
          </a:ln>
        </p:spPr>
        <p:txBody>
          <a:bodyPr wrap="square" lIns="0" tIns="0" rIns="0" bIns="0" rtlCol="0"/>
          <a:lstStyle/>
          <a:p>
            <a:endParaRPr/>
          </a:p>
        </p:txBody>
      </p:sp>
      <p:sp>
        <p:nvSpPr>
          <p:cNvPr id="41" name="object 41"/>
          <p:cNvSpPr/>
          <p:nvPr/>
        </p:nvSpPr>
        <p:spPr>
          <a:xfrm>
            <a:off x="2682118" y="2921507"/>
            <a:ext cx="0" cy="485140"/>
          </a:xfrm>
          <a:custGeom>
            <a:avLst/>
            <a:gdLst/>
            <a:ahLst/>
            <a:cxnLst/>
            <a:rect l="l" t="t" r="r" b="b"/>
            <a:pathLst>
              <a:path h="485139">
                <a:moveTo>
                  <a:pt x="0" y="484631"/>
                </a:moveTo>
                <a:lnTo>
                  <a:pt x="0" y="0"/>
                </a:lnTo>
              </a:path>
            </a:pathLst>
          </a:custGeom>
          <a:ln w="9506">
            <a:solidFill>
              <a:srgbClr val="000000"/>
            </a:solidFill>
          </a:ln>
        </p:spPr>
        <p:txBody>
          <a:bodyPr wrap="square" lIns="0" tIns="0" rIns="0" bIns="0" rtlCol="0"/>
          <a:lstStyle/>
          <a:p>
            <a:endParaRPr/>
          </a:p>
        </p:txBody>
      </p:sp>
      <p:sp>
        <p:nvSpPr>
          <p:cNvPr id="42" name="object 42"/>
          <p:cNvSpPr/>
          <p:nvPr/>
        </p:nvSpPr>
        <p:spPr>
          <a:xfrm>
            <a:off x="2682118" y="3406139"/>
            <a:ext cx="0" cy="372110"/>
          </a:xfrm>
          <a:custGeom>
            <a:avLst/>
            <a:gdLst/>
            <a:ahLst/>
            <a:cxnLst/>
            <a:rect l="l" t="t" r="r" b="b"/>
            <a:pathLst>
              <a:path h="372110">
                <a:moveTo>
                  <a:pt x="0" y="0"/>
                </a:moveTo>
                <a:lnTo>
                  <a:pt x="0" y="371856"/>
                </a:lnTo>
              </a:path>
            </a:pathLst>
          </a:custGeom>
          <a:ln w="9506">
            <a:solidFill>
              <a:srgbClr val="000000"/>
            </a:solidFill>
          </a:ln>
        </p:spPr>
        <p:txBody>
          <a:bodyPr wrap="square" lIns="0" tIns="0" rIns="0" bIns="0" rtlCol="0"/>
          <a:lstStyle/>
          <a:p>
            <a:endParaRPr/>
          </a:p>
        </p:txBody>
      </p:sp>
      <p:sp>
        <p:nvSpPr>
          <p:cNvPr id="43" name="object 43"/>
          <p:cNvSpPr/>
          <p:nvPr/>
        </p:nvSpPr>
        <p:spPr>
          <a:xfrm>
            <a:off x="2682118" y="2921507"/>
            <a:ext cx="55244" cy="0"/>
          </a:xfrm>
          <a:custGeom>
            <a:avLst/>
            <a:gdLst/>
            <a:ahLst/>
            <a:cxnLst/>
            <a:rect l="l" t="t" r="r" b="b"/>
            <a:pathLst>
              <a:path w="55244">
                <a:moveTo>
                  <a:pt x="0" y="0"/>
                </a:moveTo>
                <a:lnTo>
                  <a:pt x="54863" y="0"/>
                </a:lnTo>
              </a:path>
            </a:pathLst>
          </a:custGeom>
          <a:ln w="9506">
            <a:solidFill>
              <a:srgbClr val="000000"/>
            </a:solidFill>
          </a:ln>
        </p:spPr>
        <p:txBody>
          <a:bodyPr wrap="square" lIns="0" tIns="0" rIns="0" bIns="0" rtlCol="0"/>
          <a:lstStyle/>
          <a:p>
            <a:endParaRPr/>
          </a:p>
        </p:txBody>
      </p:sp>
      <p:sp>
        <p:nvSpPr>
          <p:cNvPr id="44" name="object 44"/>
          <p:cNvSpPr/>
          <p:nvPr/>
        </p:nvSpPr>
        <p:spPr>
          <a:xfrm>
            <a:off x="2727837" y="2871216"/>
            <a:ext cx="43180" cy="99060"/>
          </a:xfrm>
          <a:custGeom>
            <a:avLst/>
            <a:gdLst/>
            <a:ahLst/>
            <a:cxnLst/>
            <a:rect l="l" t="t" r="r" b="b"/>
            <a:pathLst>
              <a:path w="43180" h="99060">
                <a:moveTo>
                  <a:pt x="42671" y="50291"/>
                </a:moveTo>
                <a:lnTo>
                  <a:pt x="0" y="0"/>
                </a:lnTo>
                <a:lnTo>
                  <a:pt x="0" y="99059"/>
                </a:lnTo>
                <a:lnTo>
                  <a:pt x="42671" y="50291"/>
                </a:lnTo>
                <a:close/>
              </a:path>
            </a:pathLst>
          </a:custGeom>
          <a:solidFill>
            <a:srgbClr val="000000"/>
          </a:solidFill>
        </p:spPr>
        <p:txBody>
          <a:bodyPr wrap="square" lIns="0" tIns="0" rIns="0" bIns="0" rtlCol="0"/>
          <a:lstStyle/>
          <a:p>
            <a:endParaRPr/>
          </a:p>
        </p:txBody>
      </p:sp>
      <p:sp>
        <p:nvSpPr>
          <p:cNvPr id="45" name="object 45"/>
          <p:cNvSpPr/>
          <p:nvPr/>
        </p:nvSpPr>
        <p:spPr>
          <a:xfrm>
            <a:off x="6124833" y="1728216"/>
            <a:ext cx="134112" cy="1453896"/>
          </a:xfrm>
          <a:prstGeom prst="rect">
            <a:avLst/>
          </a:prstGeom>
          <a:blipFill>
            <a:blip r:embed="rId20" cstate="print"/>
            <a:stretch>
              <a:fillRect/>
            </a:stretch>
          </a:blipFill>
        </p:spPr>
        <p:txBody>
          <a:bodyPr wrap="square" lIns="0" tIns="0" rIns="0" bIns="0" rtlCol="0"/>
          <a:lstStyle/>
          <a:p>
            <a:endParaRPr/>
          </a:p>
        </p:txBody>
      </p:sp>
      <p:sp>
        <p:nvSpPr>
          <p:cNvPr id="46" name="object 46"/>
          <p:cNvSpPr/>
          <p:nvPr/>
        </p:nvSpPr>
        <p:spPr>
          <a:xfrm>
            <a:off x="6304665" y="1673351"/>
            <a:ext cx="0" cy="2105025"/>
          </a:xfrm>
          <a:custGeom>
            <a:avLst/>
            <a:gdLst/>
            <a:ahLst/>
            <a:cxnLst/>
            <a:rect l="l" t="t" r="r" b="b"/>
            <a:pathLst>
              <a:path h="2105025">
                <a:moveTo>
                  <a:pt x="0" y="0"/>
                </a:moveTo>
                <a:lnTo>
                  <a:pt x="0" y="2104644"/>
                </a:lnTo>
              </a:path>
            </a:pathLst>
          </a:custGeom>
          <a:ln w="9506">
            <a:solidFill>
              <a:srgbClr val="000000"/>
            </a:solidFill>
          </a:ln>
        </p:spPr>
        <p:txBody>
          <a:bodyPr wrap="square" lIns="0" tIns="0" rIns="0" bIns="0" rtlCol="0"/>
          <a:lstStyle/>
          <a:p>
            <a:endParaRPr/>
          </a:p>
        </p:txBody>
      </p:sp>
      <p:sp>
        <p:nvSpPr>
          <p:cNvPr id="47" name="object 47"/>
          <p:cNvSpPr/>
          <p:nvPr/>
        </p:nvSpPr>
        <p:spPr>
          <a:xfrm>
            <a:off x="7042281" y="3081527"/>
            <a:ext cx="85343" cy="278891"/>
          </a:xfrm>
          <a:prstGeom prst="rect">
            <a:avLst/>
          </a:prstGeom>
          <a:blipFill>
            <a:blip r:embed="rId21" cstate="print"/>
            <a:stretch>
              <a:fillRect/>
            </a:stretch>
          </a:blipFill>
        </p:spPr>
        <p:txBody>
          <a:bodyPr wrap="square" lIns="0" tIns="0" rIns="0" bIns="0" rtlCol="0"/>
          <a:lstStyle/>
          <a:p>
            <a:endParaRPr/>
          </a:p>
        </p:txBody>
      </p:sp>
      <p:sp>
        <p:nvSpPr>
          <p:cNvPr id="48" name="object 48"/>
          <p:cNvSpPr/>
          <p:nvPr/>
        </p:nvSpPr>
        <p:spPr>
          <a:xfrm>
            <a:off x="7083429" y="1950719"/>
            <a:ext cx="0" cy="652780"/>
          </a:xfrm>
          <a:custGeom>
            <a:avLst/>
            <a:gdLst/>
            <a:ahLst/>
            <a:cxnLst/>
            <a:rect l="l" t="t" r="r" b="b"/>
            <a:pathLst>
              <a:path h="652780">
                <a:moveTo>
                  <a:pt x="0" y="0"/>
                </a:moveTo>
                <a:lnTo>
                  <a:pt x="0" y="652271"/>
                </a:lnTo>
              </a:path>
            </a:pathLst>
          </a:custGeom>
          <a:ln w="9506">
            <a:solidFill>
              <a:srgbClr val="000000"/>
            </a:solidFill>
          </a:ln>
        </p:spPr>
        <p:txBody>
          <a:bodyPr wrap="square" lIns="0" tIns="0" rIns="0" bIns="0" rtlCol="0"/>
          <a:lstStyle/>
          <a:p>
            <a:endParaRPr/>
          </a:p>
        </p:txBody>
      </p:sp>
      <p:sp>
        <p:nvSpPr>
          <p:cNvPr id="49" name="object 49"/>
          <p:cNvSpPr/>
          <p:nvPr/>
        </p:nvSpPr>
        <p:spPr>
          <a:xfrm>
            <a:off x="7040757" y="2593847"/>
            <a:ext cx="85725" cy="50800"/>
          </a:xfrm>
          <a:custGeom>
            <a:avLst/>
            <a:gdLst/>
            <a:ahLst/>
            <a:cxnLst/>
            <a:rect l="l" t="t" r="r" b="b"/>
            <a:pathLst>
              <a:path w="85725" h="50800">
                <a:moveTo>
                  <a:pt x="85343" y="0"/>
                </a:moveTo>
                <a:lnTo>
                  <a:pt x="0" y="0"/>
                </a:lnTo>
                <a:lnTo>
                  <a:pt x="42671" y="50291"/>
                </a:lnTo>
                <a:lnTo>
                  <a:pt x="85343" y="0"/>
                </a:lnTo>
                <a:close/>
              </a:path>
            </a:pathLst>
          </a:custGeom>
          <a:solidFill>
            <a:srgbClr val="000000"/>
          </a:solidFill>
        </p:spPr>
        <p:txBody>
          <a:bodyPr wrap="square" lIns="0" tIns="0" rIns="0" bIns="0" rtlCol="0"/>
          <a:lstStyle/>
          <a:p>
            <a:endParaRPr/>
          </a:p>
        </p:txBody>
      </p:sp>
      <p:sp>
        <p:nvSpPr>
          <p:cNvPr id="50" name="object 50"/>
          <p:cNvSpPr/>
          <p:nvPr/>
        </p:nvSpPr>
        <p:spPr>
          <a:xfrm>
            <a:off x="7083429" y="1950719"/>
            <a:ext cx="372110" cy="0"/>
          </a:xfrm>
          <a:custGeom>
            <a:avLst/>
            <a:gdLst/>
            <a:ahLst/>
            <a:cxnLst/>
            <a:rect l="l" t="t" r="r" b="b"/>
            <a:pathLst>
              <a:path w="372109">
                <a:moveTo>
                  <a:pt x="0" y="0"/>
                </a:moveTo>
                <a:lnTo>
                  <a:pt x="371855" y="0"/>
                </a:lnTo>
              </a:path>
            </a:pathLst>
          </a:custGeom>
          <a:ln w="9506">
            <a:solidFill>
              <a:srgbClr val="000000"/>
            </a:solidFill>
          </a:ln>
        </p:spPr>
        <p:txBody>
          <a:bodyPr wrap="square" lIns="0" tIns="0" rIns="0" bIns="0" rtlCol="0"/>
          <a:lstStyle/>
          <a:p>
            <a:endParaRPr/>
          </a:p>
        </p:txBody>
      </p:sp>
      <p:sp>
        <p:nvSpPr>
          <p:cNvPr id="51" name="object 51"/>
          <p:cNvSpPr/>
          <p:nvPr/>
        </p:nvSpPr>
        <p:spPr>
          <a:xfrm>
            <a:off x="7464429" y="1673351"/>
            <a:ext cx="1219200" cy="623570"/>
          </a:xfrm>
          <a:custGeom>
            <a:avLst/>
            <a:gdLst/>
            <a:ahLst/>
            <a:cxnLst/>
            <a:rect l="l" t="t" r="r" b="b"/>
            <a:pathLst>
              <a:path w="1219200" h="623569">
                <a:moveTo>
                  <a:pt x="0" y="0"/>
                </a:moveTo>
                <a:lnTo>
                  <a:pt x="0" y="623315"/>
                </a:lnTo>
                <a:lnTo>
                  <a:pt x="1219199" y="623315"/>
                </a:lnTo>
                <a:lnTo>
                  <a:pt x="1219199" y="0"/>
                </a:lnTo>
                <a:lnTo>
                  <a:pt x="0" y="0"/>
                </a:lnTo>
                <a:close/>
              </a:path>
            </a:pathLst>
          </a:custGeom>
          <a:solidFill>
            <a:srgbClr val="CCFFFF"/>
          </a:solidFill>
        </p:spPr>
        <p:txBody>
          <a:bodyPr wrap="square" lIns="0" tIns="0" rIns="0" bIns="0" rtlCol="0"/>
          <a:lstStyle/>
          <a:p>
            <a:endParaRPr/>
          </a:p>
        </p:txBody>
      </p:sp>
      <p:sp>
        <p:nvSpPr>
          <p:cNvPr id="52" name="object 52"/>
          <p:cNvSpPr/>
          <p:nvPr/>
        </p:nvSpPr>
        <p:spPr>
          <a:xfrm>
            <a:off x="7464429" y="1673351"/>
            <a:ext cx="1219200" cy="623570"/>
          </a:xfrm>
          <a:custGeom>
            <a:avLst/>
            <a:gdLst/>
            <a:ahLst/>
            <a:cxnLst/>
            <a:rect l="l" t="t" r="r" b="b"/>
            <a:pathLst>
              <a:path w="1219200" h="623569">
                <a:moveTo>
                  <a:pt x="0" y="0"/>
                </a:moveTo>
                <a:lnTo>
                  <a:pt x="0" y="623315"/>
                </a:lnTo>
                <a:lnTo>
                  <a:pt x="1219199" y="623315"/>
                </a:lnTo>
                <a:lnTo>
                  <a:pt x="1219199" y="0"/>
                </a:lnTo>
                <a:lnTo>
                  <a:pt x="0" y="0"/>
                </a:lnTo>
                <a:close/>
              </a:path>
            </a:pathLst>
          </a:custGeom>
          <a:ln w="9506">
            <a:solidFill>
              <a:srgbClr val="000000"/>
            </a:solidFill>
          </a:ln>
        </p:spPr>
        <p:txBody>
          <a:bodyPr wrap="square" lIns="0" tIns="0" rIns="0" bIns="0" rtlCol="0"/>
          <a:lstStyle/>
          <a:p>
            <a:endParaRPr/>
          </a:p>
        </p:txBody>
      </p:sp>
      <p:sp>
        <p:nvSpPr>
          <p:cNvPr id="53" name="object 53"/>
          <p:cNvSpPr/>
          <p:nvPr/>
        </p:nvSpPr>
        <p:spPr>
          <a:xfrm>
            <a:off x="7580254" y="1717548"/>
            <a:ext cx="71627" cy="246888"/>
          </a:xfrm>
          <a:prstGeom prst="rect">
            <a:avLst/>
          </a:prstGeom>
          <a:blipFill>
            <a:blip r:embed="rId22" cstate="print"/>
            <a:stretch>
              <a:fillRect/>
            </a:stretch>
          </a:blipFill>
        </p:spPr>
        <p:txBody>
          <a:bodyPr wrap="square" lIns="0" tIns="0" rIns="0" bIns="0" rtlCol="0"/>
          <a:lstStyle/>
          <a:p>
            <a:endParaRPr/>
          </a:p>
        </p:txBody>
      </p:sp>
      <p:sp>
        <p:nvSpPr>
          <p:cNvPr id="54" name="object 54"/>
          <p:cNvSpPr/>
          <p:nvPr/>
        </p:nvSpPr>
        <p:spPr>
          <a:xfrm>
            <a:off x="7685409" y="1714500"/>
            <a:ext cx="890016" cy="169163"/>
          </a:xfrm>
          <a:prstGeom prst="rect">
            <a:avLst/>
          </a:prstGeom>
          <a:blipFill>
            <a:blip r:embed="rId23" cstate="print"/>
            <a:stretch>
              <a:fillRect/>
            </a:stretch>
          </a:blipFill>
        </p:spPr>
        <p:txBody>
          <a:bodyPr wrap="square" lIns="0" tIns="0" rIns="0" bIns="0" rtlCol="0"/>
          <a:lstStyle/>
          <a:p>
            <a:endParaRPr/>
          </a:p>
        </p:txBody>
      </p:sp>
      <p:sp>
        <p:nvSpPr>
          <p:cNvPr id="55" name="object 55"/>
          <p:cNvSpPr/>
          <p:nvPr/>
        </p:nvSpPr>
        <p:spPr>
          <a:xfrm>
            <a:off x="7534533" y="1862327"/>
            <a:ext cx="1085088" cy="169163"/>
          </a:xfrm>
          <a:prstGeom prst="rect">
            <a:avLst/>
          </a:prstGeom>
          <a:blipFill>
            <a:blip r:embed="rId24" cstate="print"/>
            <a:stretch>
              <a:fillRect/>
            </a:stretch>
          </a:blipFill>
        </p:spPr>
        <p:txBody>
          <a:bodyPr wrap="square" lIns="0" tIns="0" rIns="0" bIns="0" rtlCol="0"/>
          <a:lstStyle/>
          <a:p>
            <a:endParaRPr/>
          </a:p>
        </p:txBody>
      </p:sp>
      <p:sp>
        <p:nvSpPr>
          <p:cNvPr id="56" name="object 56"/>
          <p:cNvSpPr/>
          <p:nvPr/>
        </p:nvSpPr>
        <p:spPr>
          <a:xfrm>
            <a:off x="7580254" y="2010155"/>
            <a:ext cx="987552" cy="169163"/>
          </a:xfrm>
          <a:prstGeom prst="rect">
            <a:avLst/>
          </a:prstGeom>
          <a:blipFill>
            <a:blip r:embed="rId25" cstate="print"/>
            <a:stretch>
              <a:fillRect/>
            </a:stretch>
          </a:blipFill>
        </p:spPr>
        <p:txBody>
          <a:bodyPr wrap="square" lIns="0" tIns="0" rIns="0" bIns="0" rtlCol="0"/>
          <a:lstStyle/>
          <a:p>
            <a:endParaRPr/>
          </a:p>
        </p:txBody>
      </p:sp>
      <p:sp>
        <p:nvSpPr>
          <p:cNvPr id="57" name="object 57"/>
          <p:cNvSpPr/>
          <p:nvPr/>
        </p:nvSpPr>
        <p:spPr>
          <a:xfrm>
            <a:off x="7551297" y="2157983"/>
            <a:ext cx="1048511" cy="169163"/>
          </a:xfrm>
          <a:prstGeom prst="rect">
            <a:avLst/>
          </a:prstGeom>
          <a:blipFill>
            <a:blip r:embed="rId26" cstate="print"/>
            <a:stretch>
              <a:fillRect/>
            </a:stretch>
          </a:blipFill>
        </p:spPr>
        <p:txBody>
          <a:bodyPr wrap="square" lIns="0" tIns="0" rIns="0" bIns="0" rtlCol="0"/>
          <a:lstStyle/>
          <a:p>
            <a:endParaRPr/>
          </a:p>
        </p:txBody>
      </p:sp>
      <p:sp>
        <p:nvSpPr>
          <p:cNvPr id="58" name="object 58"/>
          <p:cNvSpPr/>
          <p:nvPr/>
        </p:nvSpPr>
        <p:spPr>
          <a:xfrm>
            <a:off x="6959986" y="2644139"/>
            <a:ext cx="264160" cy="0"/>
          </a:xfrm>
          <a:custGeom>
            <a:avLst/>
            <a:gdLst/>
            <a:ahLst/>
            <a:cxnLst/>
            <a:rect l="l" t="t" r="r" b="b"/>
            <a:pathLst>
              <a:path w="264159">
                <a:moveTo>
                  <a:pt x="0" y="0"/>
                </a:moveTo>
                <a:lnTo>
                  <a:pt x="263651" y="0"/>
                </a:lnTo>
              </a:path>
            </a:pathLst>
          </a:custGeom>
          <a:ln w="9506">
            <a:solidFill>
              <a:srgbClr val="000000"/>
            </a:solidFill>
          </a:ln>
        </p:spPr>
        <p:txBody>
          <a:bodyPr wrap="square" lIns="0" tIns="0" rIns="0" bIns="0" rtlCol="0"/>
          <a:lstStyle/>
          <a:p>
            <a:endParaRPr/>
          </a:p>
        </p:txBody>
      </p:sp>
      <p:sp>
        <p:nvSpPr>
          <p:cNvPr id="59" name="object 59"/>
          <p:cNvSpPr/>
          <p:nvPr/>
        </p:nvSpPr>
        <p:spPr>
          <a:xfrm>
            <a:off x="7214493" y="2593847"/>
            <a:ext cx="43180" cy="99060"/>
          </a:xfrm>
          <a:custGeom>
            <a:avLst/>
            <a:gdLst/>
            <a:ahLst/>
            <a:cxnLst/>
            <a:rect l="l" t="t" r="r" b="b"/>
            <a:pathLst>
              <a:path w="43179" h="99060">
                <a:moveTo>
                  <a:pt x="42671" y="50291"/>
                </a:moveTo>
                <a:lnTo>
                  <a:pt x="0" y="0"/>
                </a:lnTo>
                <a:lnTo>
                  <a:pt x="0" y="99059"/>
                </a:lnTo>
                <a:lnTo>
                  <a:pt x="42671" y="50291"/>
                </a:lnTo>
                <a:close/>
              </a:path>
            </a:pathLst>
          </a:custGeom>
          <a:solidFill>
            <a:srgbClr val="000000"/>
          </a:solidFill>
        </p:spPr>
        <p:txBody>
          <a:bodyPr wrap="square" lIns="0" tIns="0" rIns="0" bIns="0" rtlCol="0"/>
          <a:lstStyle/>
          <a:p>
            <a:endParaRPr/>
          </a:p>
        </p:txBody>
      </p:sp>
      <p:sp>
        <p:nvSpPr>
          <p:cNvPr id="60" name="object 60"/>
          <p:cNvSpPr/>
          <p:nvPr/>
        </p:nvSpPr>
        <p:spPr>
          <a:xfrm>
            <a:off x="6530217" y="2089403"/>
            <a:ext cx="1024255" cy="1525905"/>
          </a:xfrm>
          <a:custGeom>
            <a:avLst/>
            <a:gdLst/>
            <a:ahLst/>
            <a:cxnLst/>
            <a:rect l="l" t="t" r="r" b="b"/>
            <a:pathLst>
              <a:path w="1024254" h="1525904">
                <a:moveTo>
                  <a:pt x="1024127" y="1525523"/>
                </a:moveTo>
                <a:lnTo>
                  <a:pt x="0" y="0"/>
                </a:lnTo>
              </a:path>
            </a:pathLst>
          </a:custGeom>
          <a:ln w="15844">
            <a:solidFill>
              <a:srgbClr val="00FFFF"/>
            </a:solidFill>
          </a:ln>
        </p:spPr>
        <p:txBody>
          <a:bodyPr wrap="square" lIns="0" tIns="0" rIns="0" bIns="0" rtlCol="0"/>
          <a:lstStyle/>
          <a:p>
            <a:endParaRPr/>
          </a:p>
        </p:txBody>
      </p:sp>
      <p:sp>
        <p:nvSpPr>
          <p:cNvPr id="61" name="object 61"/>
          <p:cNvSpPr/>
          <p:nvPr/>
        </p:nvSpPr>
        <p:spPr>
          <a:xfrm>
            <a:off x="7330317" y="2685288"/>
            <a:ext cx="45720" cy="55244"/>
          </a:xfrm>
          <a:custGeom>
            <a:avLst/>
            <a:gdLst/>
            <a:ahLst/>
            <a:cxnLst/>
            <a:rect l="l" t="t" r="r" b="b"/>
            <a:pathLst>
              <a:path w="45720" h="55244">
                <a:moveTo>
                  <a:pt x="45719" y="27431"/>
                </a:moveTo>
                <a:lnTo>
                  <a:pt x="43862" y="16716"/>
                </a:lnTo>
                <a:lnTo>
                  <a:pt x="38861" y="8000"/>
                </a:lnTo>
                <a:lnTo>
                  <a:pt x="31575" y="2143"/>
                </a:lnTo>
                <a:lnTo>
                  <a:pt x="22859" y="0"/>
                </a:lnTo>
                <a:lnTo>
                  <a:pt x="13501" y="2143"/>
                </a:lnTo>
                <a:lnTo>
                  <a:pt x="6286" y="8000"/>
                </a:lnTo>
                <a:lnTo>
                  <a:pt x="1643" y="16716"/>
                </a:lnTo>
                <a:lnTo>
                  <a:pt x="0" y="27431"/>
                </a:lnTo>
                <a:lnTo>
                  <a:pt x="1643" y="38147"/>
                </a:lnTo>
                <a:lnTo>
                  <a:pt x="6286" y="46862"/>
                </a:lnTo>
                <a:lnTo>
                  <a:pt x="13501" y="52720"/>
                </a:lnTo>
                <a:lnTo>
                  <a:pt x="22859" y="54863"/>
                </a:lnTo>
                <a:lnTo>
                  <a:pt x="31575" y="52720"/>
                </a:lnTo>
                <a:lnTo>
                  <a:pt x="38861" y="46862"/>
                </a:lnTo>
                <a:lnTo>
                  <a:pt x="43862" y="38147"/>
                </a:lnTo>
                <a:lnTo>
                  <a:pt x="45719" y="27431"/>
                </a:lnTo>
                <a:close/>
              </a:path>
            </a:pathLst>
          </a:custGeom>
          <a:solidFill>
            <a:srgbClr val="000000"/>
          </a:solidFill>
        </p:spPr>
        <p:txBody>
          <a:bodyPr wrap="square" lIns="0" tIns="0" rIns="0" bIns="0" rtlCol="0"/>
          <a:lstStyle/>
          <a:p>
            <a:endParaRPr/>
          </a:p>
        </p:txBody>
      </p:sp>
      <p:sp>
        <p:nvSpPr>
          <p:cNvPr id="62" name="object 62"/>
          <p:cNvSpPr/>
          <p:nvPr/>
        </p:nvSpPr>
        <p:spPr>
          <a:xfrm>
            <a:off x="7330317" y="2685288"/>
            <a:ext cx="45720" cy="55244"/>
          </a:xfrm>
          <a:custGeom>
            <a:avLst/>
            <a:gdLst/>
            <a:ahLst/>
            <a:cxnLst/>
            <a:rect l="l" t="t" r="r" b="b"/>
            <a:pathLst>
              <a:path w="45720" h="55244">
                <a:moveTo>
                  <a:pt x="45719" y="27431"/>
                </a:moveTo>
                <a:lnTo>
                  <a:pt x="43862" y="16716"/>
                </a:lnTo>
                <a:lnTo>
                  <a:pt x="38861" y="8000"/>
                </a:lnTo>
                <a:lnTo>
                  <a:pt x="31575" y="2143"/>
                </a:lnTo>
                <a:lnTo>
                  <a:pt x="22859" y="0"/>
                </a:lnTo>
                <a:lnTo>
                  <a:pt x="13501" y="2143"/>
                </a:lnTo>
                <a:lnTo>
                  <a:pt x="6286" y="8000"/>
                </a:lnTo>
                <a:lnTo>
                  <a:pt x="1643" y="16716"/>
                </a:lnTo>
                <a:lnTo>
                  <a:pt x="0" y="27431"/>
                </a:lnTo>
                <a:lnTo>
                  <a:pt x="1643" y="38147"/>
                </a:lnTo>
                <a:lnTo>
                  <a:pt x="6286" y="46862"/>
                </a:lnTo>
                <a:lnTo>
                  <a:pt x="13501" y="52720"/>
                </a:lnTo>
                <a:lnTo>
                  <a:pt x="22859" y="54863"/>
                </a:lnTo>
                <a:lnTo>
                  <a:pt x="31575" y="52720"/>
                </a:lnTo>
                <a:lnTo>
                  <a:pt x="38861" y="46862"/>
                </a:lnTo>
                <a:lnTo>
                  <a:pt x="43862" y="38147"/>
                </a:lnTo>
                <a:lnTo>
                  <a:pt x="45719" y="27431"/>
                </a:lnTo>
                <a:close/>
              </a:path>
            </a:pathLst>
          </a:custGeom>
          <a:ln w="3175">
            <a:solidFill>
              <a:srgbClr val="000000"/>
            </a:solidFill>
          </a:ln>
        </p:spPr>
        <p:txBody>
          <a:bodyPr wrap="square" lIns="0" tIns="0" rIns="0" bIns="0" rtlCol="0"/>
          <a:lstStyle/>
          <a:p>
            <a:endParaRPr/>
          </a:p>
        </p:txBody>
      </p:sp>
      <p:sp>
        <p:nvSpPr>
          <p:cNvPr id="63" name="object 63"/>
          <p:cNvSpPr/>
          <p:nvPr/>
        </p:nvSpPr>
        <p:spPr>
          <a:xfrm>
            <a:off x="6793869" y="3681984"/>
            <a:ext cx="725424" cy="288036"/>
          </a:xfrm>
          <a:prstGeom prst="rect">
            <a:avLst/>
          </a:prstGeom>
          <a:blipFill>
            <a:blip r:embed="rId27" cstate="print"/>
            <a:stretch>
              <a:fillRect/>
            </a:stretch>
          </a:blipFill>
        </p:spPr>
        <p:txBody>
          <a:bodyPr wrap="square" lIns="0" tIns="0" rIns="0" bIns="0" rtlCol="0"/>
          <a:lstStyle/>
          <a:p>
            <a:endParaRPr/>
          </a:p>
        </p:txBody>
      </p:sp>
      <p:sp>
        <p:nvSpPr>
          <p:cNvPr id="64" name="object 64"/>
          <p:cNvSpPr/>
          <p:nvPr/>
        </p:nvSpPr>
        <p:spPr>
          <a:xfrm>
            <a:off x="7513197" y="3681984"/>
            <a:ext cx="170688" cy="288036"/>
          </a:xfrm>
          <a:prstGeom prst="rect">
            <a:avLst/>
          </a:prstGeom>
          <a:blipFill>
            <a:blip r:embed="rId28" cstate="print"/>
            <a:stretch>
              <a:fillRect/>
            </a:stretch>
          </a:blipFill>
        </p:spPr>
        <p:txBody>
          <a:bodyPr wrap="square" lIns="0" tIns="0" rIns="0" bIns="0" rtlCol="0"/>
          <a:lstStyle/>
          <a:p>
            <a:endParaRPr/>
          </a:p>
        </p:txBody>
      </p:sp>
      <p:sp>
        <p:nvSpPr>
          <p:cNvPr id="65" name="object 65"/>
          <p:cNvSpPr/>
          <p:nvPr/>
        </p:nvSpPr>
        <p:spPr>
          <a:xfrm>
            <a:off x="6784726" y="1880616"/>
            <a:ext cx="1126490" cy="1664335"/>
          </a:xfrm>
          <a:custGeom>
            <a:avLst/>
            <a:gdLst/>
            <a:ahLst/>
            <a:cxnLst/>
            <a:rect l="l" t="t" r="r" b="b"/>
            <a:pathLst>
              <a:path w="1126490" h="1664335">
                <a:moveTo>
                  <a:pt x="1126235" y="1664207"/>
                </a:moveTo>
                <a:lnTo>
                  <a:pt x="0" y="0"/>
                </a:lnTo>
              </a:path>
            </a:pathLst>
          </a:custGeom>
          <a:ln w="15844">
            <a:solidFill>
              <a:srgbClr val="00FFFF"/>
            </a:solidFill>
            <a:prstDash val="lgDash"/>
          </a:ln>
        </p:spPr>
        <p:txBody>
          <a:bodyPr wrap="square" lIns="0" tIns="0" rIns="0" bIns="0" rtlCol="0"/>
          <a:lstStyle/>
          <a:p>
            <a:endParaRPr/>
          </a:p>
        </p:txBody>
      </p:sp>
      <p:sp>
        <p:nvSpPr>
          <p:cNvPr id="66" name="object 66"/>
          <p:cNvSpPr/>
          <p:nvPr/>
        </p:nvSpPr>
        <p:spPr>
          <a:xfrm>
            <a:off x="7174869" y="3060191"/>
            <a:ext cx="45720" cy="53340"/>
          </a:xfrm>
          <a:custGeom>
            <a:avLst/>
            <a:gdLst/>
            <a:ahLst/>
            <a:cxnLst/>
            <a:rect l="l" t="t" r="r" b="b"/>
            <a:pathLst>
              <a:path w="45720" h="53339">
                <a:moveTo>
                  <a:pt x="45719" y="25907"/>
                </a:moveTo>
                <a:lnTo>
                  <a:pt x="43862" y="16073"/>
                </a:lnTo>
                <a:lnTo>
                  <a:pt x="38861" y="7810"/>
                </a:lnTo>
                <a:lnTo>
                  <a:pt x="31575" y="2119"/>
                </a:lnTo>
                <a:lnTo>
                  <a:pt x="22859" y="0"/>
                </a:lnTo>
                <a:lnTo>
                  <a:pt x="14144" y="2119"/>
                </a:lnTo>
                <a:lnTo>
                  <a:pt x="6857" y="7810"/>
                </a:lnTo>
                <a:lnTo>
                  <a:pt x="1857" y="16073"/>
                </a:lnTo>
                <a:lnTo>
                  <a:pt x="0" y="25907"/>
                </a:lnTo>
                <a:lnTo>
                  <a:pt x="1857" y="36623"/>
                </a:lnTo>
                <a:lnTo>
                  <a:pt x="6857" y="45338"/>
                </a:lnTo>
                <a:lnTo>
                  <a:pt x="14144" y="51196"/>
                </a:lnTo>
                <a:lnTo>
                  <a:pt x="22859" y="53339"/>
                </a:lnTo>
                <a:lnTo>
                  <a:pt x="31575" y="51196"/>
                </a:lnTo>
                <a:lnTo>
                  <a:pt x="38861" y="45338"/>
                </a:lnTo>
                <a:lnTo>
                  <a:pt x="43862" y="36623"/>
                </a:lnTo>
                <a:lnTo>
                  <a:pt x="45719" y="25907"/>
                </a:lnTo>
                <a:close/>
              </a:path>
            </a:pathLst>
          </a:custGeom>
          <a:ln w="3175">
            <a:solidFill>
              <a:srgbClr val="000000"/>
            </a:solidFill>
          </a:ln>
        </p:spPr>
        <p:txBody>
          <a:bodyPr wrap="square" lIns="0" tIns="0" rIns="0" bIns="0" rtlCol="0"/>
          <a:lstStyle/>
          <a:p>
            <a:endParaRPr/>
          </a:p>
        </p:txBody>
      </p:sp>
      <p:sp>
        <p:nvSpPr>
          <p:cNvPr id="67" name="object 67"/>
          <p:cNvSpPr/>
          <p:nvPr/>
        </p:nvSpPr>
        <p:spPr>
          <a:xfrm>
            <a:off x="7400421" y="2598420"/>
            <a:ext cx="73152" cy="274320"/>
          </a:xfrm>
          <a:prstGeom prst="rect">
            <a:avLst/>
          </a:prstGeom>
          <a:blipFill>
            <a:blip r:embed="rId29" cstate="print"/>
            <a:stretch>
              <a:fillRect/>
            </a:stretch>
          </a:blipFill>
        </p:spPr>
        <p:txBody>
          <a:bodyPr wrap="square" lIns="0" tIns="0" rIns="0" bIns="0" rtlCol="0"/>
          <a:lstStyle/>
          <a:p>
            <a:endParaRPr/>
          </a:p>
        </p:txBody>
      </p:sp>
      <p:sp>
        <p:nvSpPr>
          <p:cNvPr id="68" name="object 68"/>
          <p:cNvSpPr/>
          <p:nvPr/>
        </p:nvSpPr>
        <p:spPr>
          <a:xfrm>
            <a:off x="7988686" y="3511296"/>
            <a:ext cx="146303" cy="239267"/>
          </a:xfrm>
          <a:prstGeom prst="rect">
            <a:avLst/>
          </a:prstGeom>
          <a:blipFill>
            <a:blip r:embed="rId30" cstate="print"/>
            <a:stretch>
              <a:fillRect/>
            </a:stretch>
          </a:blipFill>
        </p:spPr>
        <p:txBody>
          <a:bodyPr wrap="square" lIns="0" tIns="0" rIns="0" bIns="0" rtlCol="0"/>
          <a:lstStyle/>
          <a:p>
            <a:endParaRPr/>
          </a:p>
        </p:txBody>
      </p:sp>
      <p:sp>
        <p:nvSpPr>
          <p:cNvPr id="69" name="object 69"/>
          <p:cNvSpPr/>
          <p:nvPr/>
        </p:nvSpPr>
        <p:spPr>
          <a:xfrm>
            <a:off x="6109594" y="1473701"/>
            <a:ext cx="304800" cy="338327"/>
          </a:xfrm>
          <a:prstGeom prst="rect">
            <a:avLst/>
          </a:prstGeom>
          <a:blipFill>
            <a:blip r:embed="rId31" cstate="print"/>
            <a:stretch>
              <a:fillRect/>
            </a:stretch>
          </a:blipFill>
        </p:spPr>
        <p:txBody>
          <a:bodyPr wrap="square" lIns="0" tIns="0" rIns="0" bIns="0" rtlCol="0"/>
          <a:lstStyle/>
          <a:p>
            <a:endParaRPr/>
          </a:p>
        </p:txBody>
      </p:sp>
      <p:sp>
        <p:nvSpPr>
          <p:cNvPr id="70" name="object 70"/>
          <p:cNvSpPr/>
          <p:nvPr/>
        </p:nvSpPr>
        <p:spPr>
          <a:xfrm>
            <a:off x="6457065" y="1472177"/>
            <a:ext cx="92963" cy="342900"/>
          </a:xfrm>
          <a:prstGeom prst="rect">
            <a:avLst/>
          </a:prstGeom>
          <a:blipFill>
            <a:blip r:embed="rId32" cstate="print"/>
            <a:stretch>
              <a:fillRect/>
            </a:stretch>
          </a:blipFill>
        </p:spPr>
        <p:txBody>
          <a:bodyPr wrap="square" lIns="0" tIns="0" rIns="0" bIns="0" rtlCol="0"/>
          <a:lstStyle/>
          <a:p>
            <a:endParaRPr/>
          </a:p>
        </p:txBody>
      </p:sp>
      <p:sp>
        <p:nvSpPr>
          <p:cNvPr id="71" name="object 71"/>
          <p:cNvSpPr/>
          <p:nvPr/>
        </p:nvSpPr>
        <p:spPr>
          <a:xfrm>
            <a:off x="6598797" y="1467605"/>
            <a:ext cx="890016" cy="233172"/>
          </a:xfrm>
          <a:prstGeom prst="rect">
            <a:avLst/>
          </a:prstGeom>
          <a:blipFill>
            <a:blip r:embed="rId33" cstate="print"/>
            <a:stretch>
              <a:fillRect/>
            </a:stretch>
          </a:blipFill>
        </p:spPr>
        <p:txBody>
          <a:bodyPr wrap="square" lIns="0" tIns="0" rIns="0" bIns="0" rtlCol="0"/>
          <a:lstStyle/>
          <a:p>
            <a:endParaRPr/>
          </a:p>
        </p:txBody>
      </p:sp>
      <p:sp>
        <p:nvSpPr>
          <p:cNvPr id="72" name="object 72"/>
          <p:cNvSpPr/>
          <p:nvPr/>
        </p:nvSpPr>
        <p:spPr>
          <a:xfrm>
            <a:off x="4608453" y="2008632"/>
            <a:ext cx="152399" cy="251459"/>
          </a:xfrm>
          <a:prstGeom prst="rect">
            <a:avLst/>
          </a:prstGeom>
          <a:blipFill>
            <a:blip r:embed="rId34" cstate="print"/>
            <a:stretch>
              <a:fillRect/>
            </a:stretch>
          </a:blipFill>
        </p:spPr>
        <p:txBody>
          <a:bodyPr wrap="square" lIns="0" tIns="0" rIns="0" bIns="0" rtlCol="0"/>
          <a:lstStyle/>
          <a:p>
            <a:endParaRPr/>
          </a:p>
        </p:txBody>
      </p:sp>
      <p:sp>
        <p:nvSpPr>
          <p:cNvPr id="73" name="object 73"/>
          <p:cNvSpPr/>
          <p:nvPr/>
        </p:nvSpPr>
        <p:spPr>
          <a:xfrm>
            <a:off x="774073" y="3777996"/>
            <a:ext cx="9144000" cy="3429000"/>
          </a:xfrm>
          <a:custGeom>
            <a:avLst/>
            <a:gdLst/>
            <a:ahLst/>
            <a:cxnLst/>
            <a:rect l="l" t="t" r="r" b="b"/>
            <a:pathLst>
              <a:path w="9144000" h="3429000">
                <a:moveTo>
                  <a:pt x="9143996" y="3428999"/>
                </a:moveTo>
                <a:lnTo>
                  <a:pt x="9143996" y="0"/>
                </a:lnTo>
                <a:lnTo>
                  <a:pt x="0" y="0"/>
                </a:lnTo>
                <a:lnTo>
                  <a:pt x="0" y="3428999"/>
                </a:lnTo>
                <a:lnTo>
                  <a:pt x="9143996" y="3428999"/>
                </a:lnTo>
                <a:close/>
              </a:path>
            </a:pathLst>
          </a:custGeom>
          <a:solidFill>
            <a:srgbClr val="FFFFFF"/>
          </a:solidFill>
        </p:spPr>
        <p:txBody>
          <a:bodyPr wrap="square" lIns="0" tIns="0" rIns="0" bIns="0" rtlCol="0"/>
          <a:lstStyle/>
          <a:p>
            <a:endParaRPr/>
          </a:p>
        </p:txBody>
      </p:sp>
      <p:sp>
        <p:nvSpPr>
          <p:cNvPr id="74" name="object 74"/>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75" name="object 75"/>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76" name="object 76"/>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77" name="object 77"/>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78" name="object 78"/>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79" name="object 79"/>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80" name="object 80"/>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81" name="object 81"/>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82" name="object 82"/>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83" name="object 83"/>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84" name="object 84"/>
          <p:cNvSpPr/>
          <p:nvPr/>
        </p:nvSpPr>
        <p:spPr>
          <a:xfrm>
            <a:off x="778645" y="3777995"/>
            <a:ext cx="332231" cy="3424427"/>
          </a:xfrm>
          <a:prstGeom prst="rect">
            <a:avLst/>
          </a:prstGeom>
          <a:blipFill>
            <a:blip r:embed="rId35" cstate="print"/>
            <a:stretch>
              <a:fillRect/>
            </a:stretch>
          </a:blipFill>
        </p:spPr>
        <p:txBody>
          <a:bodyPr wrap="square" lIns="0" tIns="0" rIns="0" bIns="0" rtlCol="0"/>
          <a:lstStyle/>
          <a:p>
            <a:endParaRPr/>
          </a:p>
        </p:txBody>
      </p:sp>
      <p:sp>
        <p:nvSpPr>
          <p:cNvPr id="85" name="object 85"/>
          <p:cNvSpPr/>
          <p:nvPr/>
        </p:nvSpPr>
        <p:spPr>
          <a:xfrm>
            <a:off x="1540642" y="3777995"/>
            <a:ext cx="297179" cy="3422903"/>
          </a:xfrm>
          <a:prstGeom prst="rect">
            <a:avLst/>
          </a:prstGeom>
          <a:blipFill>
            <a:blip r:embed="rId36" cstate="print"/>
            <a:stretch>
              <a:fillRect/>
            </a:stretch>
          </a:blipFill>
        </p:spPr>
        <p:txBody>
          <a:bodyPr wrap="square" lIns="0" tIns="0" rIns="0" bIns="0" rtlCol="0"/>
          <a:lstStyle/>
          <a:p>
            <a:endParaRPr/>
          </a:p>
        </p:txBody>
      </p:sp>
      <p:sp>
        <p:nvSpPr>
          <p:cNvPr id="86" name="object 86"/>
          <p:cNvSpPr/>
          <p:nvPr/>
        </p:nvSpPr>
        <p:spPr>
          <a:xfrm>
            <a:off x="2919862" y="3777996"/>
            <a:ext cx="2970530" cy="154305"/>
          </a:xfrm>
          <a:custGeom>
            <a:avLst/>
            <a:gdLst/>
            <a:ahLst/>
            <a:cxnLst/>
            <a:rect l="l" t="t" r="r" b="b"/>
            <a:pathLst>
              <a:path w="2970529" h="154304">
                <a:moveTo>
                  <a:pt x="0" y="0"/>
                </a:moveTo>
                <a:lnTo>
                  <a:pt x="0" y="153923"/>
                </a:lnTo>
                <a:lnTo>
                  <a:pt x="2970275" y="153923"/>
                </a:lnTo>
              </a:path>
            </a:pathLst>
          </a:custGeom>
          <a:ln w="9506">
            <a:solidFill>
              <a:srgbClr val="000000"/>
            </a:solidFill>
          </a:ln>
        </p:spPr>
        <p:txBody>
          <a:bodyPr wrap="square" lIns="0" tIns="0" rIns="0" bIns="0" rtlCol="0"/>
          <a:lstStyle/>
          <a:p>
            <a:endParaRPr/>
          </a:p>
        </p:txBody>
      </p:sp>
      <p:sp>
        <p:nvSpPr>
          <p:cNvPr id="87" name="object 87"/>
          <p:cNvSpPr/>
          <p:nvPr/>
        </p:nvSpPr>
        <p:spPr>
          <a:xfrm>
            <a:off x="5201290" y="4044696"/>
            <a:ext cx="792480" cy="187452"/>
          </a:xfrm>
          <a:prstGeom prst="rect">
            <a:avLst/>
          </a:prstGeom>
          <a:blipFill>
            <a:blip r:embed="rId37" cstate="print"/>
            <a:stretch>
              <a:fillRect/>
            </a:stretch>
          </a:blipFill>
        </p:spPr>
        <p:txBody>
          <a:bodyPr wrap="square" lIns="0" tIns="0" rIns="0" bIns="0" rtlCol="0"/>
          <a:lstStyle/>
          <a:p>
            <a:endParaRPr/>
          </a:p>
        </p:txBody>
      </p:sp>
      <p:sp>
        <p:nvSpPr>
          <p:cNvPr id="88" name="object 88"/>
          <p:cNvSpPr/>
          <p:nvPr/>
        </p:nvSpPr>
        <p:spPr>
          <a:xfrm>
            <a:off x="3911986" y="4070603"/>
            <a:ext cx="0" cy="99060"/>
          </a:xfrm>
          <a:custGeom>
            <a:avLst/>
            <a:gdLst/>
            <a:ahLst/>
            <a:cxnLst/>
            <a:rect l="l" t="t" r="r" b="b"/>
            <a:pathLst>
              <a:path h="99060">
                <a:moveTo>
                  <a:pt x="0" y="99059"/>
                </a:moveTo>
                <a:lnTo>
                  <a:pt x="0" y="0"/>
                </a:lnTo>
              </a:path>
            </a:pathLst>
          </a:custGeom>
          <a:ln w="9506">
            <a:solidFill>
              <a:srgbClr val="000000"/>
            </a:solidFill>
          </a:ln>
        </p:spPr>
        <p:txBody>
          <a:bodyPr wrap="square" lIns="0" tIns="0" rIns="0" bIns="0" rtlCol="0"/>
          <a:lstStyle/>
          <a:p>
            <a:endParaRPr/>
          </a:p>
        </p:txBody>
      </p:sp>
      <p:sp>
        <p:nvSpPr>
          <p:cNvPr id="89" name="object 89"/>
          <p:cNvSpPr/>
          <p:nvPr/>
        </p:nvSpPr>
        <p:spPr>
          <a:xfrm>
            <a:off x="3867789" y="4030979"/>
            <a:ext cx="86995" cy="48895"/>
          </a:xfrm>
          <a:custGeom>
            <a:avLst/>
            <a:gdLst/>
            <a:ahLst/>
            <a:cxnLst/>
            <a:rect l="l" t="t" r="r" b="b"/>
            <a:pathLst>
              <a:path w="86995" h="48895">
                <a:moveTo>
                  <a:pt x="86867" y="48767"/>
                </a:moveTo>
                <a:lnTo>
                  <a:pt x="44195" y="0"/>
                </a:lnTo>
                <a:lnTo>
                  <a:pt x="0" y="48767"/>
                </a:lnTo>
                <a:lnTo>
                  <a:pt x="86867" y="48767"/>
                </a:lnTo>
                <a:close/>
              </a:path>
            </a:pathLst>
          </a:custGeom>
          <a:solidFill>
            <a:srgbClr val="000000"/>
          </a:solidFill>
        </p:spPr>
        <p:txBody>
          <a:bodyPr wrap="square" lIns="0" tIns="0" rIns="0" bIns="0" rtlCol="0"/>
          <a:lstStyle/>
          <a:p>
            <a:endParaRPr/>
          </a:p>
        </p:txBody>
      </p:sp>
      <p:sp>
        <p:nvSpPr>
          <p:cNvPr id="90" name="object 90"/>
          <p:cNvSpPr/>
          <p:nvPr/>
        </p:nvSpPr>
        <p:spPr>
          <a:xfrm>
            <a:off x="4012569" y="3777996"/>
            <a:ext cx="0" cy="154305"/>
          </a:xfrm>
          <a:custGeom>
            <a:avLst/>
            <a:gdLst/>
            <a:ahLst/>
            <a:cxnLst/>
            <a:rect l="l" t="t" r="r" b="b"/>
            <a:pathLst>
              <a:path h="154304">
                <a:moveTo>
                  <a:pt x="0" y="0"/>
                </a:moveTo>
                <a:lnTo>
                  <a:pt x="0" y="153923"/>
                </a:lnTo>
              </a:path>
            </a:pathLst>
          </a:custGeom>
          <a:ln w="3175">
            <a:solidFill>
              <a:srgbClr val="000000"/>
            </a:solidFill>
          </a:ln>
        </p:spPr>
        <p:txBody>
          <a:bodyPr wrap="square" lIns="0" tIns="0" rIns="0" bIns="0" rtlCol="0"/>
          <a:lstStyle/>
          <a:p>
            <a:endParaRPr/>
          </a:p>
        </p:txBody>
      </p:sp>
      <p:sp>
        <p:nvSpPr>
          <p:cNvPr id="91" name="object 91"/>
          <p:cNvSpPr/>
          <p:nvPr/>
        </p:nvSpPr>
        <p:spPr>
          <a:xfrm>
            <a:off x="4465197" y="4099559"/>
            <a:ext cx="683260" cy="277495"/>
          </a:xfrm>
          <a:custGeom>
            <a:avLst/>
            <a:gdLst/>
            <a:ahLst/>
            <a:cxnLst/>
            <a:rect l="l" t="t" r="r" b="b"/>
            <a:pathLst>
              <a:path w="683260" h="277495">
                <a:moveTo>
                  <a:pt x="0" y="0"/>
                </a:moveTo>
                <a:lnTo>
                  <a:pt x="0" y="277367"/>
                </a:lnTo>
                <a:lnTo>
                  <a:pt x="682751" y="277367"/>
                </a:lnTo>
                <a:lnTo>
                  <a:pt x="682751" y="0"/>
                </a:lnTo>
                <a:lnTo>
                  <a:pt x="0" y="0"/>
                </a:lnTo>
                <a:close/>
              </a:path>
            </a:pathLst>
          </a:custGeom>
          <a:solidFill>
            <a:srgbClr val="CCFFFF"/>
          </a:solidFill>
        </p:spPr>
        <p:txBody>
          <a:bodyPr wrap="square" lIns="0" tIns="0" rIns="0" bIns="0" rtlCol="0"/>
          <a:lstStyle/>
          <a:p>
            <a:endParaRPr/>
          </a:p>
        </p:txBody>
      </p:sp>
      <p:sp>
        <p:nvSpPr>
          <p:cNvPr id="92" name="object 92"/>
          <p:cNvSpPr/>
          <p:nvPr/>
        </p:nvSpPr>
        <p:spPr>
          <a:xfrm>
            <a:off x="4465197" y="4099559"/>
            <a:ext cx="683260" cy="277495"/>
          </a:xfrm>
          <a:custGeom>
            <a:avLst/>
            <a:gdLst/>
            <a:ahLst/>
            <a:cxnLst/>
            <a:rect l="l" t="t" r="r" b="b"/>
            <a:pathLst>
              <a:path w="683260" h="277495">
                <a:moveTo>
                  <a:pt x="0" y="0"/>
                </a:moveTo>
                <a:lnTo>
                  <a:pt x="0" y="277367"/>
                </a:lnTo>
                <a:lnTo>
                  <a:pt x="682751" y="277367"/>
                </a:lnTo>
                <a:lnTo>
                  <a:pt x="682751" y="0"/>
                </a:lnTo>
                <a:lnTo>
                  <a:pt x="0" y="0"/>
                </a:lnTo>
                <a:close/>
              </a:path>
            </a:pathLst>
          </a:custGeom>
          <a:ln w="9506">
            <a:solidFill>
              <a:srgbClr val="000000"/>
            </a:solidFill>
          </a:ln>
        </p:spPr>
        <p:txBody>
          <a:bodyPr wrap="square" lIns="0" tIns="0" rIns="0" bIns="0" rtlCol="0"/>
          <a:lstStyle/>
          <a:p>
            <a:endParaRPr/>
          </a:p>
        </p:txBody>
      </p:sp>
      <p:sp>
        <p:nvSpPr>
          <p:cNvPr id="93" name="object 93"/>
          <p:cNvSpPr/>
          <p:nvPr/>
        </p:nvSpPr>
        <p:spPr>
          <a:xfrm>
            <a:off x="4530730" y="4117847"/>
            <a:ext cx="71627" cy="246888"/>
          </a:xfrm>
          <a:prstGeom prst="rect">
            <a:avLst/>
          </a:prstGeom>
          <a:blipFill>
            <a:blip r:embed="rId38" cstate="print"/>
            <a:stretch>
              <a:fillRect/>
            </a:stretch>
          </a:blipFill>
        </p:spPr>
        <p:txBody>
          <a:bodyPr wrap="square" lIns="0" tIns="0" rIns="0" bIns="0" rtlCol="0"/>
          <a:lstStyle/>
          <a:p>
            <a:endParaRPr/>
          </a:p>
        </p:txBody>
      </p:sp>
      <p:sp>
        <p:nvSpPr>
          <p:cNvPr id="94" name="object 94"/>
          <p:cNvSpPr/>
          <p:nvPr/>
        </p:nvSpPr>
        <p:spPr>
          <a:xfrm>
            <a:off x="4641982" y="4114800"/>
            <a:ext cx="438912" cy="333756"/>
          </a:xfrm>
          <a:prstGeom prst="rect">
            <a:avLst/>
          </a:prstGeom>
          <a:blipFill>
            <a:blip r:embed="rId39" cstate="print"/>
            <a:stretch>
              <a:fillRect/>
            </a:stretch>
          </a:blipFill>
        </p:spPr>
        <p:txBody>
          <a:bodyPr wrap="square" lIns="0" tIns="0" rIns="0" bIns="0" rtlCol="0"/>
          <a:lstStyle/>
          <a:p>
            <a:endParaRPr/>
          </a:p>
        </p:txBody>
      </p:sp>
      <p:sp>
        <p:nvSpPr>
          <p:cNvPr id="95" name="object 95"/>
          <p:cNvSpPr/>
          <p:nvPr/>
        </p:nvSpPr>
        <p:spPr>
          <a:xfrm>
            <a:off x="4602358" y="4274820"/>
            <a:ext cx="413004" cy="297179"/>
          </a:xfrm>
          <a:prstGeom prst="rect">
            <a:avLst/>
          </a:prstGeom>
          <a:blipFill>
            <a:blip r:embed="rId40" cstate="print"/>
            <a:stretch>
              <a:fillRect/>
            </a:stretch>
          </a:blipFill>
        </p:spPr>
        <p:txBody>
          <a:bodyPr wrap="square" lIns="0" tIns="0" rIns="0" bIns="0" rtlCol="0"/>
          <a:lstStyle/>
          <a:p>
            <a:endParaRPr/>
          </a:p>
        </p:txBody>
      </p:sp>
      <p:sp>
        <p:nvSpPr>
          <p:cNvPr id="96" name="object 96"/>
          <p:cNvSpPr/>
          <p:nvPr/>
        </p:nvSpPr>
        <p:spPr>
          <a:xfrm>
            <a:off x="3707769" y="3777996"/>
            <a:ext cx="635" cy="154305"/>
          </a:xfrm>
          <a:custGeom>
            <a:avLst/>
            <a:gdLst/>
            <a:ahLst/>
            <a:cxnLst/>
            <a:rect l="l" t="t" r="r" b="b"/>
            <a:pathLst>
              <a:path w="635" h="154304">
                <a:moveTo>
                  <a:pt x="401" y="0"/>
                </a:moveTo>
                <a:lnTo>
                  <a:pt x="0" y="153923"/>
                </a:lnTo>
              </a:path>
            </a:pathLst>
          </a:custGeom>
          <a:ln w="3175">
            <a:solidFill>
              <a:srgbClr val="000000"/>
            </a:solidFill>
            <a:prstDash val="lgDash"/>
          </a:ln>
        </p:spPr>
        <p:txBody>
          <a:bodyPr wrap="square" lIns="0" tIns="0" rIns="0" bIns="0" rtlCol="0"/>
          <a:lstStyle/>
          <a:p>
            <a:endParaRPr/>
          </a:p>
        </p:txBody>
      </p:sp>
      <p:sp>
        <p:nvSpPr>
          <p:cNvPr id="97" name="object 97"/>
          <p:cNvSpPr/>
          <p:nvPr/>
        </p:nvSpPr>
        <p:spPr>
          <a:xfrm>
            <a:off x="3911986" y="4169664"/>
            <a:ext cx="553720" cy="0"/>
          </a:xfrm>
          <a:custGeom>
            <a:avLst/>
            <a:gdLst/>
            <a:ahLst/>
            <a:cxnLst/>
            <a:rect l="l" t="t" r="r" b="b"/>
            <a:pathLst>
              <a:path w="553720">
                <a:moveTo>
                  <a:pt x="0" y="0"/>
                </a:moveTo>
                <a:lnTo>
                  <a:pt x="553211" y="0"/>
                </a:lnTo>
              </a:path>
            </a:pathLst>
          </a:custGeom>
          <a:ln w="9506">
            <a:solidFill>
              <a:srgbClr val="000000"/>
            </a:solidFill>
          </a:ln>
        </p:spPr>
        <p:txBody>
          <a:bodyPr wrap="square" lIns="0" tIns="0" rIns="0" bIns="0" rtlCol="0"/>
          <a:lstStyle/>
          <a:p>
            <a:endParaRPr/>
          </a:p>
        </p:txBody>
      </p:sp>
      <p:sp>
        <p:nvSpPr>
          <p:cNvPr id="98" name="object 98"/>
          <p:cNvSpPr/>
          <p:nvPr/>
        </p:nvSpPr>
        <p:spPr>
          <a:xfrm>
            <a:off x="4012570" y="4020311"/>
            <a:ext cx="73152" cy="242315"/>
          </a:xfrm>
          <a:prstGeom prst="rect">
            <a:avLst/>
          </a:prstGeom>
          <a:blipFill>
            <a:blip r:embed="rId41" cstate="print"/>
            <a:stretch>
              <a:fillRect/>
            </a:stretch>
          </a:blipFill>
        </p:spPr>
        <p:txBody>
          <a:bodyPr wrap="square" lIns="0" tIns="0" rIns="0" bIns="0" rtlCol="0"/>
          <a:lstStyle/>
          <a:p>
            <a:endParaRPr/>
          </a:p>
        </p:txBody>
      </p:sp>
      <p:sp>
        <p:nvSpPr>
          <p:cNvPr id="99" name="object 99"/>
          <p:cNvSpPr/>
          <p:nvPr/>
        </p:nvSpPr>
        <p:spPr>
          <a:xfrm>
            <a:off x="3671194" y="4018788"/>
            <a:ext cx="91439" cy="243839"/>
          </a:xfrm>
          <a:prstGeom prst="rect">
            <a:avLst/>
          </a:prstGeom>
          <a:blipFill>
            <a:blip r:embed="rId42" cstate="print"/>
            <a:stretch>
              <a:fillRect/>
            </a:stretch>
          </a:blipFill>
        </p:spPr>
        <p:txBody>
          <a:bodyPr wrap="square" lIns="0" tIns="0" rIns="0" bIns="0" rtlCol="0"/>
          <a:lstStyle/>
          <a:p>
            <a:endParaRPr/>
          </a:p>
        </p:txBody>
      </p:sp>
      <p:sp>
        <p:nvSpPr>
          <p:cNvPr id="100" name="object 100"/>
          <p:cNvSpPr/>
          <p:nvPr/>
        </p:nvSpPr>
        <p:spPr>
          <a:xfrm>
            <a:off x="3815974" y="4030979"/>
            <a:ext cx="173990" cy="0"/>
          </a:xfrm>
          <a:custGeom>
            <a:avLst/>
            <a:gdLst/>
            <a:ahLst/>
            <a:cxnLst/>
            <a:rect l="l" t="t" r="r" b="b"/>
            <a:pathLst>
              <a:path w="173989">
                <a:moveTo>
                  <a:pt x="173735" y="0"/>
                </a:moveTo>
                <a:lnTo>
                  <a:pt x="0" y="0"/>
                </a:lnTo>
              </a:path>
            </a:pathLst>
          </a:custGeom>
          <a:ln w="9506">
            <a:solidFill>
              <a:srgbClr val="000000"/>
            </a:solidFill>
          </a:ln>
        </p:spPr>
        <p:txBody>
          <a:bodyPr wrap="square" lIns="0" tIns="0" rIns="0" bIns="0" rtlCol="0"/>
          <a:lstStyle/>
          <a:p>
            <a:endParaRPr/>
          </a:p>
        </p:txBody>
      </p:sp>
      <p:sp>
        <p:nvSpPr>
          <p:cNvPr id="101" name="object 101"/>
          <p:cNvSpPr/>
          <p:nvPr/>
        </p:nvSpPr>
        <p:spPr>
          <a:xfrm>
            <a:off x="3780921" y="3980688"/>
            <a:ext cx="43180" cy="99060"/>
          </a:xfrm>
          <a:custGeom>
            <a:avLst/>
            <a:gdLst/>
            <a:ahLst/>
            <a:cxnLst/>
            <a:rect l="l" t="t" r="r" b="b"/>
            <a:pathLst>
              <a:path w="43179" h="99060">
                <a:moveTo>
                  <a:pt x="42671" y="99059"/>
                </a:moveTo>
                <a:lnTo>
                  <a:pt x="42671" y="0"/>
                </a:lnTo>
                <a:lnTo>
                  <a:pt x="0" y="50291"/>
                </a:lnTo>
                <a:lnTo>
                  <a:pt x="42671" y="99059"/>
                </a:lnTo>
                <a:close/>
              </a:path>
            </a:pathLst>
          </a:custGeom>
          <a:solidFill>
            <a:srgbClr val="000000"/>
          </a:solidFill>
        </p:spPr>
        <p:txBody>
          <a:bodyPr wrap="square" lIns="0" tIns="0" rIns="0" bIns="0" rtlCol="0"/>
          <a:lstStyle/>
          <a:p>
            <a:endParaRPr/>
          </a:p>
        </p:txBody>
      </p:sp>
      <p:sp>
        <p:nvSpPr>
          <p:cNvPr id="102" name="object 102"/>
          <p:cNvSpPr/>
          <p:nvPr/>
        </p:nvSpPr>
        <p:spPr>
          <a:xfrm>
            <a:off x="2682118" y="3777996"/>
            <a:ext cx="475615" cy="530860"/>
          </a:xfrm>
          <a:custGeom>
            <a:avLst/>
            <a:gdLst/>
            <a:ahLst/>
            <a:cxnLst/>
            <a:rect l="l" t="t" r="r" b="b"/>
            <a:pathLst>
              <a:path w="475614" h="530860">
                <a:moveTo>
                  <a:pt x="0" y="0"/>
                </a:moveTo>
                <a:lnTo>
                  <a:pt x="0" y="530351"/>
                </a:lnTo>
                <a:lnTo>
                  <a:pt x="475487" y="530351"/>
                </a:lnTo>
              </a:path>
            </a:pathLst>
          </a:custGeom>
          <a:ln w="9506">
            <a:solidFill>
              <a:srgbClr val="000000"/>
            </a:solidFill>
          </a:ln>
        </p:spPr>
        <p:txBody>
          <a:bodyPr wrap="square" lIns="0" tIns="0" rIns="0" bIns="0" rtlCol="0"/>
          <a:lstStyle/>
          <a:p>
            <a:endParaRPr/>
          </a:p>
        </p:txBody>
      </p:sp>
      <p:sp>
        <p:nvSpPr>
          <p:cNvPr id="103" name="object 103"/>
          <p:cNvSpPr/>
          <p:nvPr/>
        </p:nvSpPr>
        <p:spPr>
          <a:xfrm>
            <a:off x="3038734" y="4238244"/>
            <a:ext cx="951230" cy="277495"/>
          </a:xfrm>
          <a:custGeom>
            <a:avLst/>
            <a:gdLst/>
            <a:ahLst/>
            <a:cxnLst/>
            <a:rect l="l" t="t" r="r" b="b"/>
            <a:pathLst>
              <a:path w="951229" h="277495">
                <a:moveTo>
                  <a:pt x="0" y="0"/>
                </a:moveTo>
                <a:lnTo>
                  <a:pt x="0" y="277367"/>
                </a:lnTo>
                <a:lnTo>
                  <a:pt x="950975" y="277367"/>
                </a:lnTo>
                <a:lnTo>
                  <a:pt x="950975" y="0"/>
                </a:lnTo>
                <a:lnTo>
                  <a:pt x="0" y="0"/>
                </a:lnTo>
                <a:close/>
              </a:path>
            </a:pathLst>
          </a:custGeom>
          <a:solidFill>
            <a:srgbClr val="CCFFFF"/>
          </a:solidFill>
        </p:spPr>
        <p:txBody>
          <a:bodyPr wrap="square" lIns="0" tIns="0" rIns="0" bIns="0" rtlCol="0"/>
          <a:lstStyle/>
          <a:p>
            <a:endParaRPr/>
          </a:p>
        </p:txBody>
      </p:sp>
      <p:sp>
        <p:nvSpPr>
          <p:cNvPr id="104" name="object 104"/>
          <p:cNvSpPr/>
          <p:nvPr/>
        </p:nvSpPr>
        <p:spPr>
          <a:xfrm>
            <a:off x="3038734" y="4238244"/>
            <a:ext cx="951230" cy="277495"/>
          </a:xfrm>
          <a:custGeom>
            <a:avLst/>
            <a:gdLst/>
            <a:ahLst/>
            <a:cxnLst/>
            <a:rect l="l" t="t" r="r" b="b"/>
            <a:pathLst>
              <a:path w="951229" h="277495">
                <a:moveTo>
                  <a:pt x="0" y="0"/>
                </a:moveTo>
                <a:lnTo>
                  <a:pt x="0" y="277367"/>
                </a:lnTo>
                <a:lnTo>
                  <a:pt x="950975" y="277367"/>
                </a:lnTo>
                <a:lnTo>
                  <a:pt x="950975" y="0"/>
                </a:lnTo>
                <a:lnTo>
                  <a:pt x="0" y="0"/>
                </a:lnTo>
                <a:close/>
              </a:path>
            </a:pathLst>
          </a:custGeom>
          <a:ln w="9506">
            <a:solidFill>
              <a:srgbClr val="000000"/>
            </a:solidFill>
          </a:ln>
        </p:spPr>
        <p:txBody>
          <a:bodyPr wrap="square" lIns="0" tIns="0" rIns="0" bIns="0" rtlCol="0"/>
          <a:lstStyle/>
          <a:p>
            <a:endParaRPr/>
          </a:p>
        </p:txBody>
      </p:sp>
      <p:sp>
        <p:nvSpPr>
          <p:cNvPr id="105" name="object 105"/>
          <p:cNvSpPr/>
          <p:nvPr/>
        </p:nvSpPr>
        <p:spPr>
          <a:xfrm>
            <a:off x="3116458" y="4256532"/>
            <a:ext cx="68579" cy="251459"/>
          </a:xfrm>
          <a:prstGeom prst="rect">
            <a:avLst/>
          </a:prstGeom>
          <a:blipFill>
            <a:blip r:embed="rId43" cstate="print"/>
            <a:stretch>
              <a:fillRect/>
            </a:stretch>
          </a:blipFill>
        </p:spPr>
        <p:txBody>
          <a:bodyPr wrap="square" lIns="0" tIns="0" rIns="0" bIns="0" rtlCol="0"/>
          <a:lstStyle/>
          <a:p>
            <a:endParaRPr/>
          </a:p>
        </p:txBody>
      </p:sp>
      <p:sp>
        <p:nvSpPr>
          <p:cNvPr id="106" name="object 106"/>
          <p:cNvSpPr/>
          <p:nvPr/>
        </p:nvSpPr>
        <p:spPr>
          <a:xfrm>
            <a:off x="3218566" y="4253484"/>
            <a:ext cx="694944" cy="169163"/>
          </a:xfrm>
          <a:prstGeom prst="rect">
            <a:avLst/>
          </a:prstGeom>
          <a:blipFill>
            <a:blip r:embed="rId44" cstate="print"/>
            <a:stretch>
              <a:fillRect/>
            </a:stretch>
          </a:blipFill>
        </p:spPr>
        <p:txBody>
          <a:bodyPr wrap="square" lIns="0" tIns="0" rIns="0" bIns="0" rtlCol="0"/>
          <a:lstStyle/>
          <a:p>
            <a:endParaRPr/>
          </a:p>
        </p:txBody>
      </p:sp>
      <p:sp>
        <p:nvSpPr>
          <p:cNvPr id="107" name="object 107"/>
          <p:cNvSpPr/>
          <p:nvPr/>
        </p:nvSpPr>
        <p:spPr>
          <a:xfrm>
            <a:off x="3421258" y="4430267"/>
            <a:ext cx="195071" cy="173736"/>
          </a:xfrm>
          <a:prstGeom prst="rect">
            <a:avLst/>
          </a:prstGeom>
          <a:blipFill>
            <a:blip r:embed="rId45" cstate="print"/>
            <a:stretch>
              <a:fillRect/>
            </a:stretch>
          </a:blipFill>
        </p:spPr>
        <p:txBody>
          <a:bodyPr wrap="square" lIns="0" tIns="0" rIns="0" bIns="0" rtlCol="0"/>
          <a:lstStyle/>
          <a:p>
            <a:endParaRPr/>
          </a:p>
        </p:txBody>
      </p:sp>
      <p:sp>
        <p:nvSpPr>
          <p:cNvPr id="108" name="object 108"/>
          <p:cNvSpPr/>
          <p:nvPr/>
        </p:nvSpPr>
        <p:spPr>
          <a:xfrm>
            <a:off x="6304665" y="3777996"/>
            <a:ext cx="2437130" cy="195580"/>
          </a:xfrm>
          <a:custGeom>
            <a:avLst/>
            <a:gdLst/>
            <a:ahLst/>
            <a:cxnLst/>
            <a:rect l="l" t="t" r="r" b="b"/>
            <a:pathLst>
              <a:path w="2437129" h="195579">
                <a:moveTo>
                  <a:pt x="0" y="0"/>
                </a:moveTo>
                <a:lnTo>
                  <a:pt x="0" y="195071"/>
                </a:lnTo>
                <a:lnTo>
                  <a:pt x="2436875" y="195071"/>
                </a:lnTo>
              </a:path>
            </a:pathLst>
          </a:custGeom>
          <a:ln w="9506">
            <a:solidFill>
              <a:srgbClr val="000000"/>
            </a:solidFill>
          </a:ln>
        </p:spPr>
        <p:txBody>
          <a:bodyPr wrap="square" lIns="0" tIns="0" rIns="0" bIns="0" rtlCol="0"/>
          <a:lstStyle/>
          <a:p>
            <a:endParaRPr/>
          </a:p>
        </p:txBody>
      </p:sp>
      <p:sp>
        <p:nvSpPr>
          <p:cNvPr id="109" name="object 109"/>
          <p:cNvSpPr/>
          <p:nvPr/>
        </p:nvSpPr>
        <p:spPr>
          <a:xfrm>
            <a:off x="7866766" y="4050791"/>
            <a:ext cx="890016" cy="169163"/>
          </a:xfrm>
          <a:prstGeom prst="rect">
            <a:avLst/>
          </a:prstGeom>
          <a:blipFill>
            <a:blip r:embed="rId46" cstate="print"/>
            <a:stretch>
              <a:fillRect/>
            </a:stretch>
          </a:blipFill>
        </p:spPr>
        <p:txBody>
          <a:bodyPr wrap="square" lIns="0" tIns="0" rIns="0" bIns="0" rtlCol="0"/>
          <a:lstStyle/>
          <a:p>
            <a:endParaRPr/>
          </a:p>
        </p:txBody>
      </p:sp>
      <p:sp>
        <p:nvSpPr>
          <p:cNvPr id="110" name="object 110"/>
          <p:cNvSpPr/>
          <p:nvPr/>
        </p:nvSpPr>
        <p:spPr>
          <a:xfrm>
            <a:off x="6793869" y="3777996"/>
            <a:ext cx="725424" cy="41148"/>
          </a:xfrm>
          <a:prstGeom prst="rect">
            <a:avLst/>
          </a:prstGeom>
          <a:blipFill>
            <a:blip r:embed="rId47" cstate="print"/>
            <a:stretch>
              <a:fillRect/>
            </a:stretch>
          </a:blipFill>
        </p:spPr>
        <p:txBody>
          <a:bodyPr wrap="square" lIns="0" tIns="0" rIns="0" bIns="0" rtlCol="0"/>
          <a:lstStyle/>
          <a:p>
            <a:endParaRPr/>
          </a:p>
        </p:txBody>
      </p:sp>
      <p:sp>
        <p:nvSpPr>
          <p:cNvPr id="111" name="object 111"/>
          <p:cNvSpPr/>
          <p:nvPr/>
        </p:nvSpPr>
        <p:spPr>
          <a:xfrm>
            <a:off x="7647309" y="3777996"/>
            <a:ext cx="36576" cy="41148"/>
          </a:xfrm>
          <a:prstGeom prst="rect">
            <a:avLst/>
          </a:prstGeom>
          <a:blipFill>
            <a:blip r:embed="rId48" cstate="print"/>
            <a:stretch>
              <a:fillRect/>
            </a:stretch>
          </a:blipFill>
        </p:spPr>
        <p:txBody>
          <a:bodyPr wrap="square" lIns="0" tIns="0" rIns="0" bIns="0" rtlCol="0"/>
          <a:lstStyle/>
          <a:p>
            <a:endParaRPr/>
          </a:p>
        </p:txBody>
      </p:sp>
      <p:sp>
        <p:nvSpPr>
          <p:cNvPr id="112" name="object 112"/>
          <p:cNvSpPr txBox="1"/>
          <p:nvPr/>
        </p:nvSpPr>
        <p:spPr>
          <a:xfrm>
            <a:off x="2384436" y="4534913"/>
            <a:ext cx="6540500" cy="1882775"/>
          </a:xfrm>
          <a:prstGeom prst="rect">
            <a:avLst/>
          </a:prstGeom>
        </p:spPr>
        <p:txBody>
          <a:bodyPr vert="horz" wrap="square" lIns="0" tIns="0" rIns="0" bIns="0" rtlCol="0">
            <a:spAutoFit/>
          </a:bodyPr>
          <a:lstStyle/>
          <a:p>
            <a:pPr algn="ctr">
              <a:lnSpc>
                <a:spcPts val="1530"/>
              </a:lnSpc>
            </a:pPr>
            <a:r>
              <a:rPr sz="1300" b="1" i="1" spc="5" dirty="0">
                <a:latin typeface="Times New Roman"/>
                <a:cs typeface="Times New Roman"/>
              </a:rPr>
              <a:t>Slika 21.3. </a:t>
            </a:r>
            <a:r>
              <a:rPr sz="1300" b="1" i="1" dirty="0">
                <a:latin typeface="Times New Roman"/>
                <a:cs typeface="Times New Roman"/>
              </a:rPr>
              <a:t>Negativni </a:t>
            </a:r>
            <a:r>
              <a:rPr sz="1300" b="1" i="1" spc="10" dirty="0">
                <a:latin typeface="Times New Roman"/>
                <a:cs typeface="Times New Roman"/>
              </a:rPr>
              <a:t>šok </a:t>
            </a:r>
            <a:r>
              <a:rPr sz="1300" b="1" i="1" spc="5" dirty="0">
                <a:latin typeface="Times New Roman"/>
                <a:cs typeface="Times New Roman"/>
              </a:rPr>
              <a:t>agregatne</a:t>
            </a:r>
            <a:r>
              <a:rPr sz="1300" b="1" i="1" spc="-40" dirty="0">
                <a:latin typeface="Times New Roman"/>
                <a:cs typeface="Times New Roman"/>
              </a:rPr>
              <a:t> </a:t>
            </a:r>
            <a:r>
              <a:rPr sz="1300" b="1" i="1" spc="5" dirty="0">
                <a:latin typeface="Times New Roman"/>
                <a:cs typeface="Times New Roman"/>
              </a:rPr>
              <a:t>ponude</a:t>
            </a:r>
            <a:endParaRPr sz="1300">
              <a:latin typeface="Times New Roman"/>
              <a:cs typeface="Times New Roman"/>
            </a:endParaRPr>
          </a:p>
          <a:p>
            <a:pPr marL="45720" marR="38100" algn="ctr">
              <a:lnSpc>
                <a:spcPts val="1639"/>
              </a:lnSpc>
              <a:spcBef>
                <a:spcPts val="55"/>
              </a:spcBef>
            </a:pPr>
            <a:r>
              <a:rPr sz="1400" i="1" spc="10" dirty="0">
                <a:latin typeface="Times New Roman"/>
                <a:cs typeface="Times New Roman"/>
              </a:rPr>
              <a:t>Pano </a:t>
            </a:r>
            <a:r>
              <a:rPr sz="1400" b="1" i="1" spc="15" dirty="0">
                <a:latin typeface="Times New Roman"/>
                <a:cs typeface="Times New Roman"/>
              </a:rPr>
              <a:t>a </a:t>
            </a:r>
            <a:r>
              <a:rPr sz="1400" i="1" spc="15" dirty="0">
                <a:latin typeface="Times New Roman"/>
                <a:cs typeface="Times New Roman"/>
              </a:rPr>
              <a:t>pokazuje model </a:t>
            </a:r>
            <a:r>
              <a:rPr sz="1400" i="1" spc="10" dirty="0">
                <a:latin typeface="Times New Roman"/>
                <a:cs typeface="Times New Roman"/>
              </a:rPr>
              <a:t>agregatne </a:t>
            </a:r>
            <a:r>
              <a:rPr sz="1400" i="1" spc="15" dirty="0">
                <a:latin typeface="Times New Roman"/>
                <a:cs typeface="Times New Roman"/>
              </a:rPr>
              <a:t>ponude </a:t>
            </a:r>
            <a:r>
              <a:rPr sz="1400" i="1" spc="10" dirty="0">
                <a:latin typeface="Times New Roman"/>
                <a:cs typeface="Times New Roman"/>
              </a:rPr>
              <a:t>i </a:t>
            </a:r>
            <a:r>
              <a:rPr sz="1400" i="1" spc="15" dirty="0">
                <a:latin typeface="Times New Roman"/>
                <a:cs typeface="Times New Roman"/>
              </a:rPr>
              <a:t>agregatne </a:t>
            </a:r>
            <a:r>
              <a:rPr sz="1400" i="1" spc="10" dirty="0">
                <a:latin typeface="Times New Roman"/>
                <a:cs typeface="Times New Roman"/>
              </a:rPr>
              <a:t>tražnje. </a:t>
            </a:r>
            <a:r>
              <a:rPr sz="1400" i="1" spc="20" dirty="0">
                <a:latin typeface="Times New Roman"/>
                <a:cs typeface="Times New Roman"/>
              </a:rPr>
              <a:t>Kada </a:t>
            </a:r>
            <a:r>
              <a:rPr sz="1400" i="1" spc="15" dirty="0">
                <a:latin typeface="Times New Roman"/>
                <a:cs typeface="Times New Roman"/>
              </a:rPr>
              <a:t>se </a:t>
            </a:r>
            <a:r>
              <a:rPr sz="1400" i="1" spc="10" dirty="0">
                <a:latin typeface="Times New Roman"/>
                <a:cs typeface="Times New Roman"/>
              </a:rPr>
              <a:t>kriva agregatne  </a:t>
            </a:r>
            <a:r>
              <a:rPr sz="1400" i="1" spc="15" dirty="0">
                <a:latin typeface="Times New Roman"/>
                <a:cs typeface="Times New Roman"/>
              </a:rPr>
              <a:t>ponude pomeri </a:t>
            </a:r>
            <a:r>
              <a:rPr sz="1400" i="1" spc="10" dirty="0">
                <a:latin typeface="Times New Roman"/>
                <a:cs typeface="Times New Roman"/>
              </a:rPr>
              <a:t>ulevo, sa </a:t>
            </a:r>
            <a:r>
              <a:rPr sz="1400" b="1" i="1" spc="20" dirty="0">
                <a:latin typeface="Times New Roman"/>
                <a:cs typeface="Times New Roman"/>
              </a:rPr>
              <a:t>AS </a:t>
            </a:r>
            <a:r>
              <a:rPr sz="1400" i="1" spc="15" dirty="0">
                <a:latin typeface="Times New Roman"/>
                <a:cs typeface="Times New Roman"/>
              </a:rPr>
              <a:t>na </a:t>
            </a:r>
            <a:r>
              <a:rPr sz="1400" b="1" i="1" spc="10" dirty="0">
                <a:latin typeface="Times New Roman"/>
                <a:cs typeface="Times New Roman"/>
              </a:rPr>
              <a:t>AS`</a:t>
            </a:r>
            <a:r>
              <a:rPr sz="1400" i="1" spc="10" dirty="0">
                <a:latin typeface="Times New Roman"/>
                <a:cs typeface="Times New Roman"/>
              </a:rPr>
              <a:t>, ravnoteža </a:t>
            </a:r>
            <a:r>
              <a:rPr sz="1400" i="1" spc="15" dirty="0">
                <a:latin typeface="Times New Roman"/>
                <a:cs typeface="Times New Roman"/>
              </a:rPr>
              <a:t>se pomera </a:t>
            </a:r>
            <a:r>
              <a:rPr sz="1400" i="1" spc="10" dirty="0">
                <a:latin typeface="Times New Roman"/>
                <a:cs typeface="Times New Roman"/>
              </a:rPr>
              <a:t>iz ta</a:t>
            </a:r>
            <a:r>
              <a:rPr sz="1400" spc="10" dirty="0">
                <a:latin typeface="Times New Roman"/>
                <a:cs typeface="Times New Roman"/>
              </a:rPr>
              <a:t>č</a:t>
            </a:r>
            <a:r>
              <a:rPr sz="1400" i="1" spc="10" dirty="0">
                <a:latin typeface="Times New Roman"/>
                <a:cs typeface="Times New Roman"/>
              </a:rPr>
              <a:t>ke </a:t>
            </a:r>
            <a:r>
              <a:rPr sz="1400" b="1" i="1" spc="20" dirty="0">
                <a:latin typeface="Times New Roman"/>
                <a:cs typeface="Times New Roman"/>
              </a:rPr>
              <a:t>E </a:t>
            </a:r>
            <a:r>
              <a:rPr sz="1400" i="1" spc="15" dirty="0">
                <a:latin typeface="Times New Roman"/>
                <a:cs typeface="Times New Roman"/>
              </a:rPr>
              <a:t>u ta</a:t>
            </a:r>
            <a:r>
              <a:rPr sz="1400" spc="15" dirty="0">
                <a:latin typeface="Times New Roman"/>
                <a:cs typeface="Times New Roman"/>
              </a:rPr>
              <a:t>č</a:t>
            </a:r>
            <a:r>
              <a:rPr sz="1400" i="1" spc="15" dirty="0">
                <a:latin typeface="Times New Roman"/>
                <a:cs typeface="Times New Roman"/>
              </a:rPr>
              <a:t>ku </a:t>
            </a:r>
            <a:r>
              <a:rPr sz="1400" b="1" i="1" spc="15" dirty="0">
                <a:latin typeface="Times New Roman"/>
                <a:cs typeface="Times New Roman"/>
              </a:rPr>
              <a:t>E`</a:t>
            </a:r>
            <a:r>
              <a:rPr sz="1400" i="1" spc="15" dirty="0">
                <a:latin typeface="Times New Roman"/>
                <a:cs typeface="Times New Roman"/>
              </a:rPr>
              <a:t>.</a:t>
            </a:r>
            <a:r>
              <a:rPr sz="1400" i="1" spc="-25" dirty="0">
                <a:latin typeface="Times New Roman"/>
                <a:cs typeface="Times New Roman"/>
              </a:rPr>
              <a:t> </a:t>
            </a:r>
            <a:r>
              <a:rPr sz="1400" i="1" spc="15" dirty="0">
                <a:latin typeface="Times New Roman"/>
                <a:cs typeface="Times New Roman"/>
              </a:rPr>
              <a:t>Autput</a:t>
            </a:r>
            <a:endParaRPr sz="1400">
              <a:latin typeface="Times New Roman"/>
              <a:cs typeface="Times New Roman"/>
            </a:endParaRPr>
          </a:p>
          <a:p>
            <a:pPr marL="12700" marR="5080" indent="53340" algn="just">
              <a:lnSpc>
                <a:spcPts val="1639"/>
              </a:lnSpc>
              <a:spcBef>
                <a:spcPts val="15"/>
              </a:spcBef>
            </a:pPr>
            <a:r>
              <a:rPr sz="1400" i="1" spc="15" dirty="0">
                <a:latin typeface="Times New Roman"/>
                <a:cs typeface="Times New Roman"/>
              </a:rPr>
              <a:t>opada sa </a:t>
            </a:r>
            <a:r>
              <a:rPr sz="1400" b="1" i="1" spc="20" dirty="0">
                <a:latin typeface="Times New Roman"/>
                <a:cs typeface="Times New Roman"/>
              </a:rPr>
              <a:t>Y </a:t>
            </a:r>
            <a:r>
              <a:rPr sz="1400" i="1" spc="15" dirty="0">
                <a:latin typeface="Times New Roman"/>
                <a:cs typeface="Times New Roman"/>
              </a:rPr>
              <a:t>na </a:t>
            </a:r>
            <a:r>
              <a:rPr sz="1400" b="1" i="1" spc="10" dirty="0">
                <a:latin typeface="Times New Roman"/>
                <a:cs typeface="Times New Roman"/>
              </a:rPr>
              <a:t>Y`, </a:t>
            </a:r>
            <a:r>
              <a:rPr sz="1400" i="1" spc="15" dirty="0">
                <a:latin typeface="Times New Roman"/>
                <a:cs typeface="Times New Roman"/>
              </a:rPr>
              <a:t>a </a:t>
            </a:r>
            <a:r>
              <a:rPr sz="1400" i="1" spc="10" dirty="0">
                <a:latin typeface="Times New Roman"/>
                <a:cs typeface="Times New Roman"/>
              </a:rPr>
              <a:t>nivo cena </a:t>
            </a:r>
            <a:r>
              <a:rPr sz="1400" i="1" spc="15" dirty="0">
                <a:latin typeface="Times New Roman"/>
                <a:cs typeface="Times New Roman"/>
              </a:rPr>
              <a:t>se pove</a:t>
            </a:r>
            <a:r>
              <a:rPr sz="1400" spc="15" dirty="0">
                <a:latin typeface="Times New Roman"/>
                <a:cs typeface="Times New Roman"/>
              </a:rPr>
              <a:t>ć</a:t>
            </a:r>
            <a:r>
              <a:rPr sz="1400" i="1" spc="15" dirty="0">
                <a:latin typeface="Times New Roman"/>
                <a:cs typeface="Times New Roman"/>
              </a:rPr>
              <a:t>ava sa </a:t>
            </a:r>
            <a:r>
              <a:rPr sz="1400" b="1" i="1" spc="20" dirty="0">
                <a:latin typeface="Times New Roman"/>
                <a:cs typeface="Times New Roman"/>
              </a:rPr>
              <a:t>P </a:t>
            </a:r>
            <a:r>
              <a:rPr sz="1400" i="1" spc="20" dirty="0">
                <a:latin typeface="Times New Roman"/>
                <a:cs typeface="Times New Roman"/>
              </a:rPr>
              <a:t>na </a:t>
            </a:r>
            <a:r>
              <a:rPr sz="1400" b="1" i="1" spc="10" dirty="0">
                <a:latin typeface="Times New Roman"/>
                <a:cs typeface="Times New Roman"/>
              </a:rPr>
              <a:t>P`</a:t>
            </a:r>
            <a:r>
              <a:rPr sz="1400" i="1" spc="10" dirty="0">
                <a:latin typeface="Times New Roman"/>
                <a:cs typeface="Times New Roman"/>
              </a:rPr>
              <a:t>. </a:t>
            </a:r>
            <a:r>
              <a:rPr sz="1400" i="1" spc="15" dirty="0">
                <a:latin typeface="Times New Roman"/>
                <a:cs typeface="Times New Roman"/>
              </a:rPr>
              <a:t>Pano </a:t>
            </a:r>
            <a:r>
              <a:rPr sz="1400" b="1" i="1" spc="15" dirty="0">
                <a:latin typeface="Times New Roman"/>
                <a:cs typeface="Times New Roman"/>
              </a:rPr>
              <a:t>b </a:t>
            </a:r>
            <a:r>
              <a:rPr sz="1400" i="1" spc="10" dirty="0">
                <a:latin typeface="Times New Roman"/>
                <a:cs typeface="Times New Roman"/>
              </a:rPr>
              <a:t>predstavlja kratkoro</a:t>
            </a:r>
            <a:r>
              <a:rPr sz="1400" spc="10" dirty="0">
                <a:latin typeface="Times New Roman"/>
                <a:cs typeface="Times New Roman"/>
              </a:rPr>
              <a:t>č</a:t>
            </a:r>
            <a:r>
              <a:rPr sz="1400" i="1" spc="10" dirty="0">
                <a:latin typeface="Times New Roman"/>
                <a:cs typeface="Times New Roman"/>
              </a:rPr>
              <a:t>nu  </a:t>
            </a:r>
            <a:r>
              <a:rPr sz="1400" i="1" spc="15" dirty="0">
                <a:latin typeface="Times New Roman"/>
                <a:cs typeface="Times New Roman"/>
              </a:rPr>
              <a:t>uzajamnu </a:t>
            </a:r>
            <a:r>
              <a:rPr sz="1400" i="1" spc="10" dirty="0">
                <a:latin typeface="Times New Roman"/>
                <a:cs typeface="Times New Roman"/>
              </a:rPr>
              <a:t>zavisnost inflacije i nezaposlenosti. </a:t>
            </a:r>
            <a:r>
              <a:rPr sz="1400" i="1" spc="15" dirty="0">
                <a:latin typeface="Times New Roman"/>
                <a:cs typeface="Times New Roman"/>
              </a:rPr>
              <a:t>Nepovoljno pomeranje agregatne ponude  pomera ekonomiju </a:t>
            </a:r>
            <a:r>
              <a:rPr sz="1400" i="1" spc="5" dirty="0">
                <a:latin typeface="Times New Roman"/>
                <a:cs typeface="Times New Roman"/>
              </a:rPr>
              <a:t>iz </a:t>
            </a:r>
            <a:r>
              <a:rPr sz="1400" i="1" spc="10" dirty="0">
                <a:latin typeface="Times New Roman"/>
                <a:cs typeface="Times New Roman"/>
              </a:rPr>
              <a:t>ta</a:t>
            </a:r>
            <a:r>
              <a:rPr sz="1400" spc="10" dirty="0">
                <a:latin typeface="Times New Roman"/>
                <a:cs typeface="Times New Roman"/>
              </a:rPr>
              <a:t>č</a:t>
            </a:r>
            <a:r>
              <a:rPr sz="1400" i="1" spc="10" dirty="0">
                <a:latin typeface="Times New Roman"/>
                <a:cs typeface="Times New Roman"/>
              </a:rPr>
              <a:t>ke sa </a:t>
            </a:r>
            <a:r>
              <a:rPr sz="1400" i="1" spc="15" dirty="0">
                <a:latin typeface="Times New Roman"/>
                <a:cs typeface="Times New Roman"/>
              </a:rPr>
              <a:t>nižom nezaposlenoš</a:t>
            </a:r>
            <a:r>
              <a:rPr sz="1400" spc="15" dirty="0">
                <a:latin typeface="Times New Roman"/>
                <a:cs typeface="Times New Roman"/>
              </a:rPr>
              <a:t>ć</a:t>
            </a:r>
            <a:r>
              <a:rPr sz="1400" i="1" spc="15" dirty="0">
                <a:latin typeface="Times New Roman"/>
                <a:cs typeface="Times New Roman"/>
              </a:rPr>
              <a:t>u </a:t>
            </a:r>
            <a:r>
              <a:rPr sz="1400" i="1" spc="10" dirty="0">
                <a:latin typeface="Times New Roman"/>
                <a:cs typeface="Times New Roman"/>
              </a:rPr>
              <a:t>i </a:t>
            </a:r>
            <a:r>
              <a:rPr sz="1400" i="1" spc="15" dirty="0">
                <a:latin typeface="Times New Roman"/>
                <a:cs typeface="Times New Roman"/>
              </a:rPr>
              <a:t>nižom </a:t>
            </a:r>
            <a:r>
              <a:rPr sz="1400" i="1" spc="10" dirty="0">
                <a:latin typeface="Times New Roman"/>
                <a:cs typeface="Times New Roman"/>
              </a:rPr>
              <a:t>inflacijom (ta</a:t>
            </a:r>
            <a:r>
              <a:rPr sz="1400" spc="10" dirty="0">
                <a:latin typeface="Times New Roman"/>
                <a:cs typeface="Times New Roman"/>
              </a:rPr>
              <a:t>č</a:t>
            </a:r>
            <a:r>
              <a:rPr sz="1400" i="1" spc="10" dirty="0">
                <a:latin typeface="Times New Roman"/>
                <a:cs typeface="Times New Roman"/>
              </a:rPr>
              <a:t>ka </a:t>
            </a:r>
            <a:r>
              <a:rPr sz="1400" b="1" i="1" spc="30" dirty="0">
                <a:latin typeface="Times New Roman"/>
                <a:cs typeface="Times New Roman"/>
              </a:rPr>
              <a:t>A</a:t>
            </a:r>
            <a:r>
              <a:rPr sz="1400" i="1" spc="30" dirty="0">
                <a:latin typeface="Times New Roman"/>
                <a:cs typeface="Times New Roman"/>
              </a:rPr>
              <a:t>) </a:t>
            </a:r>
            <a:r>
              <a:rPr sz="1400" i="1" spc="15" dirty="0">
                <a:latin typeface="Times New Roman"/>
                <a:cs typeface="Times New Roman"/>
              </a:rPr>
              <a:t>u</a:t>
            </a:r>
            <a:r>
              <a:rPr sz="1400" i="1" spc="-55" dirty="0">
                <a:latin typeface="Times New Roman"/>
                <a:cs typeface="Times New Roman"/>
              </a:rPr>
              <a:t> </a:t>
            </a:r>
            <a:r>
              <a:rPr sz="1400" i="1" spc="10" dirty="0">
                <a:latin typeface="Times New Roman"/>
                <a:cs typeface="Times New Roman"/>
              </a:rPr>
              <a:t>ta</a:t>
            </a:r>
            <a:r>
              <a:rPr sz="1400" spc="10" dirty="0">
                <a:latin typeface="Times New Roman"/>
                <a:cs typeface="Times New Roman"/>
              </a:rPr>
              <a:t>č</a:t>
            </a:r>
            <a:r>
              <a:rPr sz="1400" i="1" spc="10" dirty="0">
                <a:latin typeface="Times New Roman"/>
                <a:cs typeface="Times New Roman"/>
              </a:rPr>
              <a:t>ku</a:t>
            </a:r>
            <a:endParaRPr sz="1400">
              <a:latin typeface="Times New Roman"/>
              <a:cs typeface="Times New Roman"/>
            </a:endParaRPr>
          </a:p>
          <a:p>
            <a:pPr marL="105410" marR="97155" algn="ctr">
              <a:lnSpc>
                <a:spcPts val="1639"/>
              </a:lnSpc>
              <a:spcBef>
                <a:spcPts val="15"/>
              </a:spcBef>
            </a:pPr>
            <a:r>
              <a:rPr sz="1400" i="1" spc="15" dirty="0">
                <a:latin typeface="Times New Roman"/>
                <a:cs typeface="Times New Roman"/>
              </a:rPr>
              <a:t>sa </a:t>
            </a:r>
            <a:r>
              <a:rPr sz="1400" i="1" spc="10" dirty="0">
                <a:latin typeface="Times New Roman"/>
                <a:cs typeface="Times New Roman"/>
              </a:rPr>
              <a:t>ve</a:t>
            </a:r>
            <a:r>
              <a:rPr sz="1400" spc="10" dirty="0">
                <a:latin typeface="Times New Roman"/>
                <a:cs typeface="Times New Roman"/>
              </a:rPr>
              <a:t>ć</a:t>
            </a:r>
            <a:r>
              <a:rPr sz="1400" i="1" spc="10" dirty="0">
                <a:latin typeface="Times New Roman"/>
                <a:cs typeface="Times New Roman"/>
              </a:rPr>
              <a:t>om nezaposlenoš</a:t>
            </a:r>
            <a:r>
              <a:rPr sz="1400" spc="10" dirty="0">
                <a:latin typeface="Times New Roman"/>
                <a:cs typeface="Times New Roman"/>
              </a:rPr>
              <a:t>ć</a:t>
            </a:r>
            <a:r>
              <a:rPr sz="1400" i="1" spc="10" dirty="0">
                <a:latin typeface="Times New Roman"/>
                <a:cs typeface="Times New Roman"/>
              </a:rPr>
              <a:t>u i </a:t>
            </a:r>
            <a:r>
              <a:rPr sz="1400" i="1" spc="15" dirty="0">
                <a:latin typeface="Times New Roman"/>
                <a:cs typeface="Times New Roman"/>
              </a:rPr>
              <a:t>višom </a:t>
            </a:r>
            <a:r>
              <a:rPr sz="1400" i="1" spc="10" dirty="0">
                <a:latin typeface="Times New Roman"/>
                <a:cs typeface="Times New Roman"/>
              </a:rPr>
              <a:t>inflacijom (ta</a:t>
            </a:r>
            <a:r>
              <a:rPr sz="1400" spc="10" dirty="0">
                <a:latin typeface="Times New Roman"/>
                <a:cs typeface="Times New Roman"/>
              </a:rPr>
              <a:t>č</a:t>
            </a:r>
            <a:r>
              <a:rPr sz="1400" i="1" spc="10" dirty="0">
                <a:latin typeface="Times New Roman"/>
                <a:cs typeface="Times New Roman"/>
              </a:rPr>
              <a:t>ka </a:t>
            </a:r>
            <a:r>
              <a:rPr sz="1400" b="1" i="1" spc="5" dirty="0">
                <a:latin typeface="Times New Roman"/>
                <a:cs typeface="Times New Roman"/>
              </a:rPr>
              <a:t>B</a:t>
            </a:r>
            <a:r>
              <a:rPr sz="1400" i="1" spc="5" dirty="0">
                <a:latin typeface="Times New Roman"/>
                <a:cs typeface="Times New Roman"/>
              </a:rPr>
              <a:t>). </a:t>
            </a:r>
            <a:r>
              <a:rPr sz="1400" i="1" spc="15" dirty="0">
                <a:latin typeface="Times New Roman"/>
                <a:cs typeface="Times New Roman"/>
              </a:rPr>
              <a:t>Kratkoro</a:t>
            </a:r>
            <a:r>
              <a:rPr sz="1400" spc="15" dirty="0">
                <a:latin typeface="Times New Roman"/>
                <a:cs typeface="Times New Roman"/>
              </a:rPr>
              <a:t>č</a:t>
            </a:r>
            <a:r>
              <a:rPr sz="1400" i="1" spc="15" dirty="0">
                <a:latin typeface="Times New Roman"/>
                <a:cs typeface="Times New Roman"/>
              </a:rPr>
              <a:t>na Filipsova </a:t>
            </a:r>
            <a:r>
              <a:rPr sz="1400" i="1" spc="10" dirty="0">
                <a:latin typeface="Times New Roman"/>
                <a:cs typeface="Times New Roman"/>
              </a:rPr>
              <a:t>kriva </a:t>
            </a:r>
            <a:r>
              <a:rPr sz="1400" i="1" spc="15" dirty="0">
                <a:latin typeface="Times New Roman"/>
                <a:cs typeface="Times New Roman"/>
              </a:rPr>
              <a:t>se  </a:t>
            </a:r>
            <a:r>
              <a:rPr sz="1400" i="1" spc="10" dirty="0">
                <a:latin typeface="Times New Roman"/>
                <a:cs typeface="Times New Roman"/>
              </a:rPr>
              <a:t>pomera udesno, </a:t>
            </a:r>
            <a:r>
              <a:rPr sz="1400" i="1" spc="15" dirty="0">
                <a:latin typeface="Times New Roman"/>
                <a:cs typeface="Times New Roman"/>
              </a:rPr>
              <a:t>sa </a:t>
            </a:r>
            <a:r>
              <a:rPr sz="1400" b="1" i="1" spc="20" dirty="0">
                <a:latin typeface="Times New Roman"/>
                <a:cs typeface="Times New Roman"/>
              </a:rPr>
              <a:t>FK </a:t>
            </a:r>
            <a:r>
              <a:rPr sz="1400" i="1" spc="15" dirty="0">
                <a:latin typeface="Times New Roman"/>
                <a:cs typeface="Times New Roman"/>
              </a:rPr>
              <a:t>na </a:t>
            </a:r>
            <a:r>
              <a:rPr sz="1400" b="1" i="1" spc="15" dirty="0">
                <a:latin typeface="Times New Roman"/>
                <a:cs typeface="Times New Roman"/>
              </a:rPr>
              <a:t>FK`</a:t>
            </a:r>
            <a:r>
              <a:rPr sz="1400" i="1" spc="15" dirty="0">
                <a:latin typeface="Times New Roman"/>
                <a:cs typeface="Times New Roman"/>
              </a:rPr>
              <a:t>, pa </a:t>
            </a:r>
            <a:r>
              <a:rPr sz="1400" i="1" spc="10" dirty="0">
                <a:latin typeface="Times New Roman"/>
                <a:cs typeface="Times New Roman"/>
              </a:rPr>
              <a:t>se kreatori </a:t>
            </a:r>
            <a:r>
              <a:rPr sz="1400" i="1" spc="15" dirty="0">
                <a:latin typeface="Times New Roman"/>
                <a:cs typeface="Times New Roman"/>
              </a:rPr>
              <a:t>ekonomske </a:t>
            </a:r>
            <a:r>
              <a:rPr sz="1400" i="1" spc="10" dirty="0">
                <a:latin typeface="Times New Roman"/>
                <a:cs typeface="Times New Roman"/>
              </a:rPr>
              <a:t>politike suo</a:t>
            </a:r>
            <a:r>
              <a:rPr sz="1400" spc="10" dirty="0">
                <a:latin typeface="Times New Roman"/>
                <a:cs typeface="Times New Roman"/>
              </a:rPr>
              <a:t>č</a:t>
            </a:r>
            <a:r>
              <a:rPr sz="1400" i="1" spc="10" dirty="0">
                <a:latin typeface="Times New Roman"/>
                <a:cs typeface="Times New Roman"/>
              </a:rPr>
              <a:t>avaju</a:t>
            </a:r>
            <a:r>
              <a:rPr sz="1400" i="1" spc="45" dirty="0">
                <a:latin typeface="Times New Roman"/>
                <a:cs typeface="Times New Roman"/>
              </a:rPr>
              <a:t> </a:t>
            </a:r>
            <a:r>
              <a:rPr sz="1400" i="1" spc="15" dirty="0">
                <a:latin typeface="Times New Roman"/>
                <a:cs typeface="Times New Roman"/>
              </a:rPr>
              <a:t>sa</a:t>
            </a:r>
            <a:endParaRPr sz="1400">
              <a:latin typeface="Times New Roman"/>
              <a:cs typeface="Times New Roman"/>
            </a:endParaRPr>
          </a:p>
          <a:p>
            <a:pPr algn="ctr">
              <a:lnSpc>
                <a:spcPts val="1610"/>
              </a:lnSpc>
            </a:pPr>
            <a:r>
              <a:rPr sz="1400" i="1" spc="15" dirty="0">
                <a:latin typeface="Times New Roman"/>
                <a:cs typeface="Times New Roman"/>
              </a:rPr>
              <a:t>nepovoljnim odnosom </a:t>
            </a:r>
            <a:r>
              <a:rPr sz="1400" i="1" spc="10" dirty="0">
                <a:latin typeface="Times New Roman"/>
                <a:cs typeface="Times New Roman"/>
              </a:rPr>
              <a:t>izme</a:t>
            </a:r>
            <a:r>
              <a:rPr sz="1400" spc="10" dirty="0">
                <a:latin typeface="Times New Roman"/>
                <a:cs typeface="Times New Roman"/>
              </a:rPr>
              <a:t>ñ</a:t>
            </a:r>
            <a:r>
              <a:rPr sz="1400" i="1" spc="10" dirty="0">
                <a:latin typeface="Times New Roman"/>
                <a:cs typeface="Times New Roman"/>
              </a:rPr>
              <a:t>u inflacije i</a:t>
            </a:r>
            <a:r>
              <a:rPr sz="1400" i="1" spc="-10" dirty="0">
                <a:latin typeface="Times New Roman"/>
                <a:cs typeface="Times New Roman"/>
              </a:rPr>
              <a:t> </a:t>
            </a:r>
            <a:r>
              <a:rPr sz="1400" i="1" spc="10" dirty="0">
                <a:latin typeface="Times New Roman"/>
                <a:cs typeface="Times New Roman"/>
              </a:rPr>
              <a:t>nezaposlenosti.</a:t>
            </a:r>
            <a:endParaRPr sz="1400">
              <a:latin typeface="Times New Roman"/>
              <a:cs typeface="Times New Roman"/>
            </a:endParaRPr>
          </a:p>
        </p:txBody>
      </p:sp>
      <p:sp>
        <p:nvSpPr>
          <p:cNvPr id="113" name="object 113"/>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spc="-5" dirty="0"/>
              <a:pPr marL="25400">
                <a:lnSpc>
                  <a:spcPts val="1105"/>
                </a:lnSpc>
              </a:pPr>
              <a:t>14</a:t>
            </a:fld>
            <a:endParaRPr spc="-5"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160020" rIns="0" bIns="0" rtlCol="0">
            <a:spAutoFit/>
          </a:bodyPr>
          <a:lstStyle/>
          <a:p>
            <a:pPr marL="214629">
              <a:lnSpc>
                <a:spcPct val="100000"/>
              </a:lnSpc>
            </a:pPr>
            <a:r>
              <a:rPr sz="3600" spc="-5" dirty="0"/>
              <a:t>Ciljana</a:t>
            </a:r>
            <a:r>
              <a:rPr sz="3600" spc="-70" dirty="0"/>
              <a:t> </a:t>
            </a:r>
            <a:r>
              <a:rPr sz="3600" spc="-5" dirty="0"/>
              <a:t>inflacija</a:t>
            </a:r>
            <a:endParaRPr sz="3600"/>
          </a:p>
        </p:txBody>
      </p:sp>
      <p:sp>
        <p:nvSpPr>
          <p:cNvPr id="5" name="object 5"/>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6" name="object 6"/>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7" name="object 7"/>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8" name="object 8"/>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9" name="object 9"/>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0" name="object 10"/>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1" name="object 11"/>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2" name="object 12"/>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3" name="object 13"/>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4" name="object 14"/>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5" name="object 15"/>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16" name="object 16"/>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17" name="object 17"/>
          <p:cNvSpPr txBox="1">
            <a:spLocks noGrp="1"/>
          </p:cNvSpPr>
          <p:nvPr>
            <p:ph type="body" idx="1"/>
          </p:nvPr>
        </p:nvSpPr>
        <p:spPr>
          <a:xfrm>
            <a:off x="1919616" y="1370582"/>
            <a:ext cx="7541884" cy="2640851"/>
          </a:xfrm>
          <a:prstGeom prst="rect">
            <a:avLst/>
          </a:prstGeom>
        </p:spPr>
        <p:txBody>
          <a:bodyPr vert="horz" wrap="square" lIns="0" tIns="79375" rIns="0" bIns="0" rtlCol="0">
            <a:spAutoFit/>
          </a:bodyPr>
          <a:lstStyle/>
          <a:p>
            <a:pPr marL="355600" marR="5080" indent="-342900" algn="just">
              <a:lnSpc>
                <a:spcPct val="80000"/>
              </a:lnSpc>
              <a:spcBef>
                <a:spcPts val="620"/>
              </a:spcBef>
              <a:buClr>
                <a:srgbClr val="32CCCC"/>
              </a:buClr>
              <a:buSzPct val="69230"/>
              <a:buFont typeface="Wingdings"/>
              <a:buChar char=""/>
              <a:tabLst>
                <a:tab pos="355600" algn="l"/>
              </a:tabLst>
            </a:pPr>
            <a:r>
              <a:rPr b="1" i="1" spc="-5" smtClean="0">
                <a:latin typeface="Times New Roman"/>
                <a:cs typeface="Times New Roman"/>
              </a:rPr>
              <a:t>Gotovo </a:t>
            </a:r>
            <a:r>
              <a:rPr b="1" i="1" spc="-5" dirty="0">
                <a:latin typeface="Times New Roman"/>
                <a:cs typeface="Times New Roman"/>
              </a:rPr>
              <a:t>sve </a:t>
            </a:r>
            <a:r>
              <a:rPr b="1" i="1" dirty="0">
                <a:latin typeface="Times New Roman"/>
                <a:cs typeface="Times New Roman"/>
              </a:rPr>
              <a:t>vlade </a:t>
            </a:r>
            <a:r>
              <a:rPr b="1" i="1" spc="-5" dirty="0">
                <a:latin typeface="Times New Roman"/>
                <a:cs typeface="Times New Roman"/>
              </a:rPr>
              <a:t>shvataju kakav </a:t>
            </a:r>
            <a:r>
              <a:rPr b="1" i="1" dirty="0">
                <a:latin typeface="Times New Roman"/>
                <a:cs typeface="Times New Roman"/>
              </a:rPr>
              <a:t>napor </a:t>
            </a:r>
            <a:r>
              <a:rPr b="1" i="1" spc="-5" dirty="0">
                <a:latin typeface="Times New Roman"/>
                <a:cs typeface="Times New Roman"/>
              </a:rPr>
              <a:t>treba uložiti  </a:t>
            </a:r>
            <a:r>
              <a:rPr b="1" i="1" dirty="0">
                <a:latin typeface="Times New Roman"/>
                <a:cs typeface="Times New Roman"/>
              </a:rPr>
              <a:t>da bi </a:t>
            </a:r>
            <a:r>
              <a:rPr b="1" i="1" spc="-5" dirty="0">
                <a:latin typeface="Times New Roman"/>
                <a:cs typeface="Times New Roman"/>
              </a:rPr>
              <a:t>se održala </a:t>
            </a:r>
            <a:r>
              <a:rPr b="1" i="1" dirty="0">
                <a:latin typeface="Times New Roman"/>
                <a:cs typeface="Times New Roman"/>
              </a:rPr>
              <a:t>apsolutna stabilnost </a:t>
            </a:r>
            <a:r>
              <a:rPr b="1" i="1" spc="-5" dirty="0">
                <a:latin typeface="Times New Roman"/>
                <a:cs typeface="Times New Roman"/>
              </a:rPr>
              <a:t>cena </a:t>
            </a:r>
            <a:r>
              <a:rPr i="1" spc="-5" dirty="0">
                <a:latin typeface="Times New Roman"/>
                <a:cs typeface="Times New Roman"/>
              </a:rPr>
              <a:t>(nulta  inflacija)</a:t>
            </a:r>
            <a:r>
              <a:rPr b="1" i="1" spc="-5" dirty="0">
                <a:latin typeface="Times New Roman"/>
                <a:cs typeface="Times New Roman"/>
              </a:rPr>
              <a:t>, </a:t>
            </a:r>
            <a:r>
              <a:rPr b="1" i="1" dirty="0">
                <a:latin typeface="Times New Roman"/>
                <a:cs typeface="Times New Roman"/>
              </a:rPr>
              <a:t>a, može </a:t>
            </a:r>
            <a:r>
              <a:rPr b="1" i="1" spc="-5" dirty="0">
                <a:latin typeface="Times New Roman"/>
                <a:cs typeface="Times New Roman"/>
              </a:rPr>
              <a:t>se re</a:t>
            </a:r>
            <a:r>
              <a:rPr spc="-5" dirty="0"/>
              <a:t>ć</a:t>
            </a:r>
            <a:r>
              <a:rPr b="1" i="1" spc="-5" dirty="0">
                <a:latin typeface="Times New Roman"/>
                <a:cs typeface="Times New Roman"/>
              </a:rPr>
              <a:t>i, </a:t>
            </a:r>
            <a:r>
              <a:rPr b="1" i="1" dirty="0">
                <a:latin typeface="Times New Roman"/>
                <a:cs typeface="Times New Roman"/>
              </a:rPr>
              <a:t>i poželjna </a:t>
            </a:r>
            <a:r>
              <a:rPr b="1" i="1" spc="-5" dirty="0">
                <a:latin typeface="Times New Roman"/>
                <a:cs typeface="Times New Roman"/>
              </a:rPr>
              <a:t>stopa  zaposlenosti</a:t>
            </a:r>
            <a:r>
              <a:rPr i="1" spc="-5" dirty="0">
                <a:latin typeface="Times New Roman"/>
                <a:cs typeface="Times New Roman"/>
              </a:rPr>
              <a:t>. </a:t>
            </a:r>
            <a:r>
              <a:rPr dirty="0"/>
              <a:t>Cilj pune </a:t>
            </a:r>
            <a:r>
              <a:rPr spc="-5" dirty="0"/>
              <a:t>zaposlenosti je </a:t>
            </a:r>
            <a:r>
              <a:rPr dirty="0"/>
              <a:t>da </a:t>
            </a:r>
            <a:r>
              <a:rPr spc="-5" dirty="0"/>
              <a:t>se </a:t>
            </a:r>
            <a:r>
              <a:rPr dirty="0"/>
              <a:t>ona </a:t>
            </a:r>
            <a:r>
              <a:rPr spc="-5" dirty="0"/>
              <a:t>javlja  kao   najniža   </a:t>
            </a:r>
            <a:r>
              <a:rPr dirty="0"/>
              <a:t>stopa   </a:t>
            </a:r>
            <a:r>
              <a:rPr spc="-5" dirty="0"/>
              <a:t>nezaposlenosti   </a:t>
            </a:r>
            <a:r>
              <a:rPr i="1" dirty="0">
                <a:latin typeface="Times New Roman"/>
                <a:cs typeface="Times New Roman"/>
              </a:rPr>
              <a:t>(</a:t>
            </a:r>
            <a:r>
              <a:rPr i="1">
                <a:latin typeface="Times New Roman"/>
                <a:cs typeface="Times New Roman"/>
              </a:rPr>
              <a:t>prirodna </a:t>
            </a:r>
            <a:r>
              <a:rPr i="1" spc="165">
                <a:latin typeface="Times New Roman"/>
                <a:cs typeface="Times New Roman"/>
              </a:rPr>
              <a:t> </a:t>
            </a:r>
            <a:r>
              <a:rPr i="1" spc="-5" smtClean="0">
                <a:latin typeface="Times New Roman"/>
                <a:cs typeface="Times New Roman"/>
              </a:rPr>
              <a:t>stopa</a:t>
            </a:r>
            <a:r>
              <a:rPr lang="sr-Latn-RS" i="1" spc="-5" dirty="0" smtClean="0">
                <a:latin typeface="Times New Roman"/>
                <a:cs typeface="Times New Roman"/>
              </a:rPr>
              <a:t> nezaposlenosti) </a:t>
            </a:r>
            <a:r>
              <a:rPr lang="sr-Latn-RS" spc="-5" dirty="0" smtClean="0">
                <a:latin typeface="Times New Roman"/>
                <a:cs typeface="Times New Roman"/>
              </a:rPr>
              <a:t>koja je dosledna stabilnosti cena. Inflacija se smatra podnošljivo, zavisno od toga kako antiinflacione strategije utiču na nezaposlenost. </a:t>
            </a:r>
            <a:endParaRPr i="1" spc="-5" dirty="0">
              <a:latin typeface="Times New Roman"/>
              <a:cs typeface="Times New Roman"/>
            </a:endParaRPr>
          </a:p>
        </p:txBody>
      </p:sp>
      <p:sp>
        <p:nvSpPr>
          <p:cNvPr id="21" name="object 21"/>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r>
              <a:rPr spc="-5" dirty="0"/>
              <a:t>39</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160020" rIns="0" bIns="0" rtlCol="0">
            <a:spAutoFit/>
          </a:bodyPr>
          <a:lstStyle/>
          <a:p>
            <a:pPr marL="214629">
              <a:lnSpc>
                <a:spcPct val="100000"/>
              </a:lnSpc>
            </a:pPr>
            <a:r>
              <a:rPr sz="3600" spc="-5" dirty="0"/>
              <a:t>Ciljana</a:t>
            </a:r>
            <a:r>
              <a:rPr sz="3600" spc="-70" dirty="0"/>
              <a:t> </a:t>
            </a:r>
            <a:r>
              <a:rPr sz="3600" spc="-5" dirty="0"/>
              <a:t>inflacija</a:t>
            </a:r>
            <a:endParaRPr sz="3600"/>
          </a:p>
        </p:txBody>
      </p:sp>
      <p:sp>
        <p:nvSpPr>
          <p:cNvPr id="5" name="object 5"/>
          <p:cNvSpPr/>
          <p:nvPr/>
        </p:nvSpPr>
        <p:spPr>
          <a:xfrm>
            <a:off x="774073" y="3777996"/>
            <a:ext cx="9144000" cy="3429000"/>
          </a:xfrm>
          <a:custGeom>
            <a:avLst/>
            <a:gdLst/>
            <a:ahLst/>
            <a:cxnLst/>
            <a:rect l="l" t="t" r="r" b="b"/>
            <a:pathLst>
              <a:path w="9144000" h="3429000">
                <a:moveTo>
                  <a:pt x="9143996" y="3428999"/>
                </a:moveTo>
                <a:lnTo>
                  <a:pt x="9143996" y="0"/>
                </a:lnTo>
                <a:lnTo>
                  <a:pt x="0" y="0"/>
                </a:lnTo>
                <a:lnTo>
                  <a:pt x="0" y="3428999"/>
                </a:lnTo>
                <a:lnTo>
                  <a:pt x="9143996" y="3428999"/>
                </a:lnTo>
                <a:close/>
              </a:path>
            </a:pathLst>
          </a:custGeom>
          <a:solidFill>
            <a:srgbClr val="FFFFFF"/>
          </a:solidFill>
        </p:spPr>
        <p:txBody>
          <a:bodyPr wrap="square" lIns="0" tIns="0" rIns="0" bIns="0" rtlCol="0"/>
          <a:lstStyle/>
          <a:p>
            <a:endParaRPr/>
          </a:p>
        </p:txBody>
      </p:sp>
      <p:sp>
        <p:nvSpPr>
          <p:cNvPr id="6" name="object 6"/>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7" name="object 7"/>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8" name="object 8"/>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9" name="object 9"/>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10" name="object 10"/>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1" name="object 11"/>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2" name="object 12"/>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3" name="object 13"/>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4" name="object 14"/>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5" name="object 15"/>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6" name="object 16"/>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17" name="object 17"/>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18" name="object 18"/>
          <p:cNvSpPr txBox="1"/>
          <p:nvPr/>
        </p:nvSpPr>
        <p:spPr>
          <a:xfrm>
            <a:off x="1919616" y="1449831"/>
            <a:ext cx="7615555" cy="3200876"/>
          </a:xfrm>
          <a:prstGeom prst="rect">
            <a:avLst/>
          </a:prstGeom>
        </p:spPr>
        <p:txBody>
          <a:bodyPr vert="horz" wrap="square" lIns="0" tIns="0" rIns="0" bIns="0" rtlCol="0">
            <a:spAutoFit/>
          </a:bodyPr>
          <a:lstStyle/>
          <a:p>
            <a:pPr marL="355600" marR="5080" indent="-342900" algn="just">
              <a:lnSpc>
                <a:spcPct val="100000"/>
              </a:lnSpc>
              <a:buClr>
                <a:srgbClr val="32CCCC"/>
              </a:buClr>
              <a:buSzPct val="69230"/>
              <a:buFont typeface="Wingdings"/>
              <a:buChar char=""/>
              <a:tabLst>
                <a:tab pos="355600" algn="l"/>
              </a:tabLst>
            </a:pPr>
            <a:r>
              <a:rPr sz="2600" spc="-5" dirty="0">
                <a:latin typeface="Times New Roman"/>
                <a:cs typeface="Times New Roman"/>
              </a:rPr>
              <a:t>Većina savremenih </a:t>
            </a:r>
            <a:r>
              <a:rPr sz="2600" dirty="0">
                <a:latin typeface="Times New Roman"/>
                <a:cs typeface="Times New Roman"/>
              </a:rPr>
              <a:t>CB </a:t>
            </a:r>
            <a:r>
              <a:rPr sz="2600" spc="-5" dirty="0">
                <a:latin typeface="Times New Roman"/>
                <a:cs typeface="Times New Roman"/>
              </a:rPr>
              <a:t>implicitno primenjuje  </a:t>
            </a:r>
            <a:r>
              <a:rPr sz="2600" b="1" i="1" spc="-5" dirty="0">
                <a:latin typeface="Times New Roman"/>
                <a:cs typeface="Times New Roman"/>
              </a:rPr>
              <a:t>strategiju </a:t>
            </a:r>
            <a:r>
              <a:rPr sz="2600" b="1" i="1" dirty="0">
                <a:latin typeface="Times New Roman"/>
                <a:cs typeface="Times New Roman"/>
              </a:rPr>
              <a:t>fleksibilne </a:t>
            </a:r>
            <a:r>
              <a:rPr sz="2600" b="1" i="1" spc="-5" dirty="0">
                <a:latin typeface="Times New Roman"/>
                <a:cs typeface="Times New Roman"/>
              </a:rPr>
              <a:t>ciljane inflacije </a:t>
            </a:r>
            <a:r>
              <a:rPr sz="2600" i="1" spc="-10" dirty="0">
                <a:latin typeface="Times New Roman"/>
                <a:cs typeface="Times New Roman"/>
              </a:rPr>
              <a:t>(</a:t>
            </a:r>
            <a:r>
              <a:rPr sz="2600" spc="-10" dirty="0">
                <a:latin typeface="Times New Roman"/>
                <a:cs typeface="Times New Roman"/>
              </a:rPr>
              <a:t>π</a:t>
            </a:r>
            <a:r>
              <a:rPr sz="2600" i="1" spc="-10">
                <a:latin typeface="Times New Roman"/>
                <a:cs typeface="Times New Roman"/>
              </a:rPr>
              <a:t>*)</a:t>
            </a:r>
            <a:r>
              <a:rPr sz="2600" b="1" i="1" spc="-10">
                <a:latin typeface="Times New Roman"/>
                <a:cs typeface="Times New Roman"/>
              </a:rPr>
              <a:t>. </a:t>
            </a:r>
            <a:r>
              <a:rPr sz="2600" smtClean="0">
                <a:latin typeface="Times New Roman"/>
                <a:cs typeface="Times New Roman"/>
              </a:rPr>
              <a:t>Visoke </a:t>
            </a:r>
            <a:r>
              <a:rPr sz="2600" spc="-5" dirty="0">
                <a:latin typeface="Times New Roman"/>
                <a:cs typeface="Times New Roman"/>
              </a:rPr>
              <a:t>realne  kamatne </a:t>
            </a:r>
            <a:r>
              <a:rPr sz="2600" dirty="0">
                <a:latin typeface="Times New Roman"/>
                <a:cs typeface="Times New Roman"/>
              </a:rPr>
              <a:t>stope </a:t>
            </a:r>
            <a:r>
              <a:rPr sz="2600" spc="-5" dirty="0">
                <a:latin typeface="Times New Roman"/>
                <a:cs typeface="Times New Roman"/>
              </a:rPr>
              <a:t>izazivaju dalju kontrakciju </a:t>
            </a:r>
            <a:r>
              <a:rPr sz="2600" dirty="0">
                <a:latin typeface="Times New Roman"/>
                <a:cs typeface="Times New Roman"/>
              </a:rPr>
              <a:t>i još  </a:t>
            </a:r>
            <a:r>
              <a:rPr sz="2600" spc="-5" dirty="0">
                <a:latin typeface="Times New Roman"/>
                <a:cs typeface="Times New Roman"/>
              </a:rPr>
              <a:t>negativniju inflaciju, </a:t>
            </a:r>
            <a:r>
              <a:rPr sz="2600" dirty="0">
                <a:latin typeface="Times New Roman"/>
                <a:cs typeface="Times New Roman"/>
              </a:rPr>
              <a:t>a </a:t>
            </a:r>
            <a:r>
              <a:rPr sz="2600" spc="-5" dirty="0">
                <a:latin typeface="Times New Roman"/>
                <a:cs typeface="Times New Roman"/>
              </a:rPr>
              <a:t>ona, pak, </a:t>
            </a:r>
            <a:r>
              <a:rPr sz="2600" dirty="0">
                <a:latin typeface="Times New Roman"/>
                <a:cs typeface="Times New Roman"/>
              </a:rPr>
              <a:t>još više </a:t>
            </a:r>
            <a:r>
              <a:rPr sz="2600" spc="-5" dirty="0">
                <a:latin typeface="Times New Roman"/>
                <a:cs typeface="Times New Roman"/>
              </a:rPr>
              <a:t>povećava  realne kamatne </a:t>
            </a:r>
            <a:r>
              <a:rPr sz="2600" dirty="0">
                <a:latin typeface="Times New Roman"/>
                <a:cs typeface="Times New Roman"/>
              </a:rPr>
              <a:t>stope. Ako </a:t>
            </a:r>
            <a:r>
              <a:rPr sz="2600" spc="-10" dirty="0">
                <a:latin typeface="Times New Roman"/>
                <a:cs typeface="Times New Roman"/>
              </a:rPr>
              <a:t>su </a:t>
            </a:r>
            <a:r>
              <a:rPr sz="2600" spc="-5" dirty="0">
                <a:latin typeface="Times New Roman"/>
                <a:cs typeface="Times New Roman"/>
              </a:rPr>
              <a:t>se </a:t>
            </a:r>
            <a:r>
              <a:rPr sz="2600" dirty="0">
                <a:latin typeface="Times New Roman"/>
                <a:cs typeface="Times New Roman"/>
              </a:rPr>
              <a:t>nominalne </a:t>
            </a:r>
            <a:r>
              <a:rPr sz="2600" spc="-5" dirty="0">
                <a:latin typeface="Times New Roman"/>
                <a:cs typeface="Times New Roman"/>
              </a:rPr>
              <a:t>kamatne  </a:t>
            </a:r>
            <a:r>
              <a:rPr sz="2600" dirty="0">
                <a:latin typeface="Times New Roman"/>
                <a:cs typeface="Times New Roman"/>
              </a:rPr>
              <a:t>stope </a:t>
            </a:r>
            <a:r>
              <a:rPr sz="2600" spc="-5" dirty="0">
                <a:latin typeface="Times New Roman"/>
                <a:cs typeface="Times New Roman"/>
              </a:rPr>
              <a:t>smanjile </a:t>
            </a:r>
            <a:r>
              <a:rPr sz="2600" dirty="0">
                <a:latin typeface="Times New Roman"/>
                <a:cs typeface="Times New Roman"/>
              </a:rPr>
              <a:t>na </a:t>
            </a:r>
            <a:r>
              <a:rPr sz="2600" i="1" dirty="0">
                <a:latin typeface="Times New Roman"/>
                <a:cs typeface="Times New Roman"/>
              </a:rPr>
              <a:t>nulu, </a:t>
            </a:r>
            <a:r>
              <a:rPr sz="2600" dirty="0">
                <a:latin typeface="Times New Roman"/>
                <a:cs typeface="Times New Roman"/>
              </a:rPr>
              <a:t>monetarna politika ne </a:t>
            </a:r>
            <a:r>
              <a:rPr sz="2600" spc="-5" dirty="0">
                <a:latin typeface="Times New Roman"/>
                <a:cs typeface="Times New Roman"/>
              </a:rPr>
              <a:t>može  ništa </a:t>
            </a:r>
            <a:r>
              <a:rPr sz="2600" dirty="0">
                <a:latin typeface="Times New Roman"/>
                <a:cs typeface="Times New Roman"/>
              </a:rPr>
              <a:t>bitno da učini, pošto </a:t>
            </a:r>
            <a:r>
              <a:rPr sz="2600" spc="-5" dirty="0">
                <a:latin typeface="Times New Roman"/>
                <a:cs typeface="Times New Roman"/>
              </a:rPr>
              <a:t>ne može </a:t>
            </a:r>
            <a:r>
              <a:rPr sz="2600" dirty="0">
                <a:latin typeface="Times New Roman"/>
                <a:cs typeface="Times New Roman"/>
              </a:rPr>
              <a:t>da </a:t>
            </a:r>
            <a:r>
              <a:rPr sz="2600" spc="-5" dirty="0">
                <a:latin typeface="Times New Roman"/>
                <a:cs typeface="Times New Roman"/>
              </a:rPr>
              <a:t>utiče </a:t>
            </a:r>
            <a:r>
              <a:rPr sz="2600" dirty="0">
                <a:latin typeface="Times New Roman"/>
                <a:cs typeface="Times New Roman"/>
              </a:rPr>
              <a:t>na  opadajuću agregatnu</a:t>
            </a:r>
            <a:r>
              <a:rPr sz="2600" spc="-125" dirty="0">
                <a:latin typeface="Times New Roman"/>
                <a:cs typeface="Times New Roman"/>
              </a:rPr>
              <a:t> </a:t>
            </a:r>
            <a:r>
              <a:rPr sz="2600" spc="-5" dirty="0">
                <a:latin typeface="Times New Roman"/>
                <a:cs typeface="Times New Roman"/>
              </a:rPr>
              <a:t>tražnju.</a:t>
            </a:r>
            <a:endParaRPr sz="2600">
              <a:latin typeface="Times New Roman"/>
              <a:cs typeface="Times New Roman"/>
            </a:endParaRPr>
          </a:p>
        </p:txBody>
      </p:sp>
      <p:sp>
        <p:nvSpPr>
          <p:cNvPr id="19" name="object 19"/>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r>
              <a:rPr spc="-5" dirty="0"/>
              <a:t>40</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160020" rIns="0" bIns="0" rtlCol="0">
            <a:spAutoFit/>
          </a:bodyPr>
          <a:lstStyle/>
          <a:p>
            <a:pPr marL="214629">
              <a:lnSpc>
                <a:spcPct val="100000"/>
              </a:lnSpc>
            </a:pPr>
            <a:r>
              <a:rPr sz="3600" spc="-5" dirty="0"/>
              <a:t>Ciljana</a:t>
            </a:r>
            <a:r>
              <a:rPr sz="3600" spc="-70" dirty="0"/>
              <a:t> </a:t>
            </a:r>
            <a:r>
              <a:rPr sz="3600" spc="-5" dirty="0"/>
              <a:t>inflacija</a:t>
            </a:r>
            <a:endParaRPr sz="3600"/>
          </a:p>
        </p:txBody>
      </p:sp>
      <p:sp>
        <p:nvSpPr>
          <p:cNvPr id="5" name="object 5"/>
          <p:cNvSpPr/>
          <p:nvPr/>
        </p:nvSpPr>
        <p:spPr>
          <a:xfrm>
            <a:off x="774073" y="3777996"/>
            <a:ext cx="9144000" cy="3429000"/>
          </a:xfrm>
          <a:custGeom>
            <a:avLst/>
            <a:gdLst/>
            <a:ahLst/>
            <a:cxnLst/>
            <a:rect l="l" t="t" r="r" b="b"/>
            <a:pathLst>
              <a:path w="9144000" h="3429000">
                <a:moveTo>
                  <a:pt x="9143996" y="3428999"/>
                </a:moveTo>
                <a:lnTo>
                  <a:pt x="9143996" y="0"/>
                </a:lnTo>
                <a:lnTo>
                  <a:pt x="0" y="0"/>
                </a:lnTo>
                <a:lnTo>
                  <a:pt x="0" y="3428999"/>
                </a:lnTo>
                <a:lnTo>
                  <a:pt x="9143996" y="3428999"/>
                </a:lnTo>
                <a:close/>
              </a:path>
            </a:pathLst>
          </a:custGeom>
          <a:solidFill>
            <a:srgbClr val="FFFFFF"/>
          </a:solidFill>
        </p:spPr>
        <p:txBody>
          <a:bodyPr wrap="square" lIns="0" tIns="0" rIns="0" bIns="0" rtlCol="0"/>
          <a:lstStyle/>
          <a:p>
            <a:endParaRPr/>
          </a:p>
        </p:txBody>
      </p:sp>
      <p:sp>
        <p:nvSpPr>
          <p:cNvPr id="6" name="object 6"/>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7" name="object 7"/>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8" name="object 8"/>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9" name="object 9"/>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10" name="object 10"/>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1" name="object 11"/>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2" name="object 12"/>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3" name="object 13"/>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4" name="object 14"/>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5" name="object 15"/>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6" name="object 16"/>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17" name="object 17"/>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18" name="object 18"/>
          <p:cNvSpPr txBox="1"/>
          <p:nvPr/>
        </p:nvSpPr>
        <p:spPr>
          <a:xfrm>
            <a:off x="1919616" y="1449831"/>
            <a:ext cx="7615555" cy="3277820"/>
          </a:xfrm>
          <a:prstGeom prst="rect">
            <a:avLst/>
          </a:prstGeom>
        </p:spPr>
        <p:txBody>
          <a:bodyPr vert="horz" wrap="square" lIns="0" tIns="0" rIns="0" bIns="0" rtlCol="0">
            <a:spAutoFit/>
          </a:bodyPr>
          <a:lstStyle/>
          <a:p>
            <a:pPr marL="355600" marR="5715" indent="-342900" algn="just">
              <a:lnSpc>
                <a:spcPct val="100000"/>
              </a:lnSpc>
              <a:buClr>
                <a:srgbClr val="32CCCC"/>
              </a:buClr>
              <a:buSzPct val="69230"/>
              <a:buFont typeface="Wingdings"/>
              <a:buChar char=""/>
              <a:tabLst>
                <a:tab pos="355600" algn="l"/>
              </a:tabLst>
            </a:pPr>
            <a:r>
              <a:rPr sz="2600" dirty="0">
                <a:latin typeface="Times New Roman"/>
                <a:cs typeface="Times New Roman"/>
              </a:rPr>
              <a:t>Da bi </a:t>
            </a:r>
            <a:r>
              <a:rPr sz="2600" spc="-5" dirty="0">
                <a:latin typeface="Times New Roman"/>
                <a:cs typeface="Times New Roman"/>
              </a:rPr>
              <a:t>se izbegla deflacija (negativna inflacija), </a:t>
            </a:r>
            <a:r>
              <a:rPr sz="2600" b="1">
                <a:latin typeface="Times New Roman"/>
                <a:cs typeface="Times New Roman"/>
              </a:rPr>
              <a:t>CB  </a:t>
            </a:r>
            <a:r>
              <a:rPr sz="2600" spc="-5" smtClean="0">
                <a:latin typeface="Times New Roman"/>
                <a:cs typeface="Times New Roman"/>
              </a:rPr>
              <a:t>odre</a:t>
            </a:r>
            <a:r>
              <a:rPr lang="sr-Latn-RS" sz="2600" spc="-5" dirty="0">
                <a:latin typeface="Times New Roman"/>
                <a:cs typeface="Times New Roman"/>
              </a:rPr>
              <a:t>đ</a:t>
            </a:r>
            <a:r>
              <a:rPr sz="2600" spc="-5" smtClean="0">
                <a:latin typeface="Times New Roman"/>
                <a:cs typeface="Times New Roman"/>
              </a:rPr>
              <a:t>uje </a:t>
            </a:r>
            <a:r>
              <a:rPr sz="2600" b="1" i="1" spc="-5" dirty="0">
                <a:latin typeface="Times New Roman"/>
                <a:cs typeface="Times New Roman"/>
              </a:rPr>
              <a:t>ciljanu inflaciju, </a:t>
            </a:r>
            <a:r>
              <a:rPr sz="2600" dirty="0">
                <a:latin typeface="Times New Roman"/>
                <a:cs typeface="Times New Roman"/>
              </a:rPr>
              <a:t>koja dozvoljava </a:t>
            </a:r>
            <a:r>
              <a:rPr sz="2600" spc="-5" dirty="0">
                <a:latin typeface="Times New Roman"/>
                <a:cs typeface="Times New Roman"/>
              </a:rPr>
              <a:t>mogućnost  tolerancije.</a:t>
            </a:r>
            <a:endParaRPr sz="2600">
              <a:latin typeface="Times New Roman"/>
              <a:cs typeface="Times New Roman"/>
            </a:endParaRPr>
          </a:p>
          <a:p>
            <a:pPr marL="355600" marR="5080" indent="-342900" algn="just">
              <a:lnSpc>
                <a:spcPct val="100099"/>
              </a:lnSpc>
              <a:spcBef>
                <a:spcPts val="620"/>
              </a:spcBef>
              <a:buClr>
                <a:srgbClr val="32CCCC"/>
              </a:buClr>
              <a:buSzPct val="69230"/>
              <a:buFont typeface="Wingdings"/>
              <a:buChar char=""/>
              <a:tabLst>
                <a:tab pos="355600" algn="l"/>
              </a:tabLst>
            </a:pPr>
            <a:r>
              <a:rPr sz="2600" b="1" i="1" smtClean="0">
                <a:latin typeface="Times New Roman"/>
                <a:cs typeface="Times New Roman"/>
              </a:rPr>
              <a:t>Kada </a:t>
            </a:r>
            <a:r>
              <a:rPr sz="2600" b="1" i="1" spc="-5" dirty="0">
                <a:latin typeface="Times New Roman"/>
                <a:cs typeface="Times New Roman"/>
              </a:rPr>
              <a:t>je inflacija visoka, </a:t>
            </a:r>
            <a:r>
              <a:rPr sz="2600" i="1">
                <a:latin typeface="Times New Roman"/>
                <a:cs typeface="Times New Roman"/>
              </a:rPr>
              <a:t>CB </a:t>
            </a:r>
            <a:r>
              <a:rPr sz="2600" b="1" i="1" spc="-5" smtClean="0">
                <a:latin typeface="Times New Roman"/>
                <a:cs typeface="Times New Roman"/>
              </a:rPr>
              <a:t>odre</a:t>
            </a:r>
            <a:r>
              <a:rPr lang="sr-Latn-RS" sz="2600" b="1" i="1" spc="-5" dirty="0">
                <a:latin typeface="Times New Roman"/>
                <a:cs typeface="Times New Roman"/>
              </a:rPr>
              <a:t>đ</a:t>
            </a:r>
            <a:r>
              <a:rPr sz="2600" b="1" i="1" spc="-5" smtClean="0">
                <a:latin typeface="Times New Roman"/>
                <a:cs typeface="Times New Roman"/>
              </a:rPr>
              <a:t>uje </a:t>
            </a:r>
            <a:r>
              <a:rPr sz="2600" b="1" i="1" dirty="0">
                <a:latin typeface="Times New Roman"/>
                <a:cs typeface="Times New Roman"/>
              </a:rPr>
              <a:t>i visoke realne  kamatne stope, a </a:t>
            </a:r>
            <a:r>
              <a:rPr sz="2600" b="1" i="1" spc="-5" dirty="0">
                <a:latin typeface="Times New Roman"/>
                <a:cs typeface="Times New Roman"/>
              </a:rPr>
              <a:t>to </a:t>
            </a:r>
            <a:r>
              <a:rPr sz="2600" b="1" i="1" dirty="0">
                <a:latin typeface="Times New Roman"/>
                <a:cs typeface="Times New Roman"/>
              </a:rPr>
              <a:t>smanjuje </a:t>
            </a:r>
            <a:r>
              <a:rPr sz="2600" b="1" i="1" spc="-5" dirty="0">
                <a:latin typeface="Times New Roman"/>
                <a:cs typeface="Times New Roman"/>
              </a:rPr>
              <a:t>agregatnu tražnju </a:t>
            </a:r>
            <a:r>
              <a:rPr sz="2600" b="1" i="1" dirty="0">
                <a:latin typeface="Times New Roman"/>
                <a:cs typeface="Times New Roman"/>
              </a:rPr>
              <a:t>i  </a:t>
            </a:r>
            <a:r>
              <a:rPr sz="2600" b="1" i="1" spc="-5" dirty="0">
                <a:latin typeface="Times New Roman"/>
                <a:cs typeface="Times New Roman"/>
              </a:rPr>
              <a:t>inflaciju. </a:t>
            </a:r>
            <a:r>
              <a:rPr sz="2600" spc="-5" dirty="0">
                <a:latin typeface="Times New Roman"/>
                <a:cs typeface="Times New Roman"/>
              </a:rPr>
              <a:t>Ako </a:t>
            </a:r>
            <a:r>
              <a:rPr sz="2600" dirty="0">
                <a:latin typeface="Times New Roman"/>
                <a:cs typeface="Times New Roman"/>
              </a:rPr>
              <a:t>bi kriva </a:t>
            </a:r>
            <a:r>
              <a:rPr sz="2600" b="1" spc="-5" dirty="0">
                <a:latin typeface="Times New Roman"/>
                <a:cs typeface="Times New Roman"/>
              </a:rPr>
              <a:t>r,r </a:t>
            </a:r>
            <a:r>
              <a:rPr sz="2600" dirty="0">
                <a:latin typeface="Times New Roman"/>
                <a:cs typeface="Times New Roman"/>
              </a:rPr>
              <a:t>bila </a:t>
            </a:r>
            <a:r>
              <a:rPr sz="2600" spc="-5" dirty="0">
                <a:latin typeface="Times New Roman"/>
                <a:cs typeface="Times New Roman"/>
              </a:rPr>
              <a:t>vertikalna, inflacija </a:t>
            </a:r>
            <a:r>
              <a:rPr sz="2600" dirty="0">
                <a:latin typeface="Times New Roman"/>
                <a:cs typeface="Times New Roman"/>
              </a:rPr>
              <a:t>bi  bila </a:t>
            </a:r>
            <a:r>
              <a:rPr sz="2600" spc="-5" dirty="0">
                <a:latin typeface="Times New Roman"/>
                <a:cs typeface="Times New Roman"/>
              </a:rPr>
              <a:t>stabilizovana </a:t>
            </a:r>
            <a:r>
              <a:rPr sz="2600" dirty="0">
                <a:latin typeface="Times New Roman"/>
                <a:cs typeface="Times New Roman"/>
              </a:rPr>
              <a:t>pri svakoj </a:t>
            </a:r>
            <a:r>
              <a:rPr sz="2600" b="1" i="1" dirty="0">
                <a:latin typeface="Times New Roman"/>
                <a:cs typeface="Times New Roman"/>
              </a:rPr>
              <a:t>ciljanoj stopi </a:t>
            </a:r>
            <a:r>
              <a:rPr sz="2600" b="1" i="1" spc="-5" dirty="0">
                <a:latin typeface="Times New Roman"/>
                <a:cs typeface="Times New Roman"/>
              </a:rPr>
              <a:t>inflacije  </a:t>
            </a:r>
            <a:r>
              <a:rPr sz="2600" i="1" spc="-10" dirty="0">
                <a:latin typeface="Times New Roman"/>
                <a:cs typeface="Times New Roman"/>
              </a:rPr>
              <a:t>(</a:t>
            </a:r>
            <a:r>
              <a:rPr sz="2600" spc="-10" dirty="0">
                <a:latin typeface="Times New Roman"/>
                <a:cs typeface="Times New Roman"/>
              </a:rPr>
              <a:t>π</a:t>
            </a:r>
            <a:r>
              <a:rPr sz="2600" i="1" spc="-10" dirty="0">
                <a:latin typeface="Times New Roman"/>
                <a:cs typeface="Times New Roman"/>
              </a:rPr>
              <a:t>*).</a:t>
            </a:r>
            <a:endParaRPr sz="2600">
              <a:latin typeface="Times New Roman"/>
              <a:cs typeface="Times New Roman"/>
            </a:endParaRPr>
          </a:p>
        </p:txBody>
      </p:sp>
      <p:sp>
        <p:nvSpPr>
          <p:cNvPr id="19" name="object 19"/>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spc="-5" dirty="0"/>
              <a:pPr marL="25400">
                <a:lnSpc>
                  <a:spcPts val="1105"/>
                </a:lnSpc>
              </a:pPr>
              <a:t>17</a:t>
            </a:fld>
            <a:endParaRPr spc="-5"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160020" rIns="0" bIns="0" rtlCol="0">
            <a:spAutoFit/>
          </a:bodyPr>
          <a:lstStyle/>
          <a:p>
            <a:pPr marL="214629">
              <a:lnSpc>
                <a:spcPct val="100000"/>
              </a:lnSpc>
            </a:pPr>
            <a:r>
              <a:rPr sz="3600" spc="-5" dirty="0"/>
              <a:t>Ciljana</a:t>
            </a:r>
            <a:r>
              <a:rPr sz="3600" spc="-70" dirty="0"/>
              <a:t> </a:t>
            </a:r>
            <a:r>
              <a:rPr sz="3600" spc="-5" dirty="0"/>
              <a:t>inflacija</a:t>
            </a:r>
            <a:endParaRPr sz="3600"/>
          </a:p>
        </p:txBody>
      </p:sp>
      <p:sp>
        <p:nvSpPr>
          <p:cNvPr id="5" name="object 5"/>
          <p:cNvSpPr/>
          <p:nvPr/>
        </p:nvSpPr>
        <p:spPr>
          <a:xfrm>
            <a:off x="774073" y="3777996"/>
            <a:ext cx="9144000" cy="3429000"/>
          </a:xfrm>
          <a:custGeom>
            <a:avLst/>
            <a:gdLst/>
            <a:ahLst/>
            <a:cxnLst/>
            <a:rect l="l" t="t" r="r" b="b"/>
            <a:pathLst>
              <a:path w="9144000" h="3429000">
                <a:moveTo>
                  <a:pt x="9143996" y="3428999"/>
                </a:moveTo>
                <a:lnTo>
                  <a:pt x="9143996" y="0"/>
                </a:lnTo>
                <a:lnTo>
                  <a:pt x="0" y="0"/>
                </a:lnTo>
                <a:lnTo>
                  <a:pt x="0" y="3428999"/>
                </a:lnTo>
                <a:lnTo>
                  <a:pt x="9143996" y="3428999"/>
                </a:lnTo>
                <a:close/>
              </a:path>
            </a:pathLst>
          </a:custGeom>
          <a:solidFill>
            <a:srgbClr val="FFFFFF"/>
          </a:solidFill>
        </p:spPr>
        <p:txBody>
          <a:bodyPr wrap="square" lIns="0" tIns="0" rIns="0" bIns="0" rtlCol="0"/>
          <a:lstStyle/>
          <a:p>
            <a:endParaRPr/>
          </a:p>
        </p:txBody>
      </p:sp>
      <p:sp>
        <p:nvSpPr>
          <p:cNvPr id="6" name="object 6"/>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7" name="object 7"/>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8" name="object 8"/>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9" name="object 9"/>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10" name="object 10"/>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1" name="object 11"/>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2" name="object 12"/>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3" name="object 13"/>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4" name="object 14"/>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5" name="object 15"/>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6" name="object 16"/>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17" name="object 17"/>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18" name="object 18"/>
          <p:cNvSpPr txBox="1"/>
          <p:nvPr/>
        </p:nvSpPr>
        <p:spPr>
          <a:xfrm>
            <a:off x="1919616" y="1424837"/>
            <a:ext cx="7615555" cy="3822200"/>
          </a:xfrm>
          <a:prstGeom prst="rect">
            <a:avLst/>
          </a:prstGeom>
        </p:spPr>
        <p:txBody>
          <a:bodyPr vert="horz" wrap="square" lIns="0" tIns="0" rIns="0" bIns="0" rtlCol="0">
            <a:spAutoFit/>
          </a:bodyPr>
          <a:lstStyle/>
          <a:p>
            <a:pPr marL="355600" marR="5080" indent="-342900" algn="just">
              <a:lnSpc>
                <a:spcPct val="104000"/>
              </a:lnSpc>
              <a:buClr>
                <a:srgbClr val="32CCCC"/>
              </a:buClr>
              <a:buSzPct val="69230"/>
              <a:buFont typeface="Wingdings"/>
              <a:buChar char=""/>
              <a:tabLst>
                <a:tab pos="355600" algn="l"/>
              </a:tabLst>
            </a:pPr>
            <a:r>
              <a:rPr sz="2600" i="1" spc="-5" dirty="0">
                <a:latin typeface="Times New Roman"/>
                <a:cs typeface="Times New Roman"/>
              </a:rPr>
              <a:t>Ako inflacija raste, raste </a:t>
            </a:r>
            <a:r>
              <a:rPr sz="2600" i="1" dirty="0">
                <a:latin typeface="Times New Roman"/>
                <a:cs typeface="Times New Roman"/>
              </a:rPr>
              <a:t>i realna </a:t>
            </a:r>
            <a:r>
              <a:rPr sz="2600" i="1" spc="-5" dirty="0">
                <a:latin typeface="Times New Roman"/>
                <a:cs typeface="Times New Roman"/>
              </a:rPr>
              <a:t>kamatna stopa  koliko </a:t>
            </a:r>
            <a:r>
              <a:rPr sz="2600" i="1" dirty="0">
                <a:latin typeface="Times New Roman"/>
                <a:cs typeface="Times New Roman"/>
              </a:rPr>
              <a:t>god </a:t>
            </a:r>
            <a:r>
              <a:rPr sz="2600" i="1" spc="-5" dirty="0">
                <a:latin typeface="Times New Roman"/>
                <a:cs typeface="Times New Roman"/>
              </a:rPr>
              <a:t>je </a:t>
            </a:r>
            <a:r>
              <a:rPr sz="2600" i="1" dirty="0">
                <a:latin typeface="Times New Roman"/>
                <a:cs typeface="Times New Roman"/>
              </a:rPr>
              <a:t>potrebno, da bi </a:t>
            </a:r>
            <a:r>
              <a:rPr sz="2600" i="1" spc="-5" dirty="0">
                <a:latin typeface="Times New Roman"/>
                <a:cs typeface="Times New Roman"/>
              </a:rPr>
              <a:t>se inflacija </a:t>
            </a:r>
            <a:r>
              <a:rPr sz="2600" i="1" dirty="0">
                <a:latin typeface="Times New Roman"/>
                <a:cs typeface="Times New Roman"/>
              </a:rPr>
              <a:t>vratila na  ciljani </a:t>
            </a:r>
            <a:r>
              <a:rPr sz="2600" i="1" spc="-5" dirty="0">
                <a:latin typeface="Times New Roman"/>
                <a:cs typeface="Times New Roman"/>
              </a:rPr>
              <a:t>nivo. </a:t>
            </a:r>
            <a:r>
              <a:rPr sz="2600" i="1" dirty="0">
                <a:latin typeface="Times New Roman"/>
                <a:cs typeface="Times New Roman"/>
              </a:rPr>
              <a:t>I </a:t>
            </a:r>
            <a:r>
              <a:rPr sz="2600" i="1" spc="-5" dirty="0">
                <a:latin typeface="Times New Roman"/>
                <a:cs typeface="Times New Roman"/>
              </a:rPr>
              <a:t>obrnuto, </a:t>
            </a:r>
            <a:r>
              <a:rPr sz="2600" i="1" dirty="0">
                <a:latin typeface="Times New Roman"/>
                <a:cs typeface="Times New Roman"/>
              </a:rPr>
              <a:t>ako </a:t>
            </a:r>
            <a:r>
              <a:rPr sz="2600" i="1" spc="-5" dirty="0">
                <a:latin typeface="Times New Roman"/>
                <a:cs typeface="Times New Roman"/>
              </a:rPr>
              <a:t>inflacija </a:t>
            </a:r>
            <a:r>
              <a:rPr sz="2600" i="1" dirty="0">
                <a:latin typeface="Times New Roman"/>
                <a:cs typeface="Times New Roman"/>
              </a:rPr>
              <a:t>opada, opada i  realna </a:t>
            </a:r>
            <a:r>
              <a:rPr sz="2600" i="1" spc="-10" dirty="0">
                <a:latin typeface="Times New Roman"/>
                <a:cs typeface="Times New Roman"/>
              </a:rPr>
              <a:t>kamatna </a:t>
            </a:r>
            <a:r>
              <a:rPr sz="2600" i="1" dirty="0">
                <a:latin typeface="Times New Roman"/>
                <a:cs typeface="Times New Roman"/>
              </a:rPr>
              <a:t>stopa, dokle </a:t>
            </a:r>
            <a:r>
              <a:rPr sz="2600" i="1" spc="-5" dirty="0">
                <a:latin typeface="Times New Roman"/>
                <a:cs typeface="Times New Roman"/>
              </a:rPr>
              <a:t>god se </a:t>
            </a:r>
            <a:r>
              <a:rPr sz="2600" i="1" dirty="0">
                <a:latin typeface="Times New Roman"/>
                <a:cs typeface="Times New Roman"/>
              </a:rPr>
              <a:t>ne </a:t>
            </a:r>
            <a:r>
              <a:rPr sz="2600" i="1" spc="-5" dirty="0">
                <a:latin typeface="Times New Roman"/>
                <a:cs typeface="Times New Roman"/>
              </a:rPr>
              <a:t>vrati </a:t>
            </a:r>
            <a:r>
              <a:rPr sz="2600" i="1" dirty="0">
                <a:latin typeface="Times New Roman"/>
                <a:cs typeface="Times New Roman"/>
              </a:rPr>
              <a:t>na ciljani  nivo. </a:t>
            </a:r>
            <a:r>
              <a:rPr sz="2600" spc="-5" dirty="0">
                <a:latin typeface="Times New Roman"/>
                <a:cs typeface="Times New Roman"/>
              </a:rPr>
              <a:t>Ovo je </a:t>
            </a:r>
            <a:r>
              <a:rPr sz="2600" dirty="0">
                <a:latin typeface="Times New Roman"/>
                <a:cs typeface="Times New Roman"/>
              </a:rPr>
              <a:t>dosta agresivna </a:t>
            </a:r>
            <a:r>
              <a:rPr sz="2600" spc="-5" dirty="0">
                <a:latin typeface="Times New Roman"/>
                <a:cs typeface="Times New Roman"/>
              </a:rPr>
              <a:t>politika, </a:t>
            </a:r>
            <a:r>
              <a:rPr sz="2600" dirty="0">
                <a:latin typeface="Times New Roman"/>
                <a:cs typeface="Times New Roman"/>
              </a:rPr>
              <a:t>pa mnoge </a:t>
            </a:r>
            <a:r>
              <a:rPr sz="2600" b="1" spc="-5" dirty="0">
                <a:latin typeface="Times New Roman"/>
                <a:cs typeface="Times New Roman"/>
              </a:rPr>
              <a:t>CB  </a:t>
            </a:r>
            <a:r>
              <a:rPr sz="2600" spc="-5" dirty="0">
                <a:latin typeface="Times New Roman"/>
                <a:cs typeface="Times New Roman"/>
              </a:rPr>
              <a:t>primenjuju nešto </a:t>
            </a:r>
            <a:r>
              <a:rPr sz="2600" spc="-5">
                <a:latin typeface="Times New Roman"/>
                <a:cs typeface="Times New Roman"/>
              </a:rPr>
              <a:t>fleksibilniji </a:t>
            </a:r>
            <a:r>
              <a:rPr sz="2600" spc="-5" smtClean="0">
                <a:latin typeface="Times New Roman"/>
                <a:cs typeface="Times New Roman"/>
              </a:rPr>
              <a:t>mehanizam</a:t>
            </a:r>
            <a:r>
              <a:rPr lang="sr-Latn-RS" sz="2600" spc="-5" dirty="0">
                <a:latin typeface="Times New Roman"/>
                <a:cs typeface="Times New Roman"/>
              </a:rPr>
              <a:t>.</a:t>
            </a:r>
            <a:endParaRPr sz="2600">
              <a:latin typeface="Times New Roman"/>
              <a:cs typeface="Times New Roman"/>
            </a:endParaRPr>
          </a:p>
          <a:p>
            <a:pPr marL="355600" marR="8255" indent="-342900" algn="just">
              <a:lnSpc>
                <a:spcPct val="104000"/>
              </a:lnSpc>
              <a:spcBef>
                <a:spcPts val="630"/>
              </a:spcBef>
              <a:buClr>
                <a:srgbClr val="32CCCC"/>
              </a:buClr>
              <a:buSzPct val="69230"/>
              <a:buFont typeface="Wingdings"/>
              <a:buChar char=""/>
              <a:tabLst>
                <a:tab pos="355600" algn="l"/>
              </a:tabLst>
            </a:pPr>
            <a:r>
              <a:rPr sz="2600" spc="-5" dirty="0">
                <a:latin typeface="Times New Roman"/>
                <a:cs typeface="Times New Roman"/>
              </a:rPr>
              <a:t>Kada je inflacija previsoka, </a:t>
            </a:r>
            <a:r>
              <a:rPr sz="2600" b="1" dirty="0">
                <a:latin typeface="Times New Roman"/>
                <a:cs typeface="Times New Roman"/>
              </a:rPr>
              <a:t>CB </a:t>
            </a:r>
            <a:r>
              <a:rPr sz="2600" dirty="0">
                <a:latin typeface="Times New Roman"/>
                <a:cs typeface="Times New Roman"/>
              </a:rPr>
              <a:t>u </a:t>
            </a:r>
            <a:r>
              <a:rPr sz="2600" spc="-5" dirty="0">
                <a:latin typeface="Times New Roman"/>
                <a:cs typeface="Times New Roman"/>
              </a:rPr>
              <a:t>manjoj meri  povećava realne kamatne </a:t>
            </a:r>
            <a:r>
              <a:rPr sz="2600" dirty="0">
                <a:latin typeface="Times New Roman"/>
                <a:cs typeface="Times New Roman"/>
              </a:rPr>
              <a:t>stope, a kada </a:t>
            </a:r>
            <a:r>
              <a:rPr sz="2600" spc="-5" dirty="0">
                <a:latin typeface="Times New Roman"/>
                <a:cs typeface="Times New Roman"/>
              </a:rPr>
              <a:t>je inflacija  </a:t>
            </a:r>
            <a:r>
              <a:rPr sz="2600" dirty="0">
                <a:latin typeface="Times New Roman"/>
                <a:cs typeface="Times New Roman"/>
              </a:rPr>
              <a:t>preniska, </a:t>
            </a:r>
            <a:r>
              <a:rPr sz="2600" spc="-5" dirty="0">
                <a:latin typeface="Times New Roman"/>
                <a:cs typeface="Times New Roman"/>
              </a:rPr>
              <a:t>realne kamatne </a:t>
            </a:r>
            <a:r>
              <a:rPr sz="2600" dirty="0">
                <a:latin typeface="Times New Roman"/>
                <a:cs typeface="Times New Roman"/>
              </a:rPr>
              <a:t>stope </a:t>
            </a:r>
            <a:r>
              <a:rPr sz="2600" spc="-5" dirty="0">
                <a:latin typeface="Times New Roman"/>
                <a:cs typeface="Times New Roman"/>
              </a:rPr>
              <a:t>se manje</a:t>
            </a:r>
            <a:r>
              <a:rPr sz="2600" spc="-70" dirty="0">
                <a:latin typeface="Times New Roman"/>
                <a:cs typeface="Times New Roman"/>
              </a:rPr>
              <a:t> </a:t>
            </a:r>
            <a:r>
              <a:rPr sz="2600" dirty="0">
                <a:latin typeface="Times New Roman"/>
                <a:cs typeface="Times New Roman"/>
              </a:rPr>
              <a:t>smanjuju.</a:t>
            </a:r>
            <a:endParaRPr sz="2600">
              <a:latin typeface="Times New Roman"/>
              <a:cs typeface="Times New Roman"/>
            </a:endParaRPr>
          </a:p>
        </p:txBody>
      </p:sp>
      <p:sp>
        <p:nvSpPr>
          <p:cNvPr id="19" name="object 19"/>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spc="-5" dirty="0"/>
              <a:pPr marL="25400">
                <a:lnSpc>
                  <a:spcPts val="1105"/>
                </a:lnSpc>
              </a:pPr>
              <a:t>18</a:t>
            </a:fld>
            <a:endParaRPr spc="-5"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1919616" y="1424837"/>
            <a:ext cx="7615555" cy="2211070"/>
          </a:xfrm>
          <a:prstGeom prst="rect">
            <a:avLst/>
          </a:prstGeom>
        </p:spPr>
        <p:txBody>
          <a:bodyPr vert="horz" wrap="square" lIns="0" tIns="0" rIns="0" bIns="0" rtlCol="0">
            <a:spAutoFit/>
          </a:bodyPr>
          <a:lstStyle/>
          <a:p>
            <a:pPr marL="355600" marR="5080" indent="-342900" algn="just">
              <a:lnSpc>
                <a:spcPct val="104000"/>
              </a:lnSpc>
              <a:buClr>
                <a:srgbClr val="32CCCC"/>
              </a:buClr>
              <a:buSzPct val="69230"/>
              <a:buFont typeface="Wingdings"/>
              <a:buChar char=""/>
              <a:tabLst>
                <a:tab pos="355600" algn="l"/>
              </a:tabLst>
            </a:pPr>
            <a:r>
              <a:rPr sz="2600" b="1" dirty="0">
                <a:latin typeface="Times New Roman"/>
                <a:cs typeface="Times New Roman"/>
              </a:rPr>
              <a:t>CB </a:t>
            </a:r>
            <a:r>
              <a:rPr sz="2600" spc="-5" dirty="0">
                <a:latin typeface="Times New Roman"/>
                <a:cs typeface="Times New Roman"/>
              </a:rPr>
              <a:t>je zainteresovana za </a:t>
            </a:r>
            <a:r>
              <a:rPr sz="2600" b="1" dirty="0">
                <a:latin typeface="Times New Roman"/>
                <a:cs typeface="Times New Roman"/>
              </a:rPr>
              <a:t>realnu </a:t>
            </a:r>
            <a:r>
              <a:rPr sz="2600" b="1" spc="-5" dirty="0">
                <a:latin typeface="Times New Roman"/>
                <a:cs typeface="Times New Roman"/>
              </a:rPr>
              <a:t>kamatnu </a:t>
            </a:r>
            <a:r>
              <a:rPr sz="2600" b="1" dirty="0">
                <a:latin typeface="Times New Roman"/>
                <a:cs typeface="Times New Roman"/>
              </a:rPr>
              <a:t>stopu </a:t>
            </a:r>
            <a:r>
              <a:rPr sz="2600" spc="-5" dirty="0">
                <a:latin typeface="Times New Roman"/>
                <a:cs typeface="Times New Roman"/>
              </a:rPr>
              <a:t>(r),  </a:t>
            </a:r>
            <a:r>
              <a:rPr sz="2600" dirty="0">
                <a:latin typeface="Times New Roman"/>
                <a:cs typeface="Times New Roman"/>
              </a:rPr>
              <a:t>koja </a:t>
            </a:r>
            <a:r>
              <a:rPr sz="2600" spc="-5" dirty="0">
                <a:latin typeface="Times New Roman"/>
                <a:cs typeface="Times New Roman"/>
              </a:rPr>
              <a:t>utiče </a:t>
            </a:r>
            <a:r>
              <a:rPr sz="2600" dirty="0">
                <a:latin typeface="Times New Roman"/>
                <a:cs typeface="Times New Roman"/>
              </a:rPr>
              <a:t>na </a:t>
            </a:r>
            <a:r>
              <a:rPr sz="2600" spc="-5" dirty="0">
                <a:latin typeface="Times New Roman"/>
                <a:cs typeface="Times New Roman"/>
              </a:rPr>
              <a:t>agregatnu tražnju, ali je </a:t>
            </a:r>
            <a:r>
              <a:rPr sz="2600" dirty="0">
                <a:latin typeface="Times New Roman"/>
                <a:cs typeface="Times New Roman"/>
              </a:rPr>
              <a:t>ne </a:t>
            </a:r>
            <a:r>
              <a:rPr sz="2600" spc="-5" dirty="0">
                <a:latin typeface="Times New Roman"/>
                <a:cs typeface="Times New Roman"/>
              </a:rPr>
              <a:t>kontroliše  </a:t>
            </a:r>
            <a:r>
              <a:rPr sz="2600" dirty="0">
                <a:latin typeface="Times New Roman"/>
                <a:cs typeface="Times New Roman"/>
              </a:rPr>
              <a:t>direktno već preko cena autputa </a:t>
            </a:r>
            <a:r>
              <a:rPr sz="2600" spc="-5" dirty="0">
                <a:latin typeface="Times New Roman"/>
                <a:cs typeface="Times New Roman"/>
              </a:rPr>
              <a:t>ili </a:t>
            </a:r>
            <a:r>
              <a:rPr sz="2600" dirty="0">
                <a:latin typeface="Times New Roman"/>
                <a:cs typeface="Times New Roman"/>
              </a:rPr>
              <a:t>stope</a:t>
            </a:r>
            <a:r>
              <a:rPr sz="2600" spc="-135" dirty="0">
                <a:latin typeface="Times New Roman"/>
                <a:cs typeface="Times New Roman"/>
              </a:rPr>
              <a:t> </a:t>
            </a:r>
            <a:r>
              <a:rPr sz="2600" spc="-5" dirty="0">
                <a:latin typeface="Times New Roman"/>
                <a:cs typeface="Times New Roman"/>
              </a:rPr>
              <a:t>inflacije.</a:t>
            </a:r>
            <a:endParaRPr sz="2600">
              <a:latin typeface="Times New Roman"/>
              <a:cs typeface="Times New Roman"/>
            </a:endParaRPr>
          </a:p>
          <a:p>
            <a:pPr marL="355600" indent="-342900">
              <a:lnSpc>
                <a:spcPct val="100000"/>
              </a:lnSpc>
              <a:spcBef>
                <a:spcPts val="740"/>
              </a:spcBef>
              <a:buClr>
                <a:srgbClr val="32CCCC"/>
              </a:buClr>
              <a:buSzPct val="69230"/>
              <a:buFont typeface="Wingdings"/>
              <a:buChar char=""/>
              <a:tabLst>
                <a:tab pos="354965" algn="l"/>
                <a:tab pos="355600" algn="l"/>
                <a:tab pos="1033144" algn="l"/>
                <a:tab pos="2132330" algn="l"/>
                <a:tab pos="3542029" algn="l"/>
                <a:tab pos="4961890" algn="l"/>
                <a:tab pos="5364480" algn="l"/>
                <a:tab pos="6426200" algn="l"/>
              </a:tabLst>
            </a:pPr>
            <a:r>
              <a:rPr sz="2600" b="1" i="1" dirty="0">
                <a:latin typeface="Times New Roman"/>
                <a:cs typeface="Times New Roman"/>
              </a:rPr>
              <a:t>CB	</a:t>
            </a:r>
            <a:r>
              <a:rPr sz="2600" i="1" spc="5" dirty="0">
                <a:latin typeface="Times New Roman"/>
                <a:cs typeface="Times New Roman"/>
              </a:rPr>
              <a:t>na</a:t>
            </a:r>
            <a:r>
              <a:rPr sz="2600" i="1" spc="-20" dirty="0">
                <a:latin typeface="Times New Roman"/>
                <a:cs typeface="Times New Roman"/>
              </a:rPr>
              <a:t>j</a:t>
            </a:r>
            <a:r>
              <a:rPr sz="2600" i="1" spc="5" dirty="0">
                <a:latin typeface="Times New Roman"/>
                <a:cs typeface="Times New Roman"/>
              </a:rPr>
              <a:t>p</a:t>
            </a:r>
            <a:r>
              <a:rPr sz="2600" i="1" spc="-5" dirty="0">
                <a:latin typeface="Times New Roman"/>
                <a:cs typeface="Times New Roman"/>
              </a:rPr>
              <a:t>r</a:t>
            </a:r>
            <a:r>
              <a:rPr sz="2600" i="1" dirty="0">
                <a:latin typeface="Times New Roman"/>
                <a:cs typeface="Times New Roman"/>
              </a:rPr>
              <a:t>e</a:t>
            </a:r>
            <a:r>
              <a:rPr sz="2600" i="1">
                <a:latin typeface="Times New Roman"/>
                <a:cs typeface="Times New Roman"/>
              </a:rPr>
              <a:t>	</a:t>
            </a:r>
            <a:r>
              <a:rPr sz="2600" i="1" spc="5" smtClean="0">
                <a:latin typeface="Times New Roman"/>
                <a:cs typeface="Times New Roman"/>
              </a:rPr>
              <a:t>p</a:t>
            </a:r>
            <a:r>
              <a:rPr sz="2600" i="1" spc="-5" smtClean="0">
                <a:latin typeface="Times New Roman"/>
                <a:cs typeface="Times New Roman"/>
              </a:rPr>
              <a:t>re</a:t>
            </a:r>
            <a:r>
              <a:rPr sz="2600" i="1" spc="5" smtClean="0">
                <a:latin typeface="Times New Roman"/>
                <a:cs typeface="Times New Roman"/>
              </a:rPr>
              <a:t>d</a:t>
            </a:r>
            <a:r>
              <a:rPr sz="2600" i="1" spc="-5" smtClean="0">
                <a:latin typeface="Times New Roman"/>
                <a:cs typeface="Times New Roman"/>
              </a:rPr>
              <a:t>vi</a:t>
            </a:r>
            <a:r>
              <a:rPr lang="sr-Latn-RS" sz="2600" i="1" spc="-10" dirty="0" smtClean="0">
                <a:latin typeface="Times New Roman"/>
                <a:cs typeface="Times New Roman"/>
              </a:rPr>
              <a:t>đ</a:t>
            </a:r>
            <a:r>
              <a:rPr sz="2600" i="1" smtClean="0">
                <a:latin typeface="Times New Roman"/>
                <a:cs typeface="Times New Roman"/>
              </a:rPr>
              <a:t>a</a:t>
            </a:r>
            <a:r>
              <a:rPr sz="2600" i="1" dirty="0">
                <a:latin typeface="Times New Roman"/>
                <a:cs typeface="Times New Roman"/>
              </a:rPr>
              <a:t>	</a:t>
            </a:r>
            <a:r>
              <a:rPr sz="2600" i="1" spc="-5" dirty="0">
                <a:latin typeface="Times New Roman"/>
                <a:cs typeface="Times New Roman"/>
              </a:rPr>
              <a:t>i</a:t>
            </a:r>
            <a:r>
              <a:rPr sz="2600" i="1" spc="5" dirty="0">
                <a:latin typeface="Times New Roman"/>
                <a:cs typeface="Times New Roman"/>
              </a:rPr>
              <a:t>n</a:t>
            </a:r>
            <a:r>
              <a:rPr sz="2600" i="1" spc="-5" dirty="0">
                <a:latin typeface="Times New Roman"/>
                <a:cs typeface="Times New Roman"/>
              </a:rPr>
              <a:t>fl</a:t>
            </a:r>
            <a:r>
              <a:rPr sz="2600" i="1" spc="5" dirty="0">
                <a:latin typeface="Times New Roman"/>
                <a:cs typeface="Times New Roman"/>
              </a:rPr>
              <a:t>a</a:t>
            </a:r>
            <a:r>
              <a:rPr sz="2600" i="1" spc="-5" dirty="0">
                <a:latin typeface="Times New Roman"/>
                <a:cs typeface="Times New Roman"/>
              </a:rPr>
              <a:t>cij</a:t>
            </a:r>
            <a:r>
              <a:rPr sz="2600" i="1" spc="5" dirty="0">
                <a:latin typeface="Times New Roman"/>
                <a:cs typeface="Times New Roman"/>
              </a:rPr>
              <a:t>u</a:t>
            </a:r>
            <a:r>
              <a:rPr sz="2600" i="1" dirty="0">
                <a:latin typeface="Times New Roman"/>
                <a:cs typeface="Times New Roman"/>
              </a:rPr>
              <a:t>,	a	</a:t>
            </a:r>
            <a:r>
              <a:rPr sz="2600" i="1" spc="5" dirty="0">
                <a:latin typeface="Times New Roman"/>
                <a:cs typeface="Times New Roman"/>
              </a:rPr>
              <a:t>po</a:t>
            </a:r>
            <a:r>
              <a:rPr sz="2600" i="1" spc="-20" dirty="0">
                <a:latin typeface="Times New Roman"/>
                <a:cs typeface="Times New Roman"/>
              </a:rPr>
              <a:t>t</a:t>
            </a:r>
            <a:r>
              <a:rPr sz="2600" i="1" spc="5" dirty="0">
                <a:latin typeface="Times New Roman"/>
                <a:cs typeface="Times New Roman"/>
              </a:rPr>
              <a:t>o</a:t>
            </a:r>
            <a:r>
              <a:rPr sz="2600" i="1" dirty="0">
                <a:latin typeface="Times New Roman"/>
                <a:cs typeface="Times New Roman"/>
              </a:rPr>
              <a:t>m	</a:t>
            </a:r>
            <a:r>
              <a:rPr sz="2600" i="1" spc="5" dirty="0">
                <a:latin typeface="Times New Roman"/>
                <a:cs typeface="Times New Roman"/>
              </a:rPr>
              <a:t>od</a:t>
            </a:r>
            <a:r>
              <a:rPr sz="2600" i="1" spc="-5" dirty="0">
                <a:latin typeface="Times New Roman"/>
                <a:cs typeface="Times New Roman"/>
              </a:rPr>
              <a:t>re</a:t>
            </a:r>
            <a:r>
              <a:rPr sz="2600" spc="-10" dirty="0">
                <a:latin typeface="Times New Roman"/>
                <a:cs typeface="Times New Roman"/>
              </a:rPr>
              <a:t>ñ</a:t>
            </a:r>
            <a:r>
              <a:rPr sz="2600" i="1" spc="5" dirty="0">
                <a:latin typeface="Times New Roman"/>
                <a:cs typeface="Times New Roman"/>
              </a:rPr>
              <a:t>u</a:t>
            </a:r>
            <a:r>
              <a:rPr sz="2600" i="1" spc="-5" dirty="0">
                <a:latin typeface="Times New Roman"/>
                <a:cs typeface="Times New Roman"/>
              </a:rPr>
              <a:t>j</a:t>
            </a:r>
            <a:r>
              <a:rPr sz="2600" i="1" dirty="0">
                <a:latin typeface="Times New Roman"/>
                <a:cs typeface="Times New Roman"/>
              </a:rPr>
              <a:t>e</a:t>
            </a:r>
            <a:endParaRPr sz="2600">
              <a:latin typeface="Times New Roman"/>
              <a:cs typeface="Times New Roman"/>
            </a:endParaRPr>
          </a:p>
          <a:p>
            <a:pPr marL="354965">
              <a:lnSpc>
                <a:spcPct val="100000"/>
              </a:lnSpc>
              <a:spcBef>
                <a:spcPts val="130"/>
              </a:spcBef>
            </a:pPr>
            <a:r>
              <a:rPr sz="2600" b="1" i="1" dirty="0">
                <a:latin typeface="Times New Roman"/>
                <a:cs typeface="Times New Roman"/>
              </a:rPr>
              <a:t>nominalnu kamatnu stopu </a:t>
            </a:r>
            <a:r>
              <a:rPr sz="2600" i="1" spc="-5" dirty="0">
                <a:latin typeface="Times New Roman"/>
                <a:cs typeface="Times New Roman"/>
              </a:rPr>
              <a:t>(r</a:t>
            </a:r>
            <a:r>
              <a:rPr sz="2550" i="1" spc="-7" baseline="-21241" dirty="0">
                <a:latin typeface="Times New Roman"/>
                <a:cs typeface="Times New Roman"/>
              </a:rPr>
              <a:t>n</a:t>
            </a:r>
            <a:r>
              <a:rPr sz="2600" i="1" spc="-5" dirty="0">
                <a:latin typeface="Times New Roman"/>
                <a:cs typeface="Times New Roman"/>
              </a:rPr>
              <a:t>) </a:t>
            </a:r>
            <a:r>
              <a:rPr sz="2600" i="1" dirty="0">
                <a:latin typeface="Times New Roman"/>
                <a:cs typeface="Times New Roman"/>
              </a:rPr>
              <a:t>da bi </a:t>
            </a:r>
            <a:r>
              <a:rPr sz="2600" i="1" spc="-5" dirty="0">
                <a:latin typeface="Times New Roman"/>
                <a:cs typeface="Times New Roman"/>
              </a:rPr>
              <a:t>ostvarila </a:t>
            </a:r>
            <a:r>
              <a:rPr sz="2600" i="1" spc="80" dirty="0">
                <a:latin typeface="Times New Roman"/>
                <a:cs typeface="Times New Roman"/>
              </a:rPr>
              <a:t> </a:t>
            </a:r>
            <a:r>
              <a:rPr sz="2600" b="1" i="1" spc="-5" dirty="0">
                <a:latin typeface="Times New Roman"/>
                <a:cs typeface="Times New Roman"/>
              </a:rPr>
              <a:t>realnu</a:t>
            </a:r>
            <a:endParaRPr sz="2600">
              <a:latin typeface="Times New Roman"/>
              <a:cs typeface="Times New Roman"/>
            </a:endParaRPr>
          </a:p>
        </p:txBody>
      </p:sp>
      <p:sp>
        <p:nvSpPr>
          <p:cNvPr id="5" name="object 5"/>
          <p:cNvSpPr txBox="1">
            <a:spLocks noGrp="1"/>
          </p:cNvSpPr>
          <p:nvPr>
            <p:ph type="title"/>
          </p:nvPr>
        </p:nvSpPr>
        <p:spPr>
          <a:prstGeom prst="rect">
            <a:avLst/>
          </a:prstGeom>
        </p:spPr>
        <p:txBody>
          <a:bodyPr vert="horz" wrap="square" lIns="0" tIns="160020" rIns="0" bIns="0" rtlCol="0">
            <a:spAutoFit/>
          </a:bodyPr>
          <a:lstStyle/>
          <a:p>
            <a:pPr marL="214629">
              <a:lnSpc>
                <a:spcPct val="100000"/>
              </a:lnSpc>
            </a:pPr>
            <a:r>
              <a:rPr sz="3600" spc="-5" dirty="0"/>
              <a:t>Ciljana</a:t>
            </a:r>
            <a:r>
              <a:rPr sz="3600" spc="-70" dirty="0"/>
              <a:t> </a:t>
            </a:r>
            <a:r>
              <a:rPr sz="3600" spc="-5" dirty="0"/>
              <a:t>inflacija</a:t>
            </a:r>
            <a:endParaRPr sz="3600"/>
          </a:p>
        </p:txBody>
      </p:sp>
      <p:sp>
        <p:nvSpPr>
          <p:cNvPr id="6" name="object 6"/>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7" name="object 7"/>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8" name="object 8"/>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9" name="object 9"/>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10" name="object 10"/>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1" name="object 11"/>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2" name="object 12"/>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3" name="object 13"/>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4" name="object 14"/>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5" name="object 15"/>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6" name="object 16"/>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17" name="object 17"/>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18" name="object 18"/>
          <p:cNvSpPr txBox="1"/>
          <p:nvPr/>
        </p:nvSpPr>
        <p:spPr>
          <a:xfrm>
            <a:off x="9443601" y="6639557"/>
            <a:ext cx="166370" cy="163830"/>
          </a:xfrm>
          <a:prstGeom prst="rect">
            <a:avLst/>
          </a:prstGeom>
        </p:spPr>
        <p:txBody>
          <a:bodyPr vert="horz" wrap="square" lIns="0" tIns="0" rIns="0" bIns="0" rtlCol="0">
            <a:spAutoFit/>
          </a:bodyPr>
          <a:lstStyle/>
          <a:p>
            <a:pPr marL="12700">
              <a:lnSpc>
                <a:spcPct val="100000"/>
              </a:lnSpc>
            </a:pPr>
            <a:r>
              <a:rPr sz="1000" spc="-10" dirty="0">
                <a:latin typeface="Arial"/>
                <a:cs typeface="Arial"/>
              </a:rPr>
              <a:t>4</a:t>
            </a:r>
            <a:r>
              <a:rPr sz="1000" spc="-5" dirty="0">
                <a:latin typeface="Arial"/>
                <a:cs typeface="Arial"/>
              </a:rPr>
              <a:t>4</a:t>
            </a:r>
            <a:endParaRPr sz="1000">
              <a:latin typeface="Arial"/>
              <a:cs typeface="Arial"/>
            </a:endParaRPr>
          </a:p>
        </p:txBody>
      </p:sp>
      <p:sp>
        <p:nvSpPr>
          <p:cNvPr id="19" name="object 19"/>
          <p:cNvSpPr txBox="1"/>
          <p:nvPr/>
        </p:nvSpPr>
        <p:spPr>
          <a:xfrm>
            <a:off x="2262516" y="3580382"/>
            <a:ext cx="3433445" cy="466725"/>
          </a:xfrm>
          <a:prstGeom prst="rect">
            <a:avLst/>
          </a:prstGeom>
        </p:spPr>
        <p:txBody>
          <a:bodyPr vert="horz" wrap="square" lIns="0" tIns="0" rIns="0" bIns="0" rtlCol="0">
            <a:spAutoFit/>
          </a:bodyPr>
          <a:lstStyle/>
          <a:p>
            <a:pPr marL="12700">
              <a:lnSpc>
                <a:spcPct val="100000"/>
              </a:lnSpc>
              <a:tabLst>
                <a:tab pos="1417320" algn="l"/>
                <a:tab pos="2342515" algn="l"/>
                <a:tab pos="2769235" algn="l"/>
                <a:tab pos="3181985" algn="l"/>
              </a:tabLst>
            </a:pPr>
            <a:r>
              <a:rPr sz="2600" b="1" i="1" spc="5" dirty="0">
                <a:latin typeface="Times New Roman"/>
                <a:cs typeface="Times New Roman"/>
              </a:rPr>
              <a:t>k</a:t>
            </a:r>
            <a:r>
              <a:rPr sz="2600" b="1" i="1" spc="-10" dirty="0">
                <a:latin typeface="Times New Roman"/>
                <a:cs typeface="Times New Roman"/>
              </a:rPr>
              <a:t>a</a:t>
            </a:r>
            <a:r>
              <a:rPr sz="2600" b="1" i="1" dirty="0">
                <a:latin typeface="Times New Roman"/>
                <a:cs typeface="Times New Roman"/>
              </a:rPr>
              <a:t>m</a:t>
            </a:r>
            <a:r>
              <a:rPr sz="2600" b="1" i="1" spc="5" dirty="0">
                <a:latin typeface="Times New Roman"/>
                <a:cs typeface="Times New Roman"/>
              </a:rPr>
              <a:t>a</a:t>
            </a:r>
            <a:r>
              <a:rPr sz="2600" b="1" i="1" spc="-5" dirty="0">
                <a:latin typeface="Times New Roman"/>
                <a:cs typeface="Times New Roman"/>
              </a:rPr>
              <a:t>t</a:t>
            </a:r>
            <a:r>
              <a:rPr sz="2600" b="1" i="1" dirty="0">
                <a:latin typeface="Times New Roman"/>
                <a:cs typeface="Times New Roman"/>
              </a:rPr>
              <a:t>nu	</a:t>
            </a:r>
            <a:r>
              <a:rPr sz="2600" b="1" i="1" spc="-20" dirty="0">
                <a:latin typeface="Times New Roman"/>
                <a:cs typeface="Times New Roman"/>
              </a:rPr>
              <a:t>s</a:t>
            </a:r>
            <a:r>
              <a:rPr sz="2600" b="1" i="1" spc="-5" dirty="0">
                <a:latin typeface="Times New Roman"/>
                <a:cs typeface="Times New Roman"/>
              </a:rPr>
              <a:t>t</a:t>
            </a:r>
            <a:r>
              <a:rPr sz="2600" b="1" i="1" spc="5" dirty="0">
                <a:latin typeface="Times New Roman"/>
                <a:cs typeface="Times New Roman"/>
              </a:rPr>
              <a:t>op</a:t>
            </a:r>
            <a:r>
              <a:rPr sz="2600" b="1" i="1" dirty="0">
                <a:latin typeface="Times New Roman"/>
                <a:cs typeface="Times New Roman"/>
              </a:rPr>
              <a:t>u	</a:t>
            </a:r>
            <a:r>
              <a:rPr sz="2600" i="1" spc="-20" dirty="0">
                <a:latin typeface="Times New Roman"/>
                <a:cs typeface="Times New Roman"/>
              </a:rPr>
              <a:t>(</a:t>
            </a:r>
            <a:r>
              <a:rPr sz="2600" i="1" dirty="0">
                <a:latin typeface="Times New Roman"/>
                <a:cs typeface="Times New Roman"/>
              </a:rPr>
              <a:t>r	=	</a:t>
            </a:r>
            <a:r>
              <a:rPr sz="2600" i="1" spc="-10" dirty="0">
                <a:latin typeface="Times New Roman"/>
                <a:cs typeface="Times New Roman"/>
              </a:rPr>
              <a:t>r</a:t>
            </a:r>
            <a:r>
              <a:rPr sz="2550" i="1" spc="15" baseline="-21241" dirty="0">
                <a:latin typeface="Times New Roman"/>
                <a:cs typeface="Times New Roman"/>
              </a:rPr>
              <a:t>n</a:t>
            </a:r>
            <a:endParaRPr sz="2550" baseline="-21241">
              <a:latin typeface="Times New Roman"/>
              <a:cs typeface="Times New Roman"/>
            </a:endParaRPr>
          </a:p>
        </p:txBody>
      </p:sp>
      <p:sp>
        <p:nvSpPr>
          <p:cNvPr id="20" name="object 20"/>
          <p:cNvSpPr txBox="1"/>
          <p:nvPr/>
        </p:nvSpPr>
        <p:spPr>
          <a:xfrm>
            <a:off x="5860679" y="3580382"/>
            <a:ext cx="3672840" cy="407670"/>
          </a:xfrm>
          <a:prstGeom prst="rect">
            <a:avLst/>
          </a:prstGeom>
        </p:spPr>
        <p:txBody>
          <a:bodyPr vert="horz" wrap="square" lIns="0" tIns="0" rIns="0" bIns="0" rtlCol="0">
            <a:spAutoFit/>
          </a:bodyPr>
          <a:lstStyle/>
          <a:p>
            <a:pPr marL="12700">
              <a:lnSpc>
                <a:spcPct val="100000"/>
              </a:lnSpc>
              <a:tabLst>
                <a:tab pos="368935" algn="l"/>
                <a:tab pos="916305" algn="l"/>
                <a:tab pos="1676400" algn="l"/>
                <a:tab pos="2211705" algn="l"/>
              </a:tabLst>
            </a:pPr>
            <a:r>
              <a:rPr sz="2600" i="1" dirty="0">
                <a:latin typeface="Times New Roman"/>
                <a:cs typeface="Times New Roman"/>
              </a:rPr>
              <a:t>–	</a:t>
            </a:r>
            <a:r>
              <a:rPr sz="2600" spc="-10" dirty="0">
                <a:latin typeface="Times New Roman"/>
                <a:cs typeface="Times New Roman"/>
              </a:rPr>
              <a:t>π</a:t>
            </a:r>
            <a:r>
              <a:rPr sz="2600" i="1" spc="-10" dirty="0">
                <a:latin typeface="Times New Roman"/>
                <a:cs typeface="Times New Roman"/>
              </a:rPr>
              <a:t>).</a:t>
            </a:r>
            <a:r>
              <a:rPr sz="2600" i="1" spc="-10">
                <a:latin typeface="Times New Roman"/>
                <a:cs typeface="Times New Roman"/>
              </a:rPr>
              <a:t>	</a:t>
            </a:r>
            <a:endParaRPr sz="260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1840869" y="3320795"/>
            <a:ext cx="7777480" cy="457200"/>
          </a:xfrm>
          <a:custGeom>
            <a:avLst/>
            <a:gdLst/>
            <a:ahLst/>
            <a:cxnLst/>
            <a:rect l="l" t="t" r="r" b="b"/>
            <a:pathLst>
              <a:path w="7777480" h="457200">
                <a:moveTo>
                  <a:pt x="0" y="0"/>
                </a:moveTo>
                <a:lnTo>
                  <a:pt x="0" y="457200"/>
                </a:lnTo>
                <a:lnTo>
                  <a:pt x="7776971" y="457200"/>
                </a:lnTo>
                <a:lnTo>
                  <a:pt x="7776971" y="0"/>
                </a:lnTo>
                <a:lnTo>
                  <a:pt x="0" y="0"/>
                </a:lnTo>
                <a:close/>
              </a:path>
            </a:pathLst>
          </a:custGeom>
          <a:solidFill>
            <a:srgbClr val="FFCC98"/>
          </a:solidFill>
        </p:spPr>
        <p:txBody>
          <a:bodyPr wrap="square" lIns="0" tIns="0" rIns="0" bIns="0" rtlCol="0"/>
          <a:lstStyle/>
          <a:p>
            <a:endParaRPr/>
          </a:p>
        </p:txBody>
      </p:sp>
      <p:sp>
        <p:nvSpPr>
          <p:cNvPr id="5" name="object 5"/>
          <p:cNvSpPr/>
          <p:nvPr/>
        </p:nvSpPr>
        <p:spPr>
          <a:xfrm>
            <a:off x="4099438" y="3712451"/>
            <a:ext cx="5389245" cy="0"/>
          </a:xfrm>
          <a:custGeom>
            <a:avLst/>
            <a:gdLst/>
            <a:ahLst/>
            <a:cxnLst/>
            <a:rect l="l" t="t" r="r" b="b"/>
            <a:pathLst>
              <a:path w="5389245">
                <a:moveTo>
                  <a:pt x="0" y="0"/>
                </a:moveTo>
                <a:lnTo>
                  <a:pt x="5388860" y="0"/>
                </a:lnTo>
              </a:path>
            </a:pathLst>
          </a:custGeom>
          <a:ln w="12191">
            <a:solidFill>
              <a:srgbClr val="000000"/>
            </a:solidFill>
          </a:ln>
        </p:spPr>
        <p:txBody>
          <a:bodyPr wrap="square" lIns="0" tIns="0" rIns="0" bIns="0" rtlCol="0"/>
          <a:lstStyle/>
          <a:p>
            <a:endParaRPr/>
          </a:p>
        </p:txBody>
      </p:sp>
      <p:sp>
        <p:nvSpPr>
          <p:cNvPr id="6" name="object 6"/>
          <p:cNvSpPr txBox="1"/>
          <p:nvPr/>
        </p:nvSpPr>
        <p:spPr>
          <a:xfrm>
            <a:off x="1843416" y="1744471"/>
            <a:ext cx="7762240" cy="1938992"/>
          </a:xfrm>
          <a:prstGeom prst="rect">
            <a:avLst/>
          </a:prstGeom>
        </p:spPr>
        <p:txBody>
          <a:bodyPr vert="horz" wrap="square" lIns="0" tIns="0" rIns="0" bIns="0" rtlCol="0">
            <a:spAutoFit/>
          </a:bodyPr>
          <a:lstStyle/>
          <a:p>
            <a:pPr marL="355600" indent="-342900">
              <a:lnSpc>
                <a:spcPct val="100000"/>
              </a:lnSpc>
              <a:buClr>
                <a:srgbClr val="32CCCC"/>
              </a:buClr>
              <a:buSzPct val="69642"/>
              <a:buFont typeface="Wingdings"/>
              <a:buChar char=""/>
              <a:tabLst>
                <a:tab pos="354965" algn="l"/>
                <a:tab pos="355600" algn="l"/>
              </a:tabLst>
            </a:pPr>
            <a:r>
              <a:rPr lang="en-US" sz="2800" b="1" i="1" spc="-5" dirty="0" smtClean="0">
                <a:latin typeface="Times New Roman"/>
                <a:cs typeface="Times New Roman"/>
              </a:rPr>
              <a:t>1. </a:t>
            </a:r>
            <a:r>
              <a:rPr sz="2800" b="1" i="1" spc="-5" smtClean="0">
                <a:latin typeface="Times New Roman"/>
                <a:cs typeface="Times New Roman"/>
              </a:rPr>
              <a:t>Inflacija </a:t>
            </a:r>
            <a:r>
              <a:rPr sz="2800" i="1" spc="-5" dirty="0">
                <a:latin typeface="Times New Roman"/>
                <a:cs typeface="Times New Roman"/>
              </a:rPr>
              <a:t>predstavlja </a:t>
            </a:r>
            <a:r>
              <a:rPr sz="2800" i="1" dirty="0">
                <a:latin typeface="Times New Roman"/>
                <a:cs typeface="Times New Roman"/>
              </a:rPr>
              <a:t>porast </a:t>
            </a:r>
            <a:r>
              <a:rPr sz="2800" i="1" spc="-5" dirty="0">
                <a:latin typeface="Times New Roman"/>
                <a:cs typeface="Times New Roman"/>
              </a:rPr>
              <a:t>opšteg nivoa</a:t>
            </a:r>
            <a:r>
              <a:rPr sz="2800" i="1" spc="-85" dirty="0">
                <a:latin typeface="Times New Roman"/>
                <a:cs typeface="Times New Roman"/>
              </a:rPr>
              <a:t> </a:t>
            </a:r>
            <a:r>
              <a:rPr sz="2800" i="1" spc="-5" dirty="0">
                <a:latin typeface="Times New Roman"/>
                <a:cs typeface="Times New Roman"/>
              </a:rPr>
              <a:t>cena.</a:t>
            </a:r>
            <a:endParaRPr sz="2800">
              <a:latin typeface="Times New Roman"/>
              <a:cs typeface="Times New Roman"/>
            </a:endParaRPr>
          </a:p>
          <a:p>
            <a:pPr marL="355600" marR="153035" indent="-342900">
              <a:lnSpc>
                <a:spcPts val="2700"/>
              </a:lnSpc>
              <a:spcBef>
                <a:spcPts val="640"/>
              </a:spcBef>
              <a:buClr>
                <a:srgbClr val="32CCCC"/>
              </a:buClr>
              <a:buSzPct val="69642"/>
              <a:buFont typeface="Wingdings"/>
              <a:buChar char=""/>
              <a:tabLst>
                <a:tab pos="443865" algn="l"/>
                <a:tab pos="444500" algn="l"/>
                <a:tab pos="1454150" algn="l"/>
                <a:tab pos="2816225" algn="l"/>
                <a:tab pos="3271520" algn="l"/>
                <a:tab pos="4242435" algn="l"/>
                <a:tab pos="5682615" algn="l"/>
                <a:tab pos="6810375" algn="l"/>
              </a:tabLst>
            </a:pPr>
            <a:r>
              <a:rPr sz="2800" i="1" dirty="0">
                <a:latin typeface="Times New Roman"/>
                <a:cs typeface="Times New Roman"/>
              </a:rPr>
              <a:t>S</a:t>
            </a:r>
            <a:r>
              <a:rPr sz="2800" i="1" spc="-5" dirty="0">
                <a:latin typeface="Times New Roman"/>
                <a:cs typeface="Times New Roman"/>
              </a:rPr>
              <a:t>t</a:t>
            </a:r>
            <a:r>
              <a:rPr sz="2800" i="1" dirty="0">
                <a:latin typeface="Times New Roman"/>
                <a:cs typeface="Times New Roman"/>
              </a:rPr>
              <a:t>op</a:t>
            </a:r>
            <a:r>
              <a:rPr sz="2800" i="1" spc="-5" dirty="0">
                <a:latin typeface="Times New Roman"/>
                <a:cs typeface="Times New Roman"/>
              </a:rPr>
              <a:t>a</a:t>
            </a:r>
            <a:r>
              <a:rPr sz="2800" i="1" dirty="0">
                <a:latin typeface="Times New Roman"/>
                <a:cs typeface="Times New Roman"/>
              </a:rPr>
              <a:t>	</a:t>
            </a:r>
            <a:r>
              <a:rPr sz="2800" i="1" spc="-5" dirty="0">
                <a:latin typeface="Times New Roman"/>
                <a:cs typeface="Times New Roman"/>
              </a:rPr>
              <a:t>i</a:t>
            </a:r>
            <a:r>
              <a:rPr sz="2800" i="1" dirty="0">
                <a:latin typeface="Times New Roman"/>
                <a:cs typeface="Times New Roman"/>
              </a:rPr>
              <a:t>n</a:t>
            </a:r>
            <a:r>
              <a:rPr sz="2800" i="1" spc="-15" dirty="0">
                <a:latin typeface="Times New Roman"/>
                <a:cs typeface="Times New Roman"/>
              </a:rPr>
              <a:t>f</a:t>
            </a:r>
            <a:r>
              <a:rPr sz="2800" i="1" spc="-5" dirty="0">
                <a:latin typeface="Times New Roman"/>
                <a:cs typeface="Times New Roman"/>
              </a:rPr>
              <a:t>l</a:t>
            </a:r>
            <a:r>
              <a:rPr sz="2800" i="1" dirty="0">
                <a:latin typeface="Times New Roman"/>
                <a:cs typeface="Times New Roman"/>
              </a:rPr>
              <a:t>a</a:t>
            </a:r>
            <a:r>
              <a:rPr sz="2800" i="1" spc="-15" dirty="0">
                <a:latin typeface="Times New Roman"/>
                <a:cs typeface="Times New Roman"/>
              </a:rPr>
              <a:t>c</a:t>
            </a:r>
            <a:r>
              <a:rPr sz="2800" i="1" spc="-5" dirty="0">
                <a:latin typeface="Times New Roman"/>
                <a:cs typeface="Times New Roman"/>
              </a:rPr>
              <a:t>ije</a:t>
            </a:r>
            <a:r>
              <a:rPr sz="2800" i="1" dirty="0">
                <a:latin typeface="Times New Roman"/>
                <a:cs typeface="Times New Roman"/>
              </a:rPr>
              <a:t>	</a:t>
            </a:r>
            <a:r>
              <a:rPr sz="2800" i="1" spc="-5" dirty="0">
                <a:latin typeface="Times New Roman"/>
                <a:cs typeface="Times New Roman"/>
              </a:rPr>
              <a:t>je</a:t>
            </a:r>
            <a:r>
              <a:rPr sz="2800" i="1" dirty="0">
                <a:latin typeface="Times New Roman"/>
                <a:cs typeface="Times New Roman"/>
              </a:rPr>
              <a:t>	</a:t>
            </a:r>
            <a:r>
              <a:rPr sz="2800" i="1" spc="-5" dirty="0">
                <a:latin typeface="Times New Roman"/>
                <a:cs typeface="Times New Roman"/>
              </a:rPr>
              <a:t>st</a:t>
            </a:r>
            <a:r>
              <a:rPr sz="2800" i="1" dirty="0">
                <a:latin typeface="Times New Roman"/>
                <a:cs typeface="Times New Roman"/>
              </a:rPr>
              <a:t>o</a:t>
            </a:r>
            <a:r>
              <a:rPr sz="2800" i="1" spc="-15" dirty="0">
                <a:latin typeface="Times New Roman"/>
                <a:cs typeface="Times New Roman"/>
              </a:rPr>
              <a:t>p</a:t>
            </a:r>
            <a:r>
              <a:rPr sz="2800" i="1" spc="-5" dirty="0">
                <a:latin typeface="Times New Roman"/>
                <a:cs typeface="Times New Roman"/>
              </a:rPr>
              <a:t>a</a:t>
            </a:r>
            <a:r>
              <a:rPr sz="2800" i="1" dirty="0">
                <a:latin typeface="Times New Roman"/>
                <a:cs typeface="Times New Roman"/>
              </a:rPr>
              <a:t>	p</a:t>
            </a:r>
            <a:r>
              <a:rPr sz="2800" i="1" spc="-15" dirty="0">
                <a:latin typeface="Times New Roman"/>
                <a:cs typeface="Times New Roman"/>
              </a:rPr>
              <a:t>ro</a:t>
            </a:r>
            <a:r>
              <a:rPr sz="2800" i="1" spc="-10" dirty="0">
                <a:latin typeface="Times New Roman"/>
                <a:cs typeface="Times New Roman"/>
              </a:rPr>
              <a:t>m</a:t>
            </a:r>
            <a:r>
              <a:rPr sz="2800" i="1" spc="-15" dirty="0">
                <a:latin typeface="Times New Roman"/>
                <a:cs typeface="Times New Roman"/>
              </a:rPr>
              <a:t>e</a:t>
            </a:r>
            <a:r>
              <a:rPr sz="2800" i="1" dirty="0">
                <a:latin typeface="Times New Roman"/>
                <a:cs typeface="Times New Roman"/>
              </a:rPr>
              <a:t>n</a:t>
            </a:r>
            <a:r>
              <a:rPr sz="2800" i="1" spc="-5" dirty="0">
                <a:latin typeface="Times New Roman"/>
                <a:cs typeface="Times New Roman"/>
              </a:rPr>
              <a:t>e</a:t>
            </a:r>
            <a:r>
              <a:rPr sz="2800" i="1" dirty="0">
                <a:latin typeface="Times New Roman"/>
                <a:cs typeface="Times New Roman"/>
              </a:rPr>
              <a:t>	op</a:t>
            </a:r>
            <a:r>
              <a:rPr sz="2800" i="1" spc="-5" dirty="0">
                <a:latin typeface="Times New Roman"/>
                <a:cs typeface="Times New Roman"/>
              </a:rPr>
              <a:t>š</a:t>
            </a:r>
            <a:r>
              <a:rPr sz="2800" i="1" spc="-15" dirty="0">
                <a:latin typeface="Times New Roman"/>
                <a:cs typeface="Times New Roman"/>
              </a:rPr>
              <a:t>te</a:t>
            </a:r>
            <a:r>
              <a:rPr sz="2800" i="1" spc="-5" dirty="0">
                <a:latin typeface="Times New Roman"/>
                <a:cs typeface="Times New Roman"/>
              </a:rPr>
              <a:t>g</a:t>
            </a:r>
            <a:r>
              <a:rPr sz="2800" i="1" dirty="0">
                <a:latin typeface="Times New Roman"/>
                <a:cs typeface="Times New Roman"/>
              </a:rPr>
              <a:t>	n</a:t>
            </a:r>
            <a:r>
              <a:rPr sz="2800" i="1" spc="-5" dirty="0">
                <a:latin typeface="Times New Roman"/>
                <a:cs typeface="Times New Roman"/>
              </a:rPr>
              <a:t>i</a:t>
            </a:r>
            <a:r>
              <a:rPr sz="2800" i="1" spc="-15" dirty="0">
                <a:latin typeface="Times New Roman"/>
                <a:cs typeface="Times New Roman"/>
              </a:rPr>
              <a:t>v</a:t>
            </a:r>
            <a:r>
              <a:rPr sz="2800" i="1" dirty="0">
                <a:latin typeface="Times New Roman"/>
                <a:cs typeface="Times New Roman"/>
              </a:rPr>
              <a:t>o</a:t>
            </a:r>
            <a:r>
              <a:rPr sz="2800" i="1" spc="-5" dirty="0">
                <a:latin typeface="Times New Roman"/>
                <a:cs typeface="Times New Roman"/>
              </a:rPr>
              <a:t>a  </a:t>
            </a:r>
            <a:r>
              <a:rPr sz="2800" i="1" spc="-10" dirty="0">
                <a:latin typeface="Times New Roman"/>
                <a:cs typeface="Times New Roman"/>
              </a:rPr>
              <a:t>cena </a:t>
            </a:r>
            <a:r>
              <a:rPr sz="2800" i="1" spc="-5" dirty="0">
                <a:latin typeface="Times New Roman"/>
                <a:cs typeface="Times New Roman"/>
              </a:rPr>
              <a:t>i </a:t>
            </a:r>
            <a:r>
              <a:rPr sz="2800" i="1" spc="-10" dirty="0">
                <a:latin typeface="Times New Roman"/>
                <a:cs typeface="Times New Roman"/>
              </a:rPr>
              <a:t>meri </a:t>
            </a:r>
            <a:r>
              <a:rPr sz="2800" i="1" spc="-5" dirty="0">
                <a:latin typeface="Times New Roman"/>
                <a:cs typeface="Times New Roman"/>
              </a:rPr>
              <a:t>se </a:t>
            </a:r>
            <a:r>
              <a:rPr sz="2800" i="1" dirty="0">
                <a:latin typeface="Times New Roman"/>
                <a:cs typeface="Times New Roman"/>
              </a:rPr>
              <a:t>na </a:t>
            </a:r>
            <a:r>
              <a:rPr sz="2800" i="1" spc="-5" dirty="0">
                <a:latin typeface="Times New Roman"/>
                <a:cs typeface="Times New Roman"/>
              </a:rPr>
              <a:t>slede</a:t>
            </a:r>
            <a:r>
              <a:rPr sz="2800" spc="-5" dirty="0">
                <a:latin typeface="Times New Roman"/>
                <a:cs typeface="Times New Roman"/>
              </a:rPr>
              <a:t>ć</a:t>
            </a:r>
            <a:r>
              <a:rPr sz="2800" i="1" spc="-5" dirty="0">
                <a:latin typeface="Times New Roman"/>
                <a:cs typeface="Times New Roman"/>
              </a:rPr>
              <a:t>i</a:t>
            </a:r>
            <a:r>
              <a:rPr sz="2800" i="1" spc="-60" dirty="0">
                <a:latin typeface="Times New Roman"/>
                <a:cs typeface="Times New Roman"/>
              </a:rPr>
              <a:t> </a:t>
            </a:r>
            <a:r>
              <a:rPr sz="2800" i="1" dirty="0">
                <a:latin typeface="Times New Roman"/>
                <a:cs typeface="Times New Roman"/>
              </a:rPr>
              <a:t>na</a:t>
            </a:r>
            <a:r>
              <a:rPr sz="2800" dirty="0">
                <a:latin typeface="Times New Roman"/>
                <a:cs typeface="Times New Roman"/>
              </a:rPr>
              <a:t>č</a:t>
            </a:r>
            <a:r>
              <a:rPr sz="2800" i="1" dirty="0">
                <a:latin typeface="Times New Roman"/>
                <a:cs typeface="Times New Roman"/>
              </a:rPr>
              <a:t>in</a:t>
            </a:r>
            <a:r>
              <a:rPr sz="2800" dirty="0">
                <a:latin typeface="Times New Roman"/>
                <a:cs typeface="Times New Roman"/>
              </a:rPr>
              <a:t>:</a:t>
            </a:r>
            <a:endParaRPr sz="2800">
              <a:latin typeface="Times New Roman"/>
              <a:cs typeface="Times New Roman"/>
            </a:endParaRPr>
          </a:p>
          <a:p>
            <a:pPr>
              <a:lnSpc>
                <a:spcPct val="100000"/>
              </a:lnSpc>
              <a:spcBef>
                <a:spcPts val="20"/>
              </a:spcBef>
            </a:pPr>
            <a:endParaRPr sz="2500">
              <a:latin typeface="Times New Roman"/>
              <a:cs typeface="Times New Roman"/>
            </a:endParaRPr>
          </a:p>
          <a:p>
            <a:pPr marL="52069">
              <a:lnSpc>
                <a:spcPct val="100000"/>
              </a:lnSpc>
            </a:pPr>
            <a:r>
              <a:rPr sz="3450" b="1" i="1" spc="22" baseline="-36231" dirty="0">
                <a:latin typeface="Times New Roman"/>
                <a:cs typeface="Times New Roman"/>
              </a:rPr>
              <a:t>Inflacionastopa</a:t>
            </a:r>
            <a:r>
              <a:rPr sz="3450" b="1" i="1" spc="-405" baseline="-36231" dirty="0">
                <a:latin typeface="Times New Roman"/>
                <a:cs typeface="Times New Roman"/>
              </a:rPr>
              <a:t> </a:t>
            </a:r>
            <a:r>
              <a:rPr sz="3450" spc="7" baseline="-36231" dirty="0">
                <a:latin typeface="Symbol"/>
                <a:cs typeface="Symbol"/>
              </a:rPr>
              <a:t></a:t>
            </a:r>
            <a:r>
              <a:rPr sz="3450" spc="135" baseline="-36231" dirty="0">
                <a:latin typeface="Times New Roman"/>
                <a:cs typeface="Times New Roman"/>
              </a:rPr>
              <a:t> </a:t>
            </a:r>
            <a:r>
              <a:rPr sz="2300" b="1" i="1" spc="45" dirty="0">
                <a:latin typeface="Times New Roman"/>
                <a:cs typeface="Times New Roman"/>
              </a:rPr>
              <a:t>nivocena(godinat)</a:t>
            </a:r>
            <a:r>
              <a:rPr sz="2300" b="1" i="1" spc="-340" dirty="0">
                <a:latin typeface="Times New Roman"/>
                <a:cs typeface="Times New Roman"/>
              </a:rPr>
              <a:t> </a:t>
            </a:r>
            <a:r>
              <a:rPr sz="2300" spc="5" dirty="0">
                <a:latin typeface="Symbol"/>
                <a:cs typeface="Symbol"/>
              </a:rPr>
              <a:t></a:t>
            </a:r>
            <a:r>
              <a:rPr sz="2300" spc="-229" dirty="0">
                <a:latin typeface="Times New Roman"/>
                <a:cs typeface="Times New Roman"/>
              </a:rPr>
              <a:t> </a:t>
            </a:r>
            <a:r>
              <a:rPr sz="2300" b="1" i="1" spc="45" dirty="0">
                <a:latin typeface="Times New Roman"/>
                <a:cs typeface="Times New Roman"/>
              </a:rPr>
              <a:t>nivoacena(godinat</a:t>
            </a:r>
            <a:r>
              <a:rPr sz="2300" b="1" i="1" spc="-40" dirty="0">
                <a:latin typeface="Times New Roman"/>
                <a:cs typeface="Times New Roman"/>
              </a:rPr>
              <a:t> </a:t>
            </a:r>
            <a:r>
              <a:rPr sz="2300" spc="5" dirty="0">
                <a:latin typeface="Symbol"/>
                <a:cs typeface="Symbol"/>
              </a:rPr>
              <a:t></a:t>
            </a:r>
            <a:r>
              <a:rPr sz="2300" spc="-254" dirty="0">
                <a:latin typeface="Times New Roman"/>
                <a:cs typeface="Times New Roman"/>
              </a:rPr>
              <a:t> </a:t>
            </a:r>
            <a:r>
              <a:rPr sz="2300" b="1" i="1" spc="35" dirty="0">
                <a:latin typeface="Times New Roman"/>
                <a:cs typeface="Times New Roman"/>
              </a:rPr>
              <a:t>1)</a:t>
            </a:r>
            <a:r>
              <a:rPr sz="3450" spc="52" baseline="-36231" dirty="0">
                <a:latin typeface="Times New Roman"/>
                <a:cs typeface="Times New Roman"/>
              </a:rPr>
              <a:t>.</a:t>
            </a:r>
            <a:endParaRPr sz="3450" baseline="-36231">
              <a:latin typeface="Times New Roman"/>
              <a:cs typeface="Times New Roman"/>
            </a:endParaRPr>
          </a:p>
        </p:txBody>
      </p:sp>
      <p:sp>
        <p:nvSpPr>
          <p:cNvPr id="7" name="object 7"/>
          <p:cNvSpPr txBox="1">
            <a:spLocks noGrp="1"/>
          </p:cNvSpPr>
          <p:nvPr>
            <p:ph type="title"/>
          </p:nvPr>
        </p:nvSpPr>
        <p:spPr>
          <a:xfrm>
            <a:off x="1843416" y="598423"/>
            <a:ext cx="7348220" cy="1229995"/>
          </a:xfrm>
          <a:prstGeom prst="rect">
            <a:avLst/>
          </a:prstGeom>
        </p:spPr>
        <p:txBody>
          <a:bodyPr vert="horz" wrap="square" lIns="0" tIns="0" rIns="0" bIns="0" rtlCol="0">
            <a:spAutoFit/>
          </a:bodyPr>
          <a:lstStyle/>
          <a:p>
            <a:pPr marL="12700" marR="5080">
              <a:lnSpc>
                <a:spcPct val="100000"/>
              </a:lnSpc>
            </a:pPr>
            <a:r>
              <a:rPr sz="4000" dirty="0"/>
              <a:t>Šta je inflacija, nivo </a:t>
            </a:r>
            <a:r>
              <a:rPr sz="4000" spc="-5" dirty="0"/>
              <a:t>cena i</a:t>
            </a:r>
            <a:r>
              <a:rPr sz="4000" spc="-105" dirty="0"/>
              <a:t> </a:t>
            </a:r>
            <a:r>
              <a:rPr sz="4000" dirty="0"/>
              <a:t>vrednost  </a:t>
            </a:r>
            <a:r>
              <a:rPr sz="4000" i="1" dirty="0"/>
              <a:t>novca</a:t>
            </a:r>
            <a:endParaRPr sz="4000"/>
          </a:p>
        </p:txBody>
      </p:sp>
      <p:sp>
        <p:nvSpPr>
          <p:cNvPr id="8" name="object 8"/>
          <p:cNvSpPr/>
          <p:nvPr/>
        </p:nvSpPr>
        <p:spPr>
          <a:xfrm>
            <a:off x="774073" y="3777996"/>
            <a:ext cx="9144000" cy="3429000"/>
          </a:xfrm>
          <a:custGeom>
            <a:avLst/>
            <a:gdLst/>
            <a:ahLst/>
            <a:cxnLst/>
            <a:rect l="l" t="t" r="r" b="b"/>
            <a:pathLst>
              <a:path w="9144000" h="3429000">
                <a:moveTo>
                  <a:pt x="9143996" y="3428999"/>
                </a:moveTo>
                <a:lnTo>
                  <a:pt x="9143996" y="0"/>
                </a:lnTo>
                <a:lnTo>
                  <a:pt x="0" y="0"/>
                </a:lnTo>
                <a:lnTo>
                  <a:pt x="0" y="3428999"/>
                </a:lnTo>
                <a:lnTo>
                  <a:pt x="9143996" y="3428999"/>
                </a:lnTo>
                <a:close/>
              </a:path>
            </a:pathLst>
          </a:custGeom>
          <a:solidFill>
            <a:srgbClr val="FFFFFF"/>
          </a:solidFill>
        </p:spPr>
        <p:txBody>
          <a:bodyPr wrap="square" lIns="0" tIns="0" rIns="0" bIns="0" rtlCol="0"/>
          <a:lstStyle/>
          <a:p>
            <a:endParaRPr/>
          </a:p>
        </p:txBody>
      </p:sp>
      <p:sp>
        <p:nvSpPr>
          <p:cNvPr id="9" name="object 9"/>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10" name="object 10"/>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11" name="object 11"/>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12" name="object 12"/>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13" name="object 13"/>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4" name="object 14"/>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5" name="object 15"/>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6" name="object 16"/>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7" name="object 17"/>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8" name="object 18"/>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9" name="object 19"/>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20" name="object 20"/>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21" name="object 21"/>
          <p:cNvSpPr txBox="1"/>
          <p:nvPr/>
        </p:nvSpPr>
        <p:spPr>
          <a:xfrm>
            <a:off x="1843416" y="4304789"/>
            <a:ext cx="7616190" cy="2146300"/>
          </a:xfrm>
          <a:prstGeom prst="rect">
            <a:avLst/>
          </a:prstGeom>
        </p:spPr>
        <p:txBody>
          <a:bodyPr vert="horz" wrap="square" lIns="0" tIns="0" rIns="0" bIns="0" rtlCol="0">
            <a:spAutoFit/>
          </a:bodyPr>
          <a:lstStyle/>
          <a:p>
            <a:pPr marL="355600" marR="5080" indent="-342900" algn="just">
              <a:lnSpc>
                <a:spcPct val="80000"/>
              </a:lnSpc>
              <a:buClr>
                <a:srgbClr val="32CCCC"/>
              </a:buClr>
              <a:buSzPct val="69642"/>
              <a:buFont typeface="Wingdings"/>
              <a:buChar char=""/>
              <a:tabLst>
                <a:tab pos="355600" algn="l"/>
              </a:tabLst>
            </a:pPr>
            <a:r>
              <a:rPr sz="2800" b="1" i="1" spc="-10" dirty="0">
                <a:latin typeface="Times New Roman"/>
                <a:cs typeface="Times New Roman"/>
              </a:rPr>
              <a:t>Nivo cena </a:t>
            </a:r>
            <a:r>
              <a:rPr sz="2800" i="1" spc="-10" dirty="0">
                <a:latin typeface="Times New Roman"/>
                <a:cs typeface="Times New Roman"/>
              </a:rPr>
              <a:t>merimo </a:t>
            </a:r>
            <a:r>
              <a:rPr sz="2800" i="1" dirty="0">
                <a:latin typeface="Times New Roman"/>
                <a:cs typeface="Times New Roman"/>
              </a:rPr>
              <a:t>kao </a:t>
            </a:r>
            <a:r>
              <a:rPr sz="2800" i="1" spc="-5" dirty="0">
                <a:latin typeface="Times New Roman"/>
                <a:cs typeface="Times New Roman"/>
              </a:rPr>
              <a:t>ponderisani </a:t>
            </a:r>
            <a:r>
              <a:rPr sz="2800" i="1" spc="-10" dirty="0">
                <a:latin typeface="Times New Roman"/>
                <a:cs typeface="Times New Roman"/>
              </a:rPr>
              <a:t>prosek </a:t>
            </a:r>
            <a:r>
              <a:rPr sz="2800" i="1" spc="-5" dirty="0">
                <a:latin typeface="Times New Roman"/>
                <a:cs typeface="Times New Roman"/>
              </a:rPr>
              <a:t>za robe  i </a:t>
            </a:r>
            <a:r>
              <a:rPr sz="2800" i="1" dirty="0">
                <a:latin typeface="Times New Roman"/>
                <a:cs typeface="Times New Roman"/>
              </a:rPr>
              <a:t>usluge </a:t>
            </a:r>
            <a:r>
              <a:rPr sz="2800" i="1" spc="-5" dirty="0">
                <a:latin typeface="Times New Roman"/>
                <a:cs typeface="Times New Roman"/>
              </a:rPr>
              <a:t>u nekoj</a:t>
            </a:r>
            <a:r>
              <a:rPr sz="2800" i="1" spc="-105" dirty="0">
                <a:latin typeface="Times New Roman"/>
                <a:cs typeface="Times New Roman"/>
              </a:rPr>
              <a:t> </a:t>
            </a:r>
            <a:r>
              <a:rPr sz="2800" i="1" spc="-5" dirty="0">
                <a:latin typeface="Times New Roman"/>
                <a:cs typeface="Times New Roman"/>
              </a:rPr>
              <a:t>privredi</a:t>
            </a:r>
            <a:r>
              <a:rPr sz="2800" spc="-5" dirty="0">
                <a:latin typeface="Times New Roman"/>
                <a:cs typeface="Times New Roman"/>
              </a:rPr>
              <a:t>.</a:t>
            </a:r>
            <a:endParaRPr sz="2800">
              <a:latin typeface="Times New Roman"/>
              <a:cs typeface="Times New Roman"/>
            </a:endParaRPr>
          </a:p>
          <a:p>
            <a:pPr marL="355600" marR="6350" indent="-342900" algn="just">
              <a:lnSpc>
                <a:spcPct val="80100"/>
              </a:lnSpc>
              <a:spcBef>
                <a:spcPts val="665"/>
              </a:spcBef>
              <a:buClr>
                <a:srgbClr val="32CCCC"/>
              </a:buClr>
              <a:buSzPct val="69642"/>
              <a:buFont typeface="Wingdings"/>
              <a:buChar char=""/>
              <a:tabLst>
                <a:tab pos="355600" algn="l"/>
              </a:tabLst>
            </a:pPr>
            <a:r>
              <a:rPr sz="2800" spc="-5" dirty="0">
                <a:latin typeface="Times New Roman"/>
                <a:cs typeface="Times New Roman"/>
              </a:rPr>
              <a:t>U praksi, ukupni </a:t>
            </a:r>
            <a:r>
              <a:rPr sz="2800" dirty="0">
                <a:latin typeface="Times New Roman"/>
                <a:cs typeface="Times New Roman"/>
              </a:rPr>
              <a:t>nivo </a:t>
            </a:r>
            <a:r>
              <a:rPr sz="2800" spc="-10" dirty="0">
                <a:latin typeface="Times New Roman"/>
                <a:cs typeface="Times New Roman"/>
              </a:rPr>
              <a:t>cena merimo </a:t>
            </a:r>
            <a:r>
              <a:rPr sz="2800" spc="-5" dirty="0">
                <a:latin typeface="Times New Roman"/>
                <a:cs typeface="Times New Roman"/>
              </a:rPr>
              <a:t>izradom  indeksa </a:t>
            </a:r>
            <a:r>
              <a:rPr sz="2800" spc="-10" dirty="0">
                <a:latin typeface="Times New Roman"/>
                <a:cs typeface="Times New Roman"/>
              </a:rPr>
              <a:t>cena, </a:t>
            </a:r>
            <a:r>
              <a:rPr sz="2800" dirty="0">
                <a:latin typeface="Times New Roman"/>
                <a:cs typeface="Times New Roman"/>
              </a:rPr>
              <a:t>koji </a:t>
            </a:r>
            <a:r>
              <a:rPr sz="2800" spc="-5" dirty="0">
                <a:latin typeface="Times New Roman"/>
                <a:cs typeface="Times New Roman"/>
              </a:rPr>
              <a:t>predstavljaju </a:t>
            </a:r>
            <a:r>
              <a:rPr sz="2800" b="1" i="1" spc="-5" dirty="0">
                <a:latin typeface="Times New Roman"/>
                <a:cs typeface="Times New Roman"/>
              </a:rPr>
              <a:t>proseke  potroša</a:t>
            </a:r>
            <a:r>
              <a:rPr sz="2800" spc="-5" dirty="0">
                <a:latin typeface="Times New Roman"/>
                <a:cs typeface="Times New Roman"/>
              </a:rPr>
              <a:t>č</a:t>
            </a:r>
            <a:r>
              <a:rPr sz="2800" b="1" i="1" spc="-5" dirty="0">
                <a:latin typeface="Times New Roman"/>
                <a:cs typeface="Times New Roman"/>
              </a:rPr>
              <a:t>kih </a:t>
            </a:r>
            <a:r>
              <a:rPr sz="2800" b="1" i="1" spc="-5">
                <a:latin typeface="Times New Roman"/>
                <a:cs typeface="Times New Roman"/>
              </a:rPr>
              <a:t>i </a:t>
            </a:r>
            <a:r>
              <a:rPr sz="2800" b="1" i="1" spc="-5" smtClean="0">
                <a:latin typeface="Times New Roman"/>
                <a:cs typeface="Times New Roman"/>
              </a:rPr>
              <a:t>proizvo</a:t>
            </a:r>
            <a:r>
              <a:rPr lang="sr-Latn-RS" sz="2800" b="1" i="1" spc="-5" dirty="0">
                <a:latin typeface="Times New Roman"/>
                <a:cs typeface="Times New Roman"/>
              </a:rPr>
              <a:t>đ</a:t>
            </a:r>
            <a:r>
              <a:rPr sz="2800" b="1" i="1" spc="-5" smtClean="0">
                <a:latin typeface="Times New Roman"/>
                <a:cs typeface="Times New Roman"/>
              </a:rPr>
              <a:t>a</a:t>
            </a:r>
            <a:r>
              <a:rPr sz="2800" spc="-5" smtClean="0">
                <a:latin typeface="Times New Roman"/>
                <a:cs typeface="Times New Roman"/>
              </a:rPr>
              <a:t>č</a:t>
            </a:r>
            <a:r>
              <a:rPr sz="2800" b="1" i="1" spc="-5" smtClean="0">
                <a:latin typeface="Times New Roman"/>
                <a:cs typeface="Times New Roman"/>
              </a:rPr>
              <a:t>kih </a:t>
            </a:r>
            <a:r>
              <a:rPr sz="2800" b="1" i="1" spc="-10" dirty="0">
                <a:latin typeface="Times New Roman"/>
                <a:cs typeface="Times New Roman"/>
              </a:rPr>
              <a:t>cena </a:t>
            </a:r>
            <a:r>
              <a:rPr sz="2800" i="1" spc="-5" dirty="0">
                <a:latin typeface="Times New Roman"/>
                <a:cs typeface="Times New Roman"/>
              </a:rPr>
              <a:t>(Consumer  Price Index –</a:t>
            </a:r>
            <a:r>
              <a:rPr sz="2800" i="1" spc="-75" dirty="0">
                <a:latin typeface="Times New Roman"/>
                <a:cs typeface="Times New Roman"/>
              </a:rPr>
              <a:t> </a:t>
            </a:r>
            <a:r>
              <a:rPr sz="2800" i="1" spc="-5" dirty="0">
                <a:latin typeface="Times New Roman"/>
                <a:cs typeface="Times New Roman"/>
              </a:rPr>
              <a:t>CPI)</a:t>
            </a:r>
            <a:r>
              <a:rPr sz="2800" spc="-5" dirty="0">
                <a:latin typeface="Times New Roman"/>
                <a:cs typeface="Times New Roman"/>
              </a:rPr>
              <a:t>.</a:t>
            </a:r>
            <a:endParaRPr sz="2800">
              <a:latin typeface="Times New Roman"/>
              <a:cs typeface="Times New Roman"/>
            </a:endParaRPr>
          </a:p>
        </p:txBody>
      </p:sp>
      <p:sp>
        <p:nvSpPr>
          <p:cNvPr id="22" name="object 22"/>
          <p:cNvSpPr/>
          <p:nvPr/>
        </p:nvSpPr>
        <p:spPr>
          <a:xfrm>
            <a:off x="1840869" y="3777996"/>
            <a:ext cx="7777480" cy="376555"/>
          </a:xfrm>
          <a:custGeom>
            <a:avLst/>
            <a:gdLst/>
            <a:ahLst/>
            <a:cxnLst/>
            <a:rect l="l" t="t" r="r" b="b"/>
            <a:pathLst>
              <a:path w="7777480" h="376554">
                <a:moveTo>
                  <a:pt x="7776971" y="0"/>
                </a:moveTo>
                <a:lnTo>
                  <a:pt x="0" y="0"/>
                </a:lnTo>
                <a:lnTo>
                  <a:pt x="0" y="376427"/>
                </a:lnTo>
                <a:lnTo>
                  <a:pt x="7776971" y="376427"/>
                </a:lnTo>
                <a:lnTo>
                  <a:pt x="7776971" y="0"/>
                </a:lnTo>
                <a:close/>
              </a:path>
            </a:pathLst>
          </a:custGeom>
          <a:solidFill>
            <a:srgbClr val="FFCC98"/>
          </a:solidFill>
        </p:spPr>
        <p:txBody>
          <a:bodyPr wrap="square" lIns="0" tIns="0" rIns="0" bIns="0" rtlCol="0"/>
          <a:lstStyle/>
          <a:p>
            <a:endParaRPr/>
          </a:p>
        </p:txBody>
      </p:sp>
      <p:sp>
        <p:nvSpPr>
          <p:cNvPr id="23" name="object 23"/>
          <p:cNvSpPr txBox="1"/>
          <p:nvPr/>
        </p:nvSpPr>
        <p:spPr>
          <a:xfrm>
            <a:off x="5443103" y="3725162"/>
            <a:ext cx="2738755" cy="362585"/>
          </a:xfrm>
          <a:prstGeom prst="rect">
            <a:avLst/>
          </a:prstGeom>
        </p:spPr>
        <p:txBody>
          <a:bodyPr vert="horz" wrap="square" lIns="0" tIns="0" rIns="0" bIns="0" rtlCol="0">
            <a:spAutoFit/>
          </a:bodyPr>
          <a:lstStyle/>
          <a:p>
            <a:pPr marL="12700">
              <a:lnSpc>
                <a:spcPct val="100000"/>
              </a:lnSpc>
            </a:pPr>
            <a:r>
              <a:rPr sz="2300" b="1" i="1" spc="45" dirty="0">
                <a:latin typeface="Times New Roman"/>
                <a:cs typeface="Times New Roman"/>
              </a:rPr>
              <a:t>nivocena(godinat </a:t>
            </a:r>
            <a:r>
              <a:rPr sz="2300" spc="5" dirty="0">
                <a:latin typeface="Symbol"/>
                <a:cs typeface="Symbol"/>
              </a:rPr>
              <a:t></a:t>
            </a:r>
            <a:r>
              <a:rPr sz="2300" spc="-375" dirty="0">
                <a:latin typeface="Times New Roman"/>
                <a:cs typeface="Times New Roman"/>
              </a:rPr>
              <a:t> </a:t>
            </a:r>
            <a:r>
              <a:rPr sz="2300" b="1" i="1" spc="10" dirty="0">
                <a:latin typeface="Times New Roman"/>
                <a:cs typeface="Times New Roman"/>
              </a:rPr>
              <a:t>1)</a:t>
            </a:r>
            <a:endParaRPr sz="2300">
              <a:latin typeface="Times New Roman"/>
              <a:cs typeface="Times New Roman"/>
            </a:endParaRPr>
          </a:p>
        </p:txBody>
      </p:sp>
      <p:sp>
        <p:nvSpPr>
          <p:cNvPr id="25" name="object 25"/>
          <p:cNvSpPr txBox="1">
            <a:spLocks noGrp="1"/>
          </p:cNvSpPr>
          <p:nvPr>
            <p:ph type="sldNum" sz="quarter" idx="7"/>
          </p:nvPr>
        </p:nvSpPr>
        <p:spPr>
          <a:prstGeom prst="rect">
            <a:avLst/>
          </a:prstGeom>
        </p:spPr>
        <p:txBody>
          <a:bodyPr vert="horz" wrap="square" lIns="0" tIns="0" rIns="0" bIns="0" rtlCol="0">
            <a:spAutoFit/>
          </a:bodyPr>
          <a:lstStyle/>
          <a:p>
            <a:pPr marL="95250">
              <a:lnSpc>
                <a:spcPts val="1105"/>
              </a:lnSpc>
            </a:pPr>
            <a:fld id="{81D60167-4931-47E6-BA6A-407CBD079E47}" type="slidenum">
              <a:rPr spc="-5" dirty="0"/>
              <a:pPr marL="95250">
                <a:lnSpc>
                  <a:spcPts val="1105"/>
                </a:lnSpc>
              </a:pPr>
              <a:t>2</a:t>
            </a:fld>
            <a:endParaRPr spc="-5"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13" name="object 13"/>
          <p:cNvSpPr txBox="1">
            <a:spLocks noGrp="1"/>
          </p:cNvSpPr>
          <p:nvPr>
            <p:ph type="title"/>
          </p:nvPr>
        </p:nvSpPr>
        <p:spPr>
          <a:prstGeom prst="rect">
            <a:avLst/>
          </a:prstGeom>
        </p:spPr>
        <p:txBody>
          <a:bodyPr vert="horz" wrap="square" lIns="0" tIns="160020" rIns="0" bIns="0" rtlCol="0">
            <a:spAutoFit/>
          </a:bodyPr>
          <a:lstStyle/>
          <a:p>
            <a:pPr marL="443230">
              <a:lnSpc>
                <a:spcPct val="100000"/>
              </a:lnSpc>
            </a:pPr>
            <a:r>
              <a:rPr sz="3600" spc="-5" dirty="0"/>
              <a:t>Monetarna</a:t>
            </a:r>
            <a:r>
              <a:rPr sz="3600" spc="-40" dirty="0"/>
              <a:t> </a:t>
            </a:r>
            <a:r>
              <a:rPr sz="3600" spc="-5" dirty="0"/>
              <a:t>neutralnost</a:t>
            </a:r>
            <a:endParaRPr sz="3600"/>
          </a:p>
        </p:txBody>
      </p:sp>
      <p:sp>
        <p:nvSpPr>
          <p:cNvPr id="14" name="object 14"/>
          <p:cNvSpPr/>
          <p:nvPr/>
        </p:nvSpPr>
        <p:spPr>
          <a:xfrm>
            <a:off x="774073" y="3777996"/>
            <a:ext cx="9144000" cy="3429000"/>
          </a:xfrm>
          <a:custGeom>
            <a:avLst/>
            <a:gdLst/>
            <a:ahLst/>
            <a:cxnLst/>
            <a:rect l="l" t="t" r="r" b="b"/>
            <a:pathLst>
              <a:path w="9144000" h="3429000">
                <a:moveTo>
                  <a:pt x="9143996" y="3428999"/>
                </a:moveTo>
                <a:lnTo>
                  <a:pt x="9143996" y="0"/>
                </a:lnTo>
                <a:lnTo>
                  <a:pt x="0" y="0"/>
                </a:lnTo>
                <a:lnTo>
                  <a:pt x="0" y="3428999"/>
                </a:lnTo>
                <a:lnTo>
                  <a:pt x="9143996" y="3428999"/>
                </a:lnTo>
                <a:close/>
              </a:path>
            </a:pathLst>
          </a:custGeom>
          <a:solidFill>
            <a:srgbClr val="FFFFFF"/>
          </a:solidFill>
        </p:spPr>
        <p:txBody>
          <a:bodyPr wrap="square" lIns="0" tIns="0" rIns="0" bIns="0" rtlCol="0"/>
          <a:lstStyle/>
          <a:p>
            <a:endParaRPr/>
          </a:p>
        </p:txBody>
      </p:sp>
      <p:sp>
        <p:nvSpPr>
          <p:cNvPr id="15" name="object 15"/>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16" name="object 16"/>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17" name="object 17"/>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18" name="object 18"/>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19" name="object 19"/>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20" name="object 20"/>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21" name="object 21"/>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22" name="object 22"/>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23" name="object 23"/>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24" name="object 24"/>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25" name="object 25"/>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26" name="object 26"/>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27" name="object 27"/>
          <p:cNvSpPr txBox="1"/>
          <p:nvPr/>
        </p:nvSpPr>
        <p:spPr>
          <a:xfrm>
            <a:off x="2262516" y="1416050"/>
            <a:ext cx="7272655" cy="4001095"/>
          </a:xfrm>
          <a:prstGeom prst="rect">
            <a:avLst/>
          </a:prstGeom>
        </p:spPr>
        <p:txBody>
          <a:bodyPr vert="horz" wrap="square" lIns="0" tIns="0" rIns="0" bIns="0" rtlCol="0">
            <a:spAutoFit/>
          </a:bodyPr>
          <a:lstStyle/>
          <a:p>
            <a:pPr marL="12700" marR="5080" algn="just">
              <a:lnSpc>
                <a:spcPct val="100000"/>
              </a:lnSpc>
            </a:pPr>
            <a:r>
              <a:rPr lang="sr-Latn-RS" sz="2600" spc="-5" dirty="0" smtClean="0">
                <a:latin typeface="Times New Roman"/>
                <a:cs typeface="Times New Roman"/>
              </a:rPr>
              <a:t>Promena ponude novca </a:t>
            </a:r>
            <a:r>
              <a:rPr sz="2600" spc="-5" smtClean="0">
                <a:latin typeface="Times New Roman"/>
                <a:cs typeface="Times New Roman"/>
              </a:rPr>
              <a:t>(prema </a:t>
            </a:r>
            <a:r>
              <a:rPr sz="2600" spc="-5" dirty="0">
                <a:latin typeface="Times New Roman"/>
                <a:cs typeface="Times New Roman"/>
              </a:rPr>
              <a:t>filozofu </a:t>
            </a:r>
            <a:r>
              <a:rPr sz="2600" i="1" spc="-5" dirty="0">
                <a:latin typeface="Times New Roman"/>
                <a:cs typeface="Times New Roman"/>
              </a:rPr>
              <a:t>Dejvidu Hjumu</a:t>
            </a:r>
            <a:r>
              <a:rPr sz="2600" spc="-5" dirty="0">
                <a:latin typeface="Times New Roman"/>
                <a:cs typeface="Times New Roman"/>
              </a:rPr>
              <a:t>) </a:t>
            </a:r>
            <a:r>
              <a:rPr sz="2600" b="1" i="1" spc="-5" dirty="0">
                <a:latin typeface="Times New Roman"/>
                <a:cs typeface="Times New Roman"/>
              </a:rPr>
              <a:t>uti</a:t>
            </a:r>
            <a:r>
              <a:rPr sz="2600" spc="-5" dirty="0">
                <a:latin typeface="Times New Roman"/>
                <a:cs typeface="Times New Roman"/>
              </a:rPr>
              <a:t>č</a:t>
            </a:r>
            <a:r>
              <a:rPr sz="2600" b="1" i="1" spc="-5" dirty="0">
                <a:latin typeface="Times New Roman"/>
                <a:cs typeface="Times New Roman"/>
              </a:rPr>
              <a:t>e </a:t>
            </a:r>
            <a:r>
              <a:rPr sz="2600" b="1" i="1" dirty="0">
                <a:latin typeface="Times New Roman"/>
                <a:cs typeface="Times New Roman"/>
              </a:rPr>
              <a:t>na nominalne,  ali ne i narealne </a:t>
            </a:r>
            <a:r>
              <a:rPr sz="2600" b="1" i="1" spc="-5" dirty="0">
                <a:latin typeface="Times New Roman"/>
                <a:cs typeface="Times New Roman"/>
              </a:rPr>
              <a:t>varijable</a:t>
            </a:r>
            <a:r>
              <a:rPr sz="2600" spc="-5" dirty="0">
                <a:latin typeface="Times New Roman"/>
                <a:cs typeface="Times New Roman"/>
              </a:rPr>
              <a:t>. </a:t>
            </a:r>
            <a:r>
              <a:rPr sz="2600" dirty="0">
                <a:latin typeface="Times New Roman"/>
                <a:cs typeface="Times New Roman"/>
              </a:rPr>
              <a:t>Kada </a:t>
            </a:r>
            <a:r>
              <a:rPr sz="2600" spc="-5" dirty="0">
                <a:latin typeface="Times New Roman"/>
                <a:cs typeface="Times New Roman"/>
              </a:rPr>
              <a:t>centralna banka  dvostruko </a:t>
            </a:r>
            <a:r>
              <a:rPr sz="2600" dirty="0">
                <a:latin typeface="Times New Roman"/>
                <a:cs typeface="Times New Roman"/>
              </a:rPr>
              <a:t>poveća </a:t>
            </a:r>
            <a:r>
              <a:rPr sz="2600" spc="-5" dirty="0">
                <a:latin typeface="Times New Roman"/>
                <a:cs typeface="Times New Roman"/>
              </a:rPr>
              <a:t>ponudu novca, nivo cena se  dvostruko povećava, povećavaju se </a:t>
            </a:r>
            <a:r>
              <a:rPr sz="2600" dirty="0">
                <a:latin typeface="Times New Roman"/>
                <a:cs typeface="Times New Roman"/>
              </a:rPr>
              <a:t>i </a:t>
            </a:r>
            <a:r>
              <a:rPr sz="2600" spc="-5" dirty="0">
                <a:latin typeface="Times New Roman"/>
                <a:cs typeface="Times New Roman"/>
              </a:rPr>
              <a:t>nadnice (zarade),  </a:t>
            </a:r>
            <a:r>
              <a:rPr sz="2600" dirty="0">
                <a:latin typeface="Times New Roman"/>
                <a:cs typeface="Times New Roman"/>
              </a:rPr>
              <a:t>a i sve ostale </a:t>
            </a:r>
            <a:r>
              <a:rPr sz="2600" spc="-5" dirty="0">
                <a:latin typeface="Times New Roman"/>
                <a:cs typeface="Times New Roman"/>
              </a:rPr>
              <a:t>novčane vrednosti. </a:t>
            </a:r>
            <a:r>
              <a:rPr sz="2600" dirty="0">
                <a:latin typeface="Times New Roman"/>
                <a:cs typeface="Times New Roman"/>
              </a:rPr>
              <a:t>No </a:t>
            </a:r>
            <a:r>
              <a:rPr sz="2600" spc="-5" dirty="0">
                <a:latin typeface="Times New Roman"/>
                <a:cs typeface="Times New Roman"/>
              </a:rPr>
              <a:t>realne varijable,  kao što </a:t>
            </a:r>
            <a:r>
              <a:rPr sz="2600" dirty="0">
                <a:latin typeface="Times New Roman"/>
                <a:cs typeface="Times New Roman"/>
              </a:rPr>
              <a:t>su: </a:t>
            </a:r>
            <a:r>
              <a:rPr sz="2600" spc="-5" dirty="0">
                <a:latin typeface="Times New Roman"/>
                <a:cs typeface="Times New Roman"/>
              </a:rPr>
              <a:t>proizvodnja, zaposlenost, realne nadnice,  realne kamatne </a:t>
            </a:r>
            <a:r>
              <a:rPr sz="2600" dirty="0">
                <a:latin typeface="Times New Roman"/>
                <a:cs typeface="Times New Roman"/>
              </a:rPr>
              <a:t>stope, </a:t>
            </a:r>
            <a:r>
              <a:rPr sz="2600" spc="-5" dirty="0">
                <a:latin typeface="Times New Roman"/>
                <a:cs typeface="Times New Roman"/>
              </a:rPr>
              <a:t>ostaju nepromenjene. </a:t>
            </a:r>
            <a:r>
              <a:rPr sz="2600" dirty="0">
                <a:latin typeface="Times New Roman"/>
                <a:cs typeface="Times New Roman"/>
              </a:rPr>
              <a:t>Ta  </a:t>
            </a:r>
            <a:r>
              <a:rPr sz="2600" spc="-5" dirty="0">
                <a:latin typeface="Times New Roman"/>
                <a:cs typeface="Times New Roman"/>
              </a:rPr>
              <a:t>irelevantnost monetarnih promena </a:t>
            </a:r>
            <a:r>
              <a:rPr sz="2600" dirty="0">
                <a:latin typeface="Times New Roman"/>
                <a:cs typeface="Times New Roman"/>
              </a:rPr>
              <a:t>u </a:t>
            </a:r>
            <a:r>
              <a:rPr sz="2600" spc="-5" dirty="0">
                <a:latin typeface="Times New Roman"/>
                <a:cs typeface="Times New Roman"/>
              </a:rPr>
              <a:t>odnosu </a:t>
            </a:r>
            <a:r>
              <a:rPr sz="2600" dirty="0">
                <a:latin typeface="Times New Roman"/>
                <a:cs typeface="Times New Roman"/>
              </a:rPr>
              <a:t>na </a:t>
            </a:r>
            <a:r>
              <a:rPr sz="2600" spc="-5" dirty="0">
                <a:latin typeface="Times New Roman"/>
                <a:cs typeface="Times New Roman"/>
              </a:rPr>
              <a:t>realne  varijable </a:t>
            </a:r>
            <a:r>
              <a:rPr sz="2600" dirty="0">
                <a:latin typeface="Times New Roman"/>
                <a:cs typeface="Times New Roman"/>
              </a:rPr>
              <a:t>zove </a:t>
            </a:r>
            <a:r>
              <a:rPr sz="2600" spc="-5" dirty="0">
                <a:latin typeface="Times New Roman"/>
                <a:cs typeface="Times New Roman"/>
              </a:rPr>
              <a:t>se </a:t>
            </a:r>
            <a:r>
              <a:rPr sz="2600" b="1" i="1" dirty="0">
                <a:latin typeface="Times New Roman"/>
                <a:cs typeface="Times New Roman"/>
              </a:rPr>
              <a:t>monetarna</a:t>
            </a:r>
            <a:r>
              <a:rPr sz="2600" b="1" i="1" spc="-90" dirty="0">
                <a:latin typeface="Times New Roman"/>
                <a:cs typeface="Times New Roman"/>
              </a:rPr>
              <a:t> </a:t>
            </a:r>
            <a:r>
              <a:rPr sz="2600" b="1" i="1" dirty="0">
                <a:latin typeface="Times New Roman"/>
                <a:cs typeface="Times New Roman"/>
              </a:rPr>
              <a:t>neutralnost</a:t>
            </a:r>
            <a:r>
              <a:rPr sz="2600" dirty="0">
                <a:latin typeface="Times New Roman"/>
                <a:cs typeface="Times New Roman"/>
              </a:rPr>
              <a:t>.</a:t>
            </a:r>
            <a:endParaRPr sz="2600">
              <a:latin typeface="Times New Roman"/>
              <a:cs typeface="Times New Roman"/>
            </a:endParaRPr>
          </a:p>
        </p:txBody>
      </p:sp>
      <p:sp>
        <p:nvSpPr>
          <p:cNvPr id="28" name="object 28"/>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spc="-5" dirty="0"/>
              <a:pPr marL="25400">
                <a:lnSpc>
                  <a:spcPts val="1105"/>
                </a:lnSpc>
              </a:pPr>
              <a:t>20</a:t>
            </a:fld>
            <a:endParaRPr spc="-5"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0" rIns="0" bIns="0" rtlCol="0">
            <a:spAutoFit/>
          </a:bodyPr>
          <a:lstStyle/>
          <a:p>
            <a:pPr marL="443230" marR="5080">
              <a:lnSpc>
                <a:spcPct val="100000"/>
              </a:lnSpc>
            </a:pPr>
            <a:r>
              <a:rPr sz="3600" spc="-5" dirty="0"/>
              <a:t>Inflacija, nominalne </a:t>
            </a:r>
            <a:r>
              <a:rPr sz="3600" dirty="0"/>
              <a:t>i </a:t>
            </a:r>
            <a:r>
              <a:rPr sz="3600" spc="-5" dirty="0"/>
              <a:t>realne varijable,  </a:t>
            </a:r>
            <a:r>
              <a:rPr sz="3600" i="1" spc="-5" dirty="0"/>
              <a:t>Fišerov</a:t>
            </a:r>
            <a:r>
              <a:rPr sz="3600" i="1" spc="-75" dirty="0"/>
              <a:t> </a:t>
            </a:r>
            <a:r>
              <a:rPr sz="3600" i="1" spc="-5" dirty="0"/>
              <a:t>efekat</a:t>
            </a:r>
            <a:endParaRPr sz="3600"/>
          </a:p>
        </p:txBody>
      </p:sp>
      <p:sp>
        <p:nvSpPr>
          <p:cNvPr id="5" name="object 5"/>
          <p:cNvSpPr/>
          <p:nvPr/>
        </p:nvSpPr>
        <p:spPr>
          <a:xfrm>
            <a:off x="774073" y="3777996"/>
            <a:ext cx="9144000" cy="3429000"/>
          </a:xfrm>
          <a:custGeom>
            <a:avLst/>
            <a:gdLst/>
            <a:ahLst/>
            <a:cxnLst/>
            <a:rect l="l" t="t" r="r" b="b"/>
            <a:pathLst>
              <a:path w="9144000" h="3429000">
                <a:moveTo>
                  <a:pt x="9143996" y="3428999"/>
                </a:moveTo>
                <a:lnTo>
                  <a:pt x="9143996" y="0"/>
                </a:lnTo>
                <a:lnTo>
                  <a:pt x="0" y="0"/>
                </a:lnTo>
                <a:lnTo>
                  <a:pt x="0" y="3428999"/>
                </a:lnTo>
                <a:lnTo>
                  <a:pt x="9143996" y="3428999"/>
                </a:lnTo>
                <a:close/>
              </a:path>
            </a:pathLst>
          </a:custGeom>
          <a:solidFill>
            <a:srgbClr val="FFFFFF"/>
          </a:solidFill>
        </p:spPr>
        <p:txBody>
          <a:bodyPr wrap="square" lIns="0" tIns="0" rIns="0" bIns="0" rtlCol="0"/>
          <a:lstStyle/>
          <a:p>
            <a:endParaRPr/>
          </a:p>
        </p:txBody>
      </p:sp>
      <p:sp>
        <p:nvSpPr>
          <p:cNvPr id="6" name="object 6"/>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7" name="object 7"/>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8" name="object 8"/>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9" name="object 9"/>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10" name="object 10"/>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1" name="object 11"/>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2" name="object 12"/>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3" name="object 13"/>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4" name="object 14"/>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5" name="object 15"/>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6" name="object 16"/>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17" name="object 17"/>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18" name="object 18"/>
          <p:cNvSpPr txBox="1"/>
          <p:nvPr/>
        </p:nvSpPr>
        <p:spPr>
          <a:xfrm>
            <a:off x="1919616" y="1830831"/>
            <a:ext cx="7615555" cy="3181350"/>
          </a:xfrm>
          <a:prstGeom prst="rect">
            <a:avLst/>
          </a:prstGeom>
        </p:spPr>
        <p:txBody>
          <a:bodyPr vert="horz" wrap="square" lIns="0" tIns="0" rIns="0" bIns="0" rtlCol="0">
            <a:spAutoFit/>
          </a:bodyPr>
          <a:lstStyle/>
          <a:p>
            <a:pPr marL="355600" marR="5080" indent="-342900" algn="just">
              <a:lnSpc>
                <a:spcPct val="100000"/>
              </a:lnSpc>
              <a:buClr>
                <a:srgbClr val="32CCCC"/>
              </a:buClr>
              <a:buSzPct val="69230"/>
              <a:buFont typeface="Wingdings"/>
              <a:buChar char=""/>
              <a:tabLst>
                <a:tab pos="355600" algn="l"/>
              </a:tabLst>
            </a:pPr>
            <a:r>
              <a:rPr sz="2600" b="1" i="1" spc="-5" dirty="0">
                <a:latin typeface="Times New Roman"/>
                <a:cs typeface="Times New Roman"/>
              </a:rPr>
              <a:t>Inflacija. </a:t>
            </a:r>
            <a:r>
              <a:rPr sz="2600" spc="-5" dirty="0">
                <a:latin typeface="Times New Roman"/>
                <a:cs typeface="Times New Roman"/>
              </a:rPr>
              <a:t>Većina </a:t>
            </a:r>
            <a:r>
              <a:rPr sz="2600" dirty="0">
                <a:latin typeface="Times New Roman"/>
                <a:cs typeface="Times New Roman"/>
              </a:rPr>
              <a:t>ljudi </a:t>
            </a:r>
            <a:r>
              <a:rPr sz="2600" spc="-5" dirty="0">
                <a:latin typeface="Times New Roman"/>
                <a:cs typeface="Times New Roman"/>
              </a:rPr>
              <a:t>misli </a:t>
            </a:r>
            <a:r>
              <a:rPr sz="2600" dirty="0">
                <a:latin typeface="Times New Roman"/>
                <a:cs typeface="Times New Roman"/>
              </a:rPr>
              <a:t>da </a:t>
            </a:r>
            <a:r>
              <a:rPr sz="2600" i="1" spc="-5" dirty="0">
                <a:latin typeface="Times New Roman"/>
                <a:cs typeface="Times New Roman"/>
              </a:rPr>
              <a:t>inflacija </a:t>
            </a:r>
            <a:r>
              <a:rPr sz="2600" spc="-5" dirty="0">
                <a:latin typeface="Times New Roman"/>
                <a:cs typeface="Times New Roman"/>
              </a:rPr>
              <a:t>sasvim  osiromašuje ekonomiju zato što rastu </a:t>
            </a:r>
            <a:r>
              <a:rPr sz="2600" dirty="0">
                <a:latin typeface="Times New Roman"/>
                <a:cs typeface="Times New Roman"/>
              </a:rPr>
              <a:t>cene koje oni  </a:t>
            </a:r>
            <a:r>
              <a:rPr sz="2600" spc="-5" dirty="0">
                <a:latin typeface="Times New Roman"/>
                <a:cs typeface="Times New Roman"/>
              </a:rPr>
              <a:t>prihvataju (plaćaju) </a:t>
            </a:r>
            <a:r>
              <a:rPr sz="2600" spc="-10" dirty="0">
                <a:latin typeface="Times New Roman"/>
                <a:cs typeface="Times New Roman"/>
              </a:rPr>
              <a:t>za </a:t>
            </a:r>
            <a:r>
              <a:rPr sz="2600" dirty="0">
                <a:latin typeface="Times New Roman"/>
                <a:cs typeface="Times New Roman"/>
              </a:rPr>
              <a:t>dobra i usluge. Vide </a:t>
            </a:r>
            <a:r>
              <a:rPr sz="2600" spc="-5" dirty="0">
                <a:latin typeface="Times New Roman"/>
                <a:cs typeface="Times New Roman"/>
              </a:rPr>
              <a:t>da se  dinarom ne mogu kupiti </a:t>
            </a:r>
            <a:r>
              <a:rPr sz="2600" dirty="0">
                <a:latin typeface="Times New Roman"/>
                <a:cs typeface="Times New Roman"/>
              </a:rPr>
              <a:t>toliko dobara </a:t>
            </a:r>
            <a:r>
              <a:rPr sz="2600" spc="-5" dirty="0">
                <a:latin typeface="Times New Roman"/>
                <a:cs typeface="Times New Roman"/>
              </a:rPr>
              <a:t>kao ranije.  Meñutim, </a:t>
            </a:r>
            <a:r>
              <a:rPr sz="2600" dirty="0">
                <a:latin typeface="Times New Roman"/>
                <a:cs typeface="Times New Roman"/>
              </a:rPr>
              <a:t>posle </a:t>
            </a:r>
            <a:r>
              <a:rPr sz="2600" spc="-5" dirty="0">
                <a:latin typeface="Times New Roman"/>
                <a:cs typeface="Times New Roman"/>
              </a:rPr>
              <a:t>razmišljanja </a:t>
            </a:r>
            <a:r>
              <a:rPr sz="2600" dirty="0">
                <a:latin typeface="Times New Roman"/>
                <a:cs typeface="Times New Roman"/>
              </a:rPr>
              <a:t>o </a:t>
            </a:r>
            <a:r>
              <a:rPr sz="2600" spc="-5" dirty="0">
                <a:latin typeface="Times New Roman"/>
                <a:cs typeface="Times New Roman"/>
              </a:rPr>
              <a:t>društvu kao celini, taj  argument </a:t>
            </a:r>
            <a:r>
              <a:rPr sz="2600" dirty="0">
                <a:latin typeface="Times New Roman"/>
                <a:cs typeface="Times New Roman"/>
              </a:rPr>
              <a:t>se ne </a:t>
            </a:r>
            <a:r>
              <a:rPr sz="2600" spc="-5" dirty="0">
                <a:latin typeface="Times New Roman"/>
                <a:cs typeface="Times New Roman"/>
              </a:rPr>
              <a:t>može potpuno održati</a:t>
            </a:r>
            <a:r>
              <a:rPr sz="2600" spc="-5">
                <a:latin typeface="Times New Roman"/>
                <a:cs typeface="Times New Roman"/>
              </a:rPr>
              <a:t>. </a:t>
            </a:r>
            <a:r>
              <a:rPr lang="sr-Latn-RS" sz="2600" spc="-5" dirty="0" smtClean="0">
                <a:latin typeface="Times New Roman"/>
                <a:cs typeface="Times New Roman"/>
              </a:rPr>
              <a:t>I</a:t>
            </a:r>
            <a:r>
              <a:rPr sz="2600" spc="-5" smtClean="0">
                <a:latin typeface="Times New Roman"/>
                <a:cs typeface="Times New Roman"/>
              </a:rPr>
              <a:t>nflacija </a:t>
            </a:r>
            <a:r>
              <a:rPr sz="2600" dirty="0">
                <a:latin typeface="Times New Roman"/>
                <a:cs typeface="Times New Roman"/>
              </a:rPr>
              <a:t>ima </a:t>
            </a:r>
            <a:r>
              <a:rPr sz="2600" spc="5" dirty="0">
                <a:latin typeface="Times New Roman"/>
                <a:cs typeface="Times New Roman"/>
              </a:rPr>
              <a:t>dva </a:t>
            </a:r>
            <a:r>
              <a:rPr sz="2600" spc="-5" dirty="0">
                <a:latin typeface="Times New Roman"/>
                <a:cs typeface="Times New Roman"/>
              </a:rPr>
              <a:t>efekta: č</a:t>
            </a:r>
            <a:r>
              <a:rPr sz="2600" b="1" spc="-5" dirty="0">
                <a:latin typeface="Times New Roman"/>
                <a:cs typeface="Times New Roman"/>
              </a:rPr>
              <a:t>ini kupca siromašnijim  </a:t>
            </a:r>
            <a:r>
              <a:rPr sz="2600" spc="-5" dirty="0">
                <a:latin typeface="Times New Roman"/>
                <a:cs typeface="Times New Roman"/>
              </a:rPr>
              <a:t>(mora </a:t>
            </a:r>
            <a:r>
              <a:rPr sz="2600" dirty="0">
                <a:latin typeface="Times New Roman"/>
                <a:cs typeface="Times New Roman"/>
              </a:rPr>
              <a:t>da </a:t>
            </a:r>
            <a:r>
              <a:rPr sz="2600" spc="-5" dirty="0">
                <a:latin typeface="Times New Roman"/>
                <a:cs typeface="Times New Roman"/>
              </a:rPr>
              <a:t>plaća </a:t>
            </a:r>
            <a:r>
              <a:rPr sz="2600" dirty="0">
                <a:latin typeface="Times New Roman"/>
                <a:cs typeface="Times New Roman"/>
              </a:rPr>
              <a:t>više </a:t>
            </a:r>
            <a:r>
              <a:rPr sz="2600" spc="-5" dirty="0">
                <a:latin typeface="Times New Roman"/>
                <a:cs typeface="Times New Roman"/>
              </a:rPr>
              <a:t>cene) </a:t>
            </a:r>
            <a:r>
              <a:rPr sz="2600" b="1" dirty="0">
                <a:latin typeface="Times New Roman"/>
                <a:cs typeface="Times New Roman"/>
              </a:rPr>
              <a:t>i </a:t>
            </a:r>
            <a:r>
              <a:rPr sz="2600" spc="-5" dirty="0">
                <a:latin typeface="Times New Roman"/>
                <a:cs typeface="Times New Roman"/>
              </a:rPr>
              <a:t>č</a:t>
            </a:r>
            <a:r>
              <a:rPr sz="2600" b="1" spc="-5" dirty="0">
                <a:latin typeface="Times New Roman"/>
                <a:cs typeface="Times New Roman"/>
              </a:rPr>
              <a:t>ini prodavce   </a:t>
            </a:r>
            <a:r>
              <a:rPr sz="2600" b="1" spc="265" dirty="0">
                <a:latin typeface="Times New Roman"/>
                <a:cs typeface="Times New Roman"/>
              </a:rPr>
              <a:t> </a:t>
            </a:r>
            <a:r>
              <a:rPr sz="2600" b="1" spc="-5" dirty="0">
                <a:latin typeface="Times New Roman"/>
                <a:cs typeface="Times New Roman"/>
              </a:rPr>
              <a:t>bogatijim</a:t>
            </a:r>
            <a:endParaRPr sz="2600">
              <a:latin typeface="Times New Roman"/>
              <a:cs typeface="Times New Roman"/>
            </a:endParaRPr>
          </a:p>
        </p:txBody>
      </p:sp>
      <p:sp>
        <p:nvSpPr>
          <p:cNvPr id="26" name="object 26"/>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spc="-5" dirty="0"/>
              <a:pPr marL="25400">
                <a:lnSpc>
                  <a:spcPts val="1105"/>
                </a:lnSpc>
              </a:pPr>
              <a:t>21</a:t>
            </a:fld>
            <a:endParaRPr spc="-5" dirty="0"/>
          </a:p>
        </p:txBody>
      </p:sp>
      <p:sp>
        <p:nvSpPr>
          <p:cNvPr id="19" name="object 19"/>
          <p:cNvSpPr txBox="1"/>
          <p:nvPr/>
        </p:nvSpPr>
        <p:spPr>
          <a:xfrm>
            <a:off x="2262516" y="5000749"/>
            <a:ext cx="6247765" cy="407670"/>
          </a:xfrm>
          <a:prstGeom prst="rect">
            <a:avLst/>
          </a:prstGeom>
        </p:spPr>
        <p:txBody>
          <a:bodyPr vert="horz" wrap="square" lIns="0" tIns="0" rIns="0" bIns="0" rtlCol="0">
            <a:spAutoFit/>
          </a:bodyPr>
          <a:lstStyle/>
          <a:p>
            <a:pPr marL="12700">
              <a:lnSpc>
                <a:spcPct val="100000"/>
              </a:lnSpc>
            </a:pPr>
            <a:r>
              <a:rPr sz="2600" spc="-5" dirty="0">
                <a:latin typeface="Times New Roman"/>
                <a:cs typeface="Times New Roman"/>
              </a:rPr>
              <a:t>(njima se plaća)</a:t>
            </a:r>
            <a:r>
              <a:rPr sz="2600" b="1" spc="-5" dirty="0">
                <a:latin typeface="Times New Roman"/>
                <a:cs typeface="Times New Roman"/>
              </a:rPr>
              <a:t>. </a:t>
            </a:r>
            <a:r>
              <a:rPr sz="2600" b="1" spc="-10" dirty="0">
                <a:latin typeface="Times New Roman"/>
                <a:cs typeface="Times New Roman"/>
              </a:rPr>
              <a:t>Zato </a:t>
            </a:r>
            <a:r>
              <a:rPr sz="2600" b="1" spc="-5" dirty="0">
                <a:latin typeface="Times New Roman"/>
                <a:cs typeface="Times New Roman"/>
              </a:rPr>
              <a:t>što je </a:t>
            </a:r>
            <a:r>
              <a:rPr sz="2600" b="1" dirty="0">
                <a:latin typeface="Times New Roman"/>
                <a:cs typeface="Times New Roman"/>
              </a:rPr>
              <a:t>prose</a:t>
            </a:r>
            <a:r>
              <a:rPr sz="2600" dirty="0">
                <a:latin typeface="Times New Roman"/>
                <a:cs typeface="Times New Roman"/>
              </a:rPr>
              <a:t>č</a:t>
            </a:r>
            <a:r>
              <a:rPr sz="2600" b="1" dirty="0">
                <a:latin typeface="Times New Roman"/>
                <a:cs typeface="Times New Roman"/>
              </a:rPr>
              <a:t>na  </a:t>
            </a:r>
            <a:r>
              <a:rPr sz="2600" b="1" spc="515" dirty="0">
                <a:latin typeface="Times New Roman"/>
                <a:cs typeface="Times New Roman"/>
              </a:rPr>
              <a:t> </a:t>
            </a:r>
            <a:r>
              <a:rPr sz="2600" b="1" spc="-5" dirty="0">
                <a:latin typeface="Times New Roman"/>
                <a:cs typeface="Times New Roman"/>
              </a:rPr>
              <a:t>osoba</a:t>
            </a:r>
            <a:endParaRPr sz="2600">
              <a:latin typeface="Times New Roman"/>
              <a:cs typeface="Times New Roman"/>
            </a:endParaRPr>
          </a:p>
        </p:txBody>
      </p:sp>
      <p:sp>
        <p:nvSpPr>
          <p:cNvPr id="20" name="object 20"/>
          <p:cNvSpPr txBox="1"/>
          <p:nvPr/>
        </p:nvSpPr>
        <p:spPr>
          <a:xfrm>
            <a:off x="7372430" y="5396989"/>
            <a:ext cx="1347470" cy="407670"/>
          </a:xfrm>
          <a:prstGeom prst="rect">
            <a:avLst/>
          </a:prstGeom>
        </p:spPr>
        <p:txBody>
          <a:bodyPr vert="horz" wrap="square" lIns="0" tIns="0" rIns="0" bIns="0" rtlCol="0">
            <a:spAutoFit/>
          </a:bodyPr>
          <a:lstStyle/>
          <a:p>
            <a:pPr marL="12700">
              <a:lnSpc>
                <a:spcPct val="100000"/>
              </a:lnSpc>
            </a:pPr>
            <a:r>
              <a:rPr sz="2600" b="1" spc="-5" dirty="0">
                <a:latin typeface="Times New Roman"/>
                <a:cs typeface="Times New Roman"/>
              </a:rPr>
              <a:t>prodavac</a:t>
            </a:r>
            <a:endParaRPr sz="2600">
              <a:latin typeface="Times New Roman"/>
              <a:cs typeface="Times New Roman"/>
            </a:endParaRPr>
          </a:p>
        </p:txBody>
      </p:sp>
      <p:sp>
        <p:nvSpPr>
          <p:cNvPr id="21" name="object 21"/>
          <p:cNvSpPr txBox="1"/>
          <p:nvPr/>
        </p:nvSpPr>
        <p:spPr>
          <a:xfrm>
            <a:off x="8713760" y="5000749"/>
            <a:ext cx="820419" cy="803910"/>
          </a:xfrm>
          <a:prstGeom prst="rect">
            <a:avLst/>
          </a:prstGeom>
        </p:spPr>
        <p:txBody>
          <a:bodyPr vert="horz" wrap="square" lIns="0" tIns="0" rIns="0" bIns="0" rtlCol="0">
            <a:spAutoFit/>
          </a:bodyPr>
          <a:lstStyle/>
          <a:p>
            <a:pPr marL="12700">
              <a:lnSpc>
                <a:spcPct val="100000"/>
              </a:lnSpc>
            </a:pPr>
            <a:r>
              <a:rPr sz="2600" b="1" dirty="0">
                <a:latin typeface="Times New Roman"/>
                <a:cs typeface="Times New Roman"/>
              </a:rPr>
              <a:t>u</a:t>
            </a:r>
            <a:r>
              <a:rPr sz="2600" b="1" spc="160" dirty="0">
                <a:latin typeface="Times New Roman"/>
                <a:cs typeface="Times New Roman"/>
              </a:rPr>
              <a:t> </a:t>
            </a:r>
            <a:r>
              <a:rPr sz="2600" b="1" spc="-5" dirty="0">
                <a:latin typeface="Times New Roman"/>
                <a:cs typeface="Times New Roman"/>
              </a:rPr>
              <a:t>isto</a:t>
            </a:r>
            <a:endParaRPr sz="2600">
              <a:latin typeface="Times New Roman"/>
              <a:cs typeface="Times New Roman"/>
            </a:endParaRPr>
          </a:p>
          <a:p>
            <a:pPr marL="220979">
              <a:lnSpc>
                <a:spcPct val="100000"/>
              </a:lnSpc>
            </a:pPr>
            <a:r>
              <a:rPr sz="2600" spc="-5" dirty="0">
                <a:latin typeface="Times New Roman"/>
                <a:cs typeface="Times New Roman"/>
              </a:rPr>
              <a:t>(</a:t>
            </a:r>
            <a:r>
              <a:rPr sz="2600" spc="5" dirty="0">
                <a:latin typeface="Times New Roman"/>
                <a:cs typeface="Times New Roman"/>
              </a:rPr>
              <a:t>k</a:t>
            </a:r>
            <a:r>
              <a:rPr sz="2600" spc="-20" dirty="0">
                <a:latin typeface="Times New Roman"/>
                <a:cs typeface="Times New Roman"/>
              </a:rPr>
              <a:t>a</a:t>
            </a:r>
            <a:r>
              <a:rPr sz="2600" dirty="0">
                <a:latin typeface="Times New Roman"/>
                <a:cs typeface="Times New Roman"/>
              </a:rPr>
              <a:t>o</a:t>
            </a:r>
            <a:endParaRPr sz="2600">
              <a:latin typeface="Times New Roman"/>
              <a:cs typeface="Times New Roman"/>
            </a:endParaRPr>
          </a:p>
        </p:txBody>
      </p:sp>
      <p:sp>
        <p:nvSpPr>
          <p:cNvPr id="22" name="object 22"/>
          <p:cNvSpPr txBox="1"/>
          <p:nvPr/>
        </p:nvSpPr>
        <p:spPr>
          <a:xfrm>
            <a:off x="2262516" y="5396989"/>
            <a:ext cx="1225550" cy="803910"/>
          </a:xfrm>
          <a:prstGeom prst="rect">
            <a:avLst/>
          </a:prstGeom>
        </p:spPr>
        <p:txBody>
          <a:bodyPr vert="horz" wrap="square" lIns="0" tIns="0" rIns="0" bIns="0" rtlCol="0">
            <a:spAutoFit/>
          </a:bodyPr>
          <a:lstStyle/>
          <a:p>
            <a:pPr marL="12700">
              <a:lnSpc>
                <a:spcPct val="100000"/>
              </a:lnSpc>
              <a:tabLst>
                <a:tab pos="1120140" algn="l"/>
              </a:tabLst>
            </a:pPr>
            <a:r>
              <a:rPr sz="2600" b="1" spc="5" dirty="0">
                <a:latin typeface="Times New Roman"/>
                <a:cs typeface="Times New Roman"/>
              </a:rPr>
              <a:t>v</a:t>
            </a:r>
            <a:r>
              <a:rPr sz="2600" b="1" spc="-5" dirty="0">
                <a:latin typeface="Times New Roman"/>
                <a:cs typeface="Times New Roman"/>
              </a:rPr>
              <a:t>r</a:t>
            </a:r>
            <a:r>
              <a:rPr sz="2600" b="1" spc="-20" dirty="0">
                <a:latin typeface="Times New Roman"/>
                <a:cs typeface="Times New Roman"/>
              </a:rPr>
              <a:t>e</a:t>
            </a:r>
            <a:r>
              <a:rPr sz="2600" b="1" dirty="0">
                <a:latin typeface="Times New Roman"/>
                <a:cs typeface="Times New Roman"/>
              </a:rPr>
              <a:t>me	i</a:t>
            </a:r>
            <a:endParaRPr sz="2600">
              <a:latin typeface="Times New Roman"/>
              <a:cs typeface="Times New Roman"/>
            </a:endParaRPr>
          </a:p>
          <a:p>
            <a:pPr marL="12700">
              <a:lnSpc>
                <a:spcPct val="100000"/>
              </a:lnSpc>
            </a:pPr>
            <a:r>
              <a:rPr sz="2600" dirty="0">
                <a:latin typeface="Times New Roman"/>
                <a:cs typeface="Times New Roman"/>
              </a:rPr>
              <a:t>vlasnik</a:t>
            </a:r>
            <a:endParaRPr sz="2600">
              <a:latin typeface="Times New Roman"/>
              <a:cs typeface="Times New Roman"/>
            </a:endParaRPr>
          </a:p>
        </p:txBody>
      </p:sp>
      <p:sp>
        <p:nvSpPr>
          <p:cNvPr id="23" name="object 23"/>
          <p:cNvSpPr txBox="1"/>
          <p:nvPr/>
        </p:nvSpPr>
        <p:spPr>
          <a:xfrm>
            <a:off x="3478559" y="5396989"/>
            <a:ext cx="4248150" cy="803910"/>
          </a:xfrm>
          <a:prstGeom prst="rect">
            <a:avLst/>
          </a:prstGeom>
        </p:spPr>
        <p:txBody>
          <a:bodyPr vert="horz" wrap="square" lIns="0" tIns="0" rIns="0" bIns="0" rtlCol="0">
            <a:spAutoFit/>
          </a:bodyPr>
          <a:lstStyle/>
          <a:p>
            <a:pPr marL="222885">
              <a:lnSpc>
                <a:spcPct val="100000"/>
              </a:lnSpc>
              <a:tabLst>
                <a:tab pos="1315720" algn="l"/>
                <a:tab pos="2131060" algn="l"/>
                <a:tab pos="3586479" algn="l"/>
              </a:tabLst>
            </a:pPr>
            <a:r>
              <a:rPr sz="2600" b="1" dirty="0">
                <a:latin typeface="Times New Roman"/>
                <a:cs typeface="Times New Roman"/>
              </a:rPr>
              <a:t>kupac	</a:t>
            </a:r>
            <a:r>
              <a:rPr sz="2600" spc="-5" dirty="0">
                <a:latin typeface="Times New Roman"/>
                <a:cs typeface="Times New Roman"/>
              </a:rPr>
              <a:t>(kao	potrošač)	</a:t>
            </a:r>
            <a:r>
              <a:rPr sz="2600" b="1" dirty="0">
                <a:latin typeface="Times New Roman"/>
                <a:cs typeface="Times New Roman"/>
              </a:rPr>
              <a:t>i</a:t>
            </a:r>
            <a:endParaRPr sz="2600">
              <a:latin typeface="Times New Roman"/>
              <a:cs typeface="Times New Roman"/>
            </a:endParaRPr>
          </a:p>
          <a:p>
            <a:pPr marL="12700">
              <a:lnSpc>
                <a:spcPct val="100000"/>
              </a:lnSpc>
              <a:tabLst>
                <a:tab pos="1098550" algn="l"/>
                <a:tab pos="3127375" algn="l"/>
                <a:tab pos="3903345" algn="l"/>
              </a:tabLst>
            </a:pPr>
            <a:r>
              <a:rPr sz="2600" spc="-5" dirty="0">
                <a:latin typeface="Times New Roman"/>
                <a:cs typeface="Times New Roman"/>
              </a:rPr>
              <a:t>i</a:t>
            </a:r>
            <a:r>
              <a:rPr sz="2600" spc="-10" dirty="0">
                <a:latin typeface="Times New Roman"/>
                <a:cs typeface="Times New Roman"/>
              </a:rPr>
              <a:t>n</a:t>
            </a:r>
            <a:r>
              <a:rPr sz="2600" spc="5" dirty="0">
                <a:latin typeface="Times New Roman"/>
                <a:cs typeface="Times New Roman"/>
              </a:rPr>
              <a:t>pu</a:t>
            </a:r>
            <a:r>
              <a:rPr sz="2600" spc="-5" dirty="0">
                <a:latin typeface="Times New Roman"/>
                <a:cs typeface="Times New Roman"/>
              </a:rPr>
              <a:t>t</a:t>
            </a:r>
            <a:r>
              <a:rPr sz="2600" dirty="0">
                <a:latin typeface="Times New Roman"/>
                <a:cs typeface="Times New Roman"/>
              </a:rPr>
              <a:t>a	</a:t>
            </a:r>
            <a:r>
              <a:rPr sz="2600" spc="5" dirty="0">
                <a:latin typeface="Times New Roman"/>
                <a:cs typeface="Times New Roman"/>
              </a:rPr>
              <a:t>p</a:t>
            </a:r>
            <a:r>
              <a:rPr sz="2600" spc="-20" dirty="0">
                <a:latin typeface="Times New Roman"/>
                <a:cs typeface="Times New Roman"/>
              </a:rPr>
              <a:t>r</a:t>
            </a:r>
            <a:r>
              <a:rPr sz="2600" spc="5" dirty="0">
                <a:latin typeface="Times New Roman"/>
                <a:cs typeface="Times New Roman"/>
              </a:rPr>
              <a:t>o</a:t>
            </a:r>
            <a:r>
              <a:rPr sz="2600" spc="-5" dirty="0">
                <a:latin typeface="Times New Roman"/>
                <a:cs typeface="Times New Roman"/>
              </a:rPr>
              <a:t>i</a:t>
            </a:r>
            <a:r>
              <a:rPr sz="2600" spc="-20" dirty="0">
                <a:latin typeface="Times New Roman"/>
                <a:cs typeface="Times New Roman"/>
              </a:rPr>
              <a:t>z</a:t>
            </a:r>
            <a:r>
              <a:rPr sz="2600" spc="5" dirty="0">
                <a:latin typeface="Times New Roman"/>
                <a:cs typeface="Times New Roman"/>
              </a:rPr>
              <a:t>v</a:t>
            </a:r>
            <a:r>
              <a:rPr sz="2600" spc="-10" dirty="0">
                <a:latin typeface="Times New Roman"/>
                <a:cs typeface="Times New Roman"/>
              </a:rPr>
              <a:t>od</a:t>
            </a:r>
            <a:r>
              <a:rPr sz="2600" spc="5" dirty="0">
                <a:latin typeface="Times New Roman"/>
                <a:cs typeface="Times New Roman"/>
              </a:rPr>
              <a:t>n</a:t>
            </a:r>
            <a:r>
              <a:rPr sz="2600" spc="-5" dirty="0">
                <a:latin typeface="Times New Roman"/>
                <a:cs typeface="Times New Roman"/>
              </a:rPr>
              <a:t>je</a:t>
            </a:r>
            <a:r>
              <a:rPr sz="2600" dirty="0">
                <a:latin typeface="Times New Roman"/>
                <a:cs typeface="Times New Roman"/>
              </a:rPr>
              <a:t>)</a:t>
            </a:r>
            <a:r>
              <a:rPr sz="2600" b="1" dirty="0">
                <a:latin typeface="Times New Roman"/>
                <a:cs typeface="Times New Roman"/>
              </a:rPr>
              <a:t>,	</a:t>
            </a:r>
            <a:r>
              <a:rPr sz="2600" b="1" spc="-10" dirty="0">
                <a:latin typeface="Times New Roman"/>
                <a:cs typeface="Times New Roman"/>
              </a:rPr>
              <a:t>o</a:t>
            </a:r>
            <a:r>
              <a:rPr sz="2600" b="1" dirty="0">
                <a:latin typeface="Times New Roman"/>
                <a:cs typeface="Times New Roman"/>
              </a:rPr>
              <a:t>na	ne</a:t>
            </a:r>
            <a:endParaRPr sz="2600">
              <a:latin typeface="Times New Roman"/>
              <a:cs typeface="Times New Roman"/>
            </a:endParaRPr>
          </a:p>
        </p:txBody>
      </p:sp>
      <p:sp>
        <p:nvSpPr>
          <p:cNvPr id="24" name="object 24"/>
          <p:cNvSpPr txBox="1"/>
          <p:nvPr/>
        </p:nvSpPr>
        <p:spPr>
          <a:xfrm>
            <a:off x="7960801" y="5793229"/>
            <a:ext cx="1571625" cy="407670"/>
          </a:xfrm>
          <a:prstGeom prst="rect">
            <a:avLst/>
          </a:prstGeom>
        </p:spPr>
        <p:txBody>
          <a:bodyPr vert="horz" wrap="square" lIns="0" tIns="0" rIns="0" bIns="0" rtlCol="0">
            <a:spAutoFit/>
          </a:bodyPr>
          <a:lstStyle/>
          <a:p>
            <a:pPr marL="12700">
              <a:lnSpc>
                <a:spcPct val="100000"/>
              </a:lnSpc>
              <a:tabLst>
                <a:tab pos="1282065" algn="l"/>
              </a:tabLst>
            </a:pPr>
            <a:r>
              <a:rPr sz="2600" b="1" dirty="0">
                <a:latin typeface="Times New Roman"/>
                <a:cs typeface="Times New Roman"/>
              </a:rPr>
              <a:t>p</a:t>
            </a:r>
            <a:r>
              <a:rPr sz="2600" b="1" spc="-10" dirty="0">
                <a:latin typeface="Times New Roman"/>
                <a:cs typeface="Times New Roman"/>
              </a:rPr>
              <a:t>o</a:t>
            </a:r>
            <a:r>
              <a:rPr sz="2600" b="1" spc="-5" dirty="0">
                <a:latin typeface="Times New Roman"/>
                <a:cs typeface="Times New Roman"/>
              </a:rPr>
              <a:t>st</a:t>
            </a:r>
            <a:r>
              <a:rPr sz="2600" b="1" spc="5" dirty="0">
                <a:latin typeface="Times New Roman"/>
                <a:cs typeface="Times New Roman"/>
              </a:rPr>
              <a:t>a</a:t>
            </a:r>
            <a:r>
              <a:rPr sz="2600" b="1" spc="-5" dirty="0">
                <a:latin typeface="Times New Roman"/>
                <a:cs typeface="Times New Roman"/>
              </a:rPr>
              <a:t>j</a:t>
            </a:r>
            <a:r>
              <a:rPr sz="2600" b="1" dirty="0">
                <a:latin typeface="Times New Roman"/>
                <a:cs typeface="Times New Roman"/>
              </a:rPr>
              <a:t>e	ni</a:t>
            </a:r>
            <a:endParaRPr sz="2600">
              <a:latin typeface="Times New Roman"/>
              <a:cs typeface="Times New Roman"/>
            </a:endParaRPr>
          </a:p>
        </p:txBody>
      </p:sp>
      <p:sp>
        <p:nvSpPr>
          <p:cNvPr id="25" name="object 25"/>
          <p:cNvSpPr txBox="1"/>
          <p:nvPr/>
        </p:nvSpPr>
        <p:spPr>
          <a:xfrm>
            <a:off x="2262516" y="6189469"/>
            <a:ext cx="5317490" cy="407670"/>
          </a:xfrm>
          <a:prstGeom prst="rect">
            <a:avLst/>
          </a:prstGeom>
        </p:spPr>
        <p:txBody>
          <a:bodyPr vert="horz" wrap="square" lIns="0" tIns="0" rIns="0" bIns="0" rtlCol="0">
            <a:spAutoFit/>
          </a:bodyPr>
          <a:lstStyle/>
          <a:p>
            <a:pPr marL="12700">
              <a:lnSpc>
                <a:spcPct val="100000"/>
              </a:lnSpc>
            </a:pPr>
            <a:r>
              <a:rPr sz="2600" b="1" dirty="0">
                <a:latin typeface="Times New Roman"/>
                <a:cs typeface="Times New Roman"/>
              </a:rPr>
              <a:t>bogatija ni siromašnija </a:t>
            </a:r>
            <a:r>
              <a:rPr sz="2600" b="1" spc="-5" dirty="0">
                <a:latin typeface="Times New Roman"/>
                <a:cs typeface="Times New Roman"/>
              </a:rPr>
              <a:t>zbog</a:t>
            </a:r>
            <a:r>
              <a:rPr sz="2600" b="1" spc="-95" dirty="0">
                <a:latin typeface="Times New Roman"/>
                <a:cs typeface="Times New Roman"/>
              </a:rPr>
              <a:t> </a:t>
            </a:r>
            <a:r>
              <a:rPr sz="2600" b="1" spc="-5" dirty="0">
                <a:latin typeface="Times New Roman"/>
                <a:cs typeface="Times New Roman"/>
              </a:rPr>
              <a:t>inflacije.</a:t>
            </a:r>
            <a:endParaRPr sz="2600">
              <a:latin typeface="Times New Roman"/>
              <a:cs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0" rIns="0" bIns="0" rtlCol="0">
            <a:spAutoFit/>
          </a:bodyPr>
          <a:lstStyle/>
          <a:p>
            <a:pPr marL="443230" marR="5080">
              <a:lnSpc>
                <a:spcPct val="100000"/>
              </a:lnSpc>
            </a:pPr>
            <a:r>
              <a:rPr sz="3600" spc="-5" dirty="0"/>
              <a:t>Inflacija, nominalne </a:t>
            </a:r>
            <a:r>
              <a:rPr sz="3600" dirty="0"/>
              <a:t>i </a:t>
            </a:r>
            <a:r>
              <a:rPr sz="3600" spc="-5" dirty="0"/>
              <a:t>realne varijable,  </a:t>
            </a:r>
            <a:r>
              <a:rPr sz="3600" i="1" spc="-5" dirty="0"/>
              <a:t>Fišerov</a:t>
            </a:r>
            <a:r>
              <a:rPr sz="3600" i="1" spc="-75" dirty="0"/>
              <a:t> </a:t>
            </a:r>
            <a:r>
              <a:rPr sz="3600" i="1" spc="-5" dirty="0"/>
              <a:t>efekat</a:t>
            </a:r>
            <a:endParaRPr sz="3600"/>
          </a:p>
        </p:txBody>
      </p:sp>
      <p:sp>
        <p:nvSpPr>
          <p:cNvPr id="5" name="object 5"/>
          <p:cNvSpPr/>
          <p:nvPr/>
        </p:nvSpPr>
        <p:spPr>
          <a:xfrm>
            <a:off x="774073" y="3777996"/>
            <a:ext cx="9144000" cy="3429000"/>
          </a:xfrm>
          <a:custGeom>
            <a:avLst/>
            <a:gdLst/>
            <a:ahLst/>
            <a:cxnLst/>
            <a:rect l="l" t="t" r="r" b="b"/>
            <a:pathLst>
              <a:path w="9144000" h="3429000">
                <a:moveTo>
                  <a:pt x="9143996" y="3428999"/>
                </a:moveTo>
                <a:lnTo>
                  <a:pt x="9143996" y="0"/>
                </a:lnTo>
                <a:lnTo>
                  <a:pt x="0" y="0"/>
                </a:lnTo>
                <a:lnTo>
                  <a:pt x="0" y="3428999"/>
                </a:lnTo>
                <a:lnTo>
                  <a:pt x="9143996" y="3428999"/>
                </a:lnTo>
                <a:close/>
              </a:path>
            </a:pathLst>
          </a:custGeom>
          <a:solidFill>
            <a:srgbClr val="FFFFFF"/>
          </a:solidFill>
        </p:spPr>
        <p:txBody>
          <a:bodyPr wrap="square" lIns="0" tIns="0" rIns="0" bIns="0" rtlCol="0"/>
          <a:lstStyle/>
          <a:p>
            <a:endParaRPr/>
          </a:p>
        </p:txBody>
      </p:sp>
      <p:sp>
        <p:nvSpPr>
          <p:cNvPr id="6" name="object 6"/>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7" name="object 7"/>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8" name="object 8"/>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9" name="object 9"/>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10" name="object 10"/>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1" name="object 11"/>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2" name="object 12"/>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3" name="object 13"/>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4" name="object 14"/>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5" name="object 15"/>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6" name="object 16"/>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17" name="object 17"/>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18" name="object 18"/>
          <p:cNvSpPr txBox="1"/>
          <p:nvPr/>
        </p:nvSpPr>
        <p:spPr>
          <a:xfrm>
            <a:off x="1919616" y="1830831"/>
            <a:ext cx="7615555" cy="2388870"/>
          </a:xfrm>
          <a:prstGeom prst="rect">
            <a:avLst/>
          </a:prstGeom>
        </p:spPr>
        <p:txBody>
          <a:bodyPr vert="horz" wrap="square" lIns="0" tIns="0" rIns="0" bIns="0" rtlCol="0">
            <a:spAutoFit/>
          </a:bodyPr>
          <a:lstStyle/>
          <a:p>
            <a:pPr marL="355600" marR="5080" indent="-342900" algn="just">
              <a:lnSpc>
                <a:spcPct val="100000"/>
              </a:lnSpc>
              <a:buClr>
                <a:srgbClr val="32CCCC"/>
              </a:buClr>
              <a:buSzPct val="69230"/>
              <a:buFont typeface="Wingdings"/>
              <a:buChar char=""/>
              <a:tabLst>
                <a:tab pos="355600" algn="l"/>
              </a:tabLst>
            </a:pPr>
            <a:r>
              <a:rPr sz="2600" b="1" i="1" dirty="0">
                <a:latin typeface="Times New Roman"/>
                <a:cs typeface="Times New Roman"/>
              </a:rPr>
              <a:t>Nominalne i realne varijable. </a:t>
            </a:r>
            <a:r>
              <a:rPr sz="2600" spc="-5" dirty="0">
                <a:latin typeface="Times New Roman"/>
                <a:cs typeface="Times New Roman"/>
              </a:rPr>
              <a:t>Nominalne varijable su  </a:t>
            </a:r>
            <a:r>
              <a:rPr sz="2600" dirty="0">
                <a:latin typeface="Times New Roman"/>
                <a:cs typeface="Times New Roman"/>
              </a:rPr>
              <a:t>one </a:t>
            </a:r>
            <a:r>
              <a:rPr sz="2600" spc="-5" dirty="0">
                <a:latin typeface="Times New Roman"/>
                <a:cs typeface="Times New Roman"/>
              </a:rPr>
              <a:t>koje se mere monetarnim jedinicama (raspoloživi  dohodak vas </a:t>
            </a:r>
            <a:r>
              <a:rPr sz="2600" dirty="0">
                <a:latin typeface="Times New Roman"/>
                <a:cs typeface="Times New Roman"/>
              </a:rPr>
              <a:t>i </a:t>
            </a:r>
            <a:r>
              <a:rPr sz="2600" spc="-5" dirty="0">
                <a:latin typeface="Times New Roman"/>
                <a:cs typeface="Times New Roman"/>
              </a:rPr>
              <a:t>vaših roditelja), </a:t>
            </a:r>
            <a:r>
              <a:rPr sz="2600" dirty="0">
                <a:latin typeface="Times New Roman"/>
                <a:cs typeface="Times New Roman"/>
              </a:rPr>
              <a:t>a </a:t>
            </a:r>
            <a:r>
              <a:rPr sz="2600" spc="-5" dirty="0">
                <a:latin typeface="Times New Roman"/>
                <a:cs typeface="Times New Roman"/>
              </a:rPr>
              <a:t>realne varijable se  izražavaju fizičkim jedinicama (proizvedene robe </a:t>
            </a:r>
            <a:r>
              <a:rPr sz="2600" dirty="0">
                <a:latin typeface="Times New Roman"/>
                <a:cs typeface="Times New Roman"/>
              </a:rPr>
              <a:t>i  usluge - </a:t>
            </a:r>
            <a:r>
              <a:rPr sz="2600" spc="-5" dirty="0">
                <a:latin typeface="Times New Roman"/>
                <a:cs typeface="Times New Roman"/>
              </a:rPr>
              <a:t>GDP </a:t>
            </a:r>
            <a:r>
              <a:rPr sz="2600" dirty="0">
                <a:latin typeface="Times New Roman"/>
                <a:cs typeface="Times New Roman"/>
              </a:rPr>
              <a:t>i </a:t>
            </a:r>
            <a:r>
              <a:rPr sz="2600" spc="-5" dirty="0">
                <a:latin typeface="Times New Roman"/>
                <a:cs typeface="Times New Roman"/>
              </a:rPr>
              <a:t>sl.). </a:t>
            </a:r>
            <a:r>
              <a:rPr sz="2600" dirty="0">
                <a:latin typeface="Times New Roman"/>
                <a:cs typeface="Times New Roman"/>
              </a:rPr>
              <a:t>Ova podela </a:t>
            </a:r>
            <a:r>
              <a:rPr sz="2600" spc="-5" dirty="0">
                <a:latin typeface="Times New Roman"/>
                <a:cs typeface="Times New Roman"/>
              </a:rPr>
              <a:t>varijabli </a:t>
            </a:r>
            <a:r>
              <a:rPr sz="2600" dirty="0">
                <a:latin typeface="Times New Roman"/>
                <a:cs typeface="Times New Roman"/>
              </a:rPr>
              <a:t>na dve </a:t>
            </a:r>
            <a:r>
              <a:rPr sz="2600" spc="-5" dirty="0">
                <a:latin typeface="Times New Roman"/>
                <a:cs typeface="Times New Roman"/>
              </a:rPr>
              <a:t>grupe  </a:t>
            </a:r>
            <a:r>
              <a:rPr sz="2600" dirty="0">
                <a:latin typeface="Times New Roman"/>
                <a:cs typeface="Times New Roman"/>
              </a:rPr>
              <a:t>naziva </a:t>
            </a:r>
            <a:r>
              <a:rPr sz="2600" spc="-5" dirty="0">
                <a:latin typeface="Times New Roman"/>
                <a:cs typeface="Times New Roman"/>
              </a:rPr>
              <a:t>se </a:t>
            </a:r>
            <a:r>
              <a:rPr sz="2600" b="1" i="1" dirty="0">
                <a:latin typeface="Times New Roman"/>
                <a:cs typeface="Times New Roman"/>
              </a:rPr>
              <a:t>klasi</a:t>
            </a:r>
            <a:r>
              <a:rPr sz="2600" dirty="0">
                <a:latin typeface="Times New Roman"/>
                <a:cs typeface="Times New Roman"/>
              </a:rPr>
              <a:t>č</a:t>
            </a:r>
            <a:r>
              <a:rPr sz="2600" b="1" i="1" dirty="0">
                <a:latin typeface="Times New Roman"/>
                <a:cs typeface="Times New Roman"/>
              </a:rPr>
              <a:t>na</a:t>
            </a:r>
            <a:r>
              <a:rPr sz="2600" b="1" i="1" spc="-110" dirty="0">
                <a:latin typeface="Times New Roman"/>
                <a:cs typeface="Times New Roman"/>
              </a:rPr>
              <a:t> </a:t>
            </a:r>
            <a:r>
              <a:rPr sz="2600" b="1" i="1" dirty="0">
                <a:latin typeface="Times New Roman"/>
                <a:cs typeface="Times New Roman"/>
              </a:rPr>
              <a:t>dihotomija.</a:t>
            </a:r>
            <a:endParaRPr sz="2600">
              <a:latin typeface="Times New Roman"/>
              <a:cs typeface="Times New Roman"/>
            </a:endParaRPr>
          </a:p>
        </p:txBody>
      </p:sp>
      <p:sp>
        <p:nvSpPr>
          <p:cNvPr id="19" name="object 19"/>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spc="-5" dirty="0"/>
              <a:pPr marL="25400">
                <a:lnSpc>
                  <a:spcPts val="1105"/>
                </a:lnSpc>
              </a:pPr>
              <a:t>22</a:t>
            </a:fld>
            <a:endParaRPr spc="-5"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body" idx="1"/>
          </p:nvPr>
        </p:nvSpPr>
        <p:spPr>
          <a:xfrm>
            <a:off x="1919616" y="1370583"/>
            <a:ext cx="7614920" cy="2536206"/>
          </a:xfrm>
          <a:prstGeom prst="rect">
            <a:avLst/>
          </a:prstGeom>
        </p:spPr>
        <p:txBody>
          <a:bodyPr vert="horz" wrap="square" lIns="0" tIns="451738" rIns="0" bIns="0" rtlCol="0">
            <a:spAutoFit/>
          </a:bodyPr>
          <a:lstStyle/>
          <a:p>
            <a:pPr marL="355600" marR="5080" indent="-342900">
              <a:lnSpc>
                <a:spcPts val="3240"/>
              </a:lnSpc>
              <a:spcBef>
                <a:spcPts val="5"/>
              </a:spcBef>
              <a:buClr>
                <a:srgbClr val="32CCCC"/>
              </a:buClr>
              <a:buSzPct val="69230"/>
              <a:buFont typeface="Wingdings"/>
              <a:buChar char=""/>
              <a:tabLst>
                <a:tab pos="354965" algn="l"/>
                <a:tab pos="355600" algn="l"/>
                <a:tab pos="1647825" algn="l"/>
                <a:tab pos="1748155" algn="l"/>
                <a:tab pos="2736850" algn="l"/>
                <a:tab pos="2766060" algn="l"/>
                <a:tab pos="3112135" algn="l"/>
                <a:tab pos="3656329" algn="l"/>
                <a:tab pos="4469765" algn="l"/>
                <a:tab pos="5104130" algn="l"/>
                <a:tab pos="5449570" algn="l"/>
                <a:tab pos="6543675" algn="l"/>
                <a:tab pos="6887209" algn="l"/>
                <a:tab pos="7506970" algn="l"/>
              </a:tabLst>
            </a:pPr>
            <a:r>
              <a:rPr b="1" i="1" dirty="0">
                <a:latin typeface="Times New Roman"/>
                <a:cs typeface="Times New Roman"/>
              </a:rPr>
              <a:t>F</a:t>
            </a:r>
            <a:r>
              <a:rPr b="1" i="1" spc="-5" dirty="0">
                <a:latin typeface="Times New Roman"/>
                <a:cs typeface="Times New Roman"/>
              </a:rPr>
              <a:t>išer</a:t>
            </a:r>
            <a:r>
              <a:rPr b="1" i="1" spc="5" dirty="0">
                <a:latin typeface="Times New Roman"/>
                <a:cs typeface="Times New Roman"/>
              </a:rPr>
              <a:t>o</a:t>
            </a:r>
            <a:r>
              <a:rPr b="1" i="1" dirty="0">
                <a:latin typeface="Times New Roman"/>
                <a:cs typeface="Times New Roman"/>
              </a:rPr>
              <a:t>v	</a:t>
            </a:r>
            <a:r>
              <a:rPr b="1" i="1" spc="-5" dirty="0">
                <a:latin typeface="Times New Roman"/>
                <a:cs typeface="Times New Roman"/>
              </a:rPr>
              <a:t>efe</a:t>
            </a:r>
            <a:r>
              <a:rPr b="1" i="1" spc="-10" dirty="0">
                <a:latin typeface="Times New Roman"/>
                <a:cs typeface="Times New Roman"/>
              </a:rPr>
              <a:t>k</a:t>
            </a:r>
            <a:r>
              <a:rPr b="1" i="1" spc="5" dirty="0">
                <a:latin typeface="Times New Roman"/>
                <a:cs typeface="Times New Roman"/>
              </a:rPr>
              <a:t>a</a:t>
            </a:r>
            <a:r>
              <a:rPr b="1" i="1" dirty="0">
                <a:latin typeface="Times New Roman"/>
                <a:cs typeface="Times New Roman"/>
              </a:rPr>
              <a:t>t	-</a:t>
            </a:r>
            <a:r>
              <a:rPr b="1" i="1">
                <a:latin typeface="Times New Roman"/>
                <a:cs typeface="Times New Roman"/>
              </a:rPr>
              <a:t>	</a:t>
            </a:r>
            <a:r>
              <a:rPr b="1" i="1" smtClean="0">
                <a:latin typeface="Times New Roman"/>
                <a:cs typeface="Times New Roman"/>
              </a:rPr>
              <a:t>u</a:t>
            </a:r>
            <a:r>
              <a:rPr b="1" i="1" spc="5" smtClean="0">
                <a:latin typeface="Times New Roman"/>
                <a:cs typeface="Times New Roman"/>
              </a:rPr>
              <a:t>sk</a:t>
            </a:r>
            <a:r>
              <a:rPr b="1" i="1" spc="-5" smtClean="0">
                <a:latin typeface="Times New Roman"/>
                <a:cs typeface="Times New Roman"/>
              </a:rPr>
              <a:t>la</a:t>
            </a:r>
            <a:r>
              <a:rPr lang="sr-Latn-RS" b="1" i="1" spc="5" dirty="0" smtClean="0">
                <a:latin typeface="Times New Roman"/>
                <a:cs typeface="Times New Roman"/>
              </a:rPr>
              <a:t>đ</a:t>
            </a:r>
            <a:r>
              <a:rPr b="1" i="1" spc="-5" smtClean="0">
                <a:latin typeface="Times New Roman"/>
                <a:cs typeface="Times New Roman"/>
              </a:rPr>
              <a:t>iv</a:t>
            </a:r>
            <a:r>
              <a:rPr b="1" i="1" spc="5" smtClean="0">
                <a:latin typeface="Times New Roman"/>
                <a:cs typeface="Times New Roman"/>
              </a:rPr>
              <a:t>a</a:t>
            </a:r>
            <a:r>
              <a:rPr b="1" i="1" smtClean="0">
                <a:latin typeface="Times New Roman"/>
                <a:cs typeface="Times New Roman"/>
              </a:rPr>
              <a:t>n</a:t>
            </a:r>
            <a:r>
              <a:rPr b="1" i="1" spc="-5" smtClean="0">
                <a:latin typeface="Times New Roman"/>
                <a:cs typeface="Times New Roman"/>
              </a:rPr>
              <a:t>j</a:t>
            </a:r>
            <a:r>
              <a:rPr b="1" i="1" smtClean="0">
                <a:latin typeface="Times New Roman"/>
                <a:cs typeface="Times New Roman"/>
              </a:rPr>
              <a:t>e</a:t>
            </a:r>
            <a:r>
              <a:rPr b="1" i="1" dirty="0">
                <a:latin typeface="Times New Roman"/>
                <a:cs typeface="Times New Roman"/>
              </a:rPr>
              <a:t>	</a:t>
            </a:r>
            <a:r>
              <a:rPr b="1" i="1" spc="5" dirty="0">
                <a:latin typeface="Times New Roman"/>
                <a:cs typeface="Times New Roman"/>
              </a:rPr>
              <a:t>ka</a:t>
            </a:r>
            <a:r>
              <a:rPr b="1" i="1" spc="-10" dirty="0">
                <a:latin typeface="Times New Roman"/>
                <a:cs typeface="Times New Roman"/>
              </a:rPr>
              <a:t>m</a:t>
            </a:r>
            <a:r>
              <a:rPr b="1" i="1" spc="5" dirty="0">
                <a:latin typeface="Times New Roman"/>
                <a:cs typeface="Times New Roman"/>
              </a:rPr>
              <a:t>a</a:t>
            </a:r>
            <a:r>
              <a:rPr b="1" i="1" spc="-5" dirty="0">
                <a:latin typeface="Times New Roman"/>
                <a:cs typeface="Times New Roman"/>
              </a:rPr>
              <a:t>t</a:t>
            </a:r>
            <a:r>
              <a:rPr b="1" i="1" dirty="0">
                <a:latin typeface="Times New Roman"/>
                <a:cs typeface="Times New Roman"/>
              </a:rPr>
              <a:t>ne	</a:t>
            </a:r>
            <a:r>
              <a:rPr b="1" i="1" spc="-5" dirty="0">
                <a:latin typeface="Times New Roman"/>
                <a:cs typeface="Times New Roman"/>
              </a:rPr>
              <a:t>st</a:t>
            </a:r>
            <a:r>
              <a:rPr b="1" i="1" spc="5" dirty="0">
                <a:latin typeface="Times New Roman"/>
                <a:cs typeface="Times New Roman"/>
              </a:rPr>
              <a:t>op</a:t>
            </a:r>
            <a:r>
              <a:rPr b="1" i="1" dirty="0">
                <a:latin typeface="Times New Roman"/>
                <a:cs typeface="Times New Roman"/>
              </a:rPr>
              <a:t>e	i  </a:t>
            </a:r>
            <a:r>
              <a:rPr b="1" i="1" spc="-5" dirty="0">
                <a:latin typeface="Times New Roman"/>
                <a:cs typeface="Times New Roman"/>
              </a:rPr>
              <a:t>i</a:t>
            </a:r>
            <a:r>
              <a:rPr b="1" i="1" dirty="0">
                <a:latin typeface="Times New Roman"/>
                <a:cs typeface="Times New Roman"/>
              </a:rPr>
              <a:t>n</a:t>
            </a:r>
            <a:r>
              <a:rPr b="1" i="1" spc="-5" dirty="0">
                <a:latin typeface="Times New Roman"/>
                <a:cs typeface="Times New Roman"/>
              </a:rPr>
              <a:t>fl</a:t>
            </a:r>
            <a:r>
              <a:rPr b="1" i="1" spc="5" dirty="0">
                <a:latin typeface="Times New Roman"/>
                <a:cs typeface="Times New Roman"/>
              </a:rPr>
              <a:t>a</a:t>
            </a:r>
            <a:r>
              <a:rPr b="1" i="1" spc="-5" dirty="0">
                <a:latin typeface="Times New Roman"/>
                <a:cs typeface="Times New Roman"/>
              </a:rPr>
              <a:t>cije</a:t>
            </a:r>
            <a:r>
              <a:rPr b="1" i="1" dirty="0">
                <a:latin typeface="Times New Roman"/>
                <a:cs typeface="Times New Roman"/>
              </a:rPr>
              <a:t>.		</a:t>
            </a:r>
            <a:r>
              <a:rPr dirty="0"/>
              <a:t>P</a:t>
            </a:r>
            <a:r>
              <a:rPr spc="5" dirty="0"/>
              <a:t>o</a:t>
            </a:r>
            <a:r>
              <a:rPr spc="-5" dirty="0"/>
              <a:t>ras</a:t>
            </a:r>
            <a:r>
              <a:rPr dirty="0"/>
              <a:t>t		</a:t>
            </a:r>
            <a:r>
              <a:rPr spc="-5" dirty="0"/>
              <a:t>st</a:t>
            </a:r>
            <a:r>
              <a:rPr spc="5" dirty="0"/>
              <a:t>op</a:t>
            </a:r>
            <a:r>
              <a:rPr dirty="0"/>
              <a:t>e	</a:t>
            </a:r>
            <a:r>
              <a:rPr spc="-5" dirty="0"/>
              <a:t>rast</a:t>
            </a:r>
            <a:r>
              <a:rPr dirty="0"/>
              <a:t>a	</a:t>
            </a:r>
            <a:r>
              <a:rPr spc="-10" dirty="0"/>
              <a:t>n</a:t>
            </a:r>
            <a:r>
              <a:rPr spc="5" dirty="0"/>
              <a:t>o</a:t>
            </a:r>
            <a:r>
              <a:rPr spc="-10" dirty="0"/>
              <a:t>v</a:t>
            </a:r>
            <a:r>
              <a:rPr spc="-5" dirty="0"/>
              <a:t>c</a:t>
            </a:r>
            <a:r>
              <a:rPr dirty="0"/>
              <a:t>a	</a:t>
            </a:r>
            <a:r>
              <a:rPr spc="-10" dirty="0"/>
              <a:t>po</a:t>
            </a:r>
            <a:r>
              <a:rPr spc="5" dirty="0"/>
              <a:t>v</a:t>
            </a:r>
            <a:r>
              <a:rPr spc="-15" dirty="0"/>
              <a:t>e</a:t>
            </a:r>
            <a:r>
              <a:rPr spc="-5" dirty="0"/>
              <a:t>ća</a:t>
            </a:r>
            <a:r>
              <a:rPr spc="5" dirty="0"/>
              <a:t>v</a:t>
            </a:r>
            <a:r>
              <a:rPr dirty="0"/>
              <a:t>a	</a:t>
            </a:r>
            <a:r>
              <a:rPr spc="-5" dirty="0"/>
              <a:t>st</a:t>
            </a:r>
            <a:r>
              <a:rPr spc="-10" dirty="0"/>
              <a:t>op</a:t>
            </a:r>
            <a:r>
              <a:rPr dirty="0"/>
              <a:t>u</a:t>
            </a:r>
          </a:p>
          <a:p>
            <a:pPr marL="354965">
              <a:lnSpc>
                <a:spcPct val="100000"/>
              </a:lnSpc>
              <a:tabLst>
                <a:tab pos="1671320" algn="l"/>
                <a:tab pos="2155825" algn="l"/>
                <a:tab pos="2622550" algn="l"/>
                <a:tab pos="3420110" algn="l"/>
                <a:tab pos="3831590" algn="l"/>
                <a:tab pos="4297680" algn="l"/>
                <a:tab pos="5186045" algn="l"/>
                <a:tab pos="6164580" algn="l"/>
                <a:tab pos="7491730" algn="l"/>
              </a:tabLst>
            </a:pPr>
            <a:r>
              <a:rPr spc="-5" dirty="0"/>
              <a:t>i</a:t>
            </a:r>
            <a:r>
              <a:rPr spc="5" dirty="0"/>
              <a:t>n</a:t>
            </a:r>
            <a:r>
              <a:rPr spc="-5" dirty="0"/>
              <a:t>flacije</a:t>
            </a:r>
            <a:r>
              <a:rPr dirty="0"/>
              <a:t>,	</a:t>
            </a:r>
            <a:r>
              <a:rPr spc="-5" dirty="0"/>
              <a:t>a</a:t>
            </a:r>
            <a:r>
              <a:rPr spc="5" dirty="0"/>
              <a:t>l</a:t>
            </a:r>
            <a:r>
              <a:rPr dirty="0"/>
              <a:t>i	</a:t>
            </a:r>
            <a:r>
              <a:rPr spc="5" dirty="0"/>
              <a:t>n</a:t>
            </a:r>
            <a:r>
              <a:rPr dirty="0"/>
              <a:t>e	</a:t>
            </a:r>
            <a:r>
              <a:rPr spc="5" dirty="0"/>
              <a:t>u</a:t>
            </a:r>
            <a:r>
              <a:rPr spc="-5" dirty="0"/>
              <a:t>t</a:t>
            </a:r>
            <a:r>
              <a:rPr dirty="0"/>
              <a:t>i</a:t>
            </a:r>
            <a:r>
              <a:rPr spc="-5" dirty="0"/>
              <a:t>č</a:t>
            </a:r>
            <a:r>
              <a:rPr dirty="0"/>
              <a:t>e	</a:t>
            </a:r>
            <a:r>
              <a:rPr spc="5" dirty="0"/>
              <a:t>n</a:t>
            </a:r>
            <a:r>
              <a:rPr dirty="0"/>
              <a:t>i	</a:t>
            </a:r>
            <a:r>
              <a:rPr spc="5" dirty="0"/>
              <a:t>n</a:t>
            </a:r>
            <a:r>
              <a:rPr dirty="0"/>
              <a:t>a	</a:t>
            </a:r>
            <a:r>
              <a:rPr spc="-5" dirty="0"/>
              <a:t>je</a:t>
            </a:r>
            <a:r>
              <a:rPr spc="5" dirty="0"/>
              <a:t>d</a:t>
            </a:r>
            <a:r>
              <a:rPr spc="-10" dirty="0"/>
              <a:t>n</a:t>
            </a:r>
            <a:r>
              <a:rPr dirty="0"/>
              <a:t>u	</a:t>
            </a:r>
            <a:r>
              <a:rPr spc="-5" dirty="0"/>
              <a:t>real</a:t>
            </a:r>
            <a:r>
              <a:rPr spc="-10" dirty="0"/>
              <a:t>n</a:t>
            </a:r>
            <a:r>
              <a:rPr dirty="0"/>
              <a:t>u	</a:t>
            </a:r>
            <a:r>
              <a:rPr spc="-10" dirty="0"/>
              <a:t>v</a:t>
            </a:r>
            <a:r>
              <a:rPr spc="-5" dirty="0"/>
              <a:t>arija</a:t>
            </a:r>
            <a:r>
              <a:rPr spc="5" dirty="0"/>
              <a:t>b</a:t>
            </a:r>
            <a:r>
              <a:rPr spc="-5" dirty="0"/>
              <a:t>l</a:t>
            </a:r>
            <a:r>
              <a:rPr dirty="0"/>
              <a:t>u	-</a:t>
            </a:r>
          </a:p>
          <a:p>
            <a:pPr marL="354965" marR="6350">
              <a:lnSpc>
                <a:spcPts val="3250"/>
              </a:lnSpc>
              <a:spcBef>
                <a:spcPts val="120"/>
              </a:spcBef>
              <a:tabLst>
                <a:tab pos="1223645" algn="l"/>
                <a:tab pos="2511425" algn="l"/>
                <a:tab pos="2993390" algn="l"/>
                <a:tab pos="4083050" algn="l"/>
                <a:tab pos="4381500" algn="l"/>
                <a:tab pos="4901565" algn="l"/>
                <a:tab pos="6227445" algn="l"/>
                <a:tab pos="7218045" algn="l"/>
              </a:tabLst>
            </a:pPr>
            <a:r>
              <a:rPr i="1" dirty="0">
                <a:latin typeface="Times New Roman"/>
                <a:cs typeface="Times New Roman"/>
              </a:rPr>
              <a:t>princip </a:t>
            </a:r>
            <a:r>
              <a:rPr i="1" spc="-5" dirty="0">
                <a:latin typeface="Times New Roman"/>
                <a:cs typeface="Times New Roman"/>
              </a:rPr>
              <a:t>monetarne neutralnosti</a:t>
            </a:r>
            <a:r>
              <a:rPr spc="-5" dirty="0"/>
              <a:t>. Značajna implikacija  </a:t>
            </a:r>
            <a:r>
              <a:rPr spc="5" dirty="0"/>
              <a:t>o</a:t>
            </a:r>
            <a:r>
              <a:rPr spc="-10" dirty="0"/>
              <a:t>vo</a:t>
            </a:r>
            <a:r>
              <a:rPr dirty="0"/>
              <a:t>g	</a:t>
            </a:r>
            <a:r>
              <a:rPr spc="5" dirty="0"/>
              <a:t>p</a:t>
            </a:r>
            <a:r>
              <a:rPr spc="-5" dirty="0"/>
              <a:t>ri</a:t>
            </a:r>
            <a:r>
              <a:rPr spc="-10" dirty="0"/>
              <a:t>n</a:t>
            </a:r>
            <a:r>
              <a:rPr spc="-20" dirty="0"/>
              <a:t>c</a:t>
            </a:r>
            <a:r>
              <a:rPr spc="-5" dirty="0"/>
              <a:t>i</a:t>
            </a:r>
            <a:r>
              <a:rPr spc="5" dirty="0"/>
              <a:t>p</a:t>
            </a:r>
            <a:r>
              <a:rPr dirty="0"/>
              <a:t>a	</a:t>
            </a:r>
            <a:r>
              <a:rPr spc="-5" dirty="0"/>
              <a:t>s</a:t>
            </a:r>
            <a:r>
              <a:rPr dirty="0"/>
              <a:t>e	</a:t>
            </a:r>
            <a:r>
              <a:rPr spc="5" dirty="0"/>
              <a:t>o</a:t>
            </a:r>
            <a:r>
              <a:rPr spc="-10" dirty="0"/>
              <a:t>d</a:t>
            </a:r>
            <a:r>
              <a:rPr spc="5" dirty="0"/>
              <a:t>no</a:t>
            </a:r>
            <a:r>
              <a:rPr spc="-5" dirty="0"/>
              <a:t>s</a:t>
            </a:r>
            <a:r>
              <a:rPr dirty="0"/>
              <a:t>i	i	</a:t>
            </a:r>
            <a:r>
              <a:rPr spc="5" dirty="0"/>
              <a:t>n</a:t>
            </a:r>
            <a:r>
              <a:rPr dirty="0"/>
              <a:t>a	</a:t>
            </a:r>
            <a:r>
              <a:rPr spc="5" dirty="0"/>
              <a:t>k</a:t>
            </a:r>
            <a:r>
              <a:rPr spc="-5" dirty="0"/>
              <a:t>a</a:t>
            </a:r>
            <a:r>
              <a:rPr spc="-10" dirty="0"/>
              <a:t>m</a:t>
            </a:r>
            <a:r>
              <a:rPr spc="-5" dirty="0"/>
              <a:t>at</a:t>
            </a:r>
            <a:r>
              <a:rPr spc="5" dirty="0"/>
              <a:t>n</a:t>
            </a:r>
            <a:r>
              <a:rPr dirty="0"/>
              <a:t>e	</a:t>
            </a:r>
            <a:r>
              <a:rPr spc="-5" dirty="0"/>
              <a:t>st</a:t>
            </a:r>
            <a:r>
              <a:rPr spc="5" dirty="0"/>
              <a:t>op</a:t>
            </a:r>
            <a:r>
              <a:rPr spc="-5" dirty="0"/>
              <a:t>e</a:t>
            </a:r>
            <a:r>
              <a:rPr dirty="0"/>
              <a:t>.	</a:t>
            </a:r>
            <a:r>
              <a:rPr b="1" spc="-45" dirty="0">
                <a:latin typeface="Times New Roman"/>
                <a:cs typeface="Times New Roman"/>
              </a:rPr>
              <a:t>Z</a:t>
            </a:r>
            <a:r>
              <a:rPr b="1" dirty="0">
                <a:latin typeface="Times New Roman"/>
                <a:cs typeface="Times New Roman"/>
              </a:rPr>
              <a:t>a</a:t>
            </a:r>
          </a:p>
        </p:txBody>
      </p:sp>
      <p:sp>
        <p:nvSpPr>
          <p:cNvPr id="5" name="object 5"/>
          <p:cNvSpPr txBox="1">
            <a:spLocks noGrp="1"/>
          </p:cNvSpPr>
          <p:nvPr>
            <p:ph type="title"/>
          </p:nvPr>
        </p:nvSpPr>
        <p:spPr>
          <a:prstGeom prst="rect">
            <a:avLst/>
          </a:prstGeom>
        </p:spPr>
        <p:txBody>
          <a:bodyPr vert="horz" wrap="square" lIns="0" tIns="0" rIns="0" bIns="0" rtlCol="0">
            <a:spAutoFit/>
          </a:bodyPr>
          <a:lstStyle/>
          <a:p>
            <a:pPr marL="443230" marR="5080">
              <a:lnSpc>
                <a:spcPct val="100000"/>
              </a:lnSpc>
            </a:pPr>
            <a:r>
              <a:rPr sz="3600" spc="-5" dirty="0"/>
              <a:t>Inflacija, nominalne </a:t>
            </a:r>
            <a:r>
              <a:rPr sz="3600" dirty="0"/>
              <a:t>i </a:t>
            </a:r>
            <a:r>
              <a:rPr sz="3600" spc="-5" dirty="0"/>
              <a:t>realne varijable,  </a:t>
            </a:r>
            <a:r>
              <a:rPr sz="3600" i="1" spc="-5" dirty="0"/>
              <a:t>Fišerov</a:t>
            </a:r>
            <a:r>
              <a:rPr sz="3600" i="1" spc="-75" dirty="0"/>
              <a:t> </a:t>
            </a:r>
            <a:r>
              <a:rPr sz="3600" i="1" spc="-5" dirty="0"/>
              <a:t>efekat</a:t>
            </a:r>
            <a:endParaRPr sz="3600"/>
          </a:p>
        </p:txBody>
      </p:sp>
      <p:sp>
        <p:nvSpPr>
          <p:cNvPr id="6" name="object 6"/>
          <p:cNvSpPr/>
          <p:nvPr/>
        </p:nvSpPr>
        <p:spPr>
          <a:xfrm>
            <a:off x="774073" y="3777996"/>
            <a:ext cx="9144000" cy="3429000"/>
          </a:xfrm>
          <a:custGeom>
            <a:avLst/>
            <a:gdLst/>
            <a:ahLst/>
            <a:cxnLst/>
            <a:rect l="l" t="t" r="r" b="b"/>
            <a:pathLst>
              <a:path w="9144000" h="3429000">
                <a:moveTo>
                  <a:pt x="9143996" y="3428999"/>
                </a:moveTo>
                <a:lnTo>
                  <a:pt x="9143996" y="0"/>
                </a:lnTo>
                <a:lnTo>
                  <a:pt x="0" y="0"/>
                </a:lnTo>
                <a:lnTo>
                  <a:pt x="0" y="3428999"/>
                </a:lnTo>
                <a:lnTo>
                  <a:pt x="9143996" y="3428999"/>
                </a:lnTo>
                <a:close/>
              </a:path>
            </a:pathLst>
          </a:custGeom>
          <a:solidFill>
            <a:srgbClr val="FFFFFF"/>
          </a:solidFill>
        </p:spPr>
        <p:txBody>
          <a:bodyPr wrap="square" lIns="0" tIns="0" rIns="0" bIns="0" rtlCol="0"/>
          <a:lstStyle/>
          <a:p>
            <a:endParaRPr/>
          </a:p>
        </p:txBody>
      </p:sp>
      <p:sp>
        <p:nvSpPr>
          <p:cNvPr id="7" name="object 7"/>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8" name="object 8"/>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9" name="object 9"/>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10" name="object 10"/>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11" name="object 11"/>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2" name="object 12"/>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3" name="object 13"/>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4" name="object 14"/>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5" name="object 15"/>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6" name="object 16"/>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7" name="object 17"/>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18" name="object 18"/>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19" name="object 19"/>
          <p:cNvSpPr txBox="1"/>
          <p:nvPr/>
        </p:nvSpPr>
        <p:spPr>
          <a:xfrm>
            <a:off x="2262516" y="3882134"/>
            <a:ext cx="3277235" cy="407670"/>
          </a:xfrm>
          <a:prstGeom prst="rect">
            <a:avLst/>
          </a:prstGeom>
        </p:spPr>
        <p:txBody>
          <a:bodyPr vert="horz" wrap="square" lIns="0" tIns="0" rIns="0" bIns="0" rtlCol="0">
            <a:spAutoFit/>
          </a:bodyPr>
          <a:lstStyle/>
          <a:p>
            <a:pPr marL="12700">
              <a:lnSpc>
                <a:spcPct val="100000"/>
              </a:lnSpc>
              <a:tabLst>
                <a:tab pos="2952115" algn="l"/>
              </a:tabLst>
            </a:pPr>
            <a:r>
              <a:rPr sz="2600" b="1" dirty="0">
                <a:latin typeface="Times New Roman"/>
                <a:cs typeface="Times New Roman"/>
              </a:rPr>
              <a:t>m</a:t>
            </a:r>
            <a:r>
              <a:rPr sz="2600" b="1" spc="5" dirty="0">
                <a:latin typeface="Times New Roman"/>
                <a:cs typeface="Times New Roman"/>
              </a:rPr>
              <a:t>a</a:t>
            </a:r>
            <a:r>
              <a:rPr sz="2600" b="1" spc="-10" dirty="0">
                <a:latin typeface="Times New Roman"/>
                <a:cs typeface="Times New Roman"/>
              </a:rPr>
              <a:t>k</a:t>
            </a:r>
            <a:r>
              <a:rPr sz="2600" b="1" spc="-5" dirty="0">
                <a:latin typeface="Times New Roman"/>
                <a:cs typeface="Times New Roman"/>
              </a:rPr>
              <a:t>r</a:t>
            </a:r>
            <a:r>
              <a:rPr sz="2600" b="1" spc="-10" dirty="0">
                <a:latin typeface="Times New Roman"/>
                <a:cs typeface="Times New Roman"/>
              </a:rPr>
              <a:t>o</a:t>
            </a:r>
            <a:r>
              <a:rPr sz="2600" b="1" spc="-5" dirty="0">
                <a:latin typeface="Times New Roman"/>
                <a:cs typeface="Times New Roman"/>
              </a:rPr>
              <a:t>e</a:t>
            </a:r>
            <a:r>
              <a:rPr sz="2600" b="1" spc="-10" dirty="0">
                <a:latin typeface="Times New Roman"/>
                <a:cs typeface="Times New Roman"/>
              </a:rPr>
              <a:t>k</a:t>
            </a:r>
            <a:r>
              <a:rPr sz="2600" b="1" spc="5" dirty="0">
                <a:latin typeface="Times New Roman"/>
                <a:cs typeface="Times New Roman"/>
              </a:rPr>
              <a:t>o</a:t>
            </a:r>
            <a:r>
              <a:rPr sz="2600" b="1" dirty="0">
                <a:latin typeface="Times New Roman"/>
                <a:cs typeface="Times New Roman"/>
              </a:rPr>
              <a:t>n</a:t>
            </a:r>
            <a:r>
              <a:rPr sz="2600" b="1" spc="-10" dirty="0">
                <a:latin typeface="Times New Roman"/>
                <a:cs typeface="Times New Roman"/>
              </a:rPr>
              <a:t>o</a:t>
            </a:r>
            <a:r>
              <a:rPr sz="2600" b="1" dirty="0">
                <a:latin typeface="Times New Roman"/>
                <a:cs typeface="Times New Roman"/>
              </a:rPr>
              <a:t>m</a:t>
            </a:r>
            <a:r>
              <a:rPr sz="2600" b="1" spc="-5" dirty="0">
                <a:latin typeface="Times New Roman"/>
                <a:cs typeface="Times New Roman"/>
              </a:rPr>
              <a:t>ist</a:t>
            </a:r>
            <a:r>
              <a:rPr sz="2600" b="1" dirty="0">
                <a:latin typeface="Times New Roman"/>
                <a:cs typeface="Times New Roman"/>
              </a:rPr>
              <a:t>e	</a:t>
            </a:r>
            <a:r>
              <a:rPr sz="2600" b="1" spc="-5" dirty="0">
                <a:latin typeface="Times New Roman"/>
                <a:cs typeface="Times New Roman"/>
              </a:rPr>
              <a:t>s</a:t>
            </a:r>
            <a:r>
              <a:rPr sz="2600" b="1" dirty="0">
                <a:latin typeface="Times New Roman"/>
                <a:cs typeface="Times New Roman"/>
              </a:rPr>
              <a:t>u</a:t>
            </a:r>
            <a:endParaRPr sz="2600">
              <a:latin typeface="Times New Roman"/>
              <a:cs typeface="Times New Roman"/>
            </a:endParaRPr>
          </a:p>
        </p:txBody>
      </p:sp>
      <p:sp>
        <p:nvSpPr>
          <p:cNvPr id="20" name="object 20"/>
          <p:cNvSpPr txBox="1"/>
          <p:nvPr/>
        </p:nvSpPr>
        <p:spPr>
          <a:xfrm>
            <a:off x="2262516" y="4293613"/>
            <a:ext cx="3462020" cy="407670"/>
          </a:xfrm>
          <a:prstGeom prst="rect">
            <a:avLst/>
          </a:prstGeom>
        </p:spPr>
        <p:txBody>
          <a:bodyPr vert="horz" wrap="square" lIns="0" tIns="0" rIns="0" bIns="0" rtlCol="0">
            <a:spAutoFit/>
          </a:bodyPr>
          <a:lstStyle/>
          <a:p>
            <a:pPr marL="12700">
              <a:lnSpc>
                <a:spcPct val="100000"/>
              </a:lnSpc>
              <a:tabLst>
                <a:tab pos="1560830" algn="l"/>
                <a:tab pos="2514600" algn="l"/>
              </a:tabLst>
            </a:pPr>
            <a:r>
              <a:rPr sz="2600" b="1" spc="5" dirty="0">
                <a:latin typeface="Times New Roman"/>
                <a:cs typeface="Times New Roman"/>
              </a:rPr>
              <a:t>v</a:t>
            </a:r>
            <a:r>
              <a:rPr sz="2600" b="1" spc="-10" dirty="0">
                <a:latin typeface="Times New Roman"/>
                <a:cs typeface="Times New Roman"/>
              </a:rPr>
              <a:t>a</a:t>
            </a:r>
            <a:r>
              <a:rPr sz="2600" b="1" spc="-5" dirty="0">
                <a:latin typeface="Times New Roman"/>
                <a:cs typeface="Times New Roman"/>
              </a:rPr>
              <a:t>rij</a:t>
            </a:r>
            <a:r>
              <a:rPr sz="2600" b="1" spc="5" dirty="0">
                <a:latin typeface="Times New Roman"/>
                <a:cs typeface="Times New Roman"/>
              </a:rPr>
              <a:t>a</a:t>
            </a:r>
            <a:r>
              <a:rPr sz="2600" b="1" dirty="0">
                <a:latin typeface="Times New Roman"/>
                <a:cs typeface="Times New Roman"/>
              </a:rPr>
              <a:t>b</a:t>
            </a:r>
            <a:r>
              <a:rPr sz="2600" b="1" spc="-5" dirty="0">
                <a:latin typeface="Times New Roman"/>
                <a:cs typeface="Times New Roman"/>
              </a:rPr>
              <a:t>le</a:t>
            </a:r>
            <a:r>
              <a:rPr sz="2600" b="1" dirty="0">
                <a:latin typeface="Times New Roman"/>
                <a:cs typeface="Times New Roman"/>
              </a:rPr>
              <a:t>,	p</a:t>
            </a:r>
            <a:r>
              <a:rPr sz="2600" b="1" spc="5" dirty="0">
                <a:latin typeface="Times New Roman"/>
                <a:cs typeface="Times New Roman"/>
              </a:rPr>
              <a:t>o</a:t>
            </a:r>
            <a:r>
              <a:rPr sz="2600" b="1" spc="-5" dirty="0">
                <a:latin typeface="Times New Roman"/>
                <a:cs typeface="Times New Roman"/>
              </a:rPr>
              <a:t>št</a:t>
            </a:r>
            <a:r>
              <a:rPr sz="2600" b="1" dirty="0">
                <a:latin typeface="Times New Roman"/>
                <a:cs typeface="Times New Roman"/>
              </a:rPr>
              <a:t>o	</a:t>
            </a:r>
            <a:r>
              <a:rPr sz="2600" b="1" spc="-5" dirty="0">
                <a:latin typeface="Times New Roman"/>
                <a:cs typeface="Times New Roman"/>
              </a:rPr>
              <a:t>s</a:t>
            </a:r>
            <a:r>
              <a:rPr sz="2600" b="1" spc="-10" dirty="0">
                <a:latin typeface="Times New Roman"/>
                <a:cs typeface="Times New Roman"/>
              </a:rPr>
              <a:t>v</a:t>
            </a:r>
            <a:r>
              <a:rPr sz="2600" b="1" spc="5" dirty="0">
                <a:latin typeface="Times New Roman"/>
                <a:cs typeface="Times New Roman"/>
              </a:rPr>
              <a:t>o</a:t>
            </a:r>
            <a:r>
              <a:rPr sz="2600" b="1" spc="-20" dirty="0">
                <a:latin typeface="Times New Roman"/>
                <a:cs typeface="Times New Roman"/>
              </a:rPr>
              <a:t>j</a:t>
            </a:r>
            <a:r>
              <a:rPr sz="2600" b="1" spc="-5" dirty="0">
                <a:latin typeface="Times New Roman"/>
                <a:cs typeface="Times New Roman"/>
              </a:rPr>
              <a:t>i</a:t>
            </a:r>
            <a:r>
              <a:rPr sz="2600" b="1" dirty="0">
                <a:latin typeface="Times New Roman"/>
                <a:cs typeface="Times New Roman"/>
              </a:rPr>
              <a:t>m</a:t>
            </a:r>
            <a:endParaRPr sz="2600">
              <a:latin typeface="Times New Roman"/>
              <a:cs typeface="Times New Roman"/>
            </a:endParaRPr>
          </a:p>
        </p:txBody>
      </p:sp>
      <p:sp>
        <p:nvSpPr>
          <p:cNvPr id="21" name="object 21"/>
          <p:cNvSpPr txBox="1"/>
          <p:nvPr/>
        </p:nvSpPr>
        <p:spPr>
          <a:xfrm>
            <a:off x="5898729" y="3867077"/>
            <a:ext cx="3636645" cy="834390"/>
          </a:xfrm>
          <a:prstGeom prst="rect">
            <a:avLst/>
          </a:prstGeom>
        </p:spPr>
        <p:txBody>
          <a:bodyPr vert="horz" wrap="square" lIns="0" tIns="0" rIns="0" bIns="0" rtlCol="0">
            <a:spAutoFit/>
          </a:bodyPr>
          <a:lstStyle/>
          <a:p>
            <a:pPr marL="12700" marR="5080" indent="24130">
              <a:lnSpc>
                <a:spcPct val="103800"/>
              </a:lnSpc>
              <a:tabLst>
                <a:tab pos="1441450" algn="l"/>
                <a:tab pos="1675130" algn="l"/>
                <a:tab pos="2246630" algn="l"/>
                <a:tab pos="2816860" algn="l"/>
                <a:tab pos="3272154" algn="l"/>
              </a:tabLst>
            </a:pPr>
            <a:r>
              <a:rPr sz="2600" b="1" spc="-10" dirty="0">
                <a:latin typeface="Times New Roman"/>
                <a:cs typeface="Times New Roman"/>
              </a:rPr>
              <a:t>k</a:t>
            </a:r>
            <a:r>
              <a:rPr sz="2600" b="1" spc="5" dirty="0">
                <a:latin typeface="Times New Roman"/>
                <a:cs typeface="Times New Roman"/>
              </a:rPr>
              <a:t>a</a:t>
            </a:r>
            <a:r>
              <a:rPr sz="2600" b="1" dirty="0">
                <a:latin typeface="Times New Roman"/>
                <a:cs typeface="Times New Roman"/>
              </a:rPr>
              <a:t>m</a:t>
            </a:r>
            <a:r>
              <a:rPr sz="2600" b="1" spc="-10" dirty="0">
                <a:latin typeface="Times New Roman"/>
                <a:cs typeface="Times New Roman"/>
              </a:rPr>
              <a:t>a</a:t>
            </a:r>
            <a:r>
              <a:rPr sz="2600" b="1" spc="-5" dirty="0">
                <a:latin typeface="Times New Roman"/>
                <a:cs typeface="Times New Roman"/>
              </a:rPr>
              <a:t>t</a:t>
            </a:r>
            <a:r>
              <a:rPr sz="2600" b="1" dirty="0">
                <a:latin typeface="Times New Roman"/>
                <a:cs typeface="Times New Roman"/>
              </a:rPr>
              <a:t>ne		</a:t>
            </a:r>
            <a:r>
              <a:rPr sz="2600" b="1" spc="-5" dirty="0">
                <a:latin typeface="Times New Roman"/>
                <a:cs typeface="Times New Roman"/>
              </a:rPr>
              <a:t>st</a:t>
            </a:r>
            <a:r>
              <a:rPr sz="2600" b="1" spc="5" dirty="0">
                <a:latin typeface="Times New Roman"/>
                <a:cs typeface="Times New Roman"/>
              </a:rPr>
              <a:t>o</a:t>
            </a:r>
            <a:r>
              <a:rPr sz="2600" b="1" spc="-10" dirty="0">
                <a:latin typeface="Times New Roman"/>
                <a:cs typeface="Times New Roman"/>
              </a:rPr>
              <a:t>p</a:t>
            </a:r>
            <a:r>
              <a:rPr sz="2600" b="1" dirty="0">
                <a:latin typeface="Times New Roman"/>
                <a:cs typeface="Times New Roman"/>
              </a:rPr>
              <a:t>e	</a:t>
            </a:r>
            <a:r>
              <a:rPr sz="2600" b="1" spc="-10" dirty="0">
                <a:latin typeface="Times New Roman"/>
                <a:cs typeface="Times New Roman"/>
              </a:rPr>
              <a:t>v</a:t>
            </a:r>
            <a:r>
              <a:rPr sz="2600" b="1" spc="5" dirty="0">
                <a:latin typeface="Times New Roman"/>
                <a:cs typeface="Times New Roman"/>
              </a:rPr>
              <a:t>a</a:t>
            </a:r>
            <a:r>
              <a:rPr sz="2600" b="1" spc="-20" dirty="0">
                <a:latin typeface="Times New Roman"/>
                <a:cs typeface="Times New Roman"/>
              </a:rPr>
              <a:t>ž</a:t>
            </a:r>
            <a:r>
              <a:rPr sz="2600" b="1" dirty="0">
                <a:latin typeface="Times New Roman"/>
                <a:cs typeface="Times New Roman"/>
              </a:rPr>
              <a:t>ne  </a:t>
            </a:r>
            <a:r>
              <a:rPr sz="2600" b="1" spc="-5" dirty="0">
                <a:latin typeface="Times New Roman"/>
                <a:cs typeface="Times New Roman"/>
              </a:rPr>
              <a:t>efe</a:t>
            </a:r>
            <a:r>
              <a:rPr sz="2600" b="1" spc="-10" dirty="0">
                <a:latin typeface="Times New Roman"/>
                <a:cs typeface="Times New Roman"/>
              </a:rPr>
              <a:t>k</a:t>
            </a:r>
            <a:r>
              <a:rPr sz="2600" b="1" spc="-5" dirty="0">
                <a:latin typeface="Times New Roman"/>
                <a:cs typeface="Times New Roman"/>
              </a:rPr>
              <a:t>t</a:t>
            </a:r>
            <a:r>
              <a:rPr sz="2600" b="1" spc="5" dirty="0">
                <a:latin typeface="Times New Roman"/>
                <a:cs typeface="Times New Roman"/>
              </a:rPr>
              <a:t>i</a:t>
            </a:r>
            <a:r>
              <a:rPr sz="2600" b="1" dirty="0">
                <a:latin typeface="Times New Roman"/>
                <a:cs typeface="Times New Roman"/>
              </a:rPr>
              <a:t>ma	</a:t>
            </a:r>
            <a:r>
              <a:rPr sz="2600" b="1" spc="-10" dirty="0">
                <a:latin typeface="Times New Roman"/>
                <a:cs typeface="Times New Roman"/>
              </a:rPr>
              <a:t>k</a:t>
            </a:r>
            <a:r>
              <a:rPr sz="2600" b="1" spc="5" dirty="0">
                <a:latin typeface="Times New Roman"/>
                <a:cs typeface="Times New Roman"/>
              </a:rPr>
              <a:t>o</a:t>
            </a:r>
            <a:r>
              <a:rPr sz="2600" b="1" spc="-5" dirty="0">
                <a:latin typeface="Times New Roman"/>
                <a:cs typeface="Times New Roman"/>
              </a:rPr>
              <a:t>j</a:t>
            </a:r>
            <a:r>
              <a:rPr sz="2600" b="1" dirty="0">
                <a:latin typeface="Times New Roman"/>
                <a:cs typeface="Times New Roman"/>
              </a:rPr>
              <a:t>e	</a:t>
            </a:r>
            <a:r>
              <a:rPr sz="2600" b="1" spc="-5" dirty="0">
                <a:latin typeface="Times New Roman"/>
                <a:cs typeface="Times New Roman"/>
              </a:rPr>
              <a:t>i</a:t>
            </a:r>
            <a:r>
              <a:rPr sz="2600" b="1" dirty="0">
                <a:latin typeface="Times New Roman"/>
                <a:cs typeface="Times New Roman"/>
              </a:rPr>
              <a:t>m</a:t>
            </a:r>
            <a:r>
              <a:rPr sz="2600" b="1" spc="-10" dirty="0">
                <a:latin typeface="Times New Roman"/>
                <a:cs typeface="Times New Roman"/>
              </a:rPr>
              <a:t>a</a:t>
            </a:r>
            <a:r>
              <a:rPr sz="2600" b="1" spc="-5" dirty="0">
                <a:latin typeface="Times New Roman"/>
                <a:cs typeface="Times New Roman"/>
              </a:rPr>
              <a:t>j</a:t>
            </a:r>
            <a:r>
              <a:rPr sz="2600" b="1" dirty="0">
                <a:latin typeface="Times New Roman"/>
                <a:cs typeface="Times New Roman"/>
              </a:rPr>
              <a:t>u	na</a:t>
            </a:r>
            <a:endParaRPr sz="2600">
              <a:latin typeface="Times New Roman"/>
              <a:cs typeface="Times New Roman"/>
            </a:endParaRPr>
          </a:p>
        </p:txBody>
      </p:sp>
      <p:sp>
        <p:nvSpPr>
          <p:cNvPr id="22" name="object 22"/>
          <p:cNvSpPr/>
          <p:nvPr/>
        </p:nvSpPr>
        <p:spPr>
          <a:xfrm>
            <a:off x="1993269" y="5759196"/>
            <a:ext cx="7661275" cy="76200"/>
          </a:xfrm>
          <a:custGeom>
            <a:avLst/>
            <a:gdLst/>
            <a:ahLst/>
            <a:cxnLst/>
            <a:rect l="l" t="t" r="r" b="b"/>
            <a:pathLst>
              <a:path w="7661275" h="76200">
                <a:moveTo>
                  <a:pt x="0" y="0"/>
                </a:moveTo>
                <a:lnTo>
                  <a:pt x="0" y="76199"/>
                </a:lnTo>
                <a:lnTo>
                  <a:pt x="7661147" y="76199"/>
                </a:lnTo>
                <a:lnTo>
                  <a:pt x="7661147" y="0"/>
                </a:lnTo>
                <a:lnTo>
                  <a:pt x="0" y="0"/>
                </a:lnTo>
                <a:close/>
              </a:path>
            </a:pathLst>
          </a:custGeom>
          <a:solidFill>
            <a:srgbClr val="FFCC98"/>
          </a:solidFill>
        </p:spPr>
        <p:txBody>
          <a:bodyPr wrap="square" lIns="0" tIns="0" rIns="0" bIns="0" rtlCol="0"/>
          <a:lstStyle/>
          <a:p>
            <a:endParaRPr/>
          </a:p>
        </p:txBody>
      </p:sp>
      <p:sp>
        <p:nvSpPr>
          <p:cNvPr id="23" name="object 23"/>
          <p:cNvSpPr/>
          <p:nvPr/>
        </p:nvSpPr>
        <p:spPr>
          <a:xfrm>
            <a:off x="1993269" y="6356603"/>
            <a:ext cx="7661275" cy="76200"/>
          </a:xfrm>
          <a:custGeom>
            <a:avLst/>
            <a:gdLst/>
            <a:ahLst/>
            <a:cxnLst/>
            <a:rect l="l" t="t" r="r" b="b"/>
            <a:pathLst>
              <a:path w="7661275" h="76200">
                <a:moveTo>
                  <a:pt x="0" y="0"/>
                </a:moveTo>
                <a:lnTo>
                  <a:pt x="0" y="76200"/>
                </a:lnTo>
                <a:lnTo>
                  <a:pt x="7661146" y="76200"/>
                </a:lnTo>
                <a:lnTo>
                  <a:pt x="7661146" y="0"/>
                </a:lnTo>
                <a:lnTo>
                  <a:pt x="0" y="0"/>
                </a:lnTo>
                <a:close/>
              </a:path>
            </a:pathLst>
          </a:custGeom>
          <a:solidFill>
            <a:srgbClr val="FFCC98"/>
          </a:solidFill>
        </p:spPr>
        <p:txBody>
          <a:bodyPr wrap="square" lIns="0" tIns="0" rIns="0" bIns="0" rtlCol="0"/>
          <a:lstStyle/>
          <a:p>
            <a:endParaRPr/>
          </a:p>
        </p:txBody>
      </p:sp>
      <p:sp>
        <p:nvSpPr>
          <p:cNvPr id="24" name="object 24"/>
          <p:cNvSpPr/>
          <p:nvPr/>
        </p:nvSpPr>
        <p:spPr>
          <a:xfrm>
            <a:off x="1993269" y="5835395"/>
            <a:ext cx="7661275" cy="288290"/>
          </a:xfrm>
          <a:custGeom>
            <a:avLst/>
            <a:gdLst/>
            <a:ahLst/>
            <a:cxnLst/>
            <a:rect l="l" t="t" r="r" b="b"/>
            <a:pathLst>
              <a:path w="7661275" h="288289">
                <a:moveTo>
                  <a:pt x="0" y="0"/>
                </a:moveTo>
                <a:lnTo>
                  <a:pt x="0" y="288035"/>
                </a:lnTo>
                <a:lnTo>
                  <a:pt x="7661147" y="288035"/>
                </a:lnTo>
                <a:lnTo>
                  <a:pt x="7661147" y="0"/>
                </a:lnTo>
                <a:lnTo>
                  <a:pt x="0" y="0"/>
                </a:lnTo>
                <a:close/>
              </a:path>
            </a:pathLst>
          </a:custGeom>
          <a:solidFill>
            <a:srgbClr val="FFCC99"/>
          </a:solidFill>
        </p:spPr>
        <p:txBody>
          <a:bodyPr wrap="square" lIns="0" tIns="0" rIns="0" bIns="0" rtlCol="0"/>
          <a:lstStyle/>
          <a:p>
            <a:endParaRPr/>
          </a:p>
        </p:txBody>
      </p:sp>
      <p:sp>
        <p:nvSpPr>
          <p:cNvPr id="25" name="object 25"/>
          <p:cNvSpPr/>
          <p:nvPr/>
        </p:nvSpPr>
        <p:spPr>
          <a:xfrm>
            <a:off x="1993269" y="5759195"/>
            <a:ext cx="7661275" cy="12700"/>
          </a:xfrm>
          <a:custGeom>
            <a:avLst/>
            <a:gdLst/>
            <a:ahLst/>
            <a:cxnLst/>
            <a:rect l="l" t="t" r="r" b="b"/>
            <a:pathLst>
              <a:path w="7661275" h="12700">
                <a:moveTo>
                  <a:pt x="0" y="12191"/>
                </a:moveTo>
                <a:lnTo>
                  <a:pt x="7661147" y="12191"/>
                </a:lnTo>
                <a:lnTo>
                  <a:pt x="7661147" y="0"/>
                </a:lnTo>
                <a:lnTo>
                  <a:pt x="0" y="0"/>
                </a:lnTo>
                <a:lnTo>
                  <a:pt x="0" y="12191"/>
                </a:lnTo>
                <a:close/>
              </a:path>
            </a:pathLst>
          </a:custGeom>
          <a:solidFill>
            <a:srgbClr val="000000"/>
          </a:solidFill>
        </p:spPr>
        <p:txBody>
          <a:bodyPr wrap="square" lIns="0" tIns="0" rIns="0" bIns="0" rtlCol="0"/>
          <a:lstStyle/>
          <a:p>
            <a:endParaRPr/>
          </a:p>
        </p:txBody>
      </p:sp>
      <p:sp>
        <p:nvSpPr>
          <p:cNvPr id="26" name="object 26"/>
          <p:cNvSpPr/>
          <p:nvPr/>
        </p:nvSpPr>
        <p:spPr>
          <a:xfrm>
            <a:off x="1993269" y="5785103"/>
            <a:ext cx="7661275" cy="24765"/>
          </a:xfrm>
          <a:custGeom>
            <a:avLst/>
            <a:gdLst/>
            <a:ahLst/>
            <a:cxnLst/>
            <a:rect l="l" t="t" r="r" b="b"/>
            <a:pathLst>
              <a:path w="7661275" h="24764">
                <a:moveTo>
                  <a:pt x="0" y="24383"/>
                </a:moveTo>
                <a:lnTo>
                  <a:pt x="7661147" y="24383"/>
                </a:lnTo>
                <a:lnTo>
                  <a:pt x="7661147" y="0"/>
                </a:lnTo>
                <a:lnTo>
                  <a:pt x="0" y="0"/>
                </a:lnTo>
                <a:lnTo>
                  <a:pt x="0" y="24383"/>
                </a:lnTo>
                <a:close/>
              </a:path>
            </a:pathLst>
          </a:custGeom>
          <a:solidFill>
            <a:srgbClr val="000000"/>
          </a:solidFill>
        </p:spPr>
        <p:txBody>
          <a:bodyPr wrap="square" lIns="0" tIns="0" rIns="0" bIns="0" rtlCol="0"/>
          <a:lstStyle/>
          <a:p>
            <a:endParaRPr/>
          </a:p>
        </p:txBody>
      </p:sp>
      <p:sp>
        <p:nvSpPr>
          <p:cNvPr id="27" name="object 27"/>
          <p:cNvSpPr/>
          <p:nvPr/>
        </p:nvSpPr>
        <p:spPr>
          <a:xfrm>
            <a:off x="1993269" y="5823203"/>
            <a:ext cx="7661275" cy="12700"/>
          </a:xfrm>
          <a:custGeom>
            <a:avLst/>
            <a:gdLst/>
            <a:ahLst/>
            <a:cxnLst/>
            <a:rect l="l" t="t" r="r" b="b"/>
            <a:pathLst>
              <a:path w="7661275" h="12700">
                <a:moveTo>
                  <a:pt x="0" y="12191"/>
                </a:moveTo>
                <a:lnTo>
                  <a:pt x="7661147" y="12191"/>
                </a:lnTo>
                <a:lnTo>
                  <a:pt x="7661147" y="0"/>
                </a:lnTo>
                <a:lnTo>
                  <a:pt x="0" y="0"/>
                </a:lnTo>
                <a:lnTo>
                  <a:pt x="0" y="12191"/>
                </a:lnTo>
                <a:close/>
              </a:path>
            </a:pathLst>
          </a:custGeom>
          <a:solidFill>
            <a:srgbClr val="000000"/>
          </a:solidFill>
        </p:spPr>
        <p:txBody>
          <a:bodyPr wrap="square" lIns="0" tIns="0" rIns="0" bIns="0" rtlCol="0"/>
          <a:lstStyle/>
          <a:p>
            <a:endParaRPr/>
          </a:p>
        </p:txBody>
      </p:sp>
      <p:sp>
        <p:nvSpPr>
          <p:cNvPr id="28" name="object 28"/>
          <p:cNvSpPr/>
          <p:nvPr/>
        </p:nvSpPr>
        <p:spPr>
          <a:xfrm>
            <a:off x="1993269" y="6123432"/>
            <a:ext cx="7661275" cy="233679"/>
          </a:xfrm>
          <a:custGeom>
            <a:avLst/>
            <a:gdLst/>
            <a:ahLst/>
            <a:cxnLst/>
            <a:rect l="l" t="t" r="r" b="b"/>
            <a:pathLst>
              <a:path w="7661275" h="233679">
                <a:moveTo>
                  <a:pt x="0" y="0"/>
                </a:moveTo>
                <a:lnTo>
                  <a:pt x="0" y="233171"/>
                </a:lnTo>
                <a:lnTo>
                  <a:pt x="7661147" y="233171"/>
                </a:lnTo>
                <a:lnTo>
                  <a:pt x="7661147" y="0"/>
                </a:lnTo>
                <a:lnTo>
                  <a:pt x="0" y="0"/>
                </a:lnTo>
                <a:close/>
              </a:path>
            </a:pathLst>
          </a:custGeom>
          <a:solidFill>
            <a:srgbClr val="FFCC99"/>
          </a:solidFill>
        </p:spPr>
        <p:txBody>
          <a:bodyPr wrap="square" lIns="0" tIns="0" rIns="0" bIns="0" rtlCol="0"/>
          <a:lstStyle/>
          <a:p>
            <a:endParaRPr/>
          </a:p>
        </p:txBody>
      </p:sp>
      <p:sp>
        <p:nvSpPr>
          <p:cNvPr id="29" name="object 29"/>
          <p:cNvSpPr txBox="1"/>
          <p:nvPr/>
        </p:nvSpPr>
        <p:spPr>
          <a:xfrm>
            <a:off x="1993269" y="4691560"/>
            <a:ext cx="7661275" cy="1703705"/>
          </a:xfrm>
          <a:prstGeom prst="rect">
            <a:avLst/>
          </a:prstGeom>
        </p:spPr>
        <p:txBody>
          <a:bodyPr vert="horz" wrap="square" lIns="0" tIns="0" rIns="0" bIns="0" rtlCol="0">
            <a:spAutoFit/>
          </a:bodyPr>
          <a:lstStyle/>
          <a:p>
            <a:pPr marL="281940" marR="123825">
              <a:lnSpc>
                <a:spcPct val="103800"/>
              </a:lnSpc>
            </a:pPr>
            <a:r>
              <a:rPr sz="2600" b="1" spc="-5" dirty="0">
                <a:latin typeface="Times New Roman"/>
                <a:cs typeface="Times New Roman"/>
              </a:rPr>
              <a:t>štednju </a:t>
            </a:r>
            <a:r>
              <a:rPr sz="2600" b="1" dirty="0">
                <a:latin typeface="Times New Roman"/>
                <a:cs typeface="Times New Roman"/>
              </a:rPr>
              <a:t>i </a:t>
            </a:r>
            <a:r>
              <a:rPr sz="2600" b="1" spc="-5" dirty="0">
                <a:latin typeface="Times New Roman"/>
                <a:cs typeface="Times New Roman"/>
              </a:rPr>
              <a:t>investicije povezuju </a:t>
            </a:r>
            <a:r>
              <a:rPr sz="2600" b="1" dirty="0">
                <a:latin typeface="Times New Roman"/>
                <a:cs typeface="Times New Roman"/>
              </a:rPr>
              <a:t>sadašnje </a:t>
            </a:r>
            <a:r>
              <a:rPr sz="2600" b="1" spc="-5" dirty="0">
                <a:latin typeface="Times New Roman"/>
                <a:cs typeface="Times New Roman"/>
              </a:rPr>
              <a:t>ekonomske  </a:t>
            </a:r>
            <a:r>
              <a:rPr sz="2600" b="1" dirty="0">
                <a:latin typeface="Times New Roman"/>
                <a:cs typeface="Times New Roman"/>
              </a:rPr>
              <a:t>odluke </a:t>
            </a:r>
            <a:r>
              <a:rPr sz="2600" b="1" spc="-5" dirty="0">
                <a:latin typeface="Times New Roman"/>
                <a:cs typeface="Times New Roman"/>
              </a:rPr>
              <a:t>sa </a:t>
            </a:r>
            <a:r>
              <a:rPr sz="2600" b="1" dirty="0">
                <a:latin typeface="Times New Roman"/>
                <a:cs typeface="Times New Roman"/>
              </a:rPr>
              <a:t>ekonomijom</a:t>
            </a:r>
            <a:r>
              <a:rPr sz="2600" b="1" spc="-114" dirty="0">
                <a:latin typeface="Times New Roman"/>
                <a:cs typeface="Times New Roman"/>
              </a:rPr>
              <a:t> </a:t>
            </a:r>
            <a:r>
              <a:rPr sz="2600" b="1" dirty="0">
                <a:latin typeface="Times New Roman"/>
                <a:cs typeface="Times New Roman"/>
              </a:rPr>
              <a:t>budu</a:t>
            </a:r>
            <a:r>
              <a:rPr sz="2600" dirty="0">
                <a:latin typeface="Times New Roman"/>
                <a:cs typeface="Times New Roman"/>
              </a:rPr>
              <a:t>ć</a:t>
            </a:r>
            <a:r>
              <a:rPr sz="2600" b="1" dirty="0">
                <a:latin typeface="Times New Roman"/>
                <a:cs typeface="Times New Roman"/>
              </a:rPr>
              <a:t>nosti.</a:t>
            </a:r>
            <a:endParaRPr sz="2600">
              <a:latin typeface="Times New Roman"/>
              <a:cs typeface="Times New Roman"/>
            </a:endParaRPr>
          </a:p>
          <a:p>
            <a:pPr>
              <a:lnSpc>
                <a:spcPct val="100000"/>
              </a:lnSpc>
              <a:spcBef>
                <a:spcPts val="25"/>
              </a:spcBef>
            </a:pPr>
            <a:endParaRPr sz="2400">
              <a:latin typeface="Times New Roman"/>
              <a:cs typeface="Times New Roman"/>
            </a:endParaRPr>
          </a:p>
          <a:p>
            <a:pPr>
              <a:lnSpc>
                <a:spcPts val="1850"/>
              </a:lnSpc>
            </a:pPr>
            <a:r>
              <a:rPr sz="1650" b="1" i="1" spc="-25" dirty="0">
                <a:latin typeface="Times New Roman"/>
                <a:cs typeface="Times New Roman"/>
              </a:rPr>
              <a:t>realna</a:t>
            </a:r>
            <a:r>
              <a:rPr sz="1650" b="1" i="1" spc="-75" dirty="0">
                <a:latin typeface="Times New Roman"/>
                <a:cs typeface="Times New Roman"/>
              </a:rPr>
              <a:t> </a:t>
            </a:r>
            <a:r>
              <a:rPr sz="1650" b="1" i="1" spc="-25" dirty="0">
                <a:latin typeface="Times New Roman"/>
                <a:cs typeface="Times New Roman"/>
              </a:rPr>
              <a:t>kamatna</a:t>
            </a:r>
            <a:r>
              <a:rPr sz="1650" b="1" i="1" spc="-75" dirty="0">
                <a:latin typeface="Times New Roman"/>
                <a:cs typeface="Times New Roman"/>
              </a:rPr>
              <a:t> </a:t>
            </a:r>
            <a:r>
              <a:rPr sz="1650" b="1" i="1" spc="-25" dirty="0">
                <a:latin typeface="Times New Roman"/>
                <a:cs typeface="Times New Roman"/>
              </a:rPr>
              <a:t>stopa</a:t>
            </a:r>
            <a:r>
              <a:rPr sz="1650" b="1" i="1" spc="-65" dirty="0">
                <a:latin typeface="Times New Roman"/>
                <a:cs typeface="Times New Roman"/>
              </a:rPr>
              <a:t> </a:t>
            </a:r>
            <a:r>
              <a:rPr sz="1650" b="1" i="1" spc="15" dirty="0">
                <a:latin typeface="Times New Roman"/>
                <a:cs typeface="Times New Roman"/>
              </a:rPr>
              <a:t>=</a:t>
            </a:r>
            <a:r>
              <a:rPr sz="1650" b="1" i="1" spc="-100" dirty="0">
                <a:latin typeface="Times New Roman"/>
                <a:cs typeface="Times New Roman"/>
              </a:rPr>
              <a:t> </a:t>
            </a:r>
            <a:r>
              <a:rPr sz="1650" b="1" i="1" spc="-20" dirty="0">
                <a:latin typeface="Times New Roman"/>
                <a:cs typeface="Times New Roman"/>
              </a:rPr>
              <a:t>nominalna</a:t>
            </a:r>
            <a:r>
              <a:rPr sz="1650" b="1" i="1" spc="-75" dirty="0">
                <a:latin typeface="Times New Roman"/>
                <a:cs typeface="Times New Roman"/>
              </a:rPr>
              <a:t> </a:t>
            </a:r>
            <a:r>
              <a:rPr sz="1650" b="1" i="1" spc="-25" dirty="0">
                <a:latin typeface="Times New Roman"/>
                <a:cs typeface="Times New Roman"/>
              </a:rPr>
              <a:t>kamatna</a:t>
            </a:r>
            <a:r>
              <a:rPr sz="1650" b="1" i="1" spc="-75" dirty="0">
                <a:latin typeface="Times New Roman"/>
                <a:cs typeface="Times New Roman"/>
              </a:rPr>
              <a:t> </a:t>
            </a:r>
            <a:r>
              <a:rPr sz="1650" b="1" i="1" spc="-25" dirty="0">
                <a:latin typeface="Times New Roman"/>
                <a:cs typeface="Times New Roman"/>
              </a:rPr>
              <a:t>stopa</a:t>
            </a:r>
            <a:r>
              <a:rPr sz="1650" b="1" i="1" spc="-65" dirty="0">
                <a:latin typeface="Times New Roman"/>
                <a:cs typeface="Times New Roman"/>
              </a:rPr>
              <a:t> </a:t>
            </a:r>
            <a:r>
              <a:rPr sz="1650" b="1" i="1" spc="15" dirty="0">
                <a:latin typeface="Times New Roman"/>
                <a:cs typeface="Times New Roman"/>
              </a:rPr>
              <a:t>–</a:t>
            </a:r>
            <a:r>
              <a:rPr sz="1650" b="1" i="1" spc="-90" dirty="0">
                <a:latin typeface="Times New Roman"/>
                <a:cs typeface="Times New Roman"/>
              </a:rPr>
              <a:t> </a:t>
            </a:r>
            <a:r>
              <a:rPr sz="1650" b="1" i="1" spc="-25" dirty="0">
                <a:latin typeface="Times New Roman"/>
                <a:cs typeface="Times New Roman"/>
              </a:rPr>
              <a:t>stopa</a:t>
            </a:r>
            <a:r>
              <a:rPr sz="1650" b="1" i="1" spc="-65" dirty="0">
                <a:latin typeface="Times New Roman"/>
                <a:cs typeface="Times New Roman"/>
              </a:rPr>
              <a:t> </a:t>
            </a:r>
            <a:r>
              <a:rPr sz="1650" b="1" i="1" spc="-30" dirty="0">
                <a:latin typeface="Times New Roman"/>
                <a:cs typeface="Times New Roman"/>
              </a:rPr>
              <a:t>inflacije,</a:t>
            </a:r>
            <a:r>
              <a:rPr sz="1650" b="1" i="1" spc="-75" dirty="0">
                <a:latin typeface="Times New Roman"/>
                <a:cs typeface="Times New Roman"/>
              </a:rPr>
              <a:t> </a:t>
            </a:r>
            <a:r>
              <a:rPr sz="1650" i="1" spc="-25" dirty="0">
                <a:latin typeface="Times New Roman"/>
                <a:cs typeface="Times New Roman"/>
              </a:rPr>
              <a:t>odnosno:</a:t>
            </a:r>
            <a:r>
              <a:rPr sz="1650" i="1" spc="295" dirty="0">
                <a:latin typeface="Times New Roman"/>
                <a:cs typeface="Times New Roman"/>
              </a:rPr>
              <a:t> </a:t>
            </a:r>
            <a:r>
              <a:rPr sz="1650" b="1" i="1" spc="10" dirty="0">
                <a:latin typeface="Times New Roman"/>
                <a:cs typeface="Times New Roman"/>
              </a:rPr>
              <a:t>r</a:t>
            </a:r>
            <a:r>
              <a:rPr sz="1650" b="1" i="1" spc="-70" dirty="0">
                <a:latin typeface="Times New Roman"/>
                <a:cs typeface="Times New Roman"/>
              </a:rPr>
              <a:t> </a:t>
            </a:r>
            <a:r>
              <a:rPr sz="1650" b="1" i="1" spc="15" dirty="0">
                <a:latin typeface="Times New Roman"/>
                <a:cs typeface="Times New Roman"/>
              </a:rPr>
              <a:t>=</a:t>
            </a:r>
            <a:r>
              <a:rPr sz="1650" b="1" i="1" spc="-75" dirty="0">
                <a:latin typeface="Times New Roman"/>
                <a:cs typeface="Times New Roman"/>
              </a:rPr>
              <a:t> </a:t>
            </a:r>
            <a:r>
              <a:rPr sz="1650" b="1" i="1" spc="-5" dirty="0">
                <a:latin typeface="Times New Roman"/>
                <a:cs typeface="Times New Roman"/>
              </a:rPr>
              <a:t>r</a:t>
            </a:r>
            <a:r>
              <a:rPr sz="1650" b="1" i="1" spc="-7" baseline="-12626" dirty="0">
                <a:latin typeface="Times New Roman"/>
                <a:cs typeface="Times New Roman"/>
              </a:rPr>
              <a:t>n</a:t>
            </a:r>
            <a:r>
              <a:rPr sz="1650" b="1" i="1" spc="89" baseline="-12626" dirty="0">
                <a:latin typeface="Times New Roman"/>
                <a:cs typeface="Times New Roman"/>
              </a:rPr>
              <a:t> </a:t>
            </a:r>
            <a:r>
              <a:rPr sz="1650" b="1" i="1" spc="15" dirty="0">
                <a:latin typeface="Times New Roman"/>
                <a:cs typeface="Times New Roman"/>
              </a:rPr>
              <a:t>–</a:t>
            </a:r>
            <a:r>
              <a:rPr sz="1650" b="1" i="1" spc="-75" dirty="0">
                <a:latin typeface="Times New Roman"/>
                <a:cs typeface="Times New Roman"/>
              </a:rPr>
              <a:t> </a:t>
            </a:r>
            <a:r>
              <a:rPr sz="1650" spc="85" dirty="0">
                <a:latin typeface="Times New Roman"/>
                <a:cs typeface="Times New Roman"/>
              </a:rPr>
              <a:t>π</a:t>
            </a:r>
            <a:r>
              <a:rPr sz="1650" spc="-50" dirty="0">
                <a:latin typeface="Times New Roman"/>
                <a:cs typeface="Times New Roman"/>
              </a:rPr>
              <a:t> </a:t>
            </a:r>
            <a:r>
              <a:rPr sz="1650" i="1" spc="5" dirty="0">
                <a:latin typeface="Times New Roman"/>
                <a:cs typeface="Times New Roman"/>
              </a:rPr>
              <a:t>i</a:t>
            </a:r>
            <a:endParaRPr sz="1650">
              <a:latin typeface="Times New Roman"/>
              <a:cs typeface="Times New Roman"/>
            </a:endParaRPr>
          </a:p>
          <a:p>
            <a:pPr>
              <a:lnSpc>
                <a:spcPts val="1850"/>
              </a:lnSpc>
            </a:pPr>
            <a:r>
              <a:rPr sz="1650" b="1" i="1" spc="-10" dirty="0">
                <a:latin typeface="Times New Roman"/>
                <a:cs typeface="Times New Roman"/>
              </a:rPr>
              <a:t>nominalna</a:t>
            </a:r>
            <a:r>
              <a:rPr sz="1650" b="1" i="1" spc="-65" dirty="0">
                <a:latin typeface="Times New Roman"/>
                <a:cs typeface="Times New Roman"/>
              </a:rPr>
              <a:t> </a:t>
            </a:r>
            <a:r>
              <a:rPr sz="1650" b="1" i="1" spc="-10" dirty="0">
                <a:latin typeface="Times New Roman"/>
                <a:cs typeface="Times New Roman"/>
              </a:rPr>
              <a:t>kamatna</a:t>
            </a:r>
            <a:r>
              <a:rPr sz="1650" b="1" i="1" spc="-40" dirty="0">
                <a:latin typeface="Times New Roman"/>
                <a:cs typeface="Times New Roman"/>
              </a:rPr>
              <a:t> </a:t>
            </a:r>
            <a:r>
              <a:rPr sz="1650" b="1" i="1" spc="-10" dirty="0">
                <a:latin typeface="Times New Roman"/>
                <a:cs typeface="Times New Roman"/>
              </a:rPr>
              <a:t>stopa</a:t>
            </a:r>
            <a:r>
              <a:rPr sz="1650" b="1" i="1" spc="-50" dirty="0">
                <a:latin typeface="Times New Roman"/>
                <a:cs typeface="Times New Roman"/>
              </a:rPr>
              <a:t> </a:t>
            </a:r>
            <a:r>
              <a:rPr sz="1650" b="1" i="1" spc="15" dirty="0">
                <a:latin typeface="Times New Roman"/>
                <a:cs typeface="Times New Roman"/>
              </a:rPr>
              <a:t>=</a:t>
            </a:r>
            <a:r>
              <a:rPr sz="1650" b="1" i="1" spc="-40" dirty="0">
                <a:latin typeface="Times New Roman"/>
                <a:cs typeface="Times New Roman"/>
              </a:rPr>
              <a:t> </a:t>
            </a:r>
            <a:r>
              <a:rPr sz="1650" b="1" i="1" spc="-15" dirty="0">
                <a:latin typeface="Times New Roman"/>
                <a:cs typeface="Times New Roman"/>
              </a:rPr>
              <a:t>realna</a:t>
            </a:r>
            <a:r>
              <a:rPr sz="1650" b="1" i="1" spc="-40" dirty="0">
                <a:latin typeface="Times New Roman"/>
                <a:cs typeface="Times New Roman"/>
              </a:rPr>
              <a:t> </a:t>
            </a:r>
            <a:r>
              <a:rPr sz="1650" b="1" i="1" spc="-10" dirty="0">
                <a:latin typeface="Times New Roman"/>
                <a:cs typeface="Times New Roman"/>
              </a:rPr>
              <a:t>kamatna</a:t>
            </a:r>
            <a:r>
              <a:rPr sz="1650" b="1" i="1" spc="-40" dirty="0">
                <a:latin typeface="Times New Roman"/>
                <a:cs typeface="Times New Roman"/>
              </a:rPr>
              <a:t> </a:t>
            </a:r>
            <a:r>
              <a:rPr sz="1650" b="1" i="1" spc="-15" dirty="0">
                <a:latin typeface="Times New Roman"/>
                <a:cs typeface="Times New Roman"/>
              </a:rPr>
              <a:t>stopa</a:t>
            </a:r>
            <a:r>
              <a:rPr sz="1650" b="1" i="1" spc="-30" dirty="0">
                <a:latin typeface="Times New Roman"/>
                <a:cs typeface="Times New Roman"/>
              </a:rPr>
              <a:t> </a:t>
            </a:r>
            <a:r>
              <a:rPr sz="1650" b="1" i="1" spc="15" dirty="0">
                <a:latin typeface="Times New Roman"/>
                <a:cs typeface="Times New Roman"/>
              </a:rPr>
              <a:t>+</a:t>
            </a:r>
            <a:r>
              <a:rPr sz="1650" b="1" i="1" spc="-60" dirty="0">
                <a:latin typeface="Times New Roman"/>
                <a:cs typeface="Times New Roman"/>
              </a:rPr>
              <a:t> </a:t>
            </a:r>
            <a:r>
              <a:rPr sz="1650" b="1" i="1" spc="-10" dirty="0">
                <a:latin typeface="Times New Roman"/>
                <a:cs typeface="Times New Roman"/>
              </a:rPr>
              <a:t>stopa</a:t>
            </a:r>
            <a:r>
              <a:rPr sz="1650" b="1" i="1" spc="-40" dirty="0">
                <a:latin typeface="Times New Roman"/>
                <a:cs typeface="Times New Roman"/>
              </a:rPr>
              <a:t> </a:t>
            </a:r>
            <a:r>
              <a:rPr sz="1650" b="1" i="1" spc="-15" dirty="0">
                <a:latin typeface="Times New Roman"/>
                <a:cs typeface="Times New Roman"/>
              </a:rPr>
              <a:t>inflacije,</a:t>
            </a:r>
            <a:r>
              <a:rPr sz="1650" b="1" i="1" spc="-40" dirty="0">
                <a:latin typeface="Times New Roman"/>
                <a:cs typeface="Times New Roman"/>
              </a:rPr>
              <a:t> </a:t>
            </a:r>
            <a:r>
              <a:rPr sz="1650" i="1" spc="-15" dirty="0">
                <a:latin typeface="Times New Roman"/>
                <a:cs typeface="Times New Roman"/>
              </a:rPr>
              <a:t>odnosno:</a:t>
            </a:r>
            <a:r>
              <a:rPr sz="1650" i="1" spc="-35" dirty="0">
                <a:latin typeface="Times New Roman"/>
                <a:cs typeface="Times New Roman"/>
              </a:rPr>
              <a:t> </a:t>
            </a:r>
            <a:r>
              <a:rPr sz="1650" b="1" i="1" spc="-20" dirty="0">
                <a:latin typeface="Times New Roman"/>
                <a:cs typeface="Times New Roman"/>
              </a:rPr>
              <a:t>r</a:t>
            </a:r>
            <a:r>
              <a:rPr sz="1650" b="1" i="1" spc="-30" baseline="-10101" dirty="0">
                <a:latin typeface="Times New Roman"/>
                <a:cs typeface="Times New Roman"/>
              </a:rPr>
              <a:t>n</a:t>
            </a:r>
            <a:r>
              <a:rPr sz="1650" b="1" i="1" spc="-112" baseline="-10101" dirty="0">
                <a:latin typeface="Times New Roman"/>
                <a:cs typeface="Times New Roman"/>
              </a:rPr>
              <a:t> </a:t>
            </a:r>
            <a:r>
              <a:rPr sz="1650" b="1" i="1" spc="15" dirty="0">
                <a:latin typeface="Times New Roman"/>
                <a:cs typeface="Times New Roman"/>
              </a:rPr>
              <a:t>=</a:t>
            </a:r>
            <a:r>
              <a:rPr sz="1650" b="1" i="1" spc="-75" dirty="0">
                <a:latin typeface="Times New Roman"/>
                <a:cs typeface="Times New Roman"/>
              </a:rPr>
              <a:t> </a:t>
            </a:r>
            <a:r>
              <a:rPr sz="1650" b="1" i="1" spc="10" dirty="0">
                <a:latin typeface="Times New Roman"/>
                <a:cs typeface="Times New Roman"/>
              </a:rPr>
              <a:t>r</a:t>
            </a:r>
            <a:r>
              <a:rPr sz="1650" b="1" i="1" spc="-70" dirty="0">
                <a:latin typeface="Times New Roman"/>
                <a:cs typeface="Times New Roman"/>
              </a:rPr>
              <a:t> </a:t>
            </a:r>
            <a:r>
              <a:rPr sz="1650" b="1" i="1" spc="15" dirty="0">
                <a:latin typeface="Times New Roman"/>
                <a:cs typeface="Times New Roman"/>
              </a:rPr>
              <a:t>+</a:t>
            </a:r>
            <a:r>
              <a:rPr sz="1650" b="1" i="1" spc="-85" dirty="0">
                <a:latin typeface="Times New Roman"/>
                <a:cs typeface="Times New Roman"/>
              </a:rPr>
              <a:t> </a:t>
            </a:r>
            <a:r>
              <a:rPr sz="1650" spc="35" dirty="0">
                <a:latin typeface="Times New Roman"/>
                <a:cs typeface="Times New Roman"/>
              </a:rPr>
              <a:t>π</a:t>
            </a:r>
            <a:r>
              <a:rPr sz="1650" b="1" spc="35" dirty="0">
                <a:latin typeface="Times New Roman"/>
                <a:cs typeface="Times New Roman"/>
              </a:rPr>
              <a:t>.</a:t>
            </a:r>
            <a:endParaRPr sz="1650">
              <a:latin typeface="Times New Roman"/>
              <a:cs typeface="Times New Roman"/>
            </a:endParaRPr>
          </a:p>
        </p:txBody>
      </p:sp>
      <p:sp>
        <p:nvSpPr>
          <p:cNvPr id="30" name="object 30"/>
          <p:cNvSpPr/>
          <p:nvPr/>
        </p:nvSpPr>
        <p:spPr>
          <a:xfrm>
            <a:off x="1993269" y="6420611"/>
            <a:ext cx="7661275" cy="12700"/>
          </a:xfrm>
          <a:custGeom>
            <a:avLst/>
            <a:gdLst/>
            <a:ahLst/>
            <a:cxnLst/>
            <a:rect l="l" t="t" r="r" b="b"/>
            <a:pathLst>
              <a:path w="7661275" h="12700">
                <a:moveTo>
                  <a:pt x="0" y="12191"/>
                </a:moveTo>
                <a:lnTo>
                  <a:pt x="7661147" y="12191"/>
                </a:lnTo>
                <a:lnTo>
                  <a:pt x="7661147" y="0"/>
                </a:lnTo>
                <a:lnTo>
                  <a:pt x="0" y="0"/>
                </a:lnTo>
                <a:lnTo>
                  <a:pt x="0" y="12191"/>
                </a:lnTo>
                <a:close/>
              </a:path>
            </a:pathLst>
          </a:custGeom>
          <a:solidFill>
            <a:srgbClr val="000000"/>
          </a:solidFill>
        </p:spPr>
        <p:txBody>
          <a:bodyPr wrap="square" lIns="0" tIns="0" rIns="0" bIns="0" rtlCol="0"/>
          <a:lstStyle/>
          <a:p>
            <a:endParaRPr/>
          </a:p>
        </p:txBody>
      </p:sp>
      <p:sp>
        <p:nvSpPr>
          <p:cNvPr id="31" name="object 31"/>
          <p:cNvSpPr/>
          <p:nvPr/>
        </p:nvSpPr>
        <p:spPr>
          <a:xfrm>
            <a:off x="1993269" y="6382511"/>
            <a:ext cx="7661275" cy="26034"/>
          </a:xfrm>
          <a:custGeom>
            <a:avLst/>
            <a:gdLst/>
            <a:ahLst/>
            <a:cxnLst/>
            <a:rect l="l" t="t" r="r" b="b"/>
            <a:pathLst>
              <a:path w="7661275" h="26035">
                <a:moveTo>
                  <a:pt x="0" y="25907"/>
                </a:moveTo>
                <a:lnTo>
                  <a:pt x="7661147" y="25907"/>
                </a:lnTo>
                <a:lnTo>
                  <a:pt x="7661147" y="0"/>
                </a:lnTo>
                <a:lnTo>
                  <a:pt x="0" y="0"/>
                </a:lnTo>
                <a:lnTo>
                  <a:pt x="0" y="25907"/>
                </a:lnTo>
                <a:close/>
              </a:path>
            </a:pathLst>
          </a:custGeom>
          <a:solidFill>
            <a:srgbClr val="000000"/>
          </a:solidFill>
        </p:spPr>
        <p:txBody>
          <a:bodyPr wrap="square" lIns="0" tIns="0" rIns="0" bIns="0" rtlCol="0"/>
          <a:lstStyle/>
          <a:p>
            <a:endParaRPr/>
          </a:p>
        </p:txBody>
      </p:sp>
      <p:sp>
        <p:nvSpPr>
          <p:cNvPr id="32" name="object 32"/>
          <p:cNvSpPr/>
          <p:nvPr/>
        </p:nvSpPr>
        <p:spPr>
          <a:xfrm>
            <a:off x="1993269" y="6356603"/>
            <a:ext cx="7661275" cy="13970"/>
          </a:xfrm>
          <a:custGeom>
            <a:avLst/>
            <a:gdLst/>
            <a:ahLst/>
            <a:cxnLst/>
            <a:rect l="l" t="t" r="r" b="b"/>
            <a:pathLst>
              <a:path w="7661275" h="13970">
                <a:moveTo>
                  <a:pt x="0" y="13715"/>
                </a:moveTo>
                <a:lnTo>
                  <a:pt x="7661147" y="13715"/>
                </a:lnTo>
                <a:lnTo>
                  <a:pt x="7661147" y="0"/>
                </a:lnTo>
                <a:lnTo>
                  <a:pt x="0" y="0"/>
                </a:lnTo>
                <a:lnTo>
                  <a:pt x="0" y="13715"/>
                </a:lnTo>
                <a:close/>
              </a:path>
            </a:pathLst>
          </a:custGeom>
          <a:solidFill>
            <a:srgbClr val="000000"/>
          </a:solidFill>
        </p:spPr>
        <p:txBody>
          <a:bodyPr wrap="square" lIns="0" tIns="0" rIns="0" bIns="0" rtlCol="0"/>
          <a:lstStyle/>
          <a:p>
            <a:endParaRPr/>
          </a:p>
        </p:txBody>
      </p:sp>
      <p:sp>
        <p:nvSpPr>
          <p:cNvPr id="33" name="object 33"/>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spc="-5" dirty="0"/>
              <a:pPr marL="25400">
                <a:lnSpc>
                  <a:spcPts val="1105"/>
                </a:lnSpc>
              </a:pPr>
              <a:t>23</a:t>
            </a:fld>
            <a:endParaRPr spc="-5"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1843416" y="1653437"/>
            <a:ext cx="7615555" cy="1659889"/>
          </a:xfrm>
          <a:prstGeom prst="rect">
            <a:avLst/>
          </a:prstGeom>
        </p:spPr>
        <p:txBody>
          <a:bodyPr vert="horz" wrap="square" lIns="0" tIns="0" rIns="0" bIns="0" rtlCol="0">
            <a:spAutoFit/>
          </a:bodyPr>
          <a:lstStyle/>
          <a:p>
            <a:pPr marL="355600" marR="5080" indent="-342900" algn="just">
              <a:lnSpc>
                <a:spcPct val="104000"/>
              </a:lnSpc>
              <a:buClr>
                <a:srgbClr val="32CCCC"/>
              </a:buClr>
              <a:buSzPct val="69230"/>
              <a:buFont typeface="Wingdings"/>
              <a:buChar char=""/>
              <a:tabLst>
                <a:tab pos="355600" algn="l"/>
              </a:tabLst>
            </a:pPr>
            <a:r>
              <a:rPr sz="2600" dirty="0">
                <a:latin typeface="Times New Roman"/>
                <a:cs typeface="Times New Roman"/>
              </a:rPr>
              <a:t>Budući da </a:t>
            </a:r>
            <a:r>
              <a:rPr sz="2600" spc="-5" dirty="0">
                <a:latin typeface="Times New Roman"/>
                <a:cs typeface="Times New Roman"/>
              </a:rPr>
              <a:t>ponuda </a:t>
            </a:r>
            <a:r>
              <a:rPr sz="2600" dirty="0">
                <a:latin typeface="Times New Roman"/>
                <a:cs typeface="Times New Roman"/>
              </a:rPr>
              <a:t>i </a:t>
            </a:r>
            <a:r>
              <a:rPr sz="2600" spc="-5" dirty="0">
                <a:latin typeface="Times New Roman"/>
                <a:cs typeface="Times New Roman"/>
              </a:rPr>
              <a:t>tražnja za kreditnim </a:t>
            </a:r>
            <a:r>
              <a:rPr sz="2600" spc="-5">
                <a:latin typeface="Times New Roman"/>
                <a:cs typeface="Times New Roman"/>
              </a:rPr>
              <a:t>fondovima  </a:t>
            </a:r>
            <a:r>
              <a:rPr sz="2600" spc="-5" smtClean="0">
                <a:latin typeface="Times New Roman"/>
                <a:cs typeface="Times New Roman"/>
              </a:rPr>
              <a:t>odre</a:t>
            </a:r>
            <a:r>
              <a:rPr lang="sr-Latn-RS" sz="2600" spc="-5" dirty="0">
                <a:latin typeface="Times New Roman"/>
                <a:cs typeface="Times New Roman"/>
              </a:rPr>
              <a:t>đ</a:t>
            </a:r>
            <a:r>
              <a:rPr sz="2600" spc="-5" smtClean="0">
                <a:latin typeface="Times New Roman"/>
                <a:cs typeface="Times New Roman"/>
              </a:rPr>
              <a:t>uje </a:t>
            </a:r>
            <a:r>
              <a:rPr sz="2600" spc="-5" dirty="0">
                <a:latin typeface="Times New Roman"/>
                <a:cs typeface="Times New Roman"/>
              </a:rPr>
              <a:t>realnu kamatnu </a:t>
            </a:r>
            <a:r>
              <a:rPr sz="2600" dirty="0">
                <a:latin typeface="Times New Roman"/>
                <a:cs typeface="Times New Roman"/>
              </a:rPr>
              <a:t>stopu, a </a:t>
            </a:r>
            <a:r>
              <a:rPr sz="2600" spc="-5" dirty="0">
                <a:latin typeface="Times New Roman"/>
                <a:cs typeface="Times New Roman"/>
              </a:rPr>
              <a:t>rast </a:t>
            </a:r>
            <a:r>
              <a:rPr sz="2600" dirty="0">
                <a:latin typeface="Times New Roman"/>
                <a:cs typeface="Times New Roman"/>
              </a:rPr>
              <a:t>ponude </a:t>
            </a:r>
            <a:r>
              <a:rPr sz="2600" spc="-5" dirty="0">
                <a:latin typeface="Times New Roman"/>
                <a:cs typeface="Times New Roman"/>
              </a:rPr>
              <a:t>novca  inflaciju, neophodno je sagledati kako </a:t>
            </a:r>
            <a:r>
              <a:rPr sz="2600" spc="-10" dirty="0">
                <a:latin typeface="Times New Roman"/>
                <a:cs typeface="Times New Roman"/>
              </a:rPr>
              <a:t>rast </a:t>
            </a:r>
            <a:r>
              <a:rPr sz="2600" dirty="0">
                <a:latin typeface="Times New Roman"/>
                <a:cs typeface="Times New Roman"/>
              </a:rPr>
              <a:t>ponude  novca  </a:t>
            </a:r>
            <a:r>
              <a:rPr sz="2600" spc="-5" dirty="0">
                <a:latin typeface="Times New Roman"/>
                <a:cs typeface="Times New Roman"/>
              </a:rPr>
              <a:t>utiče  </a:t>
            </a:r>
            <a:r>
              <a:rPr sz="2600" dirty="0">
                <a:latin typeface="Times New Roman"/>
                <a:cs typeface="Times New Roman"/>
              </a:rPr>
              <a:t>na  </a:t>
            </a:r>
            <a:r>
              <a:rPr sz="2600" spc="-5" dirty="0">
                <a:latin typeface="Times New Roman"/>
                <a:cs typeface="Times New Roman"/>
              </a:rPr>
              <a:t>kamatne  </a:t>
            </a:r>
            <a:r>
              <a:rPr sz="2600" dirty="0">
                <a:latin typeface="Times New Roman"/>
                <a:cs typeface="Times New Roman"/>
              </a:rPr>
              <a:t>stope.  </a:t>
            </a:r>
            <a:r>
              <a:rPr sz="2600" i="1" dirty="0">
                <a:latin typeface="Times New Roman"/>
                <a:cs typeface="Times New Roman"/>
              </a:rPr>
              <a:t>Na  dugi  rok,</a:t>
            </a:r>
            <a:r>
              <a:rPr sz="2600" i="1" spc="155" dirty="0">
                <a:latin typeface="Times New Roman"/>
                <a:cs typeface="Times New Roman"/>
              </a:rPr>
              <a:t> </a:t>
            </a:r>
            <a:r>
              <a:rPr sz="2600" i="1" dirty="0">
                <a:latin typeface="Times New Roman"/>
                <a:cs typeface="Times New Roman"/>
              </a:rPr>
              <a:t>porast</a:t>
            </a:r>
            <a:endParaRPr sz="2600">
              <a:latin typeface="Times New Roman"/>
              <a:cs typeface="Times New Roman"/>
            </a:endParaRPr>
          </a:p>
        </p:txBody>
      </p:sp>
      <p:sp>
        <p:nvSpPr>
          <p:cNvPr id="5" name="object 5"/>
          <p:cNvSpPr txBox="1">
            <a:spLocks noGrp="1"/>
          </p:cNvSpPr>
          <p:nvPr>
            <p:ph type="title"/>
          </p:nvPr>
        </p:nvSpPr>
        <p:spPr>
          <a:prstGeom prst="rect">
            <a:avLst/>
          </a:prstGeom>
        </p:spPr>
        <p:txBody>
          <a:bodyPr vert="horz" wrap="square" lIns="0" tIns="0" rIns="0" bIns="0" rtlCol="0">
            <a:spAutoFit/>
          </a:bodyPr>
          <a:lstStyle/>
          <a:p>
            <a:pPr marL="443230" marR="5080">
              <a:lnSpc>
                <a:spcPct val="100000"/>
              </a:lnSpc>
            </a:pPr>
            <a:r>
              <a:rPr sz="3600" spc="-5" dirty="0"/>
              <a:t>Inflacija, nominalne </a:t>
            </a:r>
            <a:r>
              <a:rPr sz="3600" dirty="0"/>
              <a:t>i </a:t>
            </a:r>
            <a:r>
              <a:rPr sz="3600" spc="-5" dirty="0"/>
              <a:t>realne varijable,  </a:t>
            </a:r>
            <a:r>
              <a:rPr sz="3600" i="1" spc="-5" dirty="0"/>
              <a:t>Fišerov</a:t>
            </a:r>
            <a:r>
              <a:rPr sz="3600" i="1" spc="-75" dirty="0"/>
              <a:t> </a:t>
            </a:r>
            <a:r>
              <a:rPr sz="3600" i="1" spc="-5" dirty="0"/>
              <a:t>efekat</a:t>
            </a:r>
            <a:endParaRPr sz="3600"/>
          </a:p>
        </p:txBody>
      </p:sp>
      <p:sp>
        <p:nvSpPr>
          <p:cNvPr id="6" name="object 6"/>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7" name="object 7"/>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8" name="object 8"/>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9" name="object 9"/>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10" name="object 10"/>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1" name="object 11"/>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2" name="object 12"/>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3" name="object 13"/>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4" name="object 14"/>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5" name="object 15"/>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6" name="object 16"/>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17" name="object 17"/>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18" name="object 18"/>
          <p:cNvSpPr txBox="1"/>
          <p:nvPr/>
        </p:nvSpPr>
        <p:spPr>
          <a:xfrm>
            <a:off x="2186316" y="3303197"/>
            <a:ext cx="1163320" cy="834390"/>
          </a:xfrm>
          <a:prstGeom prst="rect">
            <a:avLst/>
          </a:prstGeom>
        </p:spPr>
        <p:txBody>
          <a:bodyPr vert="horz" wrap="square" lIns="0" tIns="0" rIns="0" bIns="0" rtlCol="0">
            <a:spAutoFit/>
          </a:bodyPr>
          <a:lstStyle/>
          <a:p>
            <a:pPr marL="12700" marR="5080">
              <a:lnSpc>
                <a:spcPct val="103800"/>
              </a:lnSpc>
            </a:pPr>
            <a:r>
              <a:rPr sz="2600" i="1" spc="-5" dirty="0">
                <a:latin typeface="Times New Roman"/>
                <a:cs typeface="Times New Roman"/>
              </a:rPr>
              <a:t>ponude  k</a:t>
            </a:r>
            <a:r>
              <a:rPr sz="2600" i="1" spc="-10" dirty="0">
                <a:latin typeface="Times New Roman"/>
                <a:cs typeface="Times New Roman"/>
              </a:rPr>
              <a:t>a</a:t>
            </a:r>
            <a:r>
              <a:rPr sz="2600" i="1" dirty="0">
                <a:latin typeface="Times New Roman"/>
                <a:cs typeface="Times New Roman"/>
              </a:rPr>
              <a:t>m</a:t>
            </a:r>
            <a:r>
              <a:rPr sz="2600" i="1" spc="5" dirty="0">
                <a:latin typeface="Times New Roman"/>
                <a:cs typeface="Times New Roman"/>
              </a:rPr>
              <a:t>a</a:t>
            </a:r>
            <a:r>
              <a:rPr sz="2600" i="1" spc="-20" dirty="0">
                <a:latin typeface="Times New Roman"/>
                <a:cs typeface="Times New Roman"/>
              </a:rPr>
              <a:t>t</a:t>
            </a:r>
            <a:r>
              <a:rPr sz="2600" i="1" spc="5" dirty="0">
                <a:latin typeface="Times New Roman"/>
                <a:cs typeface="Times New Roman"/>
              </a:rPr>
              <a:t>n</a:t>
            </a:r>
            <a:r>
              <a:rPr sz="2600" i="1" dirty="0">
                <a:latin typeface="Times New Roman"/>
                <a:cs typeface="Times New Roman"/>
              </a:rPr>
              <a:t>u</a:t>
            </a:r>
            <a:endParaRPr sz="2600">
              <a:latin typeface="Times New Roman"/>
              <a:cs typeface="Times New Roman"/>
            </a:endParaRPr>
          </a:p>
        </p:txBody>
      </p:sp>
      <p:sp>
        <p:nvSpPr>
          <p:cNvPr id="19" name="object 19"/>
          <p:cNvSpPr txBox="1"/>
          <p:nvPr/>
        </p:nvSpPr>
        <p:spPr>
          <a:xfrm>
            <a:off x="3382605" y="3303197"/>
            <a:ext cx="6075045" cy="834390"/>
          </a:xfrm>
          <a:prstGeom prst="rect">
            <a:avLst/>
          </a:prstGeom>
        </p:spPr>
        <p:txBody>
          <a:bodyPr vert="horz" wrap="square" lIns="0" tIns="0" rIns="0" bIns="0" rtlCol="0">
            <a:spAutoFit/>
          </a:bodyPr>
          <a:lstStyle/>
          <a:p>
            <a:pPr marL="203200" marR="5080" indent="-191135">
              <a:lnSpc>
                <a:spcPct val="103800"/>
              </a:lnSpc>
              <a:tabLst>
                <a:tab pos="1025525" algn="l"/>
                <a:tab pos="1248410" algn="l"/>
                <a:tab pos="1562100" algn="l"/>
                <a:tab pos="1880870" algn="l"/>
                <a:tab pos="2042160" algn="l"/>
                <a:tab pos="2933700" algn="l"/>
                <a:tab pos="3221355" algn="l"/>
                <a:tab pos="3777615" algn="l"/>
                <a:tab pos="4299585" algn="l"/>
                <a:tab pos="4643755" algn="l"/>
                <a:tab pos="5200015" algn="l"/>
                <a:tab pos="5244465" algn="l"/>
                <a:tab pos="5803265" algn="l"/>
              </a:tabLst>
            </a:pPr>
            <a:r>
              <a:rPr sz="2600" i="1" spc="5" dirty="0">
                <a:latin typeface="Times New Roman"/>
                <a:cs typeface="Times New Roman"/>
              </a:rPr>
              <a:t>n</a:t>
            </a:r>
            <a:r>
              <a:rPr sz="2600" i="1" spc="-10" dirty="0">
                <a:latin typeface="Times New Roman"/>
                <a:cs typeface="Times New Roman"/>
              </a:rPr>
              <a:t>o</a:t>
            </a:r>
            <a:r>
              <a:rPr sz="2600" i="1" spc="-5" dirty="0">
                <a:latin typeface="Times New Roman"/>
                <a:cs typeface="Times New Roman"/>
              </a:rPr>
              <a:t>vc</a:t>
            </a:r>
            <a:r>
              <a:rPr sz="2600" i="1" dirty="0">
                <a:latin typeface="Times New Roman"/>
                <a:cs typeface="Times New Roman"/>
              </a:rPr>
              <a:t>a	</a:t>
            </a:r>
            <a:r>
              <a:rPr sz="2600" i="1" spc="5" dirty="0">
                <a:latin typeface="Times New Roman"/>
                <a:cs typeface="Times New Roman"/>
              </a:rPr>
              <a:t>n</a:t>
            </a:r>
            <a:r>
              <a:rPr sz="2600" i="1" dirty="0">
                <a:latin typeface="Times New Roman"/>
                <a:cs typeface="Times New Roman"/>
              </a:rPr>
              <a:t>e	</a:t>
            </a:r>
            <a:r>
              <a:rPr sz="2600" i="1" spc="5" dirty="0">
                <a:latin typeface="Times New Roman"/>
                <a:cs typeface="Times New Roman"/>
              </a:rPr>
              <a:t>b</a:t>
            </a:r>
            <a:r>
              <a:rPr sz="2600" i="1" dirty="0">
                <a:latin typeface="Times New Roman"/>
                <a:cs typeface="Times New Roman"/>
              </a:rPr>
              <a:t>i		</a:t>
            </a:r>
            <a:r>
              <a:rPr sz="2600" i="1" spc="-5" dirty="0">
                <a:latin typeface="Times New Roman"/>
                <a:cs typeface="Times New Roman"/>
              </a:rPr>
              <a:t>tre</a:t>
            </a:r>
            <a:r>
              <a:rPr sz="2600" i="1" spc="5" dirty="0">
                <a:latin typeface="Times New Roman"/>
                <a:cs typeface="Times New Roman"/>
              </a:rPr>
              <a:t>ba</a:t>
            </a:r>
            <a:r>
              <a:rPr sz="2600" i="1" spc="-5" dirty="0">
                <a:latin typeface="Times New Roman"/>
                <a:cs typeface="Times New Roman"/>
              </a:rPr>
              <a:t>l</a:t>
            </a:r>
            <a:r>
              <a:rPr sz="2600" i="1" dirty="0">
                <a:latin typeface="Times New Roman"/>
                <a:cs typeface="Times New Roman"/>
              </a:rPr>
              <a:t>o	</a:t>
            </a:r>
            <a:r>
              <a:rPr sz="2600" i="1" spc="5" dirty="0">
                <a:latin typeface="Times New Roman"/>
                <a:cs typeface="Times New Roman"/>
              </a:rPr>
              <a:t>d</a:t>
            </a:r>
            <a:r>
              <a:rPr sz="2600" i="1" dirty="0">
                <a:latin typeface="Times New Roman"/>
                <a:cs typeface="Times New Roman"/>
              </a:rPr>
              <a:t>a	</a:t>
            </a:r>
            <a:r>
              <a:rPr sz="2600" i="1" spc="5" dirty="0">
                <a:latin typeface="Times New Roman"/>
                <a:cs typeface="Times New Roman"/>
              </a:rPr>
              <a:t>u</a:t>
            </a:r>
            <a:r>
              <a:rPr sz="2600" i="1" spc="-5" dirty="0">
                <a:latin typeface="Times New Roman"/>
                <a:cs typeface="Times New Roman"/>
              </a:rPr>
              <a:t>ti</a:t>
            </a:r>
            <a:r>
              <a:rPr sz="2600" spc="-5" dirty="0">
                <a:latin typeface="Times New Roman"/>
                <a:cs typeface="Times New Roman"/>
              </a:rPr>
              <a:t>č</a:t>
            </a:r>
            <a:r>
              <a:rPr sz="2600" i="1" dirty="0">
                <a:latin typeface="Times New Roman"/>
                <a:cs typeface="Times New Roman"/>
              </a:rPr>
              <a:t>e	</a:t>
            </a:r>
            <a:r>
              <a:rPr sz="2600" i="1" spc="5" dirty="0">
                <a:latin typeface="Times New Roman"/>
                <a:cs typeface="Times New Roman"/>
              </a:rPr>
              <a:t>n</a:t>
            </a:r>
            <a:r>
              <a:rPr sz="2600" i="1" dirty="0">
                <a:latin typeface="Times New Roman"/>
                <a:cs typeface="Times New Roman"/>
              </a:rPr>
              <a:t>a	</a:t>
            </a:r>
            <a:r>
              <a:rPr sz="2600" i="1" spc="-5" dirty="0">
                <a:latin typeface="Times New Roman"/>
                <a:cs typeface="Times New Roman"/>
              </a:rPr>
              <a:t>re</a:t>
            </a:r>
            <a:r>
              <a:rPr sz="2600" i="1" spc="5" dirty="0">
                <a:latin typeface="Times New Roman"/>
                <a:cs typeface="Times New Roman"/>
              </a:rPr>
              <a:t>a</a:t>
            </a:r>
            <a:r>
              <a:rPr sz="2600" i="1" spc="-5" dirty="0">
                <a:latin typeface="Times New Roman"/>
                <a:cs typeface="Times New Roman"/>
              </a:rPr>
              <a:t>l</a:t>
            </a:r>
            <a:r>
              <a:rPr sz="2600" i="1" spc="-10" dirty="0">
                <a:latin typeface="Times New Roman"/>
                <a:cs typeface="Times New Roman"/>
              </a:rPr>
              <a:t>n</a:t>
            </a:r>
            <a:r>
              <a:rPr sz="2600" i="1" dirty="0">
                <a:latin typeface="Times New Roman"/>
                <a:cs typeface="Times New Roman"/>
              </a:rPr>
              <a:t>u  </a:t>
            </a:r>
            <a:r>
              <a:rPr sz="2600" i="1" spc="-20" dirty="0">
                <a:latin typeface="Times New Roman"/>
                <a:cs typeface="Times New Roman"/>
              </a:rPr>
              <a:t>s</a:t>
            </a:r>
            <a:r>
              <a:rPr sz="2600" i="1" spc="-5" dirty="0">
                <a:latin typeface="Times New Roman"/>
                <a:cs typeface="Times New Roman"/>
              </a:rPr>
              <a:t>t</a:t>
            </a:r>
            <a:r>
              <a:rPr sz="2600" i="1" spc="5" dirty="0">
                <a:latin typeface="Times New Roman"/>
                <a:cs typeface="Times New Roman"/>
              </a:rPr>
              <a:t>o</a:t>
            </a:r>
            <a:r>
              <a:rPr sz="2600" i="1" spc="-10" dirty="0">
                <a:latin typeface="Times New Roman"/>
                <a:cs typeface="Times New Roman"/>
              </a:rPr>
              <a:t>p</a:t>
            </a:r>
            <a:r>
              <a:rPr sz="2600" i="1" spc="5" dirty="0">
                <a:latin typeface="Times New Roman"/>
                <a:cs typeface="Times New Roman"/>
              </a:rPr>
              <a:t>u</a:t>
            </a:r>
            <a:r>
              <a:rPr sz="2600" dirty="0">
                <a:latin typeface="Times New Roman"/>
                <a:cs typeface="Times New Roman"/>
              </a:rPr>
              <a:t>.		Da	</a:t>
            </a:r>
            <a:r>
              <a:rPr sz="2600" spc="-5" dirty="0">
                <a:latin typeface="Times New Roman"/>
                <a:cs typeface="Times New Roman"/>
              </a:rPr>
              <a:t>real</a:t>
            </a:r>
            <a:r>
              <a:rPr sz="2600" spc="5" dirty="0">
                <a:latin typeface="Times New Roman"/>
                <a:cs typeface="Times New Roman"/>
              </a:rPr>
              <a:t>n</a:t>
            </a:r>
            <a:r>
              <a:rPr sz="2600" dirty="0">
                <a:latin typeface="Times New Roman"/>
                <a:cs typeface="Times New Roman"/>
              </a:rPr>
              <a:t>a	</a:t>
            </a:r>
            <a:r>
              <a:rPr sz="2600" spc="5" dirty="0">
                <a:latin typeface="Times New Roman"/>
                <a:cs typeface="Times New Roman"/>
              </a:rPr>
              <a:t>k</a:t>
            </a:r>
            <a:r>
              <a:rPr sz="2600" spc="-20" dirty="0">
                <a:latin typeface="Times New Roman"/>
                <a:cs typeface="Times New Roman"/>
              </a:rPr>
              <a:t>a</a:t>
            </a:r>
            <a:r>
              <a:rPr sz="2600" spc="-10" dirty="0">
                <a:latin typeface="Times New Roman"/>
                <a:cs typeface="Times New Roman"/>
              </a:rPr>
              <a:t>m</a:t>
            </a:r>
            <a:r>
              <a:rPr sz="2600" spc="-5" dirty="0">
                <a:latin typeface="Times New Roman"/>
                <a:cs typeface="Times New Roman"/>
              </a:rPr>
              <a:t>at</a:t>
            </a:r>
            <a:r>
              <a:rPr sz="2600" spc="5" dirty="0">
                <a:latin typeface="Times New Roman"/>
                <a:cs typeface="Times New Roman"/>
              </a:rPr>
              <a:t>n</a:t>
            </a:r>
            <a:r>
              <a:rPr sz="2600" dirty="0">
                <a:latin typeface="Times New Roman"/>
                <a:cs typeface="Times New Roman"/>
              </a:rPr>
              <a:t>a	</a:t>
            </a:r>
            <a:r>
              <a:rPr sz="2600" spc="-5" dirty="0">
                <a:latin typeface="Times New Roman"/>
                <a:cs typeface="Times New Roman"/>
              </a:rPr>
              <a:t>st</a:t>
            </a:r>
            <a:r>
              <a:rPr sz="2600" spc="5" dirty="0">
                <a:latin typeface="Times New Roman"/>
                <a:cs typeface="Times New Roman"/>
              </a:rPr>
              <a:t>op</a:t>
            </a:r>
            <a:r>
              <a:rPr sz="2600" dirty="0">
                <a:latin typeface="Times New Roman"/>
                <a:cs typeface="Times New Roman"/>
              </a:rPr>
              <a:t>a		</a:t>
            </a:r>
            <a:r>
              <a:rPr sz="2600" spc="5" dirty="0">
                <a:latin typeface="Times New Roman"/>
                <a:cs typeface="Times New Roman"/>
              </a:rPr>
              <a:t>n</a:t>
            </a:r>
            <a:r>
              <a:rPr sz="2600" dirty="0">
                <a:latin typeface="Times New Roman"/>
                <a:cs typeface="Times New Roman"/>
              </a:rPr>
              <a:t>e	</a:t>
            </a:r>
            <a:r>
              <a:rPr sz="2600" spc="5" dirty="0">
                <a:latin typeface="Times New Roman"/>
                <a:cs typeface="Times New Roman"/>
              </a:rPr>
              <a:t>b</a:t>
            </a:r>
            <a:r>
              <a:rPr sz="2600" dirty="0">
                <a:latin typeface="Times New Roman"/>
                <a:cs typeface="Times New Roman"/>
              </a:rPr>
              <a:t>i</a:t>
            </a:r>
            <a:endParaRPr sz="2600">
              <a:latin typeface="Times New Roman"/>
              <a:cs typeface="Times New Roman"/>
            </a:endParaRPr>
          </a:p>
        </p:txBody>
      </p:sp>
      <p:sp>
        <p:nvSpPr>
          <p:cNvPr id="20" name="object 20"/>
          <p:cNvSpPr txBox="1"/>
          <p:nvPr/>
        </p:nvSpPr>
        <p:spPr>
          <a:xfrm>
            <a:off x="2186316" y="4141214"/>
            <a:ext cx="7423150" cy="2880995"/>
          </a:xfrm>
          <a:prstGeom prst="rect">
            <a:avLst/>
          </a:prstGeom>
        </p:spPr>
        <p:txBody>
          <a:bodyPr vert="horz" wrap="square" lIns="0" tIns="0" rIns="0" bIns="0" rtlCol="0">
            <a:spAutoFit/>
          </a:bodyPr>
          <a:lstStyle/>
          <a:p>
            <a:pPr marL="12700" algn="just">
              <a:lnSpc>
                <a:spcPct val="100000"/>
              </a:lnSpc>
            </a:pPr>
            <a:r>
              <a:rPr sz="2600" spc="-5" dirty="0">
                <a:latin typeface="Times New Roman"/>
                <a:cs typeface="Times New Roman"/>
              </a:rPr>
              <a:t>pretrpela  uticaj  </a:t>
            </a:r>
            <a:r>
              <a:rPr sz="2600" dirty="0">
                <a:latin typeface="Times New Roman"/>
                <a:cs typeface="Times New Roman"/>
              </a:rPr>
              <a:t>promena,  </a:t>
            </a:r>
            <a:r>
              <a:rPr sz="2600" spc="-5" dirty="0">
                <a:latin typeface="Times New Roman"/>
                <a:cs typeface="Times New Roman"/>
              </a:rPr>
              <a:t>nominalna  kamatna </a:t>
            </a:r>
            <a:r>
              <a:rPr sz="2600" spc="550" dirty="0">
                <a:latin typeface="Times New Roman"/>
                <a:cs typeface="Times New Roman"/>
              </a:rPr>
              <a:t> </a:t>
            </a:r>
            <a:r>
              <a:rPr sz="2600" dirty="0">
                <a:latin typeface="Times New Roman"/>
                <a:cs typeface="Times New Roman"/>
              </a:rPr>
              <a:t>stopa</a:t>
            </a:r>
            <a:endParaRPr sz="2600">
              <a:latin typeface="Times New Roman"/>
              <a:cs typeface="Times New Roman"/>
            </a:endParaRPr>
          </a:p>
          <a:p>
            <a:pPr marL="12700" marR="5080" algn="just">
              <a:lnSpc>
                <a:spcPct val="104000"/>
              </a:lnSpc>
              <a:spcBef>
                <a:spcPts val="5"/>
              </a:spcBef>
              <a:tabLst>
                <a:tab pos="7269480" algn="l"/>
              </a:tabLst>
            </a:pPr>
            <a:r>
              <a:rPr sz="2600" spc="-5" dirty="0">
                <a:latin typeface="Times New Roman"/>
                <a:cs typeface="Times New Roman"/>
              </a:rPr>
              <a:t>mora </a:t>
            </a:r>
            <a:r>
              <a:rPr sz="2600" dirty="0">
                <a:latin typeface="Times New Roman"/>
                <a:cs typeface="Times New Roman"/>
              </a:rPr>
              <a:t>da </a:t>
            </a:r>
            <a:r>
              <a:rPr sz="2600" spc="-5" dirty="0">
                <a:latin typeface="Times New Roman"/>
                <a:cs typeface="Times New Roman"/>
              </a:rPr>
              <a:t>se sasvim </a:t>
            </a:r>
            <a:r>
              <a:rPr sz="2600" dirty="0">
                <a:latin typeface="Times New Roman"/>
                <a:cs typeface="Times New Roman"/>
              </a:rPr>
              <a:t>uskladi </a:t>
            </a:r>
            <a:r>
              <a:rPr sz="2600" spc="-5" dirty="0">
                <a:latin typeface="Times New Roman"/>
                <a:cs typeface="Times New Roman"/>
              </a:rPr>
              <a:t>sa </a:t>
            </a:r>
            <a:r>
              <a:rPr sz="2600" dirty="0">
                <a:latin typeface="Times New Roman"/>
                <a:cs typeface="Times New Roman"/>
              </a:rPr>
              <a:t>promenom stope  </a:t>
            </a:r>
            <a:r>
              <a:rPr sz="2600" spc="-5" dirty="0">
                <a:latin typeface="Times New Roman"/>
                <a:cs typeface="Times New Roman"/>
              </a:rPr>
              <a:t>inflacije. </a:t>
            </a:r>
            <a:r>
              <a:rPr sz="2600" dirty="0">
                <a:latin typeface="Times New Roman"/>
                <a:cs typeface="Times New Roman"/>
              </a:rPr>
              <a:t>Prema tome, </a:t>
            </a:r>
            <a:r>
              <a:rPr sz="2600" b="1" i="1" dirty="0">
                <a:latin typeface="Times New Roman"/>
                <a:cs typeface="Times New Roman"/>
              </a:rPr>
              <a:t>kada </a:t>
            </a:r>
            <a:r>
              <a:rPr sz="2600" b="1" i="1" spc="-5" dirty="0">
                <a:latin typeface="Times New Roman"/>
                <a:cs typeface="Times New Roman"/>
              </a:rPr>
              <a:t>se pove</a:t>
            </a:r>
            <a:r>
              <a:rPr sz="2600" spc="-5" dirty="0">
                <a:latin typeface="Times New Roman"/>
                <a:cs typeface="Times New Roman"/>
              </a:rPr>
              <a:t>ć</a:t>
            </a:r>
            <a:r>
              <a:rPr sz="2600" b="1" i="1" spc="-5" dirty="0">
                <a:latin typeface="Times New Roman"/>
                <a:cs typeface="Times New Roman"/>
              </a:rPr>
              <a:t>a </a:t>
            </a:r>
            <a:r>
              <a:rPr sz="2600" b="1" i="1" dirty="0">
                <a:latin typeface="Times New Roman"/>
                <a:cs typeface="Times New Roman"/>
              </a:rPr>
              <a:t>stopa </a:t>
            </a:r>
            <a:r>
              <a:rPr sz="2600" b="1" i="1" spc="-5" dirty="0">
                <a:latin typeface="Times New Roman"/>
                <a:cs typeface="Times New Roman"/>
              </a:rPr>
              <a:t>rasta  novca, to inicira ve</a:t>
            </a:r>
            <a:r>
              <a:rPr sz="2600" spc="-5" dirty="0">
                <a:latin typeface="Times New Roman"/>
                <a:cs typeface="Times New Roman"/>
              </a:rPr>
              <a:t>ć</a:t>
            </a:r>
            <a:r>
              <a:rPr sz="2600" b="1" i="1" spc="-5" dirty="0">
                <a:latin typeface="Times New Roman"/>
                <a:cs typeface="Times New Roman"/>
              </a:rPr>
              <a:t>u </a:t>
            </a:r>
            <a:r>
              <a:rPr sz="2600" b="1" i="1" dirty="0">
                <a:latin typeface="Times New Roman"/>
                <a:cs typeface="Times New Roman"/>
              </a:rPr>
              <a:t>stopu </a:t>
            </a:r>
            <a:r>
              <a:rPr sz="2600" b="1" i="1" spc="-5" dirty="0">
                <a:latin typeface="Times New Roman"/>
                <a:cs typeface="Times New Roman"/>
              </a:rPr>
              <a:t>inflacije, </a:t>
            </a:r>
            <a:r>
              <a:rPr sz="2600" b="1" i="1" dirty="0">
                <a:latin typeface="Times New Roman"/>
                <a:cs typeface="Times New Roman"/>
              </a:rPr>
              <a:t>ali i </a:t>
            </a:r>
            <a:r>
              <a:rPr sz="2600" b="1" i="1" spc="-5" dirty="0">
                <a:latin typeface="Times New Roman"/>
                <a:cs typeface="Times New Roman"/>
              </a:rPr>
              <a:t>ve</a:t>
            </a:r>
            <a:r>
              <a:rPr sz="2600" spc="-5" dirty="0">
                <a:latin typeface="Times New Roman"/>
                <a:cs typeface="Times New Roman"/>
              </a:rPr>
              <a:t>ć</a:t>
            </a:r>
            <a:r>
              <a:rPr sz="2600" b="1" i="1" spc="-5" dirty="0">
                <a:latin typeface="Times New Roman"/>
                <a:cs typeface="Times New Roman"/>
              </a:rPr>
              <a:t>u  </a:t>
            </a:r>
            <a:r>
              <a:rPr sz="2600" b="1" i="1" dirty="0">
                <a:latin typeface="Times New Roman"/>
                <a:cs typeface="Times New Roman"/>
              </a:rPr>
              <a:t>nominalnu kamatnu stopu</a:t>
            </a:r>
            <a:r>
              <a:rPr sz="2600" b="1" i="1">
                <a:latin typeface="Times New Roman"/>
                <a:cs typeface="Times New Roman"/>
              </a:rPr>
              <a:t>. </a:t>
            </a:r>
            <a:r>
              <a:rPr sz="2600" b="1" i="1" spc="-5" smtClean="0">
                <a:latin typeface="Times New Roman"/>
                <a:cs typeface="Times New Roman"/>
              </a:rPr>
              <a:t>Uskla</a:t>
            </a:r>
            <a:r>
              <a:rPr lang="sr-Latn-RS" sz="2600" b="1" i="1" spc="-5" dirty="0">
                <a:latin typeface="Times New Roman"/>
                <a:cs typeface="Times New Roman"/>
              </a:rPr>
              <a:t>đ</a:t>
            </a:r>
            <a:r>
              <a:rPr sz="2600" b="1" i="1" spc="-5" smtClean="0">
                <a:latin typeface="Times New Roman"/>
                <a:cs typeface="Times New Roman"/>
              </a:rPr>
              <a:t>ivanje </a:t>
            </a:r>
            <a:r>
              <a:rPr sz="2600" b="1" i="1" spc="-5" dirty="0">
                <a:latin typeface="Times New Roman"/>
                <a:cs typeface="Times New Roman"/>
              </a:rPr>
              <a:t>nominalne  </a:t>
            </a:r>
            <a:r>
              <a:rPr sz="2600" b="1" i="1" dirty="0">
                <a:latin typeface="Times New Roman"/>
                <a:cs typeface="Times New Roman"/>
              </a:rPr>
              <a:t>kamatne stope </a:t>
            </a:r>
            <a:r>
              <a:rPr sz="2600" b="1" i="1" spc="-5" dirty="0">
                <a:latin typeface="Times New Roman"/>
                <a:cs typeface="Times New Roman"/>
              </a:rPr>
              <a:t>prema </a:t>
            </a:r>
            <a:r>
              <a:rPr sz="2600" b="1" i="1" dirty="0">
                <a:latin typeface="Times New Roman"/>
                <a:cs typeface="Times New Roman"/>
              </a:rPr>
              <a:t>stopi </a:t>
            </a:r>
            <a:r>
              <a:rPr sz="2600" b="1" i="1" spc="-5" dirty="0">
                <a:latin typeface="Times New Roman"/>
                <a:cs typeface="Times New Roman"/>
              </a:rPr>
              <a:t>inflacije </a:t>
            </a:r>
            <a:r>
              <a:rPr sz="2600" b="1" i="1" dirty="0">
                <a:latin typeface="Times New Roman"/>
                <a:cs typeface="Times New Roman"/>
              </a:rPr>
              <a:t>naziva </a:t>
            </a:r>
            <a:r>
              <a:rPr sz="2600" b="1" i="1" spc="-5" dirty="0">
                <a:latin typeface="Times New Roman"/>
                <a:cs typeface="Times New Roman"/>
              </a:rPr>
              <a:t>se  </a:t>
            </a:r>
            <a:r>
              <a:rPr sz="2600" b="1" i="1" dirty="0">
                <a:latin typeface="Times New Roman"/>
                <a:cs typeface="Times New Roman"/>
              </a:rPr>
              <a:t>F</a:t>
            </a:r>
            <a:r>
              <a:rPr sz="2600" b="1" i="1" spc="-5" dirty="0">
                <a:latin typeface="Times New Roman"/>
                <a:cs typeface="Times New Roman"/>
              </a:rPr>
              <a:t>išer</a:t>
            </a:r>
            <a:r>
              <a:rPr sz="2600" b="1" i="1" spc="5" dirty="0">
                <a:latin typeface="Times New Roman"/>
                <a:cs typeface="Times New Roman"/>
              </a:rPr>
              <a:t>o</a:t>
            </a:r>
            <a:r>
              <a:rPr sz="2600" b="1" i="1" dirty="0">
                <a:latin typeface="Times New Roman"/>
                <a:cs typeface="Times New Roman"/>
              </a:rPr>
              <a:t>v</a:t>
            </a:r>
            <a:r>
              <a:rPr sz="2600" b="1" i="1" spc="-20" dirty="0">
                <a:latin typeface="Times New Roman"/>
                <a:cs typeface="Times New Roman"/>
              </a:rPr>
              <a:t> </a:t>
            </a:r>
            <a:r>
              <a:rPr sz="2600" b="1" i="1" spc="-5" dirty="0">
                <a:latin typeface="Times New Roman"/>
                <a:cs typeface="Times New Roman"/>
              </a:rPr>
              <a:t>efe</a:t>
            </a:r>
            <a:r>
              <a:rPr sz="2600" b="1" i="1" spc="5" dirty="0">
                <a:latin typeface="Times New Roman"/>
                <a:cs typeface="Times New Roman"/>
              </a:rPr>
              <a:t>ka</a:t>
            </a:r>
            <a:r>
              <a:rPr sz="2600" b="1" i="1" dirty="0">
                <a:latin typeface="Times New Roman"/>
                <a:cs typeface="Times New Roman"/>
              </a:rPr>
              <a:t>t</a:t>
            </a:r>
            <a:r>
              <a:rPr sz="2600" b="1" i="1" spc="-20" dirty="0">
                <a:latin typeface="Times New Roman"/>
                <a:cs typeface="Times New Roman"/>
              </a:rPr>
              <a:t> </a:t>
            </a:r>
            <a:r>
              <a:rPr sz="2600" i="1" spc="-20" dirty="0">
                <a:latin typeface="Times New Roman"/>
                <a:cs typeface="Times New Roman"/>
              </a:rPr>
              <a:t>(</a:t>
            </a:r>
            <a:r>
              <a:rPr sz="2600" i="1" spc="5" dirty="0">
                <a:latin typeface="Times New Roman"/>
                <a:cs typeface="Times New Roman"/>
              </a:rPr>
              <a:t>p</a:t>
            </a:r>
            <a:r>
              <a:rPr sz="2600" i="1" dirty="0">
                <a:latin typeface="Times New Roman"/>
                <a:cs typeface="Times New Roman"/>
              </a:rPr>
              <a:t>o </a:t>
            </a:r>
            <a:r>
              <a:rPr sz="2600" i="1" spc="-5" dirty="0">
                <a:latin typeface="Times New Roman"/>
                <a:cs typeface="Times New Roman"/>
              </a:rPr>
              <a:t>ek</a:t>
            </a:r>
            <a:r>
              <a:rPr sz="2600" i="1" spc="5" dirty="0">
                <a:latin typeface="Times New Roman"/>
                <a:cs typeface="Times New Roman"/>
              </a:rPr>
              <a:t>ono</a:t>
            </a:r>
            <a:r>
              <a:rPr sz="2600" i="1" dirty="0">
                <a:latin typeface="Times New Roman"/>
                <a:cs typeface="Times New Roman"/>
              </a:rPr>
              <a:t>m</a:t>
            </a:r>
            <a:r>
              <a:rPr sz="2600" i="1" spc="-5" dirty="0">
                <a:latin typeface="Times New Roman"/>
                <a:cs typeface="Times New Roman"/>
              </a:rPr>
              <a:t>ist</a:t>
            </a:r>
            <a:r>
              <a:rPr sz="2600" i="1" dirty="0">
                <a:latin typeface="Times New Roman"/>
                <a:cs typeface="Times New Roman"/>
              </a:rPr>
              <a:t>i</a:t>
            </a:r>
            <a:r>
              <a:rPr sz="2600" i="1" spc="-30" dirty="0">
                <a:latin typeface="Times New Roman"/>
                <a:cs typeface="Times New Roman"/>
              </a:rPr>
              <a:t> </a:t>
            </a:r>
            <a:r>
              <a:rPr sz="2600" i="1" spc="-5" dirty="0">
                <a:latin typeface="Times New Roman"/>
                <a:cs typeface="Times New Roman"/>
              </a:rPr>
              <a:t>Irvi</a:t>
            </a:r>
            <a:r>
              <a:rPr sz="2600" i="1" spc="5" dirty="0">
                <a:latin typeface="Times New Roman"/>
                <a:cs typeface="Times New Roman"/>
              </a:rPr>
              <a:t>ng</a:t>
            </a:r>
            <a:r>
              <a:rPr sz="2600" i="1" dirty="0">
                <a:latin typeface="Times New Roman"/>
                <a:cs typeface="Times New Roman"/>
              </a:rPr>
              <a:t>u</a:t>
            </a:r>
            <a:r>
              <a:rPr sz="2600" i="1" spc="-10" dirty="0">
                <a:latin typeface="Times New Roman"/>
                <a:cs typeface="Times New Roman"/>
              </a:rPr>
              <a:t> </a:t>
            </a:r>
            <a:r>
              <a:rPr sz="2600" i="1" spc="5" dirty="0">
                <a:latin typeface="Times New Roman"/>
                <a:cs typeface="Times New Roman"/>
              </a:rPr>
              <a:t>F</a:t>
            </a:r>
            <a:r>
              <a:rPr sz="2600" i="1" spc="-5" dirty="0">
                <a:latin typeface="Times New Roman"/>
                <a:cs typeface="Times New Roman"/>
              </a:rPr>
              <a:t>išer</a:t>
            </a:r>
            <a:r>
              <a:rPr sz="2600" i="1" spc="5" dirty="0">
                <a:latin typeface="Times New Roman"/>
                <a:cs typeface="Times New Roman"/>
              </a:rPr>
              <a:t>u</a:t>
            </a:r>
            <a:r>
              <a:rPr sz="2600" i="1" spc="-15" dirty="0">
                <a:latin typeface="Times New Roman"/>
                <a:cs typeface="Times New Roman"/>
              </a:rPr>
              <a:t>)</a:t>
            </a:r>
            <a:r>
              <a:rPr sz="2600" dirty="0">
                <a:latin typeface="Times New Roman"/>
                <a:cs typeface="Times New Roman"/>
              </a:rPr>
              <a:t>.</a:t>
            </a:r>
            <a:r>
              <a:rPr sz="1500" spc="-7" baseline="77777" dirty="0">
                <a:latin typeface="Arial"/>
                <a:cs typeface="Arial"/>
              </a:rPr>
              <a:t> </a:t>
            </a:r>
            <a:r>
              <a:rPr sz="1500" baseline="77777" dirty="0">
                <a:latin typeface="Arial"/>
                <a:cs typeface="Arial"/>
              </a:rPr>
              <a:t>	</a:t>
            </a:r>
            <a:r>
              <a:rPr sz="1500" spc="-15" baseline="77777" dirty="0">
                <a:latin typeface="Arial"/>
                <a:cs typeface="Arial"/>
              </a:rPr>
              <a:t>4</a:t>
            </a:r>
            <a:r>
              <a:rPr sz="1500" spc="-7" baseline="77777" dirty="0">
                <a:latin typeface="Arial"/>
                <a:cs typeface="Arial"/>
              </a:rPr>
              <a:t>9</a:t>
            </a:r>
            <a:endParaRPr sz="1500" baseline="77777">
              <a:latin typeface="Arial"/>
              <a:cs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0" rIns="0" bIns="0" rtlCol="0">
            <a:spAutoFit/>
          </a:bodyPr>
          <a:lstStyle/>
          <a:p>
            <a:pPr marL="443230" marR="5080">
              <a:lnSpc>
                <a:spcPct val="100000"/>
              </a:lnSpc>
            </a:pPr>
            <a:r>
              <a:rPr sz="3600" spc="-5" dirty="0"/>
              <a:t>Inflacija, nominalne </a:t>
            </a:r>
            <a:r>
              <a:rPr sz="3600" dirty="0"/>
              <a:t>i </a:t>
            </a:r>
            <a:r>
              <a:rPr sz="3600" spc="-5" dirty="0"/>
              <a:t>realne varijable,  </a:t>
            </a:r>
            <a:r>
              <a:rPr sz="3600" i="1" spc="-5" dirty="0"/>
              <a:t>Fišerov</a:t>
            </a:r>
            <a:r>
              <a:rPr sz="3600" i="1" spc="-75" dirty="0"/>
              <a:t> </a:t>
            </a:r>
            <a:r>
              <a:rPr sz="3600" i="1" spc="-5" dirty="0"/>
              <a:t>efekat</a:t>
            </a:r>
            <a:endParaRPr sz="3600"/>
          </a:p>
        </p:txBody>
      </p:sp>
      <p:sp>
        <p:nvSpPr>
          <p:cNvPr id="5" name="object 5"/>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6" name="object 6"/>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7" name="object 7"/>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8" name="object 8"/>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9" name="object 9"/>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0" name="object 10"/>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1" name="object 11"/>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2" name="object 12"/>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3" name="object 13"/>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4" name="object 14"/>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5" name="object 15"/>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16" name="object 16"/>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17" name="object 17"/>
          <p:cNvSpPr txBox="1"/>
          <p:nvPr/>
        </p:nvSpPr>
        <p:spPr>
          <a:xfrm>
            <a:off x="1843416" y="1653437"/>
            <a:ext cx="7615555" cy="3308350"/>
          </a:xfrm>
          <a:prstGeom prst="rect">
            <a:avLst/>
          </a:prstGeom>
        </p:spPr>
        <p:txBody>
          <a:bodyPr vert="horz" wrap="square" lIns="0" tIns="0" rIns="0" bIns="0" rtlCol="0">
            <a:spAutoFit/>
          </a:bodyPr>
          <a:lstStyle/>
          <a:p>
            <a:pPr marL="355600" marR="5080" indent="-342900" algn="just">
              <a:lnSpc>
                <a:spcPct val="104000"/>
              </a:lnSpc>
              <a:buClr>
                <a:srgbClr val="32CCCC"/>
              </a:buClr>
              <a:buSzPct val="69230"/>
              <a:buFont typeface="Wingdings"/>
              <a:buChar char=""/>
              <a:tabLst>
                <a:tab pos="355600" algn="l"/>
              </a:tabLst>
            </a:pPr>
            <a:r>
              <a:rPr sz="2600" spc="-5" dirty="0">
                <a:latin typeface="Times New Roman"/>
                <a:cs typeface="Times New Roman"/>
              </a:rPr>
              <a:t>Preciznije rečeno, prema </a:t>
            </a:r>
            <a:r>
              <a:rPr sz="2600" b="1" i="1" dirty="0">
                <a:latin typeface="Times New Roman"/>
                <a:cs typeface="Times New Roman"/>
              </a:rPr>
              <a:t>Fišerovom </a:t>
            </a:r>
            <a:r>
              <a:rPr sz="2600" b="1" i="1" spc="-5" dirty="0">
                <a:latin typeface="Times New Roman"/>
                <a:cs typeface="Times New Roman"/>
              </a:rPr>
              <a:t>efektu </a:t>
            </a:r>
            <a:r>
              <a:rPr sz="2600" i="1" spc="-5" dirty="0">
                <a:latin typeface="Times New Roman"/>
                <a:cs typeface="Times New Roman"/>
              </a:rPr>
              <a:t>nominalna  kamatna stopa </a:t>
            </a:r>
            <a:r>
              <a:rPr sz="2600" i="1" spc="-5">
                <a:latin typeface="Times New Roman"/>
                <a:cs typeface="Times New Roman"/>
              </a:rPr>
              <a:t>se </a:t>
            </a:r>
            <a:r>
              <a:rPr sz="2600" i="1" smtClean="0">
                <a:latin typeface="Times New Roman"/>
                <a:cs typeface="Times New Roman"/>
              </a:rPr>
              <a:t>uskla</a:t>
            </a:r>
            <a:r>
              <a:rPr lang="sr-Latn-RS" sz="2600" i="1" dirty="0" smtClean="0">
                <a:latin typeface="Times New Roman"/>
                <a:cs typeface="Times New Roman"/>
              </a:rPr>
              <a:t>đu</a:t>
            </a:r>
            <a:r>
              <a:rPr sz="2600" i="1" smtClean="0">
                <a:latin typeface="Times New Roman"/>
                <a:cs typeface="Times New Roman"/>
              </a:rPr>
              <a:t>je </a:t>
            </a:r>
            <a:r>
              <a:rPr sz="2600" i="1" spc="-5" dirty="0">
                <a:latin typeface="Times New Roman"/>
                <a:cs typeface="Times New Roman"/>
              </a:rPr>
              <a:t>sa o</a:t>
            </a:r>
            <a:r>
              <a:rPr sz="2600" spc="-5" dirty="0">
                <a:latin typeface="Times New Roman"/>
                <a:cs typeface="Times New Roman"/>
              </a:rPr>
              <a:t>č</a:t>
            </a:r>
            <a:r>
              <a:rPr sz="2600" i="1" spc="-5" dirty="0">
                <a:latin typeface="Times New Roman"/>
                <a:cs typeface="Times New Roman"/>
              </a:rPr>
              <a:t>ekivanom </a:t>
            </a:r>
            <a:r>
              <a:rPr sz="2600" i="1" dirty="0">
                <a:latin typeface="Times New Roman"/>
                <a:cs typeface="Times New Roman"/>
              </a:rPr>
              <a:t>inflacijom.  </a:t>
            </a:r>
            <a:r>
              <a:rPr sz="2600" spc="-5" dirty="0">
                <a:latin typeface="Times New Roman"/>
                <a:cs typeface="Times New Roman"/>
              </a:rPr>
              <a:t>Očekivana inflacija </a:t>
            </a:r>
            <a:r>
              <a:rPr sz="2600" spc="-5">
                <a:latin typeface="Times New Roman"/>
                <a:cs typeface="Times New Roman"/>
              </a:rPr>
              <a:t>se </a:t>
            </a:r>
            <a:r>
              <a:rPr sz="2600" smtClean="0">
                <a:latin typeface="Times New Roman"/>
                <a:cs typeface="Times New Roman"/>
              </a:rPr>
              <a:t>uskla</a:t>
            </a:r>
            <a:r>
              <a:rPr lang="sr-Latn-RS" sz="2600" dirty="0">
                <a:latin typeface="Times New Roman"/>
                <a:cs typeface="Times New Roman"/>
              </a:rPr>
              <a:t>đ</a:t>
            </a:r>
            <a:r>
              <a:rPr sz="2600" smtClean="0">
                <a:latin typeface="Times New Roman"/>
                <a:cs typeface="Times New Roman"/>
              </a:rPr>
              <a:t>uje </a:t>
            </a:r>
            <a:r>
              <a:rPr sz="2600" spc="-5" dirty="0">
                <a:latin typeface="Times New Roman"/>
                <a:cs typeface="Times New Roman"/>
              </a:rPr>
              <a:t>sa postojećom  inflacijom </a:t>
            </a:r>
            <a:r>
              <a:rPr sz="2600" dirty="0">
                <a:latin typeface="Times New Roman"/>
                <a:cs typeface="Times New Roman"/>
              </a:rPr>
              <a:t>na </a:t>
            </a:r>
            <a:r>
              <a:rPr sz="2600" spc="-5" dirty="0">
                <a:latin typeface="Times New Roman"/>
                <a:cs typeface="Times New Roman"/>
              </a:rPr>
              <a:t>dugoročni, ali </a:t>
            </a:r>
            <a:r>
              <a:rPr sz="2600" dirty="0">
                <a:latin typeface="Times New Roman"/>
                <a:cs typeface="Times New Roman"/>
              </a:rPr>
              <a:t>ne i na </a:t>
            </a:r>
            <a:r>
              <a:rPr sz="2600" spc="-5" dirty="0">
                <a:latin typeface="Times New Roman"/>
                <a:cs typeface="Times New Roman"/>
              </a:rPr>
              <a:t>kratkoročni period.  Dakle, možemo </a:t>
            </a:r>
            <a:r>
              <a:rPr sz="2600" i="1" spc="-5" dirty="0">
                <a:latin typeface="Times New Roman"/>
                <a:cs typeface="Times New Roman"/>
              </a:rPr>
              <a:t>zaklju</a:t>
            </a:r>
            <a:r>
              <a:rPr sz="2600" spc="-5" dirty="0">
                <a:latin typeface="Times New Roman"/>
                <a:cs typeface="Times New Roman"/>
              </a:rPr>
              <a:t>č</a:t>
            </a:r>
            <a:r>
              <a:rPr sz="2600" i="1" spc="-5" dirty="0">
                <a:latin typeface="Times New Roman"/>
                <a:cs typeface="Times New Roman"/>
              </a:rPr>
              <a:t>iti</a:t>
            </a:r>
            <a:r>
              <a:rPr sz="2600" spc="-5" dirty="0">
                <a:latin typeface="Times New Roman"/>
                <a:cs typeface="Times New Roman"/>
              </a:rPr>
              <a:t>: </a:t>
            </a:r>
            <a:r>
              <a:rPr sz="2600" b="1" i="1" dirty="0">
                <a:latin typeface="Times New Roman"/>
                <a:cs typeface="Times New Roman"/>
              </a:rPr>
              <a:t>po </a:t>
            </a:r>
            <a:r>
              <a:rPr sz="2600" i="1" spc="-5" dirty="0">
                <a:latin typeface="Times New Roman"/>
                <a:cs typeface="Times New Roman"/>
              </a:rPr>
              <a:t>Fišerovom efektu,  </a:t>
            </a:r>
            <a:r>
              <a:rPr sz="2600" b="1" i="1" dirty="0">
                <a:latin typeface="Times New Roman"/>
                <a:cs typeface="Times New Roman"/>
              </a:rPr>
              <a:t>postoji bliska </a:t>
            </a:r>
            <a:r>
              <a:rPr sz="2600" b="1" i="1" spc="-5">
                <a:latin typeface="Times New Roman"/>
                <a:cs typeface="Times New Roman"/>
              </a:rPr>
              <a:t>veza </a:t>
            </a:r>
            <a:r>
              <a:rPr sz="2600" b="1" i="1" smtClean="0">
                <a:latin typeface="Times New Roman"/>
                <a:cs typeface="Times New Roman"/>
              </a:rPr>
              <a:t>izme</a:t>
            </a:r>
            <a:r>
              <a:rPr lang="sr-Latn-RS" sz="2600" b="1" i="1" dirty="0">
                <a:latin typeface="Times New Roman"/>
                <a:cs typeface="Times New Roman"/>
              </a:rPr>
              <a:t>đ</a:t>
            </a:r>
            <a:r>
              <a:rPr sz="2600" b="1" i="1" smtClean="0">
                <a:latin typeface="Times New Roman"/>
                <a:cs typeface="Times New Roman"/>
              </a:rPr>
              <a:t>u </a:t>
            </a:r>
            <a:r>
              <a:rPr sz="2600" b="1" i="1" dirty="0">
                <a:latin typeface="Times New Roman"/>
                <a:cs typeface="Times New Roman"/>
              </a:rPr>
              <a:t>nominalne </a:t>
            </a:r>
            <a:r>
              <a:rPr sz="2600" b="1" i="1" spc="-5" dirty="0">
                <a:latin typeface="Times New Roman"/>
                <a:cs typeface="Times New Roman"/>
              </a:rPr>
              <a:t>kamatne </a:t>
            </a:r>
            <a:r>
              <a:rPr sz="2600" b="1" i="1" dirty="0">
                <a:latin typeface="Times New Roman"/>
                <a:cs typeface="Times New Roman"/>
              </a:rPr>
              <a:t>stope  i stope </a:t>
            </a:r>
            <a:r>
              <a:rPr sz="2600" b="1" i="1" spc="-5" dirty="0">
                <a:latin typeface="Times New Roman"/>
                <a:cs typeface="Times New Roman"/>
              </a:rPr>
              <a:t>inflacije: </a:t>
            </a:r>
            <a:r>
              <a:rPr sz="2600" b="1" i="1" dirty="0">
                <a:latin typeface="Times New Roman"/>
                <a:cs typeface="Times New Roman"/>
              </a:rPr>
              <a:t>kada stopa </a:t>
            </a:r>
            <a:r>
              <a:rPr sz="2600" b="1" i="1" spc="-5" dirty="0">
                <a:latin typeface="Times New Roman"/>
                <a:cs typeface="Times New Roman"/>
              </a:rPr>
              <a:t>inflacije </a:t>
            </a:r>
            <a:r>
              <a:rPr sz="2600" b="1" i="1" dirty="0">
                <a:latin typeface="Times New Roman"/>
                <a:cs typeface="Times New Roman"/>
              </a:rPr>
              <a:t>raste, </a:t>
            </a:r>
            <a:r>
              <a:rPr sz="2600" b="1" i="1" spc="-5" dirty="0">
                <a:latin typeface="Times New Roman"/>
                <a:cs typeface="Times New Roman"/>
              </a:rPr>
              <a:t>raste </a:t>
            </a:r>
            <a:r>
              <a:rPr sz="2600" b="1" i="1" dirty="0">
                <a:latin typeface="Times New Roman"/>
                <a:cs typeface="Times New Roman"/>
              </a:rPr>
              <a:t>i  nominalna kamatna</a:t>
            </a:r>
            <a:r>
              <a:rPr sz="2600" b="1" i="1" spc="-100" dirty="0">
                <a:latin typeface="Times New Roman"/>
                <a:cs typeface="Times New Roman"/>
              </a:rPr>
              <a:t> </a:t>
            </a:r>
            <a:r>
              <a:rPr sz="2600" b="1" i="1" dirty="0">
                <a:latin typeface="Times New Roman"/>
                <a:cs typeface="Times New Roman"/>
              </a:rPr>
              <a:t>stopa</a:t>
            </a:r>
            <a:r>
              <a:rPr sz="2600" dirty="0">
                <a:latin typeface="Times New Roman"/>
                <a:cs typeface="Times New Roman"/>
              </a:rPr>
              <a:t>.</a:t>
            </a:r>
            <a:endParaRPr sz="2600">
              <a:latin typeface="Times New Roman"/>
              <a:cs typeface="Times New Roman"/>
            </a:endParaRPr>
          </a:p>
        </p:txBody>
      </p:sp>
      <p:sp>
        <p:nvSpPr>
          <p:cNvPr id="19" name="object 19"/>
          <p:cNvSpPr txBox="1"/>
          <p:nvPr/>
        </p:nvSpPr>
        <p:spPr>
          <a:xfrm>
            <a:off x="9443601" y="6651359"/>
            <a:ext cx="166370" cy="152400"/>
          </a:xfrm>
          <a:prstGeom prst="rect">
            <a:avLst/>
          </a:prstGeom>
        </p:spPr>
        <p:txBody>
          <a:bodyPr vert="horz" wrap="square" lIns="0" tIns="0" rIns="0" bIns="0" rtlCol="0">
            <a:spAutoFit/>
          </a:bodyPr>
          <a:lstStyle/>
          <a:p>
            <a:pPr marL="12700">
              <a:lnSpc>
                <a:spcPts val="1105"/>
              </a:lnSpc>
            </a:pPr>
            <a:r>
              <a:rPr sz="1000" spc="-10" dirty="0">
                <a:latin typeface="Arial"/>
                <a:cs typeface="Arial"/>
              </a:rPr>
              <a:t>5</a:t>
            </a:r>
            <a:r>
              <a:rPr sz="1000" spc="-5" dirty="0">
                <a:latin typeface="Arial"/>
                <a:cs typeface="Arial"/>
              </a:rPr>
              <a:t>0</a:t>
            </a:r>
            <a:endParaRPr sz="1000">
              <a:latin typeface="Arial"/>
              <a:cs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456691" rIns="0" bIns="0" rtlCol="0">
            <a:spAutoFit/>
          </a:bodyPr>
          <a:lstStyle/>
          <a:p>
            <a:pPr marL="290830">
              <a:lnSpc>
                <a:spcPct val="100000"/>
              </a:lnSpc>
            </a:pPr>
            <a:r>
              <a:rPr spc="-5" dirty="0"/>
              <a:t>Inflacija i deficit javne</a:t>
            </a:r>
            <a:r>
              <a:rPr spc="-70" dirty="0"/>
              <a:t> </a:t>
            </a:r>
            <a:r>
              <a:rPr spc="-5" dirty="0"/>
              <a:t>potrošnje</a:t>
            </a:r>
          </a:p>
        </p:txBody>
      </p:sp>
      <p:sp>
        <p:nvSpPr>
          <p:cNvPr id="5" name="object 5"/>
          <p:cNvSpPr/>
          <p:nvPr/>
        </p:nvSpPr>
        <p:spPr>
          <a:xfrm>
            <a:off x="774073" y="3777996"/>
            <a:ext cx="9144000" cy="3429000"/>
          </a:xfrm>
          <a:custGeom>
            <a:avLst/>
            <a:gdLst/>
            <a:ahLst/>
            <a:cxnLst/>
            <a:rect l="l" t="t" r="r" b="b"/>
            <a:pathLst>
              <a:path w="9144000" h="3429000">
                <a:moveTo>
                  <a:pt x="9143996" y="3428999"/>
                </a:moveTo>
                <a:lnTo>
                  <a:pt x="9143996" y="0"/>
                </a:lnTo>
                <a:lnTo>
                  <a:pt x="0" y="0"/>
                </a:lnTo>
                <a:lnTo>
                  <a:pt x="0" y="3428999"/>
                </a:lnTo>
                <a:lnTo>
                  <a:pt x="9143996" y="3428999"/>
                </a:lnTo>
                <a:close/>
              </a:path>
            </a:pathLst>
          </a:custGeom>
          <a:solidFill>
            <a:srgbClr val="FFFFFF"/>
          </a:solidFill>
        </p:spPr>
        <p:txBody>
          <a:bodyPr wrap="square" lIns="0" tIns="0" rIns="0" bIns="0" rtlCol="0"/>
          <a:lstStyle/>
          <a:p>
            <a:endParaRPr/>
          </a:p>
        </p:txBody>
      </p:sp>
      <p:sp>
        <p:nvSpPr>
          <p:cNvPr id="6" name="object 6"/>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7" name="object 7"/>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8" name="object 8"/>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9" name="object 9"/>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10" name="object 10"/>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1" name="object 11"/>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2" name="object 12"/>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3" name="object 13"/>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4" name="object 14"/>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5" name="object 15"/>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6" name="object 16"/>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17" name="object 17"/>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18" name="object 18"/>
          <p:cNvSpPr txBox="1"/>
          <p:nvPr/>
        </p:nvSpPr>
        <p:spPr>
          <a:xfrm>
            <a:off x="1843416" y="1827783"/>
            <a:ext cx="7506970" cy="5109091"/>
          </a:xfrm>
          <a:prstGeom prst="rect">
            <a:avLst/>
          </a:prstGeom>
        </p:spPr>
        <p:txBody>
          <a:bodyPr vert="horz" wrap="square" lIns="0" tIns="0" rIns="0" bIns="0" rtlCol="0">
            <a:spAutoFit/>
          </a:bodyPr>
          <a:lstStyle/>
          <a:p>
            <a:pPr marL="355600" indent="-342900">
              <a:lnSpc>
                <a:spcPct val="100000"/>
              </a:lnSpc>
              <a:buClr>
                <a:srgbClr val="32CCCC"/>
              </a:buClr>
              <a:buSzPct val="69230"/>
              <a:buFont typeface="Wingdings"/>
              <a:buChar char=""/>
              <a:tabLst>
                <a:tab pos="354965" algn="l"/>
                <a:tab pos="355600" algn="l"/>
              </a:tabLst>
            </a:pPr>
            <a:r>
              <a:rPr sz="2600" b="1" i="1" dirty="0">
                <a:solidFill>
                  <a:srgbClr val="003265"/>
                </a:solidFill>
                <a:latin typeface="Times New Roman"/>
                <a:cs typeface="Times New Roman"/>
              </a:rPr>
              <a:t>1. </a:t>
            </a:r>
            <a:r>
              <a:rPr sz="2600" b="1" i="1" spc="-5" dirty="0">
                <a:solidFill>
                  <a:srgbClr val="003265"/>
                </a:solidFill>
                <a:latin typeface="Times New Roman"/>
                <a:cs typeface="Times New Roman"/>
              </a:rPr>
              <a:t>Deficit </a:t>
            </a:r>
            <a:r>
              <a:rPr sz="2600" b="1" i="1" dirty="0">
                <a:solidFill>
                  <a:srgbClr val="003265"/>
                </a:solidFill>
                <a:latin typeface="Times New Roman"/>
                <a:cs typeface="Times New Roman"/>
              </a:rPr>
              <a:t>javne</a:t>
            </a:r>
            <a:r>
              <a:rPr sz="2600" b="1" i="1" spc="-110" dirty="0">
                <a:solidFill>
                  <a:srgbClr val="003265"/>
                </a:solidFill>
                <a:latin typeface="Times New Roman"/>
                <a:cs typeface="Times New Roman"/>
              </a:rPr>
              <a:t> </a:t>
            </a:r>
            <a:r>
              <a:rPr sz="2600" b="1" i="1" dirty="0">
                <a:solidFill>
                  <a:srgbClr val="003265"/>
                </a:solidFill>
                <a:latin typeface="Times New Roman"/>
                <a:cs typeface="Times New Roman"/>
              </a:rPr>
              <a:t>potrošnje</a:t>
            </a:r>
            <a:r>
              <a:rPr sz="2600" b="1" dirty="0">
                <a:solidFill>
                  <a:srgbClr val="003265"/>
                </a:solidFill>
                <a:latin typeface="Times New Roman"/>
                <a:cs typeface="Times New Roman"/>
              </a:rPr>
              <a:t>.</a:t>
            </a:r>
            <a:endParaRPr sz="2600">
              <a:latin typeface="Times New Roman"/>
              <a:cs typeface="Times New Roman"/>
            </a:endParaRPr>
          </a:p>
          <a:p>
            <a:pPr marL="355600" marR="5080" indent="-342900" algn="just">
              <a:lnSpc>
                <a:spcPct val="100000"/>
              </a:lnSpc>
              <a:spcBef>
                <a:spcPts val="625"/>
              </a:spcBef>
              <a:buClr>
                <a:srgbClr val="32CCCC"/>
              </a:buClr>
              <a:buSzPct val="69230"/>
              <a:buFont typeface="Wingdings"/>
              <a:buChar char=""/>
              <a:tabLst>
                <a:tab pos="354965" algn="l"/>
                <a:tab pos="355600" algn="l"/>
              </a:tabLst>
            </a:pPr>
            <a:r>
              <a:rPr sz="2600" i="1" spc="-5" dirty="0">
                <a:latin typeface="Times New Roman"/>
                <a:cs typeface="Times New Roman"/>
              </a:rPr>
              <a:t>Deficit </a:t>
            </a:r>
            <a:r>
              <a:rPr sz="2600" i="1" dirty="0">
                <a:latin typeface="Times New Roman"/>
                <a:cs typeface="Times New Roman"/>
              </a:rPr>
              <a:t>javne </a:t>
            </a:r>
            <a:r>
              <a:rPr sz="2600" i="1">
                <a:latin typeface="Times New Roman"/>
                <a:cs typeface="Times New Roman"/>
              </a:rPr>
              <a:t>potrošnje </a:t>
            </a:r>
            <a:r>
              <a:rPr lang="sr-Latn-RS" sz="2600" i="1" dirty="0" smtClean="0">
                <a:latin typeface="Times New Roman"/>
                <a:cs typeface="Times New Roman"/>
              </a:rPr>
              <a:t> nastaje </a:t>
            </a:r>
            <a:r>
              <a:rPr lang="sr-Latn-RS" sz="2600" dirty="0" smtClean="0">
                <a:latin typeface="Times New Roman"/>
                <a:cs typeface="Times New Roman"/>
              </a:rPr>
              <a:t> kada javan potrošnja premašuje državne prihode od kojih su najznačajniji porezi. Da bi finansirale velike budžetske deficite vlade često nemaju drugi izlaz nego da štampaju novac ili pozajmljuju sredstva na tržištu novca i drugih hartija od vrednosti. </a:t>
            </a:r>
          </a:p>
          <a:p>
            <a:pPr marL="355600" marR="5080" indent="-342900" algn="just">
              <a:lnSpc>
                <a:spcPct val="100000"/>
              </a:lnSpc>
              <a:spcBef>
                <a:spcPts val="625"/>
              </a:spcBef>
              <a:buClr>
                <a:srgbClr val="32CCCC"/>
              </a:buClr>
              <a:buSzPct val="69230"/>
              <a:buFont typeface="Wingdings"/>
              <a:buChar char=""/>
              <a:tabLst>
                <a:tab pos="354965" algn="l"/>
                <a:tab pos="355600" algn="l"/>
              </a:tabLst>
            </a:pPr>
            <a:r>
              <a:rPr lang="en-US" sz="2600" dirty="0" smtClean="0">
                <a:latin typeface="Times New Roman"/>
                <a:cs typeface="Times New Roman"/>
              </a:rPr>
              <a:t>A</a:t>
            </a:r>
            <a:r>
              <a:rPr lang="sr-Latn-RS" sz="2600" dirty="0" smtClean="0">
                <a:latin typeface="Times New Roman"/>
                <a:cs typeface="Times New Roman"/>
              </a:rPr>
              <a:t>kumulacija ranijih državnih pozajmica naziva se državni (javni) dug. </a:t>
            </a:r>
            <a:endParaRPr lang="en-US" sz="2600" dirty="0" smtClean="0">
              <a:latin typeface="Times New Roman"/>
              <a:cs typeface="Times New Roman"/>
            </a:endParaRPr>
          </a:p>
          <a:p>
            <a:pPr marL="355600" marR="5080" indent="-342900" algn="just">
              <a:lnSpc>
                <a:spcPct val="100000"/>
              </a:lnSpc>
              <a:spcBef>
                <a:spcPts val="625"/>
              </a:spcBef>
              <a:buClr>
                <a:srgbClr val="32CCCC"/>
              </a:buClr>
              <a:buSzPct val="69230"/>
              <a:buFont typeface="Wingdings"/>
              <a:buChar char=""/>
              <a:tabLst>
                <a:tab pos="354965" algn="l"/>
                <a:tab pos="355600" algn="l"/>
              </a:tabLst>
            </a:pPr>
            <a:r>
              <a:rPr lang="en-US" sz="2600" dirty="0" smtClean="0">
                <a:latin typeface="Times New Roman"/>
                <a:cs typeface="Times New Roman"/>
              </a:rPr>
              <a:t>Bud</a:t>
            </a:r>
            <a:r>
              <a:rPr lang="sr-Latn-RS" sz="2600" dirty="0" smtClean="0">
                <a:latin typeface="Times New Roman"/>
                <a:cs typeface="Times New Roman"/>
              </a:rPr>
              <a:t>žetski deficiti su osnovni razlog za štampanje novca.</a:t>
            </a:r>
          </a:p>
          <a:p>
            <a:pPr marL="355600" marR="5080" indent="-342900">
              <a:lnSpc>
                <a:spcPct val="100000"/>
              </a:lnSpc>
              <a:spcBef>
                <a:spcPts val="625"/>
              </a:spcBef>
              <a:buClr>
                <a:srgbClr val="32CCCC"/>
              </a:buClr>
              <a:buSzPct val="69230"/>
              <a:buFont typeface="Wingdings"/>
              <a:buChar char=""/>
              <a:tabLst>
                <a:tab pos="354965" algn="l"/>
                <a:tab pos="355600" algn="l"/>
              </a:tabLst>
            </a:pPr>
            <a:endParaRPr sz="2600">
              <a:latin typeface="Times New Roman"/>
              <a:cs typeface="Times New Roman"/>
            </a:endParaRPr>
          </a:p>
        </p:txBody>
      </p:sp>
      <p:sp>
        <p:nvSpPr>
          <p:cNvPr id="19" name="object 19"/>
          <p:cNvSpPr txBox="1"/>
          <p:nvPr/>
        </p:nvSpPr>
        <p:spPr>
          <a:xfrm>
            <a:off x="9443601" y="6651359"/>
            <a:ext cx="166370" cy="152400"/>
          </a:xfrm>
          <a:prstGeom prst="rect">
            <a:avLst/>
          </a:prstGeom>
        </p:spPr>
        <p:txBody>
          <a:bodyPr vert="horz" wrap="square" lIns="0" tIns="0" rIns="0" bIns="0" rtlCol="0">
            <a:spAutoFit/>
          </a:bodyPr>
          <a:lstStyle/>
          <a:p>
            <a:pPr marL="12700">
              <a:lnSpc>
                <a:spcPts val="1105"/>
              </a:lnSpc>
            </a:pPr>
            <a:r>
              <a:rPr sz="1000" spc="-10" dirty="0">
                <a:latin typeface="Arial"/>
                <a:cs typeface="Arial"/>
              </a:rPr>
              <a:t>5</a:t>
            </a:r>
            <a:r>
              <a:rPr sz="1000" spc="-5" dirty="0">
                <a:latin typeface="Arial"/>
                <a:cs typeface="Arial"/>
              </a:rPr>
              <a:t>1</a:t>
            </a:r>
            <a:endParaRPr sz="1000">
              <a:latin typeface="Arial"/>
              <a:cs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1995816" y="645667"/>
            <a:ext cx="6675120" cy="1138555"/>
          </a:xfrm>
          <a:prstGeom prst="rect">
            <a:avLst/>
          </a:prstGeom>
        </p:spPr>
        <p:txBody>
          <a:bodyPr vert="horz" wrap="square" lIns="0" tIns="0" rIns="0" bIns="0" rtlCol="0">
            <a:spAutoFit/>
          </a:bodyPr>
          <a:lstStyle/>
          <a:p>
            <a:pPr marL="12700" marR="5080">
              <a:lnSpc>
                <a:spcPct val="100000"/>
              </a:lnSpc>
            </a:pPr>
            <a:r>
              <a:rPr spc="-5" dirty="0"/>
              <a:t>Monetizacija duga,emisiona dobit i  </a:t>
            </a:r>
            <a:r>
              <a:rPr i="1" spc="-5" dirty="0"/>
              <a:t>inflacioni</a:t>
            </a:r>
            <a:r>
              <a:rPr i="1" spc="-95" dirty="0"/>
              <a:t> </a:t>
            </a:r>
            <a:r>
              <a:rPr i="1" spc="-5" dirty="0"/>
              <a:t>porez</a:t>
            </a:r>
          </a:p>
        </p:txBody>
      </p:sp>
      <p:sp>
        <p:nvSpPr>
          <p:cNvPr id="5" name="object 5"/>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6" name="object 6"/>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7" name="object 7"/>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8" name="object 8"/>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9" name="object 9"/>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0" name="object 10"/>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1" name="object 11"/>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2" name="object 12"/>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3" name="object 13"/>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4" name="object 14"/>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5" name="object 15"/>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16" name="object 16"/>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17" name="object 17"/>
          <p:cNvSpPr txBox="1"/>
          <p:nvPr/>
        </p:nvSpPr>
        <p:spPr>
          <a:xfrm>
            <a:off x="9443601" y="6639557"/>
            <a:ext cx="166370" cy="163830"/>
          </a:xfrm>
          <a:prstGeom prst="rect">
            <a:avLst/>
          </a:prstGeom>
        </p:spPr>
        <p:txBody>
          <a:bodyPr vert="horz" wrap="square" lIns="0" tIns="0" rIns="0" bIns="0" rtlCol="0">
            <a:spAutoFit/>
          </a:bodyPr>
          <a:lstStyle/>
          <a:p>
            <a:pPr marL="12700">
              <a:lnSpc>
                <a:spcPct val="100000"/>
              </a:lnSpc>
            </a:pPr>
            <a:r>
              <a:rPr sz="1000" spc="-10" dirty="0">
                <a:latin typeface="Arial"/>
                <a:cs typeface="Arial"/>
              </a:rPr>
              <a:t>5</a:t>
            </a:r>
            <a:r>
              <a:rPr sz="1000" spc="-5" dirty="0">
                <a:latin typeface="Arial"/>
                <a:cs typeface="Arial"/>
              </a:rPr>
              <a:t>2</a:t>
            </a:r>
            <a:endParaRPr sz="1000">
              <a:latin typeface="Arial"/>
              <a:cs typeface="Arial"/>
            </a:endParaRPr>
          </a:p>
        </p:txBody>
      </p:sp>
      <p:sp>
        <p:nvSpPr>
          <p:cNvPr id="18" name="object 18"/>
          <p:cNvSpPr txBox="1"/>
          <p:nvPr/>
        </p:nvSpPr>
        <p:spPr>
          <a:xfrm>
            <a:off x="1919616" y="1983230"/>
            <a:ext cx="7615555" cy="2388870"/>
          </a:xfrm>
          <a:prstGeom prst="rect">
            <a:avLst/>
          </a:prstGeom>
        </p:spPr>
        <p:txBody>
          <a:bodyPr vert="horz" wrap="square" lIns="0" tIns="0" rIns="0" bIns="0" rtlCol="0">
            <a:spAutoFit/>
          </a:bodyPr>
          <a:lstStyle/>
          <a:p>
            <a:pPr marL="355600" marR="5080" indent="-342900" algn="just">
              <a:lnSpc>
                <a:spcPct val="100000"/>
              </a:lnSpc>
              <a:buClr>
                <a:srgbClr val="32CCCC"/>
              </a:buClr>
              <a:buSzPct val="69230"/>
              <a:buFont typeface="Wingdings"/>
              <a:buChar char=""/>
              <a:tabLst>
                <a:tab pos="355600" algn="l"/>
              </a:tabLst>
            </a:pPr>
            <a:r>
              <a:rPr sz="2600" b="1" i="1" spc="-5" dirty="0">
                <a:solidFill>
                  <a:srgbClr val="003265"/>
                </a:solidFill>
                <a:latin typeface="Times New Roman"/>
                <a:cs typeface="Times New Roman"/>
              </a:rPr>
              <a:t>Monetizacija duga, inflacija </a:t>
            </a:r>
            <a:r>
              <a:rPr sz="2600" b="1" i="1" dirty="0">
                <a:solidFill>
                  <a:srgbClr val="003265"/>
                </a:solidFill>
                <a:latin typeface="Times New Roman"/>
                <a:cs typeface="Times New Roman"/>
              </a:rPr>
              <a:t>i </a:t>
            </a:r>
            <a:r>
              <a:rPr sz="2600" b="1" i="1" spc="-5" dirty="0">
                <a:solidFill>
                  <a:srgbClr val="003265"/>
                </a:solidFill>
                <a:latin typeface="Times New Roman"/>
                <a:cs typeface="Times New Roman"/>
              </a:rPr>
              <a:t>deficit </a:t>
            </a:r>
            <a:r>
              <a:rPr sz="2600" b="1" i="1" dirty="0">
                <a:solidFill>
                  <a:srgbClr val="003265"/>
                </a:solidFill>
                <a:latin typeface="Times New Roman"/>
                <a:cs typeface="Times New Roman"/>
              </a:rPr>
              <a:t>javne potrošnje</a:t>
            </a:r>
            <a:r>
              <a:rPr sz="2600" b="1" dirty="0">
                <a:solidFill>
                  <a:srgbClr val="003265"/>
                </a:solidFill>
                <a:latin typeface="Times New Roman"/>
                <a:cs typeface="Times New Roman"/>
              </a:rPr>
              <a:t>.  </a:t>
            </a:r>
            <a:r>
              <a:rPr sz="2600" spc="-5" dirty="0">
                <a:latin typeface="Times New Roman"/>
                <a:cs typeface="Times New Roman"/>
              </a:rPr>
              <a:t>Dugoročnu inflaciju </a:t>
            </a:r>
            <a:r>
              <a:rPr sz="2600" dirty="0">
                <a:latin typeface="Times New Roman"/>
                <a:cs typeface="Times New Roman"/>
              </a:rPr>
              <a:t>neminovno </a:t>
            </a:r>
            <a:r>
              <a:rPr sz="2600" spc="-5" dirty="0">
                <a:latin typeface="Times New Roman"/>
                <a:cs typeface="Times New Roman"/>
              </a:rPr>
              <a:t>prati stalni rast </a:t>
            </a:r>
            <a:r>
              <a:rPr sz="2600" dirty="0">
                <a:latin typeface="Times New Roman"/>
                <a:cs typeface="Times New Roman"/>
              </a:rPr>
              <a:t>novca  u </a:t>
            </a:r>
            <a:r>
              <a:rPr sz="2600" spc="-5" dirty="0">
                <a:latin typeface="Times New Roman"/>
                <a:cs typeface="Times New Roman"/>
              </a:rPr>
              <a:t>opticaju. </a:t>
            </a:r>
            <a:r>
              <a:rPr sz="2600" b="1" spc="-5" dirty="0">
                <a:latin typeface="Times New Roman"/>
                <a:cs typeface="Times New Roman"/>
              </a:rPr>
              <a:t>Uzrok inflacije je kreiranje novca </a:t>
            </a:r>
            <a:r>
              <a:rPr sz="2600" b="1" dirty="0">
                <a:latin typeface="Times New Roman"/>
                <a:cs typeface="Times New Roman"/>
              </a:rPr>
              <a:t>da bi  </a:t>
            </a:r>
            <a:r>
              <a:rPr sz="2600" b="1" spc="-5" dirty="0">
                <a:latin typeface="Times New Roman"/>
                <a:cs typeface="Times New Roman"/>
              </a:rPr>
              <a:t>se finansirali veliki deficiti</a:t>
            </a:r>
            <a:r>
              <a:rPr sz="2600" spc="-5" dirty="0">
                <a:latin typeface="Times New Roman"/>
                <a:cs typeface="Times New Roman"/>
              </a:rPr>
              <a:t>. </a:t>
            </a:r>
            <a:r>
              <a:rPr sz="2600" dirty="0">
                <a:latin typeface="Times New Roman"/>
                <a:cs typeface="Times New Roman"/>
              </a:rPr>
              <a:t>Zbog </a:t>
            </a:r>
            <a:r>
              <a:rPr sz="2600" spc="-5" dirty="0">
                <a:latin typeface="Times New Roman"/>
                <a:cs typeface="Times New Roman"/>
              </a:rPr>
              <a:t>budžetskog deficita  </a:t>
            </a:r>
            <a:r>
              <a:rPr sz="2600" dirty="0">
                <a:latin typeface="Times New Roman"/>
                <a:cs typeface="Times New Roman"/>
              </a:rPr>
              <a:t>vlade </a:t>
            </a:r>
            <a:r>
              <a:rPr sz="2600" spc="-5" dirty="0">
                <a:latin typeface="Times New Roman"/>
                <a:cs typeface="Times New Roman"/>
              </a:rPr>
              <a:t>moraju brzo </a:t>
            </a:r>
            <a:r>
              <a:rPr sz="2600" dirty="0">
                <a:latin typeface="Times New Roman"/>
                <a:cs typeface="Times New Roman"/>
              </a:rPr>
              <a:t>da </a:t>
            </a:r>
            <a:r>
              <a:rPr sz="2600" spc="-5" dirty="0">
                <a:latin typeface="Times New Roman"/>
                <a:cs typeface="Times New Roman"/>
              </a:rPr>
              <a:t>kreiraju </a:t>
            </a:r>
            <a:r>
              <a:rPr sz="2600" dirty="0">
                <a:latin typeface="Times New Roman"/>
                <a:cs typeface="Times New Roman"/>
              </a:rPr>
              <a:t>novac. U tom </a:t>
            </a:r>
            <a:r>
              <a:rPr sz="2600" spc="-5" dirty="0">
                <a:latin typeface="Times New Roman"/>
                <a:cs typeface="Times New Roman"/>
              </a:rPr>
              <a:t>slučaju je  neophodna  </a:t>
            </a:r>
            <a:r>
              <a:rPr sz="2600" dirty="0">
                <a:latin typeface="Times New Roman"/>
                <a:cs typeface="Times New Roman"/>
              </a:rPr>
              <a:t>stroga  fiskalna  </a:t>
            </a:r>
            <a:r>
              <a:rPr sz="2600" spc="-5" dirty="0">
                <a:latin typeface="Times New Roman"/>
                <a:cs typeface="Times New Roman"/>
              </a:rPr>
              <a:t>politika   </a:t>
            </a:r>
            <a:r>
              <a:rPr sz="2600" dirty="0">
                <a:latin typeface="Times New Roman"/>
                <a:cs typeface="Times New Roman"/>
              </a:rPr>
              <a:t>u  borbi   </a:t>
            </a:r>
            <a:r>
              <a:rPr sz="2600" spc="335" dirty="0">
                <a:latin typeface="Times New Roman"/>
                <a:cs typeface="Times New Roman"/>
              </a:rPr>
              <a:t> </a:t>
            </a:r>
            <a:r>
              <a:rPr sz="2600" spc="-5" dirty="0">
                <a:latin typeface="Times New Roman"/>
                <a:cs typeface="Times New Roman"/>
              </a:rPr>
              <a:t>protiv</a:t>
            </a:r>
            <a:endParaRPr sz="2600">
              <a:latin typeface="Times New Roman"/>
              <a:cs typeface="Times New Roman"/>
            </a:endParaRPr>
          </a:p>
        </p:txBody>
      </p:sp>
      <p:sp>
        <p:nvSpPr>
          <p:cNvPr id="19" name="object 19"/>
          <p:cNvSpPr txBox="1"/>
          <p:nvPr/>
        </p:nvSpPr>
        <p:spPr>
          <a:xfrm>
            <a:off x="2262516" y="4360670"/>
            <a:ext cx="7272020" cy="2400657"/>
          </a:xfrm>
          <a:prstGeom prst="rect">
            <a:avLst/>
          </a:prstGeom>
        </p:spPr>
        <p:txBody>
          <a:bodyPr vert="horz" wrap="square" lIns="0" tIns="0" rIns="0" bIns="0" rtlCol="0">
            <a:spAutoFit/>
          </a:bodyPr>
          <a:lstStyle/>
          <a:p>
            <a:pPr marL="12700" marR="5080" algn="just">
              <a:lnSpc>
                <a:spcPct val="100000"/>
              </a:lnSpc>
            </a:pPr>
            <a:r>
              <a:rPr sz="2600" spc="-5" dirty="0">
                <a:latin typeface="Times New Roman"/>
                <a:cs typeface="Times New Roman"/>
              </a:rPr>
              <a:t>inflacije. </a:t>
            </a:r>
            <a:r>
              <a:rPr sz="2600" dirty="0">
                <a:latin typeface="Times New Roman"/>
                <a:cs typeface="Times New Roman"/>
              </a:rPr>
              <a:t>Nivo </a:t>
            </a:r>
            <a:r>
              <a:rPr sz="2600" spc="-5" dirty="0">
                <a:latin typeface="Times New Roman"/>
                <a:cs typeface="Times New Roman"/>
              </a:rPr>
              <a:t>GDP se odražava </a:t>
            </a:r>
            <a:r>
              <a:rPr sz="2600" dirty="0">
                <a:latin typeface="Times New Roman"/>
                <a:cs typeface="Times New Roman"/>
              </a:rPr>
              <a:t>na </a:t>
            </a:r>
            <a:r>
              <a:rPr sz="2600" spc="-5" dirty="0">
                <a:latin typeface="Times New Roman"/>
                <a:cs typeface="Times New Roman"/>
              </a:rPr>
              <a:t>količinu poreskih  prihoda koje vlada dobija </a:t>
            </a:r>
            <a:r>
              <a:rPr sz="2600" dirty="0">
                <a:latin typeface="Times New Roman"/>
                <a:cs typeface="Times New Roman"/>
              </a:rPr>
              <a:t>po </a:t>
            </a:r>
            <a:r>
              <a:rPr sz="2600" spc="-5" dirty="0">
                <a:latin typeface="Times New Roman"/>
                <a:cs typeface="Times New Roman"/>
              </a:rPr>
              <a:t>odreñenoj </a:t>
            </a:r>
            <a:r>
              <a:rPr sz="2600" dirty="0">
                <a:latin typeface="Times New Roman"/>
                <a:cs typeface="Times New Roman"/>
              </a:rPr>
              <a:t>poreskoj </a:t>
            </a:r>
            <a:r>
              <a:rPr sz="2600" spc="-5" dirty="0">
                <a:latin typeface="Times New Roman"/>
                <a:cs typeface="Times New Roman"/>
              </a:rPr>
              <a:t>stopi.  Ako je </a:t>
            </a:r>
            <a:r>
              <a:rPr sz="2600" dirty="0">
                <a:latin typeface="Times New Roman"/>
                <a:cs typeface="Times New Roman"/>
              </a:rPr>
              <a:t>vladin dug </a:t>
            </a:r>
            <a:r>
              <a:rPr sz="2600" spc="-10" dirty="0">
                <a:latin typeface="Times New Roman"/>
                <a:cs typeface="Times New Roman"/>
              </a:rPr>
              <a:t>mali </a:t>
            </a:r>
            <a:r>
              <a:rPr sz="2600" dirty="0">
                <a:latin typeface="Times New Roman"/>
                <a:cs typeface="Times New Roman"/>
              </a:rPr>
              <a:t>u </a:t>
            </a:r>
            <a:r>
              <a:rPr sz="2600" spc="-5" dirty="0">
                <a:latin typeface="Times New Roman"/>
                <a:cs typeface="Times New Roman"/>
              </a:rPr>
              <a:t>odnosu </a:t>
            </a:r>
            <a:r>
              <a:rPr sz="2600" dirty="0">
                <a:latin typeface="Times New Roman"/>
                <a:cs typeface="Times New Roman"/>
              </a:rPr>
              <a:t>na </a:t>
            </a:r>
            <a:r>
              <a:rPr sz="2600" spc="-5" dirty="0">
                <a:latin typeface="Times New Roman"/>
                <a:cs typeface="Times New Roman"/>
              </a:rPr>
              <a:t>GDP, vlada može  deficite </a:t>
            </a:r>
            <a:r>
              <a:rPr sz="2600" dirty="0">
                <a:latin typeface="Times New Roman"/>
                <a:cs typeface="Times New Roman"/>
              </a:rPr>
              <a:t>da </a:t>
            </a:r>
            <a:r>
              <a:rPr sz="2600" spc="-5">
                <a:latin typeface="Times New Roman"/>
                <a:cs typeface="Times New Roman"/>
              </a:rPr>
              <a:t>finansira </a:t>
            </a:r>
            <a:r>
              <a:rPr sz="2600" spc="-5" smtClean="0">
                <a:latin typeface="Times New Roman"/>
                <a:cs typeface="Times New Roman"/>
              </a:rPr>
              <a:t>pozajmicama</a:t>
            </a:r>
            <a:r>
              <a:rPr lang="sr-Latn-RS" sz="2600" spc="-5" dirty="0" smtClean="0">
                <a:latin typeface="Times New Roman"/>
                <a:cs typeface="Times New Roman"/>
              </a:rPr>
              <a:t>. K</a:t>
            </a:r>
            <a:r>
              <a:rPr sz="2600" spc="-5" smtClean="0">
                <a:latin typeface="Times New Roman"/>
                <a:cs typeface="Times New Roman"/>
              </a:rPr>
              <a:t>ada  </a:t>
            </a:r>
            <a:r>
              <a:rPr sz="2600" dirty="0">
                <a:latin typeface="Times New Roman"/>
                <a:cs typeface="Times New Roman"/>
              </a:rPr>
              <a:t>država  </a:t>
            </a:r>
            <a:r>
              <a:rPr sz="2600" spc="-5" dirty="0">
                <a:latin typeface="Times New Roman"/>
                <a:cs typeface="Times New Roman"/>
              </a:rPr>
              <a:t>ima  dovoljno  </a:t>
            </a:r>
            <a:r>
              <a:rPr sz="2600" dirty="0">
                <a:latin typeface="Times New Roman"/>
                <a:cs typeface="Times New Roman"/>
              </a:rPr>
              <a:t>prihoda  </a:t>
            </a:r>
            <a:r>
              <a:rPr sz="2600" spc="-5">
                <a:latin typeface="Times New Roman"/>
                <a:cs typeface="Times New Roman"/>
              </a:rPr>
              <a:t>od</a:t>
            </a:r>
            <a:r>
              <a:rPr sz="2600" spc="360">
                <a:latin typeface="Times New Roman"/>
                <a:cs typeface="Times New Roman"/>
              </a:rPr>
              <a:t> </a:t>
            </a:r>
            <a:r>
              <a:rPr sz="2600" spc="-5" smtClean="0">
                <a:latin typeface="Times New Roman"/>
                <a:cs typeface="Times New Roman"/>
              </a:rPr>
              <a:t>poreza,</a:t>
            </a:r>
            <a:r>
              <a:rPr lang="sr-Latn-RS" sz="2600" spc="-5" dirty="0" smtClean="0">
                <a:latin typeface="Times New Roman"/>
                <a:cs typeface="Times New Roman"/>
              </a:rPr>
              <a:t>ona može da plati kamate i vrati dug.</a:t>
            </a:r>
            <a:endParaRPr sz="2600">
              <a:latin typeface="Times New Roman"/>
              <a:cs typeface="Times New Roman"/>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0" rIns="0" bIns="0" rtlCol="0">
            <a:spAutoFit/>
          </a:bodyPr>
          <a:lstStyle/>
          <a:p>
            <a:pPr marL="443230" marR="5080">
              <a:lnSpc>
                <a:spcPct val="100000"/>
              </a:lnSpc>
            </a:pPr>
            <a:r>
              <a:rPr spc="-5" dirty="0"/>
              <a:t>Monetizacija duga,emisiona dobit i  </a:t>
            </a:r>
            <a:r>
              <a:rPr i="1" spc="-5" dirty="0"/>
              <a:t>inflacioni</a:t>
            </a:r>
            <a:r>
              <a:rPr i="1" spc="-95" dirty="0"/>
              <a:t> </a:t>
            </a:r>
            <a:r>
              <a:rPr i="1" spc="-5" dirty="0"/>
              <a:t>porez</a:t>
            </a:r>
          </a:p>
        </p:txBody>
      </p:sp>
      <p:sp>
        <p:nvSpPr>
          <p:cNvPr id="5" name="object 5"/>
          <p:cNvSpPr txBox="1"/>
          <p:nvPr/>
        </p:nvSpPr>
        <p:spPr>
          <a:xfrm>
            <a:off x="3774157" y="1754631"/>
            <a:ext cx="4961890" cy="407670"/>
          </a:xfrm>
          <a:prstGeom prst="rect">
            <a:avLst/>
          </a:prstGeom>
        </p:spPr>
        <p:txBody>
          <a:bodyPr vert="horz" wrap="square" lIns="0" tIns="0" rIns="0" bIns="0" rtlCol="0">
            <a:spAutoFit/>
          </a:bodyPr>
          <a:lstStyle/>
          <a:p>
            <a:pPr marL="12700">
              <a:lnSpc>
                <a:spcPct val="100000"/>
              </a:lnSpc>
              <a:tabLst>
                <a:tab pos="725805" algn="l"/>
                <a:tab pos="1676400" algn="l"/>
                <a:tab pos="2607310" algn="l"/>
                <a:tab pos="3393440" algn="l"/>
                <a:tab pos="4362450" algn="l"/>
              </a:tabLst>
            </a:pPr>
            <a:r>
              <a:rPr sz="2600" spc="5" dirty="0">
                <a:latin typeface="Times New Roman"/>
                <a:cs typeface="Times New Roman"/>
              </a:rPr>
              <a:t>k</a:t>
            </a:r>
            <a:r>
              <a:rPr sz="2600" spc="-10" dirty="0">
                <a:latin typeface="Times New Roman"/>
                <a:cs typeface="Times New Roman"/>
              </a:rPr>
              <a:t>o</a:t>
            </a:r>
            <a:r>
              <a:rPr sz="2600" dirty="0">
                <a:latin typeface="Times New Roman"/>
                <a:cs typeface="Times New Roman"/>
              </a:rPr>
              <a:t>d	</a:t>
            </a:r>
            <a:r>
              <a:rPr sz="2600" spc="5" dirty="0">
                <a:latin typeface="Times New Roman"/>
                <a:cs typeface="Times New Roman"/>
              </a:rPr>
              <a:t>n</a:t>
            </a:r>
            <a:r>
              <a:rPr sz="2600" spc="-20" dirty="0">
                <a:latin typeface="Times New Roman"/>
                <a:cs typeface="Times New Roman"/>
              </a:rPr>
              <a:t>e</a:t>
            </a:r>
            <a:r>
              <a:rPr sz="2600" spc="5" dirty="0">
                <a:latin typeface="Times New Roman"/>
                <a:cs typeface="Times New Roman"/>
              </a:rPr>
              <a:t>k</a:t>
            </a:r>
            <a:r>
              <a:rPr sz="2600" spc="-5" dirty="0">
                <a:latin typeface="Times New Roman"/>
                <a:cs typeface="Times New Roman"/>
              </a:rPr>
              <a:t>i</a:t>
            </a:r>
            <a:r>
              <a:rPr sz="2600" dirty="0">
                <a:latin typeface="Times New Roman"/>
                <a:cs typeface="Times New Roman"/>
              </a:rPr>
              <a:t>h	</a:t>
            </a:r>
            <a:r>
              <a:rPr sz="2600" spc="5" dirty="0">
                <a:latin typeface="Times New Roman"/>
                <a:cs typeface="Times New Roman"/>
              </a:rPr>
              <a:t>v</a:t>
            </a:r>
            <a:r>
              <a:rPr sz="2600" spc="-5" dirty="0">
                <a:latin typeface="Times New Roman"/>
                <a:cs typeface="Times New Roman"/>
              </a:rPr>
              <a:t>la</a:t>
            </a:r>
            <a:r>
              <a:rPr sz="2600" spc="-10" dirty="0">
                <a:latin typeface="Times New Roman"/>
                <a:cs typeface="Times New Roman"/>
              </a:rPr>
              <a:t>d</a:t>
            </a:r>
            <a:r>
              <a:rPr sz="2600" dirty="0">
                <a:latin typeface="Times New Roman"/>
                <a:cs typeface="Times New Roman"/>
              </a:rPr>
              <a:t>a	</a:t>
            </a:r>
            <a:r>
              <a:rPr sz="2600" spc="5" dirty="0">
                <a:latin typeface="Times New Roman"/>
                <a:cs typeface="Times New Roman"/>
              </a:rPr>
              <a:t>k</a:t>
            </a:r>
            <a:r>
              <a:rPr sz="2600" spc="-10" dirty="0">
                <a:latin typeface="Times New Roman"/>
                <a:cs typeface="Times New Roman"/>
              </a:rPr>
              <a:t>o</a:t>
            </a:r>
            <a:r>
              <a:rPr sz="2600" spc="-5" dirty="0">
                <a:latin typeface="Times New Roman"/>
                <a:cs typeface="Times New Roman"/>
              </a:rPr>
              <a:t>j</a:t>
            </a:r>
            <a:r>
              <a:rPr sz="2600" dirty="0">
                <a:latin typeface="Times New Roman"/>
                <a:cs typeface="Times New Roman"/>
              </a:rPr>
              <a:t>e	</a:t>
            </a:r>
            <a:r>
              <a:rPr sz="2600" spc="-5" dirty="0">
                <a:latin typeface="Times New Roman"/>
                <a:cs typeface="Times New Roman"/>
              </a:rPr>
              <a:t>i</a:t>
            </a:r>
            <a:r>
              <a:rPr sz="2600" spc="-10" dirty="0">
                <a:latin typeface="Times New Roman"/>
                <a:cs typeface="Times New Roman"/>
              </a:rPr>
              <a:t>m</a:t>
            </a:r>
            <a:r>
              <a:rPr sz="2600" spc="-5" dirty="0">
                <a:latin typeface="Times New Roman"/>
                <a:cs typeface="Times New Roman"/>
              </a:rPr>
              <a:t>aj</a:t>
            </a:r>
            <a:r>
              <a:rPr sz="2600" dirty="0">
                <a:latin typeface="Times New Roman"/>
                <a:cs typeface="Times New Roman"/>
              </a:rPr>
              <a:t>u	</a:t>
            </a:r>
            <a:r>
              <a:rPr sz="2600" spc="-10" dirty="0">
                <a:latin typeface="Times New Roman"/>
                <a:cs typeface="Times New Roman"/>
              </a:rPr>
              <a:t>m</a:t>
            </a:r>
            <a:r>
              <a:rPr sz="2600" spc="-5" dirty="0">
                <a:latin typeface="Times New Roman"/>
                <a:cs typeface="Times New Roman"/>
              </a:rPr>
              <a:t>al</a:t>
            </a:r>
            <a:r>
              <a:rPr sz="2600" dirty="0">
                <a:latin typeface="Times New Roman"/>
                <a:cs typeface="Times New Roman"/>
              </a:rPr>
              <a:t>i</a:t>
            </a:r>
            <a:endParaRPr sz="2600">
              <a:latin typeface="Times New Roman"/>
              <a:cs typeface="Times New Roman"/>
            </a:endParaRPr>
          </a:p>
        </p:txBody>
      </p:sp>
      <p:sp>
        <p:nvSpPr>
          <p:cNvPr id="6" name="object 6"/>
          <p:cNvSpPr txBox="1"/>
          <p:nvPr/>
        </p:nvSpPr>
        <p:spPr>
          <a:xfrm>
            <a:off x="8927520" y="1754631"/>
            <a:ext cx="606425" cy="407670"/>
          </a:xfrm>
          <a:prstGeom prst="rect">
            <a:avLst/>
          </a:prstGeom>
        </p:spPr>
        <p:txBody>
          <a:bodyPr vert="horz" wrap="square" lIns="0" tIns="0" rIns="0" bIns="0" rtlCol="0">
            <a:spAutoFit/>
          </a:bodyPr>
          <a:lstStyle/>
          <a:p>
            <a:pPr marL="12700">
              <a:lnSpc>
                <a:spcPct val="100000"/>
              </a:lnSpc>
            </a:pPr>
            <a:r>
              <a:rPr sz="2600" spc="5" dirty="0">
                <a:latin typeface="Times New Roman"/>
                <a:cs typeface="Times New Roman"/>
              </a:rPr>
              <a:t>dug</a:t>
            </a:r>
            <a:r>
              <a:rPr sz="2600" dirty="0">
                <a:latin typeface="Times New Roman"/>
                <a:cs typeface="Times New Roman"/>
              </a:rPr>
              <a:t>,</a:t>
            </a:r>
            <a:endParaRPr sz="2600">
              <a:latin typeface="Times New Roman"/>
              <a:cs typeface="Times New Roman"/>
            </a:endParaRPr>
          </a:p>
        </p:txBody>
      </p:sp>
      <p:sp>
        <p:nvSpPr>
          <p:cNvPr id="7" name="object 7"/>
          <p:cNvSpPr txBox="1"/>
          <p:nvPr/>
        </p:nvSpPr>
        <p:spPr>
          <a:xfrm>
            <a:off x="8004947" y="2150871"/>
            <a:ext cx="1529080" cy="407670"/>
          </a:xfrm>
          <a:prstGeom prst="rect">
            <a:avLst/>
          </a:prstGeom>
        </p:spPr>
        <p:txBody>
          <a:bodyPr vert="horz" wrap="square" lIns="0" tIns="0" rIns="0" bIns="0" rtlCol="0">
            <a:spAutoFit/>
          </a:bodyPr>
          <a:lstStyle/>
          <a:p>
            <a:pPr marL="12700">
              <a:lnSpc>
                <a:spcPct val="100000"/>
              </a:lnSpc>
            </a:pPr>
            <a:r>
              <a:rPr sz="2600" spc="-5" dirty="0">
                <a:latin typeface="Times New Roman"/>
                <a:cs typeface="Times New Roman"/>
              </a:rPr>
              <a:t>budžetskog</a:t>
            </a:r>
            <a:endParaRPr sz="2600">
              <a:latin typeface="Times New Roman"/>
              <a:cs typeface="Times New Roman"/>
            </a:endParaRPr>
          </a:p>
        </p:txBody>
      </p:sp>
      <p:sp>
        <p:nvSpPr>
          <p:cNvPr id="8" name="object 8"/>
          <p:cNvSpPr txBox="1"/>
          <p:nvPr/>
        </p:nvSpPr>
        <p:spPr>
          <a:xfrm>
            <a:off x="1919616" y="1754631"/>
            <a:ext cx="1800225" cy="1200150"/>
          </a:xfrm>
          <a:prstGeom prst="rect">
            <a:avLst/>
          </a:prstGeom>
        </p:spPr>
        <p:txBody>
          <a:bodyPr vert="horz" wrap="square" lIns="0" tIns="0" rIns="0" bIns="0" rtlCol="0">
            <a:spAutoFit/>
          </a:bodyPr>
          <a:lstStyle/>
          <a:p>
            <a:pPr marL="355600" marR="5080" indent="-342900">
              <a:lnSpc>
                <a:spcPct val="100000"/>
              </a:lnSpc>
              <a:buClr>
                <a:srgbClr val="32CCCC"/>
              </a:buClr>
              <a:buSzPct val="69230"/>
              <a:buFont typeface="Wingdings"/>
              <a:buChar char=""/>
              <a:tabLst>
                <a:tab pos="354965" algn="l"/>
                <a:tab pos="355600" algn="l"/>
                <a:tab pos="1473835" algn="l"/>
                <a:tab pos="1586230" algn="l"/>
              </a:tabLst>
            </a:pPr>
            <a:r>
              <a:rPr sz="2600" spc="-5" smtClean="0">
                <a:latin typeface="Times New Roman"/>
                <a:cs typeface="Times New Roman"/>
              </a:rPr>
              <a:t>Me</a:t>
            </a:r>
            <a:r>
              <a:rPr lang="sr-Latn-RS" sz="2600" spc="-5" dirty="0" smtClean="0">
                <a:latin typeface="Times New Roman"/>
                <a:cs typeface="Times New Roman"/>
              </a:rPr>
              <a:t>đ</a:t>
            </a:r>
            <a:r>
              <a:rPr sz="2600" spc="-5" smtClean="0">
                <a:latin typeface="Times New Roman"/>
                <a:cs typeface="Times New Roman"/>
              </a:rPr>
              <a:t>utim,  </a:t>
            </a:r>
            <a:r>
              <a:rPr sz="2600" spc="-10" dirty="0">
                <a:latin typeface="Times New Roman"/>
                <a:cs typeface="Times New Roman"/>
              </a:rPr>
              <a:t>m</a:t>
            </a:r>
            <a:r>
              <a:rPr sz="2600" spc="5" dirty="0">
                <a:latin typeface="Times New Roman"/>
                <a:cs typeface="Times New Roman"/>
              </a:rPr>
              <a:t>o</a:t>
            </a:r>
            <a:r>
              <a:rPr sz="2600" spc="-5" dirty="0">
                <a:latin typeface="Times New Roman"/>
                <a:cs typeface="Times New Roman"/>
              </a:rPr>
              <a:t>ž</a:t>
            </a:r>
            <a:r>
              <a:rPr sz="2600" spc="5" dirty="0">
                <a:latin typeface="Times New Roman"/>
                <a:cs typeface="Times New Roman"/>
              </a:rPr>
              <a:t>d</a:t>
            </a:r>
            <a:r>
              <a:rPr sz="2600" dirty="0">
                <a:latin typeface="Times New Roman"/>
                <a:cs typeface="Times New Roman"/>
              </a:rPr>
              <a:t>a	</a:t>
            </a:r>
            <a:r>
              <a:rPr sz="2600" spc="5" dirty="0">
                <a:latin typeface="Times New Roman"/>
                <a:cs typeface="Times New Roman"/>
              </a:rPr>
              <a:t>n</a:t>
            </a:r>
            <a:r>
              <a:rPr sz="2600" dirty="0">
                <a:latin typeface="Times New Roman"/>
                <a:cs typeface="Times New Roman"/>
              </a:rPr>
              <a:t>e  </a:t>
            </a:r>
            <a:r>
              <a:rPr sz="2600" spc="-5" dirty="0">
                <a:latin typeface="Times New Roman"/>
                <a:cs typeface="Times New Roman"/>
              </a:rPr>
              <a:t>deficita		</a:t>
            </a:r>
            <a:r>
              <a:rPr sz="2600" dirty="0">
                <a:latin typeface="Times New Roman"/>
                <a:cs typeface="Times New Roman"/>
              </a:rPr>
              <a:t>i</a:t>
            </a:r>
            <a:endParaRPr sz="2600">
              <a:latin typeface="Times New Roman"/>
              <a:cs typeface="Times New Roman"/>
            </a:endParaRPr>
          </a:p>
        </p:txBody>
      </p:sp>
      <p:sp>
        <p:nvSpPr>
          <p:cNvPr id="9" name="object 9"/>
          <p:cNvSpPr txBox="1"/>
          <p:nvPr/>
        </p:nvSpPr>
        <p:spPr>
          <a:xfrm>
            <a:off x="3827293" y="2150871"/>
            <a:ext cx="2763520" cy="803910"/>
          </a:xfrm>
          <a:prstGeom prst="rect">
            <a:avLst/>
          </a:prstGeom>
        </p:spPr>
        <p:txBody>
          <a:bodyPr vert="horz" wrap="square" lIns="0" tIns="0" rIns="0" bIns="0" rtlCol="0">
            <a:spAutoFit/>
          </a:bodyPr>
          <a:lstStyle/>
          <a:p>
            <a:pPr marL="12700" marR="5080" indent="103505">
              <a:lnSpc>
                <a:spcPct val="100000"/>
              </a:lnSpc>
              <a:tabLst>
                <a:tab pos="1256030" algn="l"/>
                <a:tab pos="1318895" algn="l"/>
                <a:tab pos="2136775" algn="l"/>
              </a:tabLst>
            </a:pPr>
            <a:r>
              <a:rPr sz="2600" spc="5" dirty="0">
                <a:latin typeface="Times New Roman"/>
                <a:cs typeface="Times New Roman"/>
              </a:rPr>
              <a:t>po</a:t>
            </a:r>
            <a:r>
              <a:rPr sz="2600" spc="-5" dirty="0">
                <a:latin typeface="Times New Roman"/>
                <a:cs typeface="Times New Roman"/>
              </a:rPr>
              <a:t>st</a:t>
            </a:r>
            <a:r>
              <a:rPr sz="2600" spc="5" dirty="0">
                <a:latin typeface="Times New Roman"/>
                <a:cs typeface="Times New Roman"/>
              </a:rPr>
              <a:t>o</a:t>
            </a:r>
            <a:r>
              <a:rPr sz="2600" spc="-5" dirty="0">
                <a:latin typeface="Times New Roman"/>
                <a:cs typeface="Times New Roman"/>
              </a:rPr>
              <a:t>j</a:t>
            </a:r>
            <a:r>
              <a:rPr sz="2600" dirty="0">
                <a:latin typeface="Times New Roman"/>
                <a:cs typeface="Times New Roman"/>
              </a:rPr>
              <a:t>i	</a:t>
            </a:r>
            <a:r>
              <a:rPr sz="2600" spc="-10" dirty="0">
                <a:latin typeface="Times New Roman"/>
                <a:cs typeface="Times New Roman"/>
              </a:rPr>
              <a:t>u</a:t>
            </a:r>
            <a:r>
              <a:rPr sz="2600" spc="5" dirty="0">
                <a:latin typeface="Times New Roman"/>
                <a:cs typeface="Times New Roman"/>
              </a:rPr>
              <a:t>v</a:t>
            </a:r>
            <a:r>
              <a:rPr sz="2600" spc="-20" dirty="0">
                <a:latin typeface="Times New Roman"/>
                <a:cs typeface="Times New Roman"/>
              </a:rPr>
              <a:t>e</a:t>
            </a:r>
            <a:r>
              <a:rPr sz="2600" dirty="0">
                <a:latin typeface="Times New Roman"/>
                <a:cs typeface="Times New Roman"/>
              </a:rPr>
              <a:t>k	</a:t>
            </a:r>
            <a:r>
              <a:rPr sz="2600" spc="5" dirty="0">
                <a:latin typeface="Times New Roman"/>
                <a:cs typeface="Times New Roman"/>
              </a:rPr>
              <a:t>v</a:t>
            </a:r>
            <a:r>
              <a:rPr sz="2600" spc="-20" dirty="0">
                <a:latin typeface="Times New Roman"/>
                <a:cs typeface="Times New Roman"/>
              </a:rPr>
              <a:t>e</a:t>
            </a:r>
            <a:r>
              <a:rPr sz="2600" spc="-5" dirty="0">
                <a:latin typeface="Times New Roman"/>
                <a:cs typeface="Times New Roman"/>
              </a:rPr>
              <a:t>z</a:t>
            </a:r>
            <a:r>
              <a:rPr sz="2600" dirty="0">
                <a:latin typeface="Times New Roman"/>
                <a:cs typeface="Times New Roman"/>
              </a:rPr>
              <a:t>a  </a:t>
            </a:r>
            <a:r>
              <a:rPr sz="2600" spc="5" dirty="0">
                <a:latin typeface="Times New Roman"/>
                <a:cs typeface="Times New Roman"/>
              </a:rPr>
              <a:t>ko</a:t>
            </a:r>
            <a:r>
              <a:rPr sz="2600" spc="-5" dirty="0">
                <a:latin typeface="Times New Roman"/>
                <a:cs typeface="Times New Roman"/>
              </a:rPr>
              <a:t>liči</a:t>
            </a:r>
            <a:r>
              <a:rPr sz="2600" spc="5" dirty="0">
                <a:latin typeface="Times New Roman"/>
                <a:cs typeface="Times New Roman"/>
              </a:rPr>
              <a:t>n</a:t>
            </a:r>
            <a:r>
              <a:rPr sz="2600" dirty="0">
                <a:latin typeface="Times New Roman"/>
                <a:cs typeface="Times New Roman"/>
              </a:rPr>
              <a:t>e		</a:t>
            </a:r>
            <a:r>
              <a:rPr sz="2600" spc="-5" dirty="0">
                <a:latin typeface="Times New Roman"/>
                <a:cs typeface="Times New Roman"/>
              </a:rPr>
              <a:t>šta</a:t>
            </a:r>
            <a:r>
              <a:rPr sz="2600" spc="-10" dirty="0">
                <a:latin typeface="Times New Roman"/>
                <a:cs typeface="Times New Roman"/>
              </a:rPr>
              <a:t>m</a:t>
            </a:r>
            <a:r>
              <a:rPr sz="2600" spc="5" dirty="0">
                <a:latin typeface="Times New Roman"/>
                <a:cs typeface="Times New Roman"/>
              </a:rPr>
              <a:t>p</a:t>
            </a:r>
            <a:r>
              <a:rPr sz="2600" spc="-5" dirty="0">
                <a:latin typeface="Times New Roman"/>
                <a:cs typeface="Times New Roman"/>
              </a:rPr>
              <a:t>a</a:t>
            </a:r>
            <a:r>
              <a:rPr sz="2600" spc="5" dirty="0">
                <a:latin typeface="Times New Roman"/>
                <a:cs typeface="Times New Roman"/>
              </a:rPr>
              <a:t>no</a:t>
            </a:r>
            <a:r>
              <a:rPr sz="2600" dirty="0">
                <a:latin typeface="Times New Roman"/>
                <a:cs typeface="Times New Roman"/>
              </a:rPr>
              <a:t>g</a:t>
            </a:r>
            <a:endParaRPr sz="2600">
              <a:latin typeface="Times New Roman"/>
              <a:cs typeface="Times New Roman"/>
            </a:endParaRPr>
          </a:p>
        </p:txBody>
      </p:sp>
      <p:sp>
        <p:nvSpPr>
          <p:cNvPr id="10" name="object 10"/>
          <p:cNvSpPr txBox="1"/>
          <p:nvPr/>
        </p:nvSpPr>
        <p:spPr>
          <a:xfrm>
            <a:off x="7919237" y="2547110"/>
            <a:ext cx="1614170" cy="407670"/>
          </a:xfrm>
          <a:prstGeom prst="rect">
            <a:avLst/>
          </a:prstGeom>
        </p:spPr>
        <p:txBody>
          <a:bodyPr vert="horz" wrap="square" lIns="0" tIns="0" rIns="0" bIns="0" rtlCol="0">
            <a:spAutoFit/>
          </a:bodyPr>
          <a:lstStyle/>
          <a:p>
            <a:pPr marL="12700">
              <a:lnSpc>
                <a:spcPct val="100000"/>
              </a:lnSpc>
              <a:tabLst>
                <a:tab pos="1124585" algn="l"/>
              </a:tabLst>
            </a:pPr>
            <a:r>
              <a:rPr sz="2600" dirty="0">
                <a:latin typeface="Times New Roman"/>
                <a:cs typeface="Times New Roman"/>
              </a:rPr>
              <a:t>D</a:t>
            </a:r>
            <a:r>
              <a:rPr sz="2600" spc="-20" dirty="0">
                <a:latin typeface="Times New Roman"/>
                <a:cs typeface="Times New Roman"/>
              </a:rPr>
              <a:t>a</a:t>
            </a:r>
            <a:r>
              <a:rPr sz="2600" spc="5" dirty="0">
                <a:latin typeface="Times New Roman"/>
                <a:cs typeface="Times New Roman"/>
              </a:rPr>
              <a:t>k</a:t>
            </a:r>
            <a:r>
              <a:rPr sz="2600" spc="-5" dirty="0">
                <a:latin typeface="Times New Roman"/>
                <a:cs typeface="Times New Roman"/>
              </a:rPr>
              <a:t>le</a:t>
            </a:r>
            <a:r>
              <a:rPr sz="2600" dirty="0">
                <a:latin typeface="Times New Roman"/>
                <a:cs typeface="Times New Roman"/>
              </a:rPr>
              <a:t>,	</a:t>
            </a:r>
            <a:r>
              <a:rPr sz="2600" spc="-10" dirty="0">
                <a:latin typeface="Times New Roman"/>
                <a:cs typeface="Times New Roman"/>
              </a:rPr>
              <a:t>on</a:t>
            </a:r>
            <a:r>
              <a:rPr sz="2600" dirty="0">
                <a:latin typeface="Times New Roman"/>
                <a:cs typeface="Times New Roman"/>
              </a:rPr>
              <a:t>e</a:t>
            </a:r>
            <a:endParaRPr sz="2600">
              <a:latin typeface="Times New Roman"/>
              <a:cs typeface="Times New Roman"/>
            </a:endParaRPr>
          </a:p>
        </p:txBody>
      </p:sp>
      <p:sp>
        <p:nvSpPr>
          <p:cNvPr id="11" name="object 11"/>
          <p:cNvSpPr txBox="1"/>
          <p:nvPr/>
        </p:nvSpPr>
        <p:spPr>
          <a:xfrm>
            <a:off x="2262516" y="2943350"/>
            <a:ext cx="4107179" cy="407670"/>
          </a:xfrm>
          <a:prstGeom prst="rect">
            <a:avLst/>
          </a:prstGeom>
        </p:spPr>
        <p:txBody>
          <a:bodyPr vert="horz" wrap="square" lIns="0" tIns="0" rIns="0" bIns="0" rtlCol="0">
            <a:spAutoFit/>
          </a:bodyPr>
          <a:lstStyle/>
          <a:p>
            <a:pPr marL="12700">
              <a:lnSpc>
                <a:spcPct val="100000"/>
              </a:lnSpc>
              <a:tabLst>
                <a:tab pos="1403350" algn="l"/>
                <a:tab pos="1950720" algn="l"/>
                <a:tab pos="3433445" algn="l"/>
              </a:tabLst>
            </a:pPr>
            <a:r>
              <a:rPr sz="2600" spc="5" dirty="0">
                <a:latin typeface="Times New Roman"/>
                <a:cs typeface="Times New Roman"/>
              </a:rPr>
              <a:t>p</a:t>
            </a:r>
            <a:r>
              <a:rPr sz="2600" spc="-10" dirty="0">
                <a:latin typeface="Times New Roman"/>
                <a:cs typeface="Times New Roman"/>
              </a:rPr>
              <a:t>o</a:t>
            </a:r>
            <a:r>
              <a:rPr sz="2600" spc="5" dirty="0">
                <a:latin typeface="Times New Roman"/>
                <a:cs typeface="Times New Roman"/>
              </a:rPr>
              <a:t>n</a:t>
            </a:r>
            <a:r>
              <a:rPr sz="2600" spc="-20" dirty="0">
                <a:latin typeface="Times New Roman"/>
                <a:cs typeface="Times New Roman"/>
              </a:rPr>
              <a:t>e</a:t>
            </a:r>
            <a:r>
              <a:rPr sz="2600" spc="5" dirty="0">
                <a:latin typeface="Times New Roman"/>
                <a:cs typeface="Times New Roman"/>
              </a:rPr>
              <a:t>k</a:t>
            </a:r>
            <a:r>
              <a:rPr sz="2600" spc="-20" dirty="0">
                <a:latin typeface="Times New Roman"/>
                <a:cs typeface="Times New Roman"/>
              </a:rPr>
              <a:t>a</a:t>
            </a:r>
            <a:r>
              <a:rPr sz="2600" dirty="0">
                <a:latin typeface="Times New Roman"/>
                <a:cs typeface="Times New Roman"/>
              </a:rPr>
              <a:t>d	</a:t>
            </a:r>
            <a:r>
              <a:rPr sz="2600" spc="-20" dirty="0">
                <a:latin typeface="Times New Roman"/>
                <a:cs typeface="Times New Roman"/>
              </a:rPr>
              <a:t>(</a:t>
            </a:r>
            <a:r>
              <a:rPr sz="2600" dirty="0">
                <a:latin typeface="Times New Roman"/>
                <a:cs typeface="Times New Roman"/>
              </a:rPr>
              <a:t>u	</a:t>
            </a:r>
            <a:r>
              <a:rPr sz="2600" spc="5" dirty="0">
                <a:latin typeface="Times New Roman"/>
                <a:cs typeface="Times New Roman"/>
              </a:rPr>
              <a:t>u</a:t>
            </a:r>
            <a:r>
              <a:rPr sz="2600" spc="-5" dirty="0">
                <a:latin typeface="Times New Roman"/>
                <a:cs typeface="Times New Roman"/>
              </a:rPr>
              <a:t>sl</a:t>
            </a:r>
            <a:r>
              <a:rPr sz="2600" spc="-10" dirty="0">
                <a:latin typeface="Times New Roman"/>
                <a:cs typeface="Times New Roman"/>
              </a:rPr>
              <a:t>o</a:t>
            </a:r>
            <a:r>
              <a:rPr sz="2600" spc="5" dirty="0">
                <a:latin typeface="Times New Roman"/>
                <a:cs typeface="Times New Roman"/>
              </a:rPr>
              <a:t>v</a:t>
            </a:r>
            <a:r>
              <a:rPr sz="2600" spc="-5" dirty="0">
                <a:latin typeface="Times New Roman"/>
                <a:cs typeface="Times New Roman"/>
              </a:rPr>
              <a:t>i</a:t>
            </a:r>
            <a:r>
              <a:rPr sz="2600" spc="-10" dirty="0">
                <a:latin typeface="Times New Roman"/>
                <a:cs typeface="Times New Roman"/>
              </a:rPr>
              <a:t>m</a:t>
            </a:r>
            <a:r>
              <a:rPr sz="2600" dirty="0">
                <a:latin typeface="Times New Roman"/>
                <a:cs typeface="Times New Roman"/>
              </a:rPr>
              <a:t>a	</a:t>
            </a:r>
            <a:r>
              <a:rPr sz="2600" spc="5" dirty="0">
                <a:latin typeface="Times New Roman"/>
                <a:cs typeface="Times New Roman"/>
              </a:rPr>
              <a:t>k</a:t>
            </a:r>
            <a:r>
              <a:rPr sz="2600" spc="-5" dirty="0">
                <a:latin typeface="Times New Roman"/>
                <a:cs typeface="Times New Roman"/>
              </a:rPr>
              <a:t>riz</a:t>
            </a:r>
            <a:r>
              <a:rPr sz="2600" dirty="0">
                <a:latin typeface="Times New Roman"/>
                <a:cs typeface="Times New Roman"/>
              </a:rPr>
              <a:t>e</a:t>
            </a:r>
            <a:endParaRPr sz="2600">
              <a:latin typeface="Times New Roman"/>
              <a:cs typeface="Times New Roman"/>
            </a:endParaRPr>
          </a:p>
        </p:txBody>
      </p:sp>
      <p:sp>
        <p:nvSpPr>
          <p:cNvPr id="12" name="object 12"/>
          <p:cNvSpPr txBox="1"/>
          <p:nvPr/>
        </p:nvSpPr>
        <p:spPr>
          <a:xfrm>
            <a:off x="6616167" y="2150871"/>
            <a:ext cx="1253490" cy="1200150"/>
          </a:xfrm>
          <a:prstGeom prst="rect">
            <a:avLst/>
          </a:prstGeom>
        </p:spPr>
        <p:txBody>
          <a:bodyPr vert="horz" wrap="square" lIns="0" tIns="0" rIns="0" bIns="0" rtlCol="0">
            <a:spAutoFit/>
          </a:bodyPr>
          <a:lstStyle/>
          <a:p>
            <a:pPr marL="12065" marR="5080" indent="97790" algn="ctr">
              <a:lnSpc>
                <a:spcPct val="100000"/>
              </a:lnSpc>
            </a:pPr>
            <a:r>
              <a:rPr sz="2600" spc="-5" smtClean="0">
                <a:latin typeface="Times New Roman"/>
                <a:cs typeface="Times New Roman"/>
              </a:rPr>
              <a:t>izme</a:t>
            </a:r>
            <a:r>
              <a:rPr lang="sr-Latn-RS" sz="2600" spc="-5" dirty="0" smtClean="0">
                <a:latin typeface="Times New Roman"/>
                <a:cs typeface="Times New Roman"/>
              </a:rPr>
              <a:t>đ</a:t>
            </a:r>
            <a:r>
              <a:rPr sz="2600" spc="-5" smtClean="0">
                <a:latin typeface="Times New Roman"/>
                <a:cs typeface="Times New Roman"/>
              </a:rPr>
              <a:t>u  </a:t>
            </a:r>
            <a:r>
              <a:rPr sz="2600" dirty="0">
                <a:latin typeface="Times New Roman"/>
                <a:cs typeface="Times New Roman"/>
              </a:rPr>
              <a:t>novca.  </a:t>
            </a:r>
            <a:r>
              <a:rPr sz="2600" spc="-10" dirty="0">
                <a:latin typeface="Times New Roman"/>
                <a:cs typeface="Times New Roman"/>
              </a:rPr>
              <a:t>d</a:t>
            </a:r>
            <a:r>
              <a:rPr sz="2600" spc="-5" dirty="0">
                <a:latin typeface="Times New Roman"/>
                <a:cs typeface="Times New Roman"/>
              </a:rPr>
              <a:t>rža</a:t>
            </a:r>
            <a:r>
              <a:rPr sz="2600" spc="-10" dirty="0">
                <a:latin typeface="Times New Roman"/>
                <a:cs typeface="Times New Roman"/>
              </a:rPr>
              <a:t>v</a:t>
            </a:r>
            <a:r>
              <a:rPr sz="2600" spc="5" dirty="0">
                <a:latin typeface="Times New Roman"/>
                <a:cs typeface="Times New Roman"/>
              </a:rPr>
              <a:t>n</a:t>
            </a:r>
            <a:r>
              <a:rPr sz="2600" spc="-10" dirty="0">
                <a:latin typeface="Times New Roman"/>
                <a:cs typeface="Times New Roman"/>
              </a:rPr>
              <a:t>o</a:t>
            </a:r>
            <a:r>
              <a:rPr sz="2600" dirty="0">
                <a:latin typeface="Times New Roman"/>
                <a:cs typeface="Times New Roman"/>
              </a:rPr>
              <a:t>g</a:t>
            </a:r>
            <a:endParaRPr sz="2600">
              <a:latin typeface="Times New Roman"/>
              <a:cs typeface="Times New Roman"/>
            </a:endParaRPr>
          </a:p>
        </p:txBody>
      </p:sp>
      <p:sp>
        <p:nvSpPr>
          <p:cNvPr id="13" name="object 13"/>
          <p:cNvSpPr txBox="1"/>
          <p:nvPr/>
        </p:nvSpPr>
        <p:spPr>
          <a:xfrm>
            <a:off x="8115684" y="2943350"/>
            <a:ext cx="1416050" cy="407670"/>
          </a:xfrm>
          <a:prstGeom prst="rect">
            <a:avLst/>
          </a:prstGeom>
        </p:spPr>
        <p:txBody>
          <a:bodyPr vert="horz" wrap="square" lIns="0" tIns="0" rIns="0" bIns="0" rtlCol="0">
            <a:spAutoFit/>
          </a:bodyPr>
          <a:lstStyle/>
          <a:p>
            <a:pPr marL="12700">
              <a:lnSpc>
                <a:spcPct val="100000"/>
              </a:lnSpc>
              <a:tabLst>
                <a:tab pos="1310640" algn="l"/>
              </a:tabLst>
            </a:pPr>
            <a:r>
              <a:rPr sz="2600" spc="-10" dirty="0">
                <a:latin typeface="Times New Roman"/>
                <a:cs typeface="Times New Roman"/>
              </a:rPr>
              <a:t>b</a:t>
            </a:r>
            <a:r>
              <a:rPr sz="2600" spc="5" dirty="0">
                <a:latin typeface="Times New Roman"/>
                <a:cs typeface="Times New Roman"/>
              </a:rPr>
              <a:t>u</a:t>
            </a:r>
            <a:r>
              <a:rPr sz="2600" spc="-10" dirty="0">
                <a:latin typeface="Times New Roman"/>
                <a:cs typeface="Times New Roman"/>
              </a:rPr>
              <a:t>d</a:t>
            </a:r>
            <a:r>
              <a:rPr sz="2600" spc="-5" dirty="0">
                <a:latin typeface="Times New Roman"/>
                <a:cs typeface="Times New Roman"/>
              </a:rPr>
              <a:t>žet</a:t>
            </a:r>
            <a:r>
              <a:rPr sz="2600" dirty="0">
                <a:latin typeface="Times New Roman"/>
                <a:cs typeface="Times New Roman"/>
              </a:rPr>
              <a:t>a	i</a:t>
            </a:r>
            <a:endParaRPr sz="2600">
              <a:latin typeface="Times New Roman"/>
              <a:cs typeface="Times New Roman"/>
            </a:endParaRPr>
          </a:p>
        </p:txBody>
      </p:sp>
      <p:sp>
        <p:nvSpPr>
          <p:cNvPr id="14" name="object 14"/>
          <p:cNvSpPr txBox="1"/>
          <p:nvPr/>
        </p:nvSpPr>
        <p:spPr>
          <a:xfrm>
            <a:off x="2262516" y="3339590"/>
            <a:ext cx="7270750" cy="407670"/>
          </a:xfrm>
          <a:prstGeom prst="rect">
            <a:avLst/>
          </a:prstGeom>
        </p:spPr>
        <p:txBody>
          <a:bodyPr vert="horz" wrap="square" lIns="0" tIns="0" rIns="0" bIns="0" rtlCol="0">
            <a:spAutoFit/>
          </a:bodyPr>
          <a:lstStyle/>
          <a:p>
            <a:pPr marL="12700">
              <a:lnSpc>
                <a:spcPct val="100000"/>
              </a:lnSpc>
              <a:tabLst>
                <a:tab pos="2072639" algn="l"/>
                <a:tab pos="3140710" algn="l"/>
                <a:tab pos="3642360" algn="l"/>
                <a:tab pos="5409565" algn="l"/>
                <a:tab pos="5929630" algn="l"/>
                <a:tab pos="7165340" algn="l"/>
              </a:tabLst>
            </a:pPr>
            <a:r>
              <a:rPr sz="2600" spc="5" dirty="0">
                <a:latin typeface="Times New Roman"/>
                <a:cs typeface="Times New Roman"/>
              </a:rPr>
              <a:t>n</a:t>
            </a:r>
            <a:r>
              <a:rPr sz="2600" spc="-5" dirty="0">
                <a:latin typeface="Times New Roman"/>
                <a:cs typeface="Times New Roman"/>
              </a:rPr>
              <a:t>es</a:t>
            </a:r>
            <a:r>
              <a:rPr sz="2600" spc="-10" dirty="0">
                <a:latin typeface="Times New Roman"/>
                <a:cs typeface="Times New Roman"/>
              </a:rPr>
              <a:t>p</a:t>
            </a:r>
            <a:r>
              <a:rPr sz="2600" spc="5" dirty="0">
                <a:latin typeface="Times New Roman"/>
                <a:cs typeface="Times New Roman"/>
              </a:rPr>
              <a:t>o</a:t>
            </a:r>
            <a:r>
              <a:rPr sz="2600" spc="-5" dirty="0">
                <a:latin typeface="Times New Roman"/>
                <a:cs typeface="Times New Roman"/>
              </a:rPr>
              <a:t>s</a:t>
            </a:r>
            <a:r>
              <a:rPr sz="2600" spc="-10" dirty="0">
                <a:latin typeface="Times New Roman"/>
                <a:cs typeface="Times New Roman"/>
              </a:rPr>
              <a:t>o</a:t>
            </a:r>
            <a:r>
              <a:rPr sz="2600" spc="5" dirty="0">
                <a:latin typeface="Times New Roman"/>
                <a:cs typeface="Times New Roman"/>
              </a:rPr>
              <a:t>b</a:t>
            </a:r>
            <a:r>
              <a:rPr sz="2600" spc="-10" dirty="0">
                <a:latin typeface="Times New Roman"/>
                <a:cs typeface="Times New Roman"/>
              </a:rPr>
              <a:t>no</a:t>
            </a:r>
            <a:r>
              <a:rPr sz="2600" spc="-5" dirty="0">
                <a:latin typeface="Times New Roman"/>
                <a:cs typeface="Times New Roman"/>
              </a:rPr>
              <a:t>st</a:t>
            </a:r>
            <a:r>
              <a:rPr sz="2600" dirty="0">
                <a:latin typeface="Times New Roman"/>
                <a:cs typeface="Times New Roman"/>
              </a:rPr>
              <a:t>i	</a:t>
            </a:r>
            <a:r>
              <a:rPr sz="2600" spc="5" dirty="0">
                <a:latin typeface="Times New Roman"/>
                <a:cs typeface="Times New Roman"/>
              </a:rPr>
              <a:t>d</a:t>
            </a:r>
            <a:r>
              <a:rPr sz="2600" spc="-5" dirty="0">
                <a:latin typeface="Times New Roman"/>
                <a:cs typeface="Times New Roman"/>
              </a:rPr>
              <a:t>rža</a:t>
            </a:r>
            <a:r>
              <a:rPr sz="2600" spc="5" dirty="0">
                <a:latin typeface="Times New Roman"/>
                <a:cs typeface="Times New Roman"/>
              </a:rPr>
              <a:t>v</a:t>
            </a:r>
            <a:r>
              <a:rPr sz="2600" dirty="0">
                <a:latin typeface="Times New Roman"/>
                <a:cs typeface="Times New Roman"/>
              </a:rPr>
              <a:t>a	</a:t>
            </a:r>
            <a:r>
              <a:rPr sz="2600" spc="5" dirty="0">
                <a:latin typeface="Times New Roman"/>
                <a:cs typeface="Times New Roman"/>
              </a:rPr>
              <a:t>d</a:t>
            </a:r>
            <a:r>
              <a:rPr sz="2600" dirty="0">
                <a:latin typeface="Times New Roman"/>
                <a:cs typeface="Times New Roman"/>
              </a:rPr>
              <a:t>a	</a:t>
            </a:r>
            <a:r>
              <a:rPr sz="2600" spc="5" dirty="0">
                <a:latin typeface="Times New Roman"/>
                <a:cs typeface="Times New Roman"/>
              </a:rPr>
              <a:t>po</a:t>
            </a:r>
            <a:r>
              <a:rPr sz="2600" spc="-20" dirty="0">
                <a:latin typeface="Times New Roman"/>
                <a:cs typeface="Times New Roman"/>
              </a:rPr>
              <a:t>z</a:t>
            </a:r>
            <a:r>
              <a:rPr sz="2600" spc="-5" dirty="0">
                <a:latin typeface="Times New Roman"/>
                <a:cs typeface="Times New Roman"/>
              </a:rPr>
              <a:t>aj</a:t>
            </a:r>
            <a:r>
              <a:rPr sz="2600" spc="-10" dirty="0">
                <a:latin typeface="Times New Roman"/>
                <a:cs typeface="Times New Roman"/>
              </a:rPr>
              <a:t>m</a:t>
            </a:r>
            <a:r>
              <a:rPr sz="2600" spc="5" dirty="0">
                <a:latin typeface="Times New Roman"/>
                <a:cs typeface="Times New Roman"/>
              </a:rPr>
              <a:t>l</a:t>
            </a:r>
            <a:r>
              <a:rPr sz="2600" spc="-5" dirty="0">
                <a:latin typeface="Times New Roman"/>
                <a:cs typeface="Times New Roman"/>
              </a:rPr>
              <a:t>j</a:t>
            </a:r>
            <a:r>
              <a:rPr sz="2600" spc="5" dirty="0">
                <a:latin typeface="Times New Roman"/>
                <a:cs typeface="Times New Roman"/>
              </a:rPr>
              <a:t>u</a:t>
            </a:r>
            <a:r>
              <a:rPr sz="2600" spc="-5" dirty="0">
                <a:latin typeface="Times New Roman"/>
                <a:cs typeface="Times New Roman"/>
              </a:rPr>
              <a:t>j</a:t>
            </a:r>
            <a:r>
              <a:rPr sz="2600" dirty="0">
                <a:latin typeface="Times New Roman"/>
                <a:cs typeface="Times New Roman"/>
              </a:rPr>
              <a:t>u	</a:t>
            </a:r>
            <a:r>
              <a:rPr sz="2600" spc="5" dirty="0">
                <a:latin typeface="Times New Roman"/>
                <a:cs typeface="Times New Roman"/>
              </a:rPr>
              <a:t>o</a:t>
            </a:r>
            <a:r>
              <a:rPr sz="2600" dirty="0">
                <a:latin typeface="Times New Roman"/>
                <a:cs typeface="Times New Roman"/>
              </a:rPr>
              <a:t>d	</a:t>
            </a:r>
            <a:r>
              <a:rPr sz="2600" spc="-5" dirty="0">
                <a:latin typeface="Times New Roman"/>
                <a:cs typeface="Times New Roman"/>
              </a:rPr>
              <a:t>ja</a:t>
            </a:r>
            <a:r>
              <a:rPr sz="2600" spc="5" dirty="0">
                <a:latin typeface="Times New Roman"/>
                <a:cs typeface="Times New Roman"/>
              </a:rPr>
              <a:t>vno</a:t>
            </a:r>
            <a:r>
              <a:rPr sz="2600" spc="-5" dirty="0">
                <a:latin typeface="Times New Roman"/>
                <a:cs typeface="Times New Roman"/>
              </a:rPr>
              <a:t>st</a:t>
            </a:r>
            <a:r>
              <a:rPr sz="2600" dirty="0">
                <a:latin typeface="Times New Roman"/>
                <a:cs typeface="Times New Roman"/>
              </a:rPr>
              <a:t>i	i</a:t>
            </a:r>
            <a:endParaRPr sz="2600">
              <a:latin typeface="Times New Roman"/>
              <a:cs typeface="Times New Roman"/>
            </a:endParaRPr>
          </a:p>
        </p:txBody>
      </p:sp>
      <p:sp>
        <p:nvSpPr>
          <p:cNvPr id="15" name="object 15"/>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16" name="object 16"/>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17" name="object 17"/>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18" name="object 18"/>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19" name="object 19"/>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20" name="object 20"/>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21" name="object 21"/>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22" name="object 22"/>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23" name="object 23"/>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24" name="object 24"/>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25" name="object 25"/>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26" name="object 26"/>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27" name="object 27"/>
          <p:cNvSpPr txBox="1"/>
          <p:nvPr/>
        </p:nvSpPr>
        <p:spPr>
          <a:xfrm>
            <a:off x="2262516" y="3735830"/>
            <a:ext cx="4785995" cy="407670"/>
          </a:xfrm>
          <a:prstGeom prst="rect">
            <a:avLst/>
          </a:prstGeom>
        </p:spPr>
        <p:txBody>
          <a:bodyPr vert="horz" wrap="square" lIns="0" tIns="0" rIns="0" bIns="0" rtlCol="0">
            <a:spAutoFit/>
          </a:bodyPr>
          <a:lstStyle/>
          <a:p>
            <a:pPr marL="12700">
              <a:lnSpc>
                <a:spcPct val="100000"/>
              </a:lnSpc>
              <a:tabLst>
                <a:tab pos="1967864" algn="l"/>
                <a:tab pos="3467100" algn="l"/>
                <a:tab pos="4606925" algn="l"/>
              </a:tabLst>
            </a:pPr>
            <a:r>
              <a:rPr sz="2600" spc="-5" dirty="0">
                <a:latin typeface="Times New Roman"/>
                <a:cs typeface="Times New Roman"/>
              </a:rPr>
              <a:t>i</a:t>
            </a:r>
            <a:r>
              <a:rPr sz="2600" spc="5" dirty="0">
                <a:latin typeface="Times New Roman"/>
                <a:cs typeface="Times New Roman"/>
              </a:rPr>
              <a:t>no</a:t>
            </a:r>
            <a:r>
              <a:rPr sz="2600" spc="-5" dirty="0">
                <a:latin typeface="Times New Roman"/>
                <a:cs typeface="Times New Roman"/>
              </a:rPr>
              <a:t>stra</a:t>
            </a:r>
            <a:r>
              <a:rPr sz="2600" spc="5" dirty="0">
                <a:latin typeface="Times New Roman"/>
                <a:cs typeface="Times New Roman"/>
              </a:rPr>
              <a:t>n</a:t>
            </a:r>
            <a:r>
              <a:rPr sz="2600" spc="-5" dirty="0">
                <a:latin typeface="Times New Roman"/>
                <a:cs typeface="Times New Roman"/>
              </a:rPr>
              <a:t>st</a:t>
            </a:r>
            <a:r>
              <a:rPr sz="2600" spc="-10" dirty="0">
                <a:latin typeface="Times New Roman"/>
                <a:cs typeface="Times New Roman"/>
              </a:rPr>
              <a:t>v</a:t>
            </a:r>
            <a:r>
              <a:rPr sz="2600" spc="-5" dirty="0">
                <a:latin typeface="Times New Roman"/>
                <a:cs typeface="Times New Roman"/>
              </a:rPr>
              <a:t>a</a:t>
            </a:r>
            <a:r>
              <a:rPr sz="2600" dirty="0">
                <a:latin typeface="Times New Roman"/>
                <a:cs typeface="Times New Roman"/>
              </a:rPr>
              <a:t>)	</a:t>
            </a:r>
            <a:r>
              <a:rPr sz="2600" b="1" i="1" spc="-5" dirty="0">
                <a:latin typeface="Times New Roman"/>
                <a:cs typeface="Times New Roman"/>
              </a:rPr>
              <a:t>št</a:t>
            </a:r>
            <a:r>
              <a:rPr sz="2600" b="1" i="1" spc="5" dirty="0">
                <a:latin typeface="Times New Roman"/>
                <a:cs typeface="Times New Roman"/>
              </a:rPr>
              <a:t>a</a:t>
            </a:r>
            <a:r>
              <a:rPr sz="2600" b="1" i="1" dirty="0">
                <a:latin typeface="Times New Roman"/>
                <a:cs typeface="Times New Roman"/>
              </a:rPr>
              <a:t>m</a:t>
            </a:r>
            <a:r>
              <a:rPr sz="2600" b="1" i="1" spc="5" dirty="0">
                <a:latin typeface="Times New Roman"/>
                <a:cs typeface="Times New Roman"/>
              </a:rPr>
              <a:t>p</a:t>
            </a:r>
            <a:r>
              <a:rPr sz="2600" b="1" i="1" spc="-10" dirty="0">
                <a:latin typeface="Times New Roman"/>
                <a:cs typeface="Times New Roman"/>
              </a:rPr>
              <a:t>a</a:t>
            </a:r>
            <a:r>
              <a:rPr sz="2600" b="1" i="1" spc="-5" dirty="0">
                <a:latin typeface="Times New Roman"/>
                <a:cs typeface="Times New Roman"/>
              </a:rPr>
              <a:t>j</a:t>
            </a:r>
            <a:r>
              <a:rPr sz="2600" b="1" i="1" dirty="0">
                <a:latin typeface="Times New Roman"/>
                <a:cs typeface="Times New Roman"/>
              </a:rPr>
              <a:t>u	n</a:t>
            </a:r>
            <a:r>
              <a:rPr sz="2600" b="1" i="1" spc="5" dirty="0">
                <a:latin typeface="Times New Roman"/>
                <a:cs typeface="Times New Roman"/>
              </a:rPr>
              <a:t>o</a:t>
            </a:r>
            <a:r>
              <a:rPr sz="2600" b="1" i="1" spc="-5" dirty="0">
                <a:latin typeface="Times New Roman"/>
                <a:cs typeface="Times New Roman"/>
              </a:rPr>
              <a:t>v</a:t>
            </a:r>
            <a:r>
              <a:rPr sz="2600" b="1" i="1" spc="5" dirty="0">
                <a:latin typeface="Times New Roman"/>
                <a:cs typeface="Times New Roman"/>
              </a:rPr>
              <a:t>a</a:t>
            </a:r>
            <a:r>
              <a:rPr sz="2600" b="1" i="1" spc="-5" dirty="0">
                <a:latin typeface="Times New Roman"/>
                <a:cs typeface="Times New Roman"/>
              </a:rPr>
              <a:t>c</a:t>
            </a:r>
            <a:r>
              <a:rPr sz="2600" dirty="0">
                <a:latin typeface="Times New Roman"/>
                <a:cs typeface="Times New Roman"/>
              </a:rPr>
              <a:t>,	</a:t>
            </a:r>
            <a:r>
              <a:rPr sz="2600" b="1" i="1" dirty="0">
                <a:latin typeface="Times New Roman"/>
                <a:cs typeface="Times New Roman"/>
              </a:rPr>
              <a:t>a</a:t>
            </a:r>
            <a:endParaRPr sz="2600">
              <a:latin typeface="Times New Roman"/>
              <a:cs typeface="Times New Roman"/>
            </a:endParaRPr>
          </a:p>
        </p:txBody>
      </p:sp>
      <p:sp>
        <p:nvSpPr>
          <p:cNvPr id="31" name="object 31"/>
          <p:cNvSpPr txBox="1"/>
          <p:nvPr/>
        </p:nvSpPr>
        <p:spPr>
          <a:xfrm>
            <a:off x="9443601" y="6651359"/>
            <a:ext cx="166370" cy="152400"/>
          </a:xfrm>
          <a:prstGeom prst="rect">
            <a:avLst/>
          </a:prstGeom>
        </p:spPr>
        <p:txBody>
          <a:bodyPr vert="horz" wrap="square" lIns="0" tIns="0" rIns="0" bIns="0" rtlCol="0">
            <a:spAutoFit/>
          </a:bodyPr>
          <a:lstStyle/>
          <a:p>
            <a:pPr marL="12700">
              <a:lnSpc>
                <a:spcPts val="1105"/>
              </a:lnSpc>
            </a:pPr>
            <a:r>
              <a:rPr sz="1000" spc="-10" dirty="0">
                <a:latin typeface="Arial"/>
                <a:cs typeface="Arial"/>
              </a:rPr>
              <a:t>5</a:t>
            </a:r>
            <a:r>
              <a:rPr sz="1000" spc="-5" dirty="0">
                <a:latin typeface="Arial"/>
                <a:cs typeface="Arial"/>
              </a:rPr>
              <a:t>3</a:t>
            </a:r>
            <a:endParaRPr sz="1000">
              <a:latin typeface="Arial"/>
              <a:cs typeface="Arial"/>
            </a:endParaRPr>
          </a:p>
        </p:txBody>
      </p:sp>
      <p:sp>
        <p:nvSpPr>
          <p:cNvPr id="28" name="object 28"/>
          <p:cNvSpPr txBox="1"/>
          <p:nvPr/>
        </p:nvSpPr>
        <p:spPr>
          <a:xfrm>
            <a:off x="7273426" y="3735830"/>
            <a:ext cx="2260600" cy="407670"/>
          </a:xfrm>
          <a:prstGeom prst="rect">
            <a:avLst/>
          </a:prstGeom>
        </p:spPr>
        <p:txBody>
          <a:bodyPr vert="horz" wrap="square" lIns="0" tIns="0" rIns="0" bIns="0" rtlCol="0">
            <a:spAutoFit/>
          </a:bodyPr>
          <a:lstStyle/>
          <a:p>
            <a:pPr marL="12700">
              <a:lnSpc>
                <a:spcPct val="100000"/>
              </a:lnSpc>
              <a:tabLst>
                <a:tab pos="1420495" algn="l"/>
              </a:tabLst>
            </a:pPr>
            <a:r>
              <a:rPr sz="2600" b="1" i="1" spc="5" dirty="0">
                <a:latin typeface="Times New Roman"/>
                <a:cs typeface="Times New Roman"/>
              </a:rPr>
              <a:t>po</a:t>
            </a:r>
            <a:r>
              <a:rPr sz="2600" b="1" i="1" dirty="0">
                <a:latin typeface="Times New Roman"/>
                <a:cs typeface="Times New Roman"/>
              </a:rPr>
              <a:t>n</a:t>
            </a:r>
            <a:r>
              <a:rPr sz="2600" b="1" i="1" spc="-20" dirty="0">
                <a:latin typeface="Times New Roman"/>
                <a:cs typeface="Times New Roman"/>
              </a:rPr>
              <a:t>e</a:t>
            </a:r>
            <a:r>
              <a:rPr sz="2600" b="1" i="1" spc="-10" dirty="0">
                <a:latin typeface="Times New Roman"/>
                <a:cs typeface="Times New Roman"/>
              </a:rPr>
              <a:t>k</a:t>
            </a:r>
            <a:r>
              <a:rPr sz="2600" b="1" i="1" spc="5" dirty="0">
                <a:latin typeface="Times New Roman"/>
                <a:cs typeface="Times New Roman"/>
              </a:rPr>
              <a:t>a</a:t>
            </a:r>
            <a:r>
              <a:rPr sz="2600" b="1" i="1" dirty="0">
                <a:latin typeface="Times New Roman"/>
                <a:cs typeface="Times New Roman"/>
              </a:rPr>
              <a:t>d	</a:t>
            </a:r>
            <a:r>
              <a:rPr sz="2600" b="1" i="1" spc="-5" dirty="0">
                <a:latin typeface="Times New Roman"/>
                <a:cs typeface="Times New Roman"/>
              </a:rPr>
              <a:t>iz</a:t>
            </a:r>
            <a:r>
              <a:rPr sz="2600" b="1" i="1" spc="5" dirty="0">
                <a:latin typeface="Times New Roman"/>
                <a:cs typeface="Times New Roman"/>
              </a:rPr>
              <a:t>da</a:t>
            </a:r>
            <a:r>
              <a:rPr sz="2600" b="1" i="1" spc="-5" dirty="0">
                <a:latin typeface="Times New Roman"/>
                <a:cs typeface="Times New Roman"/>
              </a:rPr>
              <a:t>j</a:t>
            </a:r>
            <a:r>
              <a:rPr sz="2600" b="1" i="1" dirty="0">
                <a:latin typeface="Times New Roman"/>
                <a:cs typeface="Times New Roman"/>
              </a:rPr>
              <a:t>u</a:t>
            </a:r>
            <a:endParaRPr sz="2600">
              <a:latin typeface="Times New Roman"/>
              <a:cs typeface="Times New Roman"/>
            </a:endParaRPr>
          </a:p>
        </p:txBody>
      </p:sp>
      <p:sp>
        <p:nvSpPr>
          <p:cNvPr id="29" name="object 29"/>
          <p:cNvSpPr txBox="1"/>
          <p:nvPr/>
        </p:nvSpPr>
        <p:spPr>
          <a:xfrm>
            <a:off x="2262516" y="4132070"/>
            <a:ext cx="7272655" cy="2400657"/>
          </a:xfrm>
          <a:prstGeom prst="rect">
            <a:avLst/>
          </a:prstGeom>
        </p:spPr>
        <p:txBody>
          <a:bodyPr vert="horz" wrap="square" lIns="0" tIns="0" rIns="0" bIns="0" rtlCol="0">
            <a:spAutoFit/>
          </a:bodyPr>
          <a:lstStyle/>
          <a:p>
            <a:pPr marL="12700" marR="5080" algn="just">
              <a:lnSpc>
                <a:spcPct val="100000"/>
              </a:lnSpc>
            </a:pPr>
            <a:r>
              <a:rPr sz="2600" b="1" i="1" spc="-5" dirty="0">
                <a:latin typeface="Times New Roman"/>
                <a:cs typeface="Times New Roman"/>
              </a:rPr>
              <a:t>obveznice</a:t>
            </a:r>
            <a:r>
              <a:rPr sz="2600" spc="-5" dirty="0">
                <a:latin typeface="Times New Roman"/>
                <a:cs typeface="Times New Roman"/>
              </a:rPr>
              <a:t>. Ponajčešće, </a:t>
            </a:r>
            <a:r>
              <a:rPr sz="2600" b="1" i="1" spc="-5" dirty="0">
                <a:latin typeface="Times New Roman"/>
                <a:cs typeface="Times New Roman"/>
              </a:rPr>
              <a:t>država </a:t>
            </a:r>
            <a:r>
              <a:rPr sz="2600" b="1" i="1">
                <a:latin typeface="Times New Roman"/>
                <a:cs typeface="Times New Roman"/>
              </a:rPr>
              <a:t>izdaje </a:t>
            </a:r>
            <a:r>
              <a:rPr sz="2600" b="1" i="1" spc="-5" smtClean="0">
                <a:latin typeface="Times New Roman"/>
                <a:cs typeface="Times New Roman"/>
              </a:rPr>
              <a:t>obveznice</a:t>
            </a:r>
            <a:r>
              <a:rPr sz="2600" smtClean="0">
                <a:latin typeface="Times New Roman"/>
                <a:cs typeface="Times New Roman"/>
              </a:rPr>
              <a:t>. </a:t>
            </a:r>
            <a:r>
              <a:rPr sz="2600" b="1" i="1" dirty="0">
                <a:latin typeface="Times New Roman"/>
                <a:cs typeface="Times New Roman"/>
              </a:rPr>
              <a:t>Ona </a:t>
            </a:r>
            <a:r>
              <a:rPr sz="2600" b="1" i="1" spc="-5" dirty="0">
                <a:latin typeface="Times New Roman"/>
                <a:cs typeface="Times New Roman"/>
              </a:rPr>
              <a:t>kreiranjem novca finansira deficit. </a:t>
            </a:r>
            <a:r>
              <a:rPr sz="2600" dirty="0">
                <a:latin typeface="Times New Roman"/>
                <a:cs typeface="Times New Roman"/>
              </a:rPr>
              <a:t>Kada  </a:t>
            </a:r>
            <a:r>
              <a:rPr sz="2600" spc="-5" dirty="0">
                <a:latin typeface="Times New Roman"/>
                <a:cs typeface="Times New Roman"/>
              </a:rPr>
              <a:t>država </a:t>
            </a:r>
            <a:r>
              <a:rPr sz="2600" dirty="0">
                <a:latin typeface="Times New Roman"/>
                <a:cs typeface="Times New Roman"/>
              </a:rPr>
              <a:t>izda </a:t>
            </a:r>
            <a:r>
              <a:rPr sz="2600" spc="-5" dirty="0">
                <a:latin typeface="Times New Roman"/>
                <a:cs typeface="Times New Roman"/>
              </a:rPr>
              <a:t>obveznice, </a:t>
            </a:r>
            <a:r>
              <a:rPr sz="2600" spc="5" dirty="0">
                <a:latin typeface="Times New Roman"/>
                <a:cs typeface="Times New Roman"/>
              </a:rPr>
              <a:t>ona </a:t>
            </a:r>
            <a:r>
              <a:rPr sz="2600" spc="-5" dirty="0">
                <a:latin typeface="Times New Roman"/>
                <a:cs typeface="Times New Roman"/>
              </a:rPr>
              <a:t>traži da ih </a:t>
            </a:r>
            <a:r>
              <a:rPr sz="2600" b="1" dirty="0">
                <a:latin typeface="Times New Roman"/>
                <a:cs typeface="Times New Roman"/>
              </a:rPr>
              <a:t>CB </a:t>
            </a:r>
            <a:r>
              <a:rPr sz="2600" spc="-5" dirty="0">
                <a:latin typeface="Times New Roman"/>
                <a:cs typeface="Times New Roman"/>
              </a:rPr>
              <a:t>otkupi. </a:t>
            </a:r>
            <a:r>
              <a:rPr sz="2600" b="1" dirty="0">
                <a:latin typeface="Times New Roman"/>
                <a:cs typeface="Times New Roman"/>
              </a:rPr>
              <a:t>CB  </a:t>
            </a:r>
            <a:r>
              <a:rPr sz="2600" spc="-5" dirty="0">
                <a:latin typeface="Times New Roman"/>
                <a:cs typeface="Times New Roman"/>
              </a:rPr>
              <a:t>plaća državi obaveze novcem </a:t>
            </a:r>
            <a:r>
              <a:rPr sz="2600" dirty="0">
                <a:latin typeface="Times New Roman"/>
                <a:cs typeface="Times New Roman"/>
              </a:rPr>
              <a:t>koji </a:t>
            </a:r>
            <a:r>
              <a:rPr sz="2600" spc="-5" dirty="0">
                <a:latin typeface="Times New Roman"/>
                <a:cs typeface="Times New Roman"/>
              </a:rPr>
              <a:t>je kreirala, </a:t>
            </a:r>
            <a:r>
              <a:rPr sz="2600" dirty="0">
                <a:latin typeface="Times New Roman"/>
                <a:cs typeface="Times New Roman"/>
              </a:rPr>
              <a:t>a </a:t>
            </a:r>
            <a:r>
              <a:rPr sz="2600" spc="-5" dirty="0">
                <a:latin typeface="Times New Roman"/>
                <a:cs typeface="Times New Roman"/>
              </a:rPr>
              <a:t>država  </a:t>
            </a:r>
            <a:r>
              <a:rPr sz="2600" dirty="0">
                <a:latin typeface="Times New Roman"/>
                <a:cs typeface="Times New Roman"/>
              </a:rPr>
              <a:t>dobijenim  novcem  </a:t>
            </a:r>
            <a:r>
              <a:rPr sz="2600" spc="-5" dirty="0">
                <a:latin typeface="Times New Roman"/>
                <a:cs typeface="Times New Roman"/>
              </a:rPr>
              <a:t>finansira  deficit.  </a:t>
            </a:r>
            <a:r>
              <a:rPr sz="2600" dirty="0">
                <a:latin typeface="Times New Roman"/>
                <a:cs typeface="Times New Roman"/>
              </a:rPr>
              <a:t>Taj  </a:t>
            </a:r>
            <a:r>
              <a:rPr sz="2600" spc="-5">
                <a:latin typeface="Times New Roman"/>
                <a:cs typeface="Times New Roman"/>
              </a:rPr>
              <a:t>proces </a:t>
            </a:r>
            <a:r>
              <a:rPr sz="2600" spc="-5" smtClean="0">
                <a:latin typeface="Times New Roman"/>
                <a:cs typeface="Times New Roman"/>
              </a:rPr>
              <a:t>se</a:t>
            </a:r>
            <a:r>
              <a:rPr lang="sr-Latn-RS" sz="2600" spc="-5" dirty="0" smtClean="0">
                <a:latin typeface="Times New Roman"/>
                <a:cs typeface="Times New Roman"/>
              </a:rPr>
              <a:t> naziva </a:t>
            </a:r>
            <a:r>
              <a:rPr lang="sr-Latn-RS" sz="2600" b="1" i="1" spc="-5" dirty="0" smtClean="0">
                <a:latin typeface="Times New Roman"/>
                <a:cs typeface="Times New Roman"/>
              </a:rPr>
              <a:t>monetarizacija duga</a:t>
            </a:r>
            <a:r>
              <a:rPr lang="sr-Latn-RS" sz="2600" spc="-5" dirty="0" smtClean="0">
                <a:latin typeface="Times New Roman"/>
                <a:cs typeface="Times New Roman"/>
              </a:rPr>
              <a:t>.</a:t>
            </a:r>
            <a:endParaRPr sz="2600">
              <a:latin typeface="Times New Roman"/>
              <a:cs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0" rIns="0" bIns="0" rtlCol="0">
            <a:spAutoFit/>
          </a:bodyPr>
          <a:lstStyle/>
          <a:p>
            <a:pPr marL="443230" marR="5080">
              <a:lnSpc>
                <a:spcPct val="100000"/>
              </a:lnSpc>
            </a:pPr>
            <a:r>
              <a:rPr spc="-5" dirty="0"/>
              <a:t>Monetizacija duga,emisiona dobit i  </a:t>
            </a:r>
            <a:r>
              <a:rPr i="1" spc="-5" dirty="0"/>
              <a:t>inflacioni</a:t>
            </a:r>
            <a:r>
              <a:rPr i="1" spc="-95" dirty="0"/>
              <a:t> </a:t>
            </a:r>
            <a:r>
              <a:rPr i="1" spc="-5" dirty="0"/>
              <a:t>porez</a:t>
            </a:r>
          </a:p>
        </p:txBody>
      </p:sp>
      <p:sp>
        <p:nvSpPr>
          <p:cNvPr id="5" name="object 5"/>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6" name="object 6"/>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7" name="object 7"/>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8" name="object 8"/>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9" name="object 9"/>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0" name="object 10"/>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1" name="object 11"/>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2" name="object 12"/>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3" name="object 13"/>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4" name="object 14"/>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5" name="object 15"/>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16" name="object 16"/>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17" name="object 17"/>
          <p:cNvSpPr txBox="1"/>
          <p:nvPr/>
        </p:nvSpPr>
        <p:spPr>
          <a:xfrm>
            <a:off x="1919616" y="1754631"/>
            <a:ext cx="7615555" cy="4766310"/>
          </a:xfrm>
          <a:prstGeom prst="rect">
            <a:avLst/>
          </a:prstGeom>
        </p:spPr>
        <p:txBody>
          <a:bodyPr vert="horz" wrap="square" lIns="0" tIns="0" rIns="0" bIns="0" rtlCol="0">
            <a:spAutoFit/>
          </a:bodyPr>
          <a:lstStyle/>
          <a:p>
            <a:pPr marL="355600" marR="5080" indent="-342900" algn="just">
              <a:lnSpc>
                <a:spcPct val="100000"/>
              </a:lnSpc>
              <a:buClr>
                <a:srgbClr val="32CCCC"/>
              </a:buClr>
              <a:buSzPct val="69230"/>
              <a:buFont typeface="Wingdings"/>
              <a:buChar char=""/>
              <a:tabLst>
                <a:tab pos="355600" algn="l"/>
              </a:tabLst>
            </a:pPr>
            <a:r>
              <a:rPr sz="2600" b="1" i="1" dirty="0">
                <a:latin typeface="Times New Roman"/>
                <a:cs typeface="Times New Roman"/>
              </a:rPr>
              <a:t>Emisiona dobit </a:t>
            </a:r>
            <a:r>
              <a:rPr sz="2600" i="1" spc="-5" dirty="0">
                <a:latin typeface="Times New Roman"/>
                <a:cs typeface="Times New Roman"/>
              </a:rPr>
              <a:t>(seigniorage</a:t>
            </a:r>
            <a:r>
              <a:rPr sz="2600" spc="-5" dirty="0">
                <a:latin typeface="Times New Roman"/>
                <a:cs typeface="Times New Roman"/>
              </a:rPr>
              <a:t>) </a:t>
            </a:r>
            <a:r>
              <a:rPr sz="2600" i="1" spc="-5" dirty="0">
                <a:latin typeface="Times New Roman"/>
                <a:cs typeface="Times New Roman"/>
              </a:rPr>
              <a:t>je </a:t>
            </a:r>
            <a:r>
              <a:rPr sz="2600" i="1" dirty="0">
                <a:latin typeface="Times New Roman"/>
                <a:cs typeface="Times New Roman"/>
              </a:rPr>
              <a:t>realni prihod </a:t>
            </a:r>
            <a:r>
              <a:rPr sz="2600" i="1" spc="-5" dirty="0">
                <a:latin typeface="Times New Roman"/>
                <a:cs typeface="Times New Roman"/>
              </a:rPr>
              <a:t>koji  vlada sti</a:t>
            </a:r>
            <a:r>
              <a:rPr sz="2600" spc="-5" dirty="0">
                <a:latin typeface="Times New Roman"/>
                <a:cs typeface="Times New Roman"/>
              </a:rPr>
              <a:t>č</a:t>
            </a:r>
            <a:r>
              <a:rPr sz="2600" i="1" spc="-5" dirty="0">
                <a:latin typeface="Times New Roman"/>
                <a:cs typeface="Times New Roman"/>
              </a:rPr>
              <a:t>e </a:t>
            </a:r>
            <a:r>
              <a:rPr sz="2600" i="1" dirty="0">
                <a:latin typeface="Times New Roman"/>
                <a:cs typeface="Times New Roman"/>
              </a:rPr>
              <a:t>kroz </a:t>
            </a:r>
            <a:r>
              <a:rPr sz="2600" i="1" spc="-5" dirty="0">
                <a:latin typeface="Times New Roman"/>
                <a:cs typeface="Times New Roman"/>
              </a:rPr>
              <a:t>mogu</a:t>
            </a:r>
            <a:r>
              <a:rPr sz="2600" spc="-5" dirty="0">
                <a:latin typeface="Times New Roman"/>
                <a:cs typeface="Times New Roman"/>
              </a:rPr>
              <a:t>ć</a:t>
            </a:r>
            <a:r>
              <a:rPr sz="2600" i="1" spc="-5" dirty="0">
                <a:latin typeface="Times New Roman"/>
                <a:cs typeface="Times New Roman"/>
              </a:rPr>
              <a:t>nost kreiranja novca. </a:t>
            </a:r>
            <a:r>
              <a:rPr sz="2600" i="1" dirty="0">
                <a:latin typeface="Times New Roman"/>
                <a:cs typeface="Times New Roman"/>
              </a:rPr>
              <a:t>Kreiranje  </a:t>
            </a:r>
            <a:r>
              <a:rPr sz="2600" i="1" spc="-5" dirty="0">
                <a:latin typeface="Times New Roman"/>
                <a:cs typeface="Times New Roman"/>
              </a:rPr>
              <a:t>novca </a:t>
            </a:r>
            <a:r>
              <a:rPr sz="2600" spc="-5" dirty="0">
                <a:latin typeface="Times New Roman"/>
                <a:cs typeface="Times New Roman"/>
              </a:rPr>
              <a:t>jedan je </a:t>
            </a:r>
            <a:r>
              <a:rPr sz="2600" dirty="0">
                <a:latin typeface="Times New Roman"/>
                <a:cs typeface="Times New Roman"/>
              </a:rPr>
              <a:t>od načina </a:t>
            </a:r>
            <a:r>
              <a:rPr sz="2600" spc="-5" dirty="0">
                <a:latin typeface="Times New Roman"/>
                <a:cs typeface="Times New Roman"/>
              </a:rPr>
              <a:t>na </a:t>
            </a:r>
            <a:r>
              <a:rPr sz="2600" dirty="0">
                <a:latin typeface="Times New Roman"/>
                <a:cs typeface="Times New Roman"/>
              </a:rPr>
              <a:t>koji država </a:t>
            </a:r>
            <a:r>
              <a:rPr sz="2600" spc="-5" dirty="0">
                <a:latin typeface="Times New Roman"/>
                <a:cs typeface="Times New Roman"/>
              </a:rPr>
              <a:t>može  finansirati </a:t>
            </a:r>
            <a:r>
              <a:rPr sz="2600" dirty="0">
                <a:latin typeface="Times New Roman"/>
                <a:cs typeface="Times New Roman"/>
              </a:rPr>
              <a:t>svoju </a:t>
            </a:r>
            <a:r>
              <a:rPr sz="2600" spc="-5" dirty="0">
                <a:latin typeface="Times New Roman"/>
                <a:cs typeface="Times New Roman"/>
              </a:rPr>
              <a:t>potrošnju. Drugim rečima, kreiranje  </a:t>
            </a:r>
            <a:r>
              <a:rPr sz="2600" dirty="0">
                <a:latin typeface="Times New Roman"/>
                <a:cs typeface="Times New Roman"/>
              </a:rPr>
              <a:t>novca </a:t>
            </a:r>
            <a:r>
              <a:rPr sz="2600" spc="-5" dirty="0">
                <a:latin typeface="Times New Roman"/>
                <a:cs typeface="Times New Roman"/>
              </a:rPr>
              <a:t>je alternativa javnom zaduživanju ili povećanju  poreza. </a:t>
            </a:r>
            <a:r>
              <a:rPr sz="2600" i="1" spc="-5" dirty="0">
                <a:latin typeface="Times New Roman"/>
                <a:cs typeface="Times New Roman"/>
              </a:rPr>
              <a:t>Koliko velika stopa rasta novca je potrebna </a:t>
            </a:r>
            <a:r>
              <a:rPr sz="2600" i="1" spc="-10" dirty="0">
                <a:latin typeface="Times New Roman"/>
                <a:cs typeface="Times New Roman"/>
              </a:rPr>
              <a:t>za  </a:t>
            </a:r>
            <a:r>
              <a:rPr sz="2600" i="1" dirty="0">
                <a:latin typeface="Times New Roman"/>
                <a:cs typeface="Times New Roman"/>
              </a:rPr>
              <a:t>finansiranje </a:t>
            </a:r>
            <a:r>
              <a:rPr sz="2600" i="1" spc="-5" dirty="0">
                <a:latin typeface="Times New Roman"/>
                <a:cs typeface="Times New Roman"/>
              </a:rPr>
              <a:t>odre</a:t>
            </a:r>
            <a:r>
              <a:rPr sz="2600" spc="-5" dirty="0">
                <a:latin typeface="Times New Roman"/>
                <a:cs typeface="Times New Roman"/>
              </a:rPr>
              <a:t>ñ</a:t>
            </a:r>
            <a:r>
              <a:rPr sz="2600" i="1" spc="-5" dirty="0">
                <a:latin typeface="Times New Roman"/>
                <a:cs typeface="Times New Roman"/>
              </a:rPr>
              <a:t>enog </a:t>
            </a:r>
            <a:r>
              <a:rPr sz="2600" i="1" dirty="0">
                <a:latin typeface="Times New Roman"/>
                <a:cs typeface="Times New Roman"/>
              </a:rPr>
              <a:t>iznosa prihoda? </a:t>
            </a:r>
            <a:r>
              <a:rPr sz="2600" dirty="0">
                <a:latin typeface="Times New Roman"/>
                <a:cs typeface="Times New Roman"/>
              </a:rPr>
              <a:t>Da </a:t>
            </a:r>
            <a:r>
              <a:rPr sz="2600" spc="-5" dirty="0">
                <a:latin typeface="Times New Roman"/>
                <a:cs typeface="Times New Roman"/>
              </a:rPr>
              <a:t>bismo  odgovorili </a:t>
            </a:r>
            <a:r>
              <a:rPr sz="2600" dirty="0">
                <a:latin typeface="Times New Roman"/>
                <a:cs typeface="Times New Roman"/>
              </a:rPr>
              <a:t>na ovo </a:t>
            </a:r>
            <a:r>
              <a:rPr sz="2600" spc="-5" dirty="0">
                <a:latin typeface="Times New Roman"/>
                <a:cs typeface="Times New Roman"/>
              </a:rPr>
              <a:t>pitanje, označimo sa </a:t>
            </a:r>
            <a:r>
              <a:rPr sz="2600" b="1" dirty="0">
                <a:latin typeface="Times New Roman"/>
                <a:cs typeface="Times New Roman"/>
              </a:rPr>
              <a:t>M </a:t>
            </a:r>
            <a:r>
              <a:rPr sz="2600" spc="-5" dirty="0">
                <a:latin typeface="Times New Roman"/>
                <a:cs typeface="Times New Roman"/>
              </a:rPr>
              <a:t>nominalnu  novčanu masu merenu, recimo, </a:t>
            </a:r>
            <a:r>
              <a:rPr sz="2600" dirty="0">
                <a:latin typeface="Times New Roman"/>
                <a:cs typeface="Times New Roman"/>
              </a:rPr>
              <a:t>na </a:t>
            </a:r>
            <a:r>
              <a:rPr sz="2600" spc="-5" dirty="0">
                <a:latin typeface="Times New Roman"/>
                <a:cs typeface="Times New Roman"/>
              </a:rPr>
              <a:t>kraju svakog  meseca </a:t>
            </a:r>
            <a:r>
              <a:rPr sz="2600" dirty="0">
                <a:latin typeface="Times New Roman"/>
                <a:cs typeface="Times New Roman"/>
              </a:rPr>
              <a:t>(zbog visoke </a:t>
            </a:r>
            <a:r>
              <a:rPr sz="2600" spc="-5" dirty="0">
                <a:latin typeface="Times New Roman"/>
                <a:cs typeface="Times New Roman"/>
              </a:rPr>
              <a:t>inflacije). Neka </a:t>
            </a:r>
            <a:r>
              <a:rPr sz="2600" dirty="0">
                <a:latin typeface="Symbol"/>
                <a:cs typeface="Symbol"/>
              </a:rPr>
              <a:t></a:t>
            </a:r>
            <a:r>
              <a:rPr sz="2600" b="1" dirty="0">
                <a:latin typeface="Times New Roman"/>
                <a:cs typeface="Times New Roman"/>
              </a:rPr>
              <a:t>M </a:t>
            </a:r>
            <a:r>
              <a:rPr sz="2600" spc="-5" dirty="0">
                <a:latin typeface="Times New Roman"/>
                <a:cs typeface="Times New Roman"/>
              </a:rPr>
              <a:t>označava  promenu nominalne novčane mase </a:t>
            </a:r>
            <a:r>
              <a:rPr sz="2600" dirty="0">
                <a:latin typeface="Times New Roman"/>
                <a:cs typeface="Times New Roman"/>
              </a:rPr>
              <a:t>od </a:t>
            </a:r>
            <a:r>
              <a:rPr sz="2600" spc="-5" dirty="0">
                <a:latin typeface="Times New Roman"/>
                <a:cs typeface="Times New Roman"/>
              </a:rPr>
              <a:t>kraja prošlog  meseca </a:t>
            </a:r>
            <a:r>
              <a:rPr sz="2600" dirty="0">
                <a:latin typeface="Times New Roman"/>
                <a:cs typeface="Times New Roman"/>
              </a:rPr>
              <a:t>do </a:t>
            </a:r>
            <a:r>
              <a:rPr sz="2600" spc="-5" dirty="0">
                <a:latin typeface="Times New Roman"/>
                <a:cs typeface="Times New Roman"/>
              </a:rPr>
              <a:t>kraja ovoga meseca </a:t>
            </a:r>
            <a:r>
              <a:rPr sz="2600" dirty="0">
                <a:latin typeface="Times New Roman"/>
                <a:cs typeface="Times New Roman"/>
              </a:rPr>
              <a:t>- </a:t>
            </a:r>
            <a:r>
              <a:rPr sz="2600" b="1" i="1" dirty="0">
                <a:latin typeface="Times New Roman"/>
                <a:cs typeface="Times New Roman"/>
              </a:rPr>
              <a:t>nominalno</a:t>
            </a:r>
            <a:r>
              <a:rPr sz="2600" b="1" i="1" spc="605" dirty="0">
                <a:latin typeface="Times New Roman"/>
                <a:cs typeface="Times New Roman"/>
              </a:rPr>
              <a:t> </a:t>
            </a:r>
            <a:r>
              <a:rPr sz="2600" b="1" i="1" dirty="0">
                <a:latin typeface="Times New Roman"/>
                <a:cs typeface="Times New Roman"/>
              </a:rPr>
              <a:t>kreiranje</a:t>
            </a:r>
            <a:endParaRPr sz="2600">
              <a:latin typeface="Times New Roman"/>
              <a:cs typeface="Times New Roman"/>
            </a:endParaRPr>
          </a:p>
        </p:txBody>
      </p:sp>
      <p:sp>
        <p:nvSpPr>
          <p:cNvPr id="18" name="object 18"/>
          <p:cNvSpPr txBox="1"/>
          <p:nvPr/>
        </p:nvSpPr>
        <p:spPr>
          <a:xfrm>
            <a:off x="2262516" y="6560897"/>
            <a:ext cx="2961005" cy="356235"/>
          </a:xfrm>
          <a:prstGeom prst="rect">
            <a:avLst/>
          </a:prstGeom>
        </p:spPr>
        <p:txBody>
          <a:bodyPr vert="horz" wrap="square" lIns="0" tIns="0" rIns="0" bIns="0" rtlCol="0">
            <a:spAutoFit/>
          </a:bodyPr>
          <a:lstStyle/>
          <a:p>
            <a:pPr marL="12700">
              <a:lnSpc>
                <a:spcPts val="2715"/>
              </a:lnSpc>
            </a:pPr>
            <a:r>
              <a:rPr sz="2600" b="1" i="1" dirty="0">
                <a:latin typeface="Times New Roman"/>
                <a:cs typeface="Times New Roman"/>
              </a:rPr>
              <a:t>novca </a:t>
            </a:r>
            <a:r>
              <a:rPr sz="2600" b="1" i="1" spc="-5" dirty="0">
                <a:latin typeface="Times New Roman"/>
                <a:cs typeface="Times New Roman"/>
              </a:rPr>
              <a:t>za mesec</a:t>
            </a:r>
            <a:r>
              <a:rPr sz="2600" b="1" i="1" spc="-85" dirty="0">
                <a:latin typeface="Times New Roman"/>
                <a:cs typeface="Times New Roman"/>
              </a:rPr>
              <a:t> </a:t>
            </a:r>
            <a:r>
              <a:rPr sz="2600" b="1" i="1" dirty="0">
                <a:latin typeface="Times New Roman"/>
                <a:cs typeface="Times New Roman"/>
              </a:rPr>
              <a:t>dana</a:t>
            </a:r>
            <a:r>
              <a:rPr sz="2600" i="1" dirty="0">
                <a:latin typeface="Times New Roman"/>
                <a:cs typeface="Times New Roman"/>
              </a:rPr>
              <a:t>.</a:t>
            </a:r>
            <a:endParaRPr sz="2600">
              <a:latin typeface="Times New Roman"/>
              <a:cs typeface="Times New Roman"/>
            </a:endParaRPr>
          </a:p>
        </p:txBody>
      </p:sp>
      <p:sp>
        <p:nvSpPr>
          <p:cNvPr id="19" name="object 19"/>
          <p:cNvSpPr txBox="1"/>
          <p:nvPr/>
        </p:nvSpPr>
        <p:spPr>
          <a:xfrm>
            <a:off x="9443601" y="6651359"/>
            <a:ext cx="166370" cy="152400"/>
          </a:xfrm>
          <a:prstGeom prst="rect">
            <a:avLst/>
          </a:prstGeom>
        </p:spPr>
        <p:txBody>
          <a:bodyPr vert="horz" wrap="square" lIns="0" tIns="0" rIns="0" bIns="0" rtlCol="0">
            <a:spAutoFit/>
          </a:bodyPr>
          <a:lstStyle/>
          <a:p>
            <a:pPr marL="12700">
              <a:lnSpc>
                <a:spcPts val="1105"/>
              </a:lnSpc>
            </a:pPr>
            <a:r>
              <a:rPr sz="1000" spc="-10" dirty="0">
                <a:latin typeface="Arial"/>
                <a:cs typeface="Arial"/>
              </a:rPr>
              <a:t>5</a:t>
            </a:r>
            <a:r>
              <a:rPr sz="1000" spc="-5" dirty="0">
                <a:latin typeface="Arial"/>
                <a:cs typeface="Arial"/>
              </a:rPr>
              <a:t>4</a:t>
            </a:r>
            <a:endParaRPr sz="100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1843416" y="598423"/>
            <a:ext cx="7348220" cy="1219200"/>
          </a:xfrm>
          <a:prstGeom prst="rect">
            <a:avLst/>
          </a:prstGeom>
        </p:spPr>
        <p:txBody>
          <a:bodyPr vert="horz" wrap="square" lIns="0" tIns="0" rIns="0" bIns="0" rtlCol="0">
            <a:spAutoFit/>
          </a:bodyPr>
          <a:lstStyle/>
          <a:p>
            <a:pPr marL="12700" marR="5080">
              <a:lnSpc>
                <a:spcPct val="100000"/>
              </a:lnSpc>
            </a:pPr>
            <a:r>
              <a:rPr sz="4000" dirty="0"/>
              <a:t>Šta je inflacija, nivo </a:t>
            </a:r>
            <a:r>
              <a:rPr sz="4000" spc="-5" dirty="0"/>
              <a:t>cena i</a:t>
            </a:r>
            <a:r>
              <a:rPr sz="4000" spc="-105" dirty="0"/>
              <a:t> </a:t>
            </a:r>
            <a:r>
              <a:rPr sz="4000" dirty="0"/>
              <a:t>vrednost  </a:t>
            </a:r>
            <a:r>
              <a:rPr sz="4000" i="1" dirty="0"/>
              <a:t>novca</a:t>
            </a:r>
            <a:endParaRPr sz="4000"/>
          </a:p>
        </p:txBody>
      </p:sp>
      <p:sp>
        <p:nvSpPr>
          <p:cNvPr id="5" name="object 5"/>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6" name="object 6"/>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7" name="object 7"/>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8" name="object 8"/>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9" name="object 9"/>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0" name="object 10"/>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1" name="object 11"/>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2" name="object 12"/>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3" name="object 13"/>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4" name="object 14"/>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5" name="object 15"/>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16" name="object 16"/>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17" name="object 17"/>
          <p:cNvSpPr txBox="1"/>
          <p:nvPr/>
        </p:nvSpPr>
        <p:spPr>
          <a:xfrm>
            <a:off x="1919616" y="1982215"/>
            <a:ext cx="7615555" cy="5439951"/>
          </a:xfrm>
          <a:prstGeom prst="rect">
            <a:avLst/>
          </a:prstGeom>
        </p:spPr>
        <p:txBody>
          <a:bodyPr vert="horz" wrap="square" lIns="0" tIns="0" rIns="0" bIns="0" rtlCol="0">
            <a:spAutoFit/>
          </a:bodyPr>
          <a:lstStyle/>
          <a:p>
            <a:pPr marL="355600" marR="29845" indent="-342900">
              <a:lnSpc>
                <a:spcPct val="100000"/>
              </a:lnSpc>
              <a:buClr>
                <a:srgbClr val="32CCCC"/>
              </a:buClr>
              <a:buSzPct val="69642"/>
              <a:buFont typeface="Wingdings"/>
              <a:buChar char=""/>
              <a:tabLst>
                <a:tab pos="354965" algn="l"/>
                <a:tab pos="355600" algn="l"/>
              </a:tabLst>
            </a:pPr>
            <a:r>
              <a:rPr sz="2800" b="1" i="1" spc="-5" dirty="0">
                <a:latin typeface="Times New Roman"/>
                <a:cs typeface="Times New Roman"/>
              </a:rPr>
              <a:t>Deflacija </a:t>
            </a:r>
            <a:r>
              <a:rPr sz="2800" i="1" spc="-5" dirty="0">
                <a:latin typeface="Times New Roman"/>
                <a:cs typeface="Times New Roman"/>
              </a:rPr>
              <a:t>predstavlja </a:t>
            </a:r>
            <a:r>
              <a:rPr sz="2800" i="1" dirty="0">
                <a:latin typeface="Times New Roman"/>
                <a:cs typeface="Times New Roman"/>
              </a:rPr>
              <a:t>suprotnu </a:t>
            </a:r>
            <a:r>
              <a:rPr sz="2800" i="1" spc="-5" dirty="0">
                <a:latin typeface="Times New Roman"/>
                <a:cs typeface="Times New Roman"/>
              </a:rPr>
              <a:t>pojavu </a:t>
            </a:r>
            <a:r>
              <a:rPr sz="2800" i="1" dirty="0">
                <a:latin typeface="Times New Roman"/>
                <a:cs typeface="Times New Roman"/>
              </a:rPr>
              <a:t>od </a:t>
            </a:r>
            <a:r>
              <a:rPr sz="2800" i="1" spc="-5" dirty="0">
                <a:latin typeface="Times New Roman"/>
                <a:cs typeface="Times New Roman"/>
              </a:rPr>
              <a:t>inflacije.  Odražava se kao </a:t>
            </a:r>
            <a:r>
              <a:rPr sz="2800" i="1" dirty="0">
                <a:latin typeface="Times New Roman"/>
                <a:cs typeface="Times New Roman"/>
              </a:rPr>
              <a:t>opšti pad </a:t>
            </a:r>
            <a:r>
              <a:rPr sz="2800" i="1" spc="-5" dirty="0">
                <a:latin typeface="Times New Roman"/>
                <a:cs typeface="Times New Roman"/>
              </a:rPr>
              <a:t>nivoa cena</a:t>
            </a:r>
            <a:r>
              <a:rPr sz="2800" spc="-5" dirty="0">
                <a:latin typeface="Times New Roman"/>
                <a:cs typeface="Times New Roman"/>
              </a:rPr>
              <a:t>. Deflacije  su retke pojave povezane sa </a:t>
            </a:r>
            <a:r>
              <a:rPr sz="2800" spc="-10" dirty="0">
                <a:latin typeface="Times New Roman"/>
                <a:cs typeface="Times New Roman"/>
              </a:rPr>
              <a:t>krizama, </a:t>
            </a:r>
            <a:r>
              <a:rPr sz="2800" spc="-5" dirty="0">
                <a:latin typeface="Times New Roman"/>
                <a:cs typeface="Times New Roman"/>
              </a:rPr>
              <a:t>kao što je  </a:t>
            </a:r>
            <a:r>
              <a:rPr sz="2800" dirty="0">
                <a:latin typeface="Times New Roman"/>
                <a:cs typeface="Times New Roman"/>
              </a:rPr>
              <a:t>bio </a:t>
            </a:r>
            <a:r>
              <a:rPr sz="2800" spc="-5" dirty="0">
                <a:latin typeface="Times New Roman"/>
                <a:cs typeface="Times New Roman"/>
              </a:rPr>
              <a:t>slučaj </a:t>
            </a:r>
            <a:r>
              <a:rPr sz="2800" dirty="0">
                <a:latin typeface="Times New Roman"/>
                <a:cs typeface="Times New Roman"/>
              </a:rPr>
              <a:t>1930-tih </a:t>
            </a:r>
            <a:r>
              <a:rPr sz="2800" spc="-5" dirty="0">
                <a:latin typeface="Times New Roman"/>
                <a:cs typeface="Times New Roman"/>
              </a:rPr>
              <a:t>i </a:t>
            </a:r>
            <a:r>
              <a:rPr sz="2800" dirty="0">
                <a:latin typeface="Times New Roman"/>
                <a:cs typeface="Times New Roman"/>
              </a:rPr>
              <a:t>1989.</a:t>
            </a:r>
            <a:r>
              <a:rPr sz="2800" spc="-105" dirty="0">
                <a:latin typeface="Times New Roman"/>
                <a:cs typeface="Times New Roman"/>
              </a:rPr>
              <a:t> </a:t>
            </a:r>
            <a:r>
              <a:rPr sz="2800" spc="-5" dirty="0">
                <a:latin typeface="Times New Roman"/>
                <a:cs typeface="Times New Roman"/>
              </a:rPr>
              <a:t>godine.</a:t>
            </a:r>
            <a:endParaRPr sz="2800">
              <a:latin typeface="Times New Roman"/>
              <a:cs typeface="Times New Roman"/>
            </a:endParaRPr>
          </a:p>
          <a:p>
            <a:pPr marL="355600" indent="-342900">
              <a:lnSpc>
                <a:spcPct val="100000"/>
              </a:lnSpc>
              <a:spcBef>
                <a:spcPts val="670"/>
              </a:spcBef>
              <a:buClr>
                <a:srgbClr val="32CCCC"/>
              </a:buClr>
              <a:buSzPct val="69642"/>
              <a:buFont typeface="Wingdings"/>
              <a:buChar char=""/>
              <a:tabLst>
                <a:tab pos="354965" algn="l"/>
                <a:tab pos="355600" algn="l"/>
              </a:tabLst>
            </a:pPr>
            <a:r>
              <a:rPr sz="2800" b="1" i="1" spc="-5" dirty="0">
                <a:latin typeface="Times New Roman"/>
                <a:cs typeface="Times New Roman"/>
              </a:rPr>
              <a:t>Dezinflacija </a:t>
            </a:r>
            <a:r>
              <a:rPr sz="2800" i="1" spc="-5" dirty="0">
                <a:latin typeface="Times New Roman"/>
                <a:cs typeface="Times New Roman"/>
              </a:rPr>
              <a:t>je smanjivanje </a:t>
            </a:r>
            <a:r>
              <a:rPr sz="2800" i="1" dirty="0">
                <a:latin typeface="Times New Roman"/>
                <a:cs typeface="Times New Roman"/>
              </a:rPr>
              <a:t>stope</a:t>
            </a:r>
            <a:r>
              <a:rPr sz="2800" i="1" spc="-65" dirty="0">
                <a:latin typeface="Times New Roman"/>
                <a:cs typeface="Times New Roman"/>
              </a:rPr>
              <a:t> </a:t>
            </a:r>
            <a:r>
              <a:rPr sz="2800" i="1" spc="-5" dirty="0">
                <a:latin typeface="Times New Roman"/>
                <a:cs typeface="Times New Roman"/>
              </a:rPr>
              <a:t>inflacije</a:t>
            </a:r>
            <a:r>
              <a:rPr sz="2800" spc="-5" dirty="0">
                <a:latin typeface="Times New Roman"/>
                <a:cs typeface="Times New Roman"/>
              </a:rPr>
              <a:t>.</a:t>
            </a:r>
            <a:endParaRPr sz="2800">
              <a:latin typeface="Times New Roman"/>
              <a:cs typeface="Times New Roman"/>
            </a:endParaRPr>
          </a:p>
          <a:p>
            <a:pPr marL="355600" marR="5080" indent="-342900" algn="just">
              <a:lnSpc>
                <a:spcPct val="100000"/>
              </a:lnSpc>
              <a:spcBef>
                <a:spcPts val="670"/>
              </a:spcBef>
              <a:buClr>
                <a:srgbClr val="32CCCC"/>
              </a:buClr>
              <a:buSzPct val="69642"/>
              <a:buFont typeface="Wingdings"/>
              <a:buChar char=""/>
              <a:tabLst>
                <a:tab pos="444500" algn="l"/>
              </a:tabLst>
            </a:pPr>
            <a:r>
              <a:rPr sz="2800" spc="-5" dirty="0">
                <a:latin typeface="Times New Roman"/>
                <a:cs typeface="Times New Roman"/>
              </a:rPr>
              <a:t>Poslednje razdoblje </a:t>
            </a:r>
            <a:r>
              <a:rPr sz="2800" spc="-10" dirty="0">
                <a:latin typeface="Times New Roman"/>
                <a:cs typeface="Times New Roman"/>
              </a:rPr>
              <a:t>dezinflacija </a:t>
            </a:r>
            <a:r>
              <a:rPr sz="2800" spc="-5" dirty="0">
                <a:latin typeface="Times New Roman"/>
                <a:cs typeface="Times New Roman"/>
              </a:rPr>
              <a:t>bilo je početkom  </a:t>
            </a:r>
            <a:r>
              <a:rPr sz="2800" dirty="0">
                <a:latin typeface="Times New Roman"/>
                <a:cs typeface="Times New Roman"/>
              </a:rPr>
              <a:t>1993. </a:t>
            </a:r>
            <a:r>
              <a:rPr sz="2800" spc="-5" dirty="0">
                <a:latin typeface="Times New Roman"/>
                <a:cs typeface="Times New Roman"/>
              </a:rPr>
              <a:t>godine, kada je </a:t>
            </a:r>
            <a:r>
              <a:rPr sz="2800" dirty="0">
                <a:latin typeface="Times New Roman"/>
                <a:cs typeface="Times New Roman"/>
              </a:rPr>
              <a:t>visoka stopa </a:t>
            </a:r>
            <a:r>
              <a:rPr sz="2800" spc="-5" dirty="0">
                <a:latin typeface="Times New Roman"/>
                <a:cs typeface="Times New Roman"/>
              </a:rPr>
              <a:t>inflacije, </a:t>
            </a:r>
            <a:r>
              <a:rPr sz="2800" dirty="0">
                <a:latin typeface="Times New Roman"/>
                <a:cs typeface="Times New Roman"/>
              </a:rPr>
              <a:t>koja  </a:t>
            </a:r>
            <a:r>
              <a:rPr sz="2800" spc="-5" dirty="0">
                <a:latin typeface="Times New Roman"/>
                <a:cs typeface="Times New Roman"/>
              </a:rPr>
              <a:t>je beležila višecifreni nivo, </a:t>
            </a:r>
            <a:r>
              <a:rPr sz="2800" spc="-10" dirty="0">
                <a:latin typeface="Times New Roman"/>
                <a:cs typeface="Times New Roman"/>
              </a:rPr>
              <a:t>smanjena </a:t>
            </a:r>
            <a:r>
              <a:rPr sz="2800" spc="5" dirty="0">
                <a:latin typeface="Times New Roman"/>
                <a:cs typeface="Times New Roman"/>
              </a:rPr>
              <a:t>uz </a:t>
            </a:r>
            <a:r>
              <a:rPr sz="2800" spc="-5" dirty="0">
                <a:latin typeface="Times New Roman"/>
                <a:cs typeface="Times New Roman"/>
              </a:rPr>
              <a:t>pomoć  restriktivne monetarne politike i ostalih  instrumenata ekonomske</a:t>
            </a:r>
            <a:r>
              <a:rPr sz="2800" spc="-65" dirty="0">
                <a:latin typeface="Times New Roman"/>
                <a:cs typeface="Times New Roman"/>
              </a:rPr>
              <a:t> </a:t>
            </a:r>
            <a:r>
              <a:rPr sz="2800" spc="-5">
                <a:latin typeface="Times New Roman"/>
                <a:cs typeface="Times New Roman"/>
              </a:rPr>
              <a:t>politike</a:t>
            </a:r>
            <a:r>
              <a:rPr sz="2800" spc="-5" smtClean="0">
                <a:latin typeface="Times New Roman"/>
                <a:cs typeface="Times New Roman"/>
              </a:rPr>
              <a:t>.</a:t>
            </a:r>
            <a:endParaRPr lang="sr-Latn-RS" sz="2800" spc="-5" dirty="0" smtClean="0">
              <a:latin typeface="Times New Roman"/>
              <a:cs typeface="Times New Roman"/>
            </a:endParaRPr>
          </a:p>
          <a:p>
            <a:pPr marL="355600" marR="5080" indent="-342900" algn="just">
              <a:lnSpc>
                <a:spcPct val="100000"/>
              </a:lnSpc>
              <a:spcBef>
                <a:spcPts val="670"/>
              </a:spcBef>
              <a:buClr>
                <a:srgbClr val="32CCCC"/>
              </a:buClr>
              <a:buSzPct val="69642"/>
              <a:buFont typeface="Wingdings"/>
              <a:buChar char=""/>
              <a:tabLst>
                <a:tab pos="444500" algn="l"/>
              </a:tabLst>
            </a:pPr>
            <a:r>
              <a:rPr lang="sr-Latn-RS" sz="2800" b="1" i="1" spc="-5" dirty="0" smtClean="0">
                <a:latin typeface="Times New Roman"/>
                <a:cs typeface="Times New Roman"/>
              </a:rPr>
              <a:t>Hiperinflacije je </a:t>
            </a:r>
            <a:r>
              <a:rPr lang="sr-Latn-RS" sz="2800" i="1" spc="-5" dirty="0" smtClean="0">
                <a:latin typeface="Times New Roman"/>
                <a:cs typeface="Times New Roman"/>
              </a:rPr>
              <a:t> period u kome je izražena veoma visoka inflacija. </a:t>
            </a:r>
          </a:p>
        </p:txBody>
      </p:sp>
      <p:sp>
        <p:nvSpPr>
          <p:cNvPr id="19" name="object 19"/>
          <p:cNvSpPr txBox="1">
            <a:spLocks noGrp="1"/>
          </p:cNvSpPr>
          <p:nvPr>
            <p:ph type="sldNum" sz="quarter" idx="7"/>
          </p:nvPr>
        </p:nvSpPr>
        <p:spPr>
          <a:prstGeom prst="rect">
            <a:avLst/>
          </a:prstGeom>
        </p:spPr>
        <p:txBody>
          <a:bodyPr vert="horz" wrap="square" lIns="0" tIns="0" rIns="0" bIns="0" rtlCol="0">
            <a:spAutoFit/>
          </a:bodyPr>
          <a:lstStyle/>
          <a:p>
            <a:pPr marL="95250">
              <a:lnSpc>
                <a:spcPts val="1105"/>
              </a:lnSpc>
            </a:pPr>
            <a:fld id="{81D60167-4931-47E6-BA6A-407CBD079E47}" type="slidenum">
              <a:rPr spc="-5" dirty="0"/>
              <a:pPr marL="95250">
                <a:lnSpc>
                  <a:spcPts val="1105"/>
                </a:lnSpc>
              </a:pPr>
              <a:t>3</a:t>
            </a:fld>
            <a:endParaRPr spc="-5"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0" rIns="0" bIns="0" rtlCol="0">
            <a:spAutoFit/>
          </a:bodyPr>
          <a:lstStyle/>
          <a:p>
            <a:pPr marL="443230" marR="5080">
              <a:lnSpc>
                <a:spcPct val="100000"/>
              </a:lnSpc>
            </a:pPr>
            <a:r>
              <a:rPr spc="-5" dirty="0"/>
              <a:t>Monetizacija duga,emisiona dobit i  </a:t>
            </a:r>
            <a:r>
              <a:rPr i="1" spc="-5" dirty="0"/>
              <a:t>inflacioni</a:t>
            </a:r>
            <a:r>
              <a:rPr i="1" spc="-95" dirty="0"/>
              <a:t> </a:t>
            </a:r>
            <a:r>
              <a:rPr i="1" spc="-5" dirty="0"/>
              <a:t>porez</a:t>
            </a:r>
          </a:p>
        </p:txBody>
      </p:sp>
      <p:sp>
        <p:nvSpPr>
          <p:cNvPr id="5" name="object 5"/>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6" name="object 6"/>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7" name="object 7"/>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8" name="object 8"/>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9" name="object 9"/>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0" name="object 10"/>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1" name="object 11"/>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2" name="object 12"/>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3" name="object 13"/>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4" name="object 14"/>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5" name="object 15"/>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16" name="object 16"/>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17" name="object 17"/>
          <p:cNvSpPr txBox="1"/>
          <p:nvPr/>
        </p:nvSpPr>
        <p:spPr>
          <a:xfrm>
            <a:off x="1919616" y="1754631"/>
            <a:ext cx="7615555" cy="3831818"/>
          </a:xfrm>
          <a:prstGeom prst="rect">
            <a:avLst/>
          </a:prstGeom>
        </p:spPr>
        <p:txBody>
          <a:bodyPr vert="horz" wrap="square" lIns="0" tIns="0" rIns="0" bIns="0" rtlCol="0">
            <a:spAutoFit/>
          </a:bodyPr>
          <a:lstStyle/>
          <a:p>
            <a:pPr marL="355600" marR="5080" indent="-342900" algn="just">
              <a:lnSpc>
                <a:spcPct val="100000"/>
              </a:lnSpc>
              <a:buClr>
                <a:srgbClr val="32CCCC"/>
              </a:buClr>
              <a:buSzPct val="69230"/>
              <a:buFont typeface="Wingdings"/>
              <a:buChar char=""/>
              <a:tabLst>
                <a:tab pos="355600" algn="l"/>
              </a:tabLst>
            </a:pPr>
            <a:r>
              <a:rPr sz="2600" spc="-5" dirty="0">
                <a:latin typeface="Times New Roman"/>
                <a:cs typeface="Times New Roman"/>
              </a:rPr>
              <a:t>Prihodi, iskazani </a:t>
            </a:r>
            <a:r>
              <a:rPr sz="2600" dirty="0">
                <a:latin typeface="Times New Roman"/>
                <a:cs typeface="Times New Roman"/>
              </a:rPr>
              <a:t>u </a:t>
            </a:r>
            <a:r>
              <a:rPr sz="2600" spc="-5" dirty="0">
                <a:latin typeface="Times New Roman"/>
                <a:cs typeface="Times New Roman"/>
              </a:rPr>
              <a:t>realnim vrednostima </a:t>
            </a:r>
            <a:r>
              <a:rPr sz="2600" dirty="0">
                <a:latin typeface="Times New Roman"/>
                <a:cs typeface="Times New Roman"/>
              </a:rPr>
              <a:t>(iskazani u  </a:t>
            </a:r>
            <a:r>
              <a:rPr sz="2600" spc="-5" dirty="0">
                <a:latin typeface="Times New Roman"/>
                <a:cs typeface="Times New Roman"/>
              </a:rPr>
              <a:t>terminima   dobara),   </a:t>
            </a:r>
            <a:r>
              <a:rPr sz="2600" dirty="0">
                <a:latin typeface="Times New Roman"/>
                <a:cs typeface="Times New Roman"/>
              </a:rPr>
              <a:t>koje   </a:t>
            </a:r>
            <a:r>
              <a:rPr sz="2600" spc="-5" dirty="0">
                <a:latin typeface="Times New Roman"/>
                <a:cs typeface="Times New Roman"/>
              </a:rPr>
              <a:t>država   stvara</a:t>
            </a:r>
            <a:r>
              <a:rPr sz="2600" spc="520" dirty="0">
                <a:latin typeface="Times New Roman"/>
                <a:cs typeface="Times New Roman"/>
              </a:rPr>
              <a:t> </a:t>
            </a:r>
            <a:r>
              <a:rPr sz="2600" spc="-5" dirty="0">
                <a:latin typeface="Times New Roman"/>
                <a:cs typeface="Times New Roman"/>
              </a:rPr>
              <a:t>kreiranjem</a:t>
            </a:r>
            <a:endParaRPr sz="2600">
              <a:latin typeface="Times New Roman"/>
              <a:cs typeface="Times New Roman"/>
            </a:endParaRPr>
          </a:p>
          <a:p>
            <a:pPr marL="354965" marR="5080" algn="just">
              <a:lnSpc>
                <a:spcPct val="99800"/>
              </a:lnSpc>
              <a:spcBef>
                <a:spcPts val="15"/>
              </a:spcBef>
            </a:pPr>
            <a:r>
              <a:rPr sz="2600" dirty="0">
                <a:latin typeface="Times New Roman"/>
                <a:cs typeface="Times New Roman"/>
              </a:rPr>
              <a:t>količine </a:t>
            </a:r>
            <a:r>
              <a:rPr sz="2600" spc="-5" dirty="0">
                <a:latin typeface="Times New Roman"/>
                <a:cs typeface="Times New Roman"/>
              </a:rPr>
              <a:t>novca </a:t>
            </a:r>
            <a:r>
              <a:rPr sz="2600" dirty="0">
                <a:latin typeface="Times New Roman"/>
                <a:cs typeface="Times New Roman"/>
              </a:rPr>
              <a:t>koji </a:t>
            </a:r>
            <a:r>
              <a:rPr sz="2600" spc="-5" dirty="0">
                <a:latin typeface="Times New Roman"/>
                <a:cs typeface="Times New Roman"/>
              </a:rPr>
              <a:t>odgovara </a:t>
            </a:r>
            <a:r>
              <a:rPr sz="2600" dirty="0">
                <a:latin typeface="Symbol"/>
                <a:cs typeface="Symbol"/>
              </a:rPr>
              <a:t></a:t>
            </a:r>
            <a:r>
              <a:rPr sz="2600" b="1" dirty="0">
                <a:latin typeface="Times New Roman"/>
                <a:cs typeface="Times New Roman"/>
              </a:rPr>
              <a:t>M </a:t>
            </a:r>
            <a:r>
              <a:rPr sz="2600" spc="-5" dirty="0">
                <a:latin typeface="Times New Roman"/>
                <a:cs typeface="Times New Roman"/>
              </a:rPr>
              <a:t>su jednaki: </a:t>
            </a:r>
            <a:r>
              <a:rPr sz="2600" dirty="0">
                <a:latin typeface="Symbol"/>
                <a:cs typeface="Symbol"/>
              </a:rPr>
              <a:t></a:t>
            </a:r>
            <a:r>
              <a:rPr sz="2600" b="1" dirty="0">
                <a:latin typeface="Times New Roman"/>
                <a:cs typeface="Times New Roman"/>
              </a:rPr>
              <a:t>M / P </a:t>
            </a:r>
            <a:r>
              <a:rPr sz="2600" dirty="0">
                <a:latin typeface="Times New Roman"/>
                <a:cs typeface="Times New Roman"/>
              </a:rPr>
              <a:t>-  </a:t>
            </a:r>
            <a:r>
              <a:rPr sz="2600" i="1" spc="-5" dirty="0">
                <a:latin typeface="Times New Roman"/>
                <a:cs typeface="Times New Roman"/>
              </a:rPr>
              <a:t>nominalno kreiranje novca tokom meseca podeljeno  sa nivoom cena. </a:t>
            </a:r>
            <a:r>
              <a:rPr sz="2600" i="1" dirty="0">
                <a:latin typeface="Times New Roman"/>
                <a:cs typeface="Times New Roman"/>
              </a:rPr>
              <a:t>Taj realni </a:t>
            </a:r>
            <a:r>
              <a:rPr sz="2600" i="1" spc="-5" dirty="0">
                <a:latin typeface="Times New Roman"/>
                <a:cs typeface="Times New Roman"/>
              </a:rPr>
              <a:t>prihod od kreiranja </a:t>
            </a:r>
            <a:r>
              <a:rPr sz="2600" i="1" spc="620" dirty="0">
                <a:latin typeface="Times New Roman"/>
                <a:cs typeface="Times New Roman"/>
              </a:rPr>
              <a:t> </a:t>
            </a:r>
            <a:r>
              <a:rPr sz="2600" i="1" spc="-5" dirty="0">
                <a:latin typeface="Times New Roman"/>
                <a:cs typeface="Times New Roman"/>
              </a:rPr>
              <a:t>novca</a:t>
            </a:r>
            <a:endParaRPr sz="2600">
              <a:latin typeface="Times New Roman"/>
              <a:cs typeface="Times New Roman"/>
            </a:endParaRPr>
          </a:p>
          <a:p>
            <a:pPr marL="354965" algn="just">
              <a:lnSpc>
                <a:spcPct val="100000"/>
              </a:lnSpc>
              <a:spcBef>
                <a:spcPts val="600"/>
              </a:spcBef>
            </a:pPr>
            <a:r>
              <a:rPr sz="2600" i="1" spc="-5" dirty="0">
                <a:latin typeface="Times New Roman"/>
                <a:cs typeface="Times New Roman"/>
              </a:rPr>
              <a:t>se </a:t>
            </a:r>
            <a:r>
              <a:rPr sz="2600" i="1" dirty="0">
                <a:latin typeface="Times New Roman"/>
                <a:cs typeface="Times New Roman"/>
              </a:rPr>
              <a:t>naziva </a:t>
            </a:r>
            <a:r>
              <a:rPr sz="2600" b="1" i="1">
                <a:latin typeface="Times New Roman"/>
                <a:cs typeface="Times New Roman"/>
              </a:rPr>
              <a:t>senjoraž</a:t>
            </a:r>
            <a:r>
              <a:rPr sz="2600" b="1" i="1" spc="-110">
                <a:latin typeface="Times New Roman"/>
                <a:cs typeface="Times New Roman"/>
              </a:rPr>
              <a:t> </a:t>
            </a:r>
            <a:r>
              <a:rPr lang="sr-Latn-RS" sz="2600" b="1" i="1" spc="-110" dirty="0" smtClean="0">
                <a:latin typeface="Times New Roman"/>
                <a:cs typeface="Times New Roman"/>
              </a:rPr>
              <a:t>.</a:t>
            </a:r>
          </a:p>
          <a:p>
            <a:pPr marL="354965" algn="just">
              <a:lnSpc>
                <a:spcPct val="100000"/>
              </a:lnSpc>
              <a:spcBef>
                <a:spcPts val="600"/>
              </a:spcBef>
            </a:pPr>
            <a:r>
              <a:rPr lang="sr-Latn-RS" sz="2400" b="1" i="1" spc="-110" dirty="0" smtClean="0">
                <a:latin typeface="Times New Roman"/>
                <a:cs typeface="Times New Roman"/>
              </a:rPr>
              <a:t>Senjoraž je jednak kreiranom novcu (</a:t>
            </a:r>
            <a:r>
              <a:rPr lang="en-US" sz="2400" dirty="0" smtClean="0">
                <a:latin typeface="Symbol"/>
                <a:cs typeface="Symbol"/>
              </a:rPr>
              <a:t></a:t>
            </a:r>
            <a:r>
              <a:rPr lang="en-US" sz="2400" b="1" dirty="0" smtClean="0">
                <a:latin typeface="Times New Roman"/>
                <a:cs typeface="Times New Roman"/>
              </a:rPr>
              <a:t>M </a:t>
            </a:r>
            <a:r>
              <a:rPr lang="sr-Latn-RS" sz="2400" b="1" dirty="0" smtClean="0">
                <a:latin typeface="Times New Roman"/>
                <a:cs typeface="Times New Roman"/>
              </a:rPr>
              <a:t>) podeljen sa nivoom cena</a:t>
            </a:r>
            <a:r>
              <a:rPr lang="sr-Latn-RS" sz="2600" b="1" dirty="0" smtClean="0">
                <a:latin typeface="Times New Roman"/>
                <a:cs typeface="Times New Roman"/>
              </a:rPr>
              <a:t>.</a:t>
            </a:r>
            <a:endParaRPr lang="sr-Latn-RS" sz="2600" b="1" i="1" spc="-110" dirty="0" smtClean="0">
              <a:latin typeface="Times New Roman"/>
              <a:cs typeface="Times New Roman"/>
            </a:endParaRPr>
          </a:p>
          <a:p>
            <a:pPr marL="354965" algn="just">
              <a:lnSpc>
                <a:spcPct val="100000"/>
              </a:lnSpc>
              <a:spcBef>
                <a:spcPts val="600"/>
              </a:spcBef>
            </a:pPr>
            <a:endParaRPr sz="2600">
              <a:latin typeface="Times New Roman"/>
              <a:cs typeface="Times New Roman"/>
            </a:endParaRPr>
          </a:p>
        </p:txBody>
      </p:sp>
      <p:sp>
        <p:nvSpPr>
          <p:cNvPr id="18" name="object 18"/>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spc="-5" dirty="0"/>
              <a:pPr marL="25400">
                <a:lnSpc>
                  <a:spcPts val="1105"/>
                </a:lnSpc>
              </a:pPr>
              <a:t>30</a:t>
            </a:fld>
            <a:endParaRPr spc="-5"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0" rIns="0" bIns="0" rtlCol="0">
            <a:spAutoFit/>
          </a:bodyPr>
          <a:lstStyle/>
          <a:p>
            <a:pPr marL="443230" marR="5080">
              <a:lnSpc>
                <a:spcPct val="100000"/>
              </a:lnSpc>
            </a:pPr>
            <a:r>
              <a:rPr spc="-5" dirty="0"/>
              <a:t>Monetizacija duga,emisiona dobit i  </a:t>
            </a:r>
            <a:r>
              <a:rPr i="1" spc="-5" dirty="0"/>
              <a:t>inflacioni</a:t>
            </a:r>
            <a:r>
              <a:rPr i="1" spc="-95" dirty="0"/>
              <a:t> </a:t>
            </a:r>
            <a:r>
              <a:rPr i="1" spc="-5" dirty="0"/>
              <a:t>porez</a:t>
            </a:r>
          </a:p>
        </p:txBody>
      </p:sp>
      <p:sp>
        <p:nvSpPr>
          <p:cNvPr id="5" name="object 5"/>
          <p:cNvSpPr/>
          <p:nvPr/>
        </p:nvSpPr>
        <p:spPr>
          <a:xfrm>
            <a:off x="774073" y="3777996"/>
            <a:ext cx="9144000" cy="3429000"/>
          </a:xfrm>
          <a:custGeom>
            <a:avLst/>
            <a:gdLst/>
            <a:ahLst/>
            <a:cxnLst/>
            <a:rect l="l" t="t" r="r" b="b"/>
            <a:pathLst>
              <a:path w="9144000" h="3429000">
                <a:moveTo>
                  <a:pt x="9143996" y="3428999"/>
                </a:moveTo>
                <a:lnTo>
                  <a:pt x="9143996" y="0"/>
                </a:lnTo>
                <a:lnTo>
                  <a:pt x="0" y="0"/>
                </a:lnTo>
                <a:lnTo>
                  <a:pt x="0" y="3428999"/>
                </a:lnTo>
                <a:lnTo>
                  <a:pt x="9143996" y="3428999"/>
                </a:lnTo>
                <a:close/>
              </a:path>
            </a:pathLst>
          </a:custGeom>
          <a:solidFill>
            <a:srgbClr val="FFFFFF"/>
          </a:solidFill>
        </p:spPr>
        <p:txBody>
          <a:bodyPr wrap="square" lIns="0" tIns="0" rIns="0" bIns="0" rtlCol="0"/>
          <a:lstStyle/>
          <a:p>
            <a:endParaRPr/>
          </a:p>
        </p:txBody>
      </p:sp>
      <p:sp>
        <p:nvSpPr>
          <p:cNvPr id="6" name="object 6"/>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7" name="object 7"/>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8" name="object 8"/>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9" name="object 9"/>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10" name="object 10"/>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1" name="object 11"/>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2" name="object 12"/>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3" name="object 13"/>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4" name="object 14"/>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5" name="object 15"/>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6" name="object 16"/>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17" name="object 17"/>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18" name="object 18"/>
          <p:cNvSpPr/>
          <p:nvPr/>
        </p:nvSpPr>
        <p:spPr>
          <a:xfrm>
            <a:off x="4431669" y="5073395"/>
            <a:ext cx="2251075" cy="661670"/>
          </a:xfrm>
          <a:custGeom>
            <a:avLst/>
            <a:gdLst/>
            <a:ahLst/>
            <a:cxnLst/>
            <a:rect l="l" t="t" r="r" b="b"/>
            <a:pathLst>
              <a:path w="2251075" h="661670">
                <a:moveTo>
                  <a:pt x="0" y="0"/>
                </a:moveTo>
                <a:lnTo>
                  <a:pt x="0" y="661415"/>
                </a:lnTo>
                <a:lnTo>
                  <a:pt x="2250947" y="661415"/>
                </a:lnTo>
                <a:lnTo>
                  <a:pt x="2250947" y="0"/>
                </a:lnTo>
                <a:lnTo>
                  <a:pt x="0" y="0"/>
                </a:lnTo>
                <a:close/>
              </a:path>
            </a:pathLst>
          </a:custGeom>
          <a:solidFill>
            <a:srgbClr val="FFCC98"/>
          </a:solidFill>
        </p:spPr>
        <p:txBody>
          <a:bodyPr wrap="square" lIns="0" tIns="0" rIns="0" bIns="0" rtlCol="0"/>
          <a:lstStyle/>
          <a:p>
            <a:endParaRPr/>
          </a:p>
        </p:txBody>
      </p:sp>
      <p:sp>
        <p:nvSpPr>
          <p:cNvPr id="19" name="object 19"/>
          <p:cNvSpPr/>
          <p:nvPr/>
        </p:nvSpPr>
        <p:spPr>
          <a:xfrm>
            <a:off x="5672225" y="5445247"/>
            <a:ext cx="443865" cy="0"/>
          </a:xfrm>
          <a:custGeom>
            <a:avLst/>
            <a:gdLst/>
            <a:ahLst/>
            <a:cxnLst/>
            <a:rect l="l" t="t" r="r" b="b"/>
            <a:pathLst>
              <a:path w="443864">
                <a:moveTo>
                  <a:pt x="0" y="0"/>
                </a:moveTo>
                <a:lnTo>
                  <a:pt x="443483" y="0"/>
                </a:lnTo>
              </a:path>
            </a:pathLst>
          </a:custGeom>
          <a:ln w="10680">
            <a:solidFill>
              <a:srgbClr val="000000"/>
            </a:solidFill>
          </a:ln>
        </p:spPr>
        <p:txBody>
          <a:bodyPr wrap="square" lIns="0" tIns="0" rIns="0" bIns="0" rtlCol="0"/>
          <a:lstStyle/>
          <a:p>
            <a:endParaRPr/>
          </a:p>
        </p:txBody>
      </p:sp>
      <p:sp>
        <p:nvSpPr>
          <p:cNvPr id="20" name="object 20"/>
          <p:cNvSpPr/>
          <p:nvPr/>
        </p:nvSpPr>
        <p:spPr>
          <a:xfrm>
            <a:off x="6364124" y="5445247"/>
            <a:ext cx="280670" cy="0"/>
          </a:xfrm>
          <a:custGeom>
            <a:avLst/>
            <a:gdLst/>
            <a:ahLst/>
            <a:cxnLst/>
            <a:rect l="l" t="t" r="r" b="b"/>
            <a:pathLst>
              <a:path w="280670">
                <a:moveTo>
                  <a:pt x="0" y="0"/>
                </a:moveTo>
                <a:lnTo>
                  <a:pt x="280412" y="0"/>
                </a:lnTo>
              </a:path>
            </a:pathLst>
          </a:custGeom>
          <a:ln w="10680">
            <a:solidFill>
              <a:srgbClr val="000000"/>
            </a:solidFill>
          </a:ln>
        </p:spPr>
        <p:txBody>
          <a:bodyPr wrap="square" lIns="0" tIns="0" rIns="0" bIns="0" rtlCol="0"/>
          <a:lstStyle/>
          <a:p>
            <a:endParaRPr/>
          </a:p>
        </p:txBody>
      </p:sp>
      <p:sp>
        <p:nvSpPr>
          <p:cNvPr id="21" name="object 21"/>
          <p:cNvSpPr txBox="1"/>
          <p:nvPr/>
        </p:nvSpPr>
        <p:spPr>
          <a:xfrm>
            <a:off x="1919616" y="1756155"/>
            <a:ext cx="7615555" cy="4057521"/>
          </a:xfrm>
          <a:prstGeom prst="rect">
            <a:avLst/>
          </a:prstGeom>
        </p:spPr>
        <p:txBody>
          <a:bodyPr vert="horz" wrap="square" lIns="0" tIns="0" rIns="0" bIns="0" rtlCol="0">
            <a:spAutoFit/>
          </a:bodyPr>
          <a:lstStyle/>
          <a:p>
            <a:pPr marL="355600" marR="5080" indent="-342900" algn="just">
              <a:lnSpc>
                <a:spcPct val="100000"/>
              </a:lnSpc>
              <a:buClr>
                <a:srgbClr val="32CCCC"/>
              </a:buClr>
              <a:buSzPct val="69230"/>
              <a:buFont typeface="Wingdings"/>
              <a:buChar char=""/>
              <a:tabLst>
                <a:tab pos="355600" algn="l"/>
              </a:tabLst>
            </a:pPr>
            <a:r>
              <a:rPr lang="sr-Latn-RS" sz="2600" spc="-5" dirty="0" smtClean="0">
                <a:latin typeface="Times New Roman"/>
                <a:cs typeface="Times New Roman"/>
              </a:rPr>
              <a:t>M</a:t>
            </a:r>
            <a:r>
              <a:rPr sz="2600" spc="-5" smtClean="0">
                <a:latin typeface="Times New Roman"/>
                <a:cs typeface="Times New Roman"/>
              </a:rPr>
              <a:t>ožemo </a:t>
            </a:r>
            <a:r>
              <a:rPr sz="2600" spc="-5" dirty="0">
                <a:latin typeface="Times New Roman"/>
                <a:cs typeface="Times New Roman"/>
              </a:rPr>
              <a:t>razmišljati </a:t>
            </a:r>
            <a:r>
              <a:rPr sz="2600" dirty="0">
                <a:latin typeface="Times New Roman"/>
                <a:cs typeface="Times New Roman"/>
              </a:rPr>
              <a:t>o </a:t>
            </a:r>
            <a:r>
              <a:rPr sz="2600" i="1" dirty="0">
                <a:latin typeface="Times New Roman"/>
                <a:cs typeface="Times New Roman"/>
              </a:rPr>
              <a:t>senjoražu, </a:t>
            </a:r>
            <a:r>
              <a:rPr sz="2600" dirty="0">
                <a:latin typeface="Symbol"/>
                <a:cs typeface="Symbol"/>
              </a:rPr>
              <a:t></a:t>
            </a:r>
            <a:r>
              <a:rPr sz="2600" b="1" dirty="0">
                <a:latin typeface="Times New Roman"/>
                <a:cs typeface="Times New Roman"/>
              </a:rPr>
              <a:t>M / P </a:t>
            </a:r>
            <a:r>
              <a:rPr sz="2600" spc="-5" dirty="0">
                <a:latin typeface="Times New Roman"/>
                <a:cs typeface="Times New Roman"/>
              </a:rPr>
              <a:t>kao  </a:t>
            </a:r>
            <a:r>
              <a:rPr sz="2600" dirty="0">
                <a:latin typeface="Times New Roman"/>
                <a:cs typeface="Times New Roman"/>
              </a:rPr>
              <a:t>multiplikatoru </a:t>
            </a:r>
            <a:r>
              <a:rPr sz="2600" b="1" spc="-5" dirty="0">
                <a:latin typeface="Times New Roman"/>
                <a:cs typeface="Times New Roman"/>
              </a:rPr>
              <a:t>nominalne </a:t>
            </a:r>
            <a:r>
              <a:rPr sz="2600" b="1" dirty="0">
                <a:latin typeface="Times New Roman"/>
                <a:cs typeface="Times New Roman"/>
              </a:rPr>
              <a:t>stope </a:t>
            </a:r>
            <a:r>
              <a:rPr sz="2600" b="1" spc="-5" dirty="0">
                <a:latin typeface="Times New Roman"/>
                <a:cs typeface="Times New Roman"/>
              </a:rPr>
              <a:t>rasta gotovine </a:t>
            </a:r>
            <a:r>
              <a:rPr sz="2600" spc="-5" dirty="0">
                <a:latin typeface="Times New Roman"/>
                <a:cs typeface="Times New Roman"/>
              </a:rPr>
              <a:t>(</a:t>
            </a:r>
            <a:r>
              <a:rPr sz="2600" spc="-5" dirty="0">
                <a:latin typeface="Symbol"/>
                <a:cs typeface="Symbol"/>
              </a:rPr>
              <a:t></a:t>
            </a:r>
            <a:r>
              <a:rPr sz="2600" spc="-5" dirty="0">
                <a:latin typeface="Times New Roman"/>
                <a:cs typeface="Times New Roman"/>
              </a:rPr>
              <a:t>M</a:t>
            </a:r>
            <a:r>
              <a:rPr sz="2600" spc="254" dirty="0">
                <a:latin typeface="Times New Roman"/>
                <a:cs typeface="Times New Roman"/>
              </a:rPr>
              <a:t> </a:t>
            </a:r>
            <a:r>
              <a:rPr sz="2600" dirty="0">
                <a:latin typeface="Times New Roman"/>
                <a:cs typeface="Times New Roman"/>
              </a:rPr>
              <a:t>/</a:t>
            </a:r>
            <a:endParaRPr sz="2600">
              <a:latin typeface="Times New Roman"/>
              <a:cs typeface="Times New Roman"/>
            </a:endParaRPr>
          </a:p>
          <a:p>
            <a:pPr marL="354965">
              <a:lnSpc>
                <a:spcPts val="3110"/>
              </a:lnSpc>
            </a:pPr>
            <a:r>
              <a:rPr sz="2600" dirty="0">
                <a:latin typeface="Times New Roman"/>
                <a:cs typeface="Times New Roman"/>
              </a:rPr>
              <a:t>M) i </a:t>
            </a:r>
            <a:r>
              <a:rPr sz="2600" b="1" dirty="0">
                <a:latin typeface="Times New Roman"/>
                <a:cs typeface="Times New Roman"/>
              </a:rPr>
              <a:t>realne </a:t>
            </a:r>
            <a:r>
              <a:rPr sz="2600" b="1" spc="-5" dirty="0">
                <a:latin typeface="Times New Roman"/>
                <a:cs typeface="Times New Roman"/>
              </a:rPr>
              <a:t>potražnje </a:t>
            </a:r>
            <a:r>
              <a:rPr sz="2600" b="1" dirty="0">
                <a:latin typeface="Times New Roman"/>
                <a:cs typeface="Times New Roman"/>
              </a:rPr>
              <a:t>gotovine </a:t>
            </a:r>
            <a:r>
              <a:rPr sz="2600" dirty="0">
                <a:latin typeface="Times New Roman"/>
                <a:cs typeface="Times New Roman"/>
              </a:rPr>
              <a:t>(M /</a:t>
            </a:r>
            <a:r>
              <a:rPr sz="2600" spc="-135" dirty="0">
                <a:latin typeface="Times New Roman"/>
                <a:cs typeface="Times New Roman"/>
              </a:rPr>
              <a:t> </a:t>
            </a:r>
            <a:r>
              <a:rPr sz="2600" spc="-5" dirty="0">
                <a:latin typeface="Times New Roman"/>
                <a:cs typeface="Times New Roman"/>
              </a:rPr>
              <a:t>P).</a:t>
            </a:r>
            <a:endParaRPr sz="2600">
              <a:latin typeface="Times New Roman"/>
              <a:cs typeface="Times New Roman"/>
            </a:endParaRPr>
          </a:p>
          <a:p>
            <a:pPr marL="355600" marR="5080" indent="-342900" algn="just">
              <a:lnSpc>
                <a:spcPct val="100099"/>
              </a:lnSpc>
              <a:spcBef>
                <a:spcPts val="620"/>
              </a:spcBef>
              <a:buClr>
                <a:srgbClr val="32CCCC"/>
              </a:buClr>
              <a:buSzPct val="69230"/>
              <a:buFont typeface="Wingdings"/>
              <a:buChar char=""/>
              <a:tabLst>
                <a:tab pos="355600" algn="l"/>
              </a:tabLst>
            </a:pPr>
            <a:r>
              <a:rPr sz="2600" spc="-5" dirty="0">
                <a:latin typeface="Times New Roman"/>
                <a:cs typeface="Times New Roman"/>
              </a:rPr>
              <a:t>Dakle, što je </a:t>
            </a:r>
            <a:r>
              <a:rPr sz="2600" dirty="0">
                <a:latin typeface="Times New Roman"/>
                <a:cs typeface="Times New Roman"/>
              </a:rPr>
              <a:t>veća </a:t>
            </a:r>
            <a:r>
              <a:rPr sz="2600" spc="-5" dirty="0">
                <a:latin typeface="Times New Roman"/>
                <a:cs typeface="Times New Roman"/>
              </a:rPr>
              <a:t>realna količina </a:t>
            </a:r>
            <a:r>
              <a:rPr sz="2600" dirty="0">
                <a:latin typeface="Times New Roman"/>
                <a:cs typeface="Times New Roman"/>
              </a:rPr>
              <a:t>novca u </a:t>
            </a:r>
            <a:r>
              <a:rPr sz="2600" spc="-5" dirty="0">
                <a:latin typeface="Times New Roman"/>
                <a:cs typeface="Times New Roman"/>
              </a:rPr>
              <a:t>ekonomiji,  </a:t>
            </a:r>
            <a:r>
              <a:rPr sz="2600" dirty="0">
                <a:latin typeface="Times New Roman"/>
                <a:cs typeface="Times New Roman"/>
              </a:rPr>
              <a:t>veći </a:t>
            </a:r>
            <a:r>
              <a:rPr sz="2600" spc="-5" dirty="0">
                <a:latin typeface="Times New Roman"/>
                <a:cs typeface="Times New Roman"/>
              </a:rPr>
              <a:t>je </a:t>
            </a:r>
            <a:r>
              <a:rPr sz="2600" dirty="0">
                <a:latin typeface="Times New Roman"/>
                <a:cs typeface="Times New Roman"/>
              </a:rPr>
              <a:t>iznos </a:t>
            </a:r>
            <a:r>
              <a:rPr sz="2600" i="1" spc="-5" dirty="0">
                <a:latin typeface="Times New Roman"/>
                <a:cs typeface="Times New Roman"/>
              </a:rPr>
              <a:t>senjoraža </a:t>
            </a:r>
            <a:r>
              <a:rPr sz="2600" dirty="0">
                <a:latin typeface="Times New Roman"/>
                <a:cs typeface="Times New Roman"/>
              </a:rPr>
              <a:t>koji </a:t>
            </a:r>
            <a:r>
              <a:rPr sz="2600" spc="-5">
                <a:latin typeface="Times New Roman"/>
                <a:cs typeface="Times New Roman"/>
              </a:rPr>
              <a:t>odgovara </a:t>
            </a:r>
            <a:r>
              <a:rPr sz="2600" spc="-5" smtClean="0">
                <a:latin typeface="Times New Roman"/>
                <a:cs typeface="Times New Roman"/>
              </a:rPr>
              <a:t>odre</a:t>
            </a:r>
            <a:r>
              <a:rPr lang="sr-Latn-RS" sz="2600" spc="-5" dirty="0" smtClean="0">
                <a:latin typeface="Times New Roman"/>
                <a:cs typeface="Times New Roman"/>
              </a:rPr>
              <a:t>đ</a:t>
            </a:r>
            <a:r>
              <a:rPr sz="2600" spc="-5" smtClean="0">
                <a:latin typeface="Times New Roman"/>
                <a:cs typeface="Times New Roman"/>
              </a:rPr>
              <a:t>enoj  </a:t>
            </a:r>
            <a:r>
              <a:rPr sz="2600" dirty="0">
                <a:latin typeface="Times New Roman"/>
                <a:cs typeface="Times New Roman"/>
              </a:rPr>
              <a:t>nominalnoj stopi </a:t>
            </a:r>
            <a:r>
              <a:rPr sz="2600" spc="-5" dirty="0">
                <a:latin typeface="Times New Roman"/>
                <a:cs typeface="Times New Roman"/>
              </a:rPr>
              <a:t>rasta </a:t>
            </a:r>
            <a:r>
              <a:rPr sz="2600" dirty="0">
                <a:latin typeface="Times New Roman"/>
                <a:cs typeface="Times New Roman"/>
              </a:rPr>
              <a:t>novca. </a:t>
            </a:r>
            <a:r>
              <a:rPr sz="2600" spc="-5" dirty="0">
                <a:latin typeface="Times New Roman"/>
                <a:cs typeface="Times New Roman"/>
              </a:rPr>
              <a:t>Ako izraz </a:t>
            </a:r>
            <a:r>
              <a:rPr sz="2600" dirty="0">
                <a:latin typeface="Symbol"/>
                <a:cs typeface="Symbol"/>
              </a:rPr>
              <a:t></a:t>
            </a:r>
            <a:r>
              <a:rPr sz="2600" b="1" dirty="0">
                <a:latin typeface="Times New Roman"/>
                <a:cs typeface="Times New Roman"/>
              </a:rPr>
              <a:t>M / P  </a:t>
            </a:r>
            <a:r>
              <a:rPr sz="2600" spc="-5" dirty="0">
                <a:latin typeface="Times New Roman"/>
                <a:cs typeface="Times New Roman"/>
              </a:rPr>
              <a:t>unesemo </a:t>
            </a:r>
            <a:r>
              <a:rPr sz="2600" dirty="0">
                <a:latin typeface="Times New Roman"/>
                <a:cs typeface="Times New Roman"/>
              </a:rPr>
              <a:t>u prethodnu </a:t>
            </a:r>
            <a:r>
              <a:rPr sz="2600" spc="-5" dirty="0">
                <a:latin typeface="Times New Roman"/>
                <a:cs typeface="Times New Roman"/>
              </a:rPr>
              <a:t>relaciju </a:t>
            </a:r>
            <a:r>
              <a:rPr sz="2600" dirty="0">
                <a:latin typeface="Times New Roman"/>
                <a:cs typeface="Times New Roman"/>
              </a:rPr>
              <a:t>dobićemo</a:t>
            </a:r>
            <a:r>
              <a:rPr sz="2600" spc="-50" dirty="0">
                <a:latin typeface="Times New Roman"/>
                <a:cs typeface="Times New Roman"/>
              </a:rPr>
              <a:t> </a:t>
            </a:r>
            <a:r>
              <a:rPr sz="2600" spc="-5" dirty="0">
                <a:latin typeface="Times New Roman"/>
                <a:cs typeface="Times New Roman"/>
              </a:rPr>
              <a:t>obrazac:</a:t>
            </a:r>
            <a:endParaRPr sz="2600">
              <a:latin typeface="Times New Roman"/>
              <a:cs typeface="Times New Roman"/>
            </a:endParaRPr>
          </a:p>
          <a:p>
            <a:pPr>
              <a:lnSpc>
                <a:spcPct val="100000"/>
              </a:lnSpc>
            </a:pPr>
            <a:endParaRPr sz="2600">
              <a:latin typeface="Times New Roman"/>
              <a:cs typeface="Times New Roman"/>
            </a:endParaRPr>
          </a:p>
          <a:p>
            <a:pPr marR="363220" algn="ctr">
              <a:lnSpc>
                <a:spcPts val="1989"/>
              </a:lnSpc>
              <a:spcBef>
                <a:spcPts val="2095"/>
              </a:spcBef>
            </a:pPr>
            <a:r>
              <a:rPr sz="2000" b="1" dirty="0">
                <a:latin typeface="Times New Roman"/>
                <a:cs typeface="Times New Roman"/>
              </a:rPr>
              <a:t>senjoraž </a:t>
            </a:r>
            <a:r>
              <a:rPr sz="2000" spc="5" dirty="0">
                <a:latin typeface="Symbol"/>
                <a:cs typeface="Symbol"/>
              </a:rPr>
              <a:t></a:t>
            </a:r>
            <a:r>
              <a:rPr sz="2000" spc="5" dirty="0">
                <a:latin typeface="Times New Roman"/>
                <a:cs typeface="Times New Roman"/>
              </a:rPr>
              <a:t> </a:t>
            </a:r>
            <a:r>
              <a:rPr sz="3000" spc="37" baseline="34722" dirty="0">
                <a:latin typeface="Times New Roman"/>
                <a:cs typeface="Times New Roman"/>
              </a:rPr>
              <a:t>∆</a:t>
            </a:r>
            <a:r>
              <a:rPr sz="3000" b="1" spc="37" baseline="34722" dirty="0">
                <a:latin typeface="Times New Roman"/>
                <a:cs typeface="Times New Roman"/>
              </a:rPr>
              <a:t>M </a:t>
            </a:r>
            <a:r>
              <a:rPr sz="2000" spc="5" dirty="0">
                <a:latin typeface="Symbol"/>
                <a:cs typeface="Symbol"/>
              </a:rPr>
              <a:t></a:t>
            </a:r>
            <a:r>
              <a:rPr sz="2000" spc="320" dirty="0">
                <a:latin typeface="Times New Roman"/>
                <a:cs typeface="Times New Roman"/>
              </a:rPr>
              <a:t> </a:t>
            </a:r>
            <a:r>
              <a:rPr sz="3000" b="1" spc="22" baseline="34722" dirty="0">
                <a:latin typeface="Times New Roman"/>
                <a:cs typeface="Times New Roman"/>
              </a:rPr>
              <a:t>M</a:t>
            </a:r>
            <a:endParaRPr sz="3000" baseline="34722">
              <a:latin typeface="Times New Roman"/>
              <a:cs typeface="Times New Roman"/>
            </a:endParaRPr>
          </a:p>
          <a:p>
            <a:pPr marL="894715" algn="ctr">
              <a:lnSpc>
                <a:spcPts val="1989"/>
              </a:lnSpc>
              <a:tabLst>
                <a:tab pos="1551305" algn="l"/>
              </a:tabLst>
            </a:pPr>
            <a:r>
              <a:rPr sz="2000" b="1" spc="15" dirty="0">
                <a:latin typeface="Times New Roman"/>
                <a:cs typeface="Times New Roman"/>
              </a:rPr>
              <a:t>M	</a:t>
            </a:r>
            <a:r>
              <a:rPr sz="2000" b="1" spc="10" dirty="0">
                <a:latin typeface="Times New Roman"/>
                <a:cs typeface="Times New Roman"/>
              </a:rPr>
              <a:t>P</a:t>
            </a:r>
            <a:endParaRPr sz="2000">
              <a:latin typeface="Times New Roman"/>
              <a:cs typeface="Times New Roman"/>
            </a:endParaRPr>
          </a:p>
        </p:txBody>
      </p:sp>
      <p:sp>
        <p:nvSpPr>
          <p:cNvPr id="22" name="object 22"/>
          <p:cNvSpPr/>
          <p:nvPr/>
        </p:nvSpPr>
        <p:spPr>
          <a:xfrm>
            <a:off x="4425574" y="5067300"/>
            <a:ext cx="2263140" cy="673735"/>
          </a:xfrm>
          <a:custGeom>
            <a:avLst/>
            <a:gdLst/>
            <a:ahLst/>
            <a:cxnLst/>
            <a:rect l="l" t="t" r="r" b="b"/>
            <a:pathLst>
              <a:path w="2263140" h="673735">
                <a:moveTo>
                  <a:pt x="2263139" y="673607"/>
                </a:moveTo>
                <a:lnTo>
                  <a:pt x="2263139" y="0"/>
                </a:lnTo>
                <a:lnTo>
                  <a:pt x="0" y="0"/>
                </a:lnTo>
                <a:lnTo>
                  <a:pt x="0" y="673607"/>
                </a:lnTo>
                <a:lnTo>
                  <a:pt x="6095" y="673607"/>
                </a:lnTo>
                <a:lnTo>
                  <a:pt x="6095" y="13715"/>
                </a:lnTo>
                <a:lnTo>
                  <a:pt x="13715" y="6095"/>
                </a:lnTo>
                <a:lnTo>
                  <a:pt x="13715" y="13715"/>
                </a:lnTo>
                <a:lnTo>
                  <a:pt x="2249423" y="13715"/>
                </a:lnTo>
                <a:lnTo>
                  <a:pt x="2249423" y="6095"/>
                </a:lnTo>
                <a:lnTo>
                  <a:pt x="2257043" y="13715"/>
                </a:lnTo>
                <a:lnTo>
                  <a:pt x="2257043" y="673607"/>
                </a:lnTo>
                <a:lnTo>
                  <a:pt x="2263139" y="673607"/>
                </a:lnTo>
                <a:close/>
              </a:path>
              <a:path w="2263140" h="673735">
                <a:moveTo>
                  <a:pt x="13715" y="13715"/>
                </a:moveTo>
                <a:lnTo>
                  <a:pt x="13715" y="6095"/>
                </a:lnTo>
                <a:lnTo>
                  <a:pt x="6095" y="13715"/>
                </a:lnTo>
                <a:lnTo>
                  <a:pt x="13715" y="13715"/>
                </a:lnTo>
                <a:close/>
              </a:path>
              <a:path w="2263140" h="673735">
                <a:moveTo>
                  <a:pt x="13715" y="661415"/>
                </a:moveTo>
                <a:lnTo>
                  <a:pt x="13715" y="13715"/>
                </a:lnTo>
                <a:lnTo>
                  <a:pt x="6095" y="13715"/>
                </a:lnTo>
                <a:lnTo>
                  <a:pt x="6095" y="661415"/>
                </a:lnTo>
                <a:lnTo>
                  <a:pt x="13715" y="661415"/>
                </a:lnTo>
                <a:close/>
              </a:path>
              <a:path w="2263140" h="673735">
                <a:moveTo>
                  <a:pt x="2257043" y="661415"/>
                </a:moveTo>
                <a:lnTo>
                  <a:pt x="6095" y="661415"/>
                </a:lnTo>
                <a:lnTo>
                  <a:pt x="13715" y="667511"/>
                </a:lnTo>
                <a:lnTo>
                  <a:pt x="13715" y="673607"/>
                </a:lnTo>
                <a:lnTo>
                  <a:pt x="2249423" y="673607"/>
                </a:lnTo>
                <a:lnTo>
                  <a:pt x="2249423" y="667511"/>
                </a:lnTo>
                <a:lnTo>
                  <a:pt x="2257043" y="661415"/>
                </a:lnTo>
                <a:close/>
              </a:path>
              <a:path w="2263140" h="673735">
                <a:moveTo>
                  <a:pt x="13715" y="673607"/>
                </a:moveTo>
                <a:lnTo>
                  <a:pt x="13715" y="667511"/>
                </a:lnTo>
                <a:lnTo>
                  <a:pt x="6095" y="661415"/>
                </a:lnTo>
                <a:lnTo>
                  <a:pt x="6095" y="673607"/>
                </a:lnTo>
                <a:lnTo>
                  <a:pt x="13715" y="673607"/>
                </a:lnTo>
                <a:close/>
              </a:path>
              <a:path w="2263140" h="673735">
                <a:moveTo>
                  <a:pt x="2257043" y="13715"/>
                </a:moveTo>
                <a:lnTo>
                  <a:pt x="2249423" y="6095"/>
                </a:lnTo>
                <a:lnTo>
                  <a:pt x="2249423" y="13715"/>
                </a:lnTo>
                <a:lnTo>
                  <a:pt x="2257043" y="13715"/>
                </a:lnTo>
                <a:close/>
              </a:path>
              <a:path w="2263140" h="673735">
                <a:moveTo>
                  <a:pt x="2257043" y="661415"/>
                </a:moveTo>
                <a:lnTo>
                  <a:pt x="2257043" y="13715"/>
                </a:lnTo>
                <a:lnTo>
                  <a:pt x="2249423" y="13715"/>
                </a:lnTo>
                <a:lnTo>
                  <a:pt x="2249423" y="661415"/>
                </a:lnTo>
                <a:lnTo>
                  <a:pt x="2257043" y="661415"/>
                </a:lnTo>
                <a:close/>
              </a:path>
              <a:path w="2263140" h="673735">
                <a:moveTo>
                  <a:pt x="2257043" y="673607"/>
                </a:moveTo>
                <a:lnTo>
                  <a:pt x="2257043" y="661415"/>
                </a:lnTo>
                <a:lnTo>
                  <a:pt x="2249423" y="667511"/>
                </a:lnTo>
                <a:lnTo>
                  <a:pt x="2249423" y="673607"/>
                </a:lnTo>
                <a:lnTo>
                  <a:pt x="2257043" y="673607"/>
                </a:lnTo>
                <a:close/>
              </a:path>
            </a:pathLst>
          </a:custGeom>
          <a:solidFill>
            <a:srgbClr val="000000"/>
          </a:solidFill>
        </p:spPr>
        <p:txBody>
          <a:bodyPr wrap="square" lIns="0" tIns="0" rIns="0" bIns="0" rtlCol="0"/>
          <a:lstStyle/>
          <a:p>
            <a:endParaRPr/>
          </a:p>
        </p:txBody>
      </p:sp>
      <p:sp>
        <p:nvSpPr>
          <p:cNvPr id="23" name="object 23"/>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spc="-5" dirty="0"/>
              <a:pPr marL="25400">
                <a:lnSpc>
                  <a:spcPts val="1105"/>
                </a:lnSpc>
              </a:pPr>
              <a:t>31</a:t>
            </a:fld>
            <a:endParaRPr spc="-5"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4" cstate="print"/>
            <a:stretch>
              <a:fillRect/>
            </a:stretch>
          </a:blip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0" rIns="0" bIns="0" rtlCol="0">
            <a:spAutoFit/>
          </a:bodyPr>
          <a:lstStyle/>
          <a:p>
            <a:pPr marL="443230" marR="5080">
              <a:lnSpc>
                <a:spcPct val="100000"/>
              </a:lnSpc>
            </a:pPr>
            <a:r>
              <a:rPr spc="-5" dirty="0"/>
              <a:t>Monetizacija duga,emisiona dobit i  </a:t>
            </a:r>
            <a:r>
              <a:rPr i="1" spc="-5" dirty="0"/>
              <a:t>inflacioni</a:t>
            </a:r>
            <a:r>
              <a:rPr i="1" spc="-95" dirty="0"/>
              <a:t> </a:t>
            </a:r>
            <a:r>
              <a:rPr i="1" spc="-5" dirty="0"/>
              <a:t>porez</a:t>
            </a:r>
          </a:p>
        </p:txBody>
      </p:sp>
      <p:sp>
        <p:nvSpPr>
          <p:cNvPr id="5" name="object 5"/>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6" name="object 6"/>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7" name="object 7"/>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8" name="object 8"/>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9" name="object 9"/>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0" name="object 10"/>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1" name="object 11"/>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2" name="object 12"/>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3" name="object 13"/>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4" name="object 14"/>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5" name="object 15"/>
          <p:cNvSpPr/>
          <p:nvPr/>
        </p:nvSpPr>
        <p:spPr>
          <a:xfrm>
            <a:off x="777888" y="3777995"/>
            <a:ext cx="331837" cy="3424427"/>
          </a:xfrm>
          <a:prstGeom prst="rect">
            <a:avLst/>
          </a:prstGeom>
          <a:blipFill>
            <a:blip r:embed="rId5" cstate="print"/>
            <a:stretch>
              <a:fillRect/>
            </a:stretch>
          </a:blipFill>
        </p:spPr>
        <p:txBody>
          <a:bodyPr wrap="square" lIns="0" tIns="0" rIns="0" bIns="0" rtlCol="0"/>
          <a:lstStyle/>
          <a:p>
            <a:endParaRPr/>
          </a:p>
        </p:txBody>
      </p:sp>
      <p:sp>
        <p:nvSpPr>
          <p:cNvPr id="16" name="object 16"/>
          <p:cNvSpPr/>
          <p:nvPr/>
        </p:nvSpPr>
        <p:spPr>
          <a:xfrm>
            <a:off x="1539118" y="3777995"/>
            <a:ext cx="298703" cy="3422903"/>
          </a:xfrm>
          <a:prstGeom prst="rect">
            <a:avLst/>
          </a:prstGeom>
          <a:blipFill>
            <a:blip r:embed="rId6" cstate="print"/>
            <a:stretch>
              <a:fillRect/>
            </a:stretch>
          </a:blipFill>
        </p:spPr>
        <p:txBody>
          <a:bodyPr wrap="square" lIns="0" tIns="0" rIns="0" bIns="0" rtlCol="0"/>
          <a:lstStyle/>
          <a:p>
            <a:endParaRPr/>
          </a:p>
        </p:txBody>
      </p:sp>
      <p:sp>
        <p:nvSpPr>
          <p:cNvPr id="17" name="object 17"/>
          <p:cNvSpPr txBox="1"/>
          <p:nvPr/>
        </p:nvSpPr>
        <p:spPr>
          <a:xfrm>
            <a:off x="1919616" y="1754631"/>
            <a:ext cx="7615555" cy="4845685"/>
          </a:xfrm>
          <a:prstGeom prst="rect">
            <a:avLst/>
          </a:prstGeom>
        </p:spPr>
        <p:txBody>
          <a:bodyPr vert="horz" wrap="square" lIns="0" tIns="0" rIns="0" bIns="0" rtlCol="0">
            <a:spAutoFit/>
          </a:bodyPr>
          <a:lstStyle/>
          <a:p>
            <a:pPr marL="355600" marR="6350" indent="-342900" algn="just">
              <a:lnSpc>
                <a:spcPct val="100000"/>
              </a:lnSpc>
              <a:buClr>
                <a:srgbClr val="32CCCC"/>
              </a:buClr>
              <a:buSzPct val="69230"/>
              <a:buFont typeface="Wingdings"/>
              <a:buChar char=""/>
              <a:tabLst>
                <a:tab pos="355600" algn="l"/>
              </a:tabLst>
            </a:pPr>
            <a:r>
              <a:rPr sz="2600" i="1" dirty="0">
                <a:latin typeface="Times New Roman"/>
                <a:cs typeface="Times New Roman"/>
              </a:rPr>
              <a:t>Koliko </a:t>
            </a:r>
            <a:r>
              <a:rPr sz="2600" i="1" spc="-5" dirty="0">
                <a:latin typeface="Times New Roman"/>
                <a:cs typeface="Times New Roman"/>
              </a:rPr>
              <a:t>vlada može </a:t>
            </a:r>
            <a:r>
              <a:rPr sz="2600" i="1" dirty="0">
                <a:latin typeface="Times New Roman"/>
                <a:cs typeface="Times New Roman"/>
              </a:rPr>
              <a:t>da ostvari prihoda na </a:t>
            </a:r>
            <a:r>
              <a:rPr sz="2600" i="1" spc="-5" dirty="0">
                <a:latin typeface="Times New Roman"/>
                <a:cs typeface="Times New Roman"/>
              </a:rPr>
              <a:t>osnovu  štampanja novca? </a:t>
            </a:r>
            <a:r>
              <a:rPr sz="2600" dirty="0">
                <a:latin typeface="Times New Roman"/>
                <a:cs typeface="Times New Roman"/>
              </a:rPr>
              <a:t>Pošto </a:t>
            </a:r>
            <a:r>
              <a:rPr sz="2600" spc="-5" dirty="0">
                <a:latin typeface="Times New Roman"/>
                <a:cs typeface="Times New Roman"/>
              </a:rPr>
              <a:t>je </a:t>
            </a:r>
            <a:r>
              <a:rPr sz="2600" dirty="0">
                <a:latin typeface="Times New Roman"/>
                <a:cs typeface="Times New Roman"/>
              </a:rPr>
              <a:t>u pitanju </a:t>
            </a:r>
            <a:r>
              <a:rPr sz="2600" spc="-5" dirty="0">
                <a:latin typeface="Times New Roman"/>
                <a:cs typeface="Times New Roman"/>
              </a:rPr>
              <a:t>simboličan  </a:t>
            </a:r>
            <a:r>
              <a:rPr sz="2600" dirty="0">
                <a:latin typeface="Times New Roman"/>
                <a:cs typeface="Times New Roman"/>
              </a:rPr>
              <a:t>novac, </a:t>
            </a:r>
            <a:r>
              <a:rPr sz="2600" spc="-5" dirty="0">
                <a:latin typeface="Times New Roman"/>
                <a:cs typeface="Times New Roman"/>
              </a:rPr>
              <a:t>trošak njegovog štampanja je mali </a:t>
            </a:r>
            <a:r>
              <a:rPr sz="2600" dirty="0">
                <a:latin typeface="Times New Roman"/>
                <a:cs typeface="Times New Roman"/>
              </a:rPr>
              <a:t>u </a:t>
            </a:r>
            <a:r>
              <a:rPr sz="2600" spc="-5" dirty="0">
                <a:latin typeface="Times New Roman"/>
                <a:cs typeface="Times New Roman"/>
              </a:rPr>
              <a:t>odnosu na  njegovu vrednost. </a:t>
            </a:r>
            <a:r>
              <a:rPr sz="2600" dirty="0">
                <a:latin typeface="Times New Roman"/>
                <a:cs typeface="Times New Roman"/>
              </a:rPr>
              <a:t>Vlada </a:t>
            </a:r>
            <a:r>
              <a:rPr sz="2600" spc="-5" dirty="0">
                <a:latin typeface="Times New Roman"/>
                <a:cs typeface="Times New Roman"/>
              </a:rPr>
              <a:t>štampa </a:t>
            </a:r>
            <a:r>
              <a:rPr sz="2600" dirty="0">
                <a:latin typeface="Times New Roman"/>
                <a:cs typeface="Times New Roman"/>
              </a:rPr>
              <a:t>novac, pa ga </a:t>
            </a:r>
            <a:r>
              <a:rPr sz="2600" spc="-5" dirty="0">
                <a:latin typeface="Times New Roman"/>
                <a:cs typeface="Times New Roman"/>
              </a:rPr>
              <a:t>koristi  za isplatu plata državne administracije </a:t>
            </a:r>
            <a:r>
              <a:rPr sz="2600" dirty="0">
                <a:latin typeface="Times New Roman"/>
                <a:cs typeface="Times New Roman"/>
              </a:rPr>
              <a:t>ili </a:t>
            </a:r>
            <a:r>
              <a:rPr sz="2600" spc="-5" dirty="0">
                <a:latin typeface="Times New Roman"/>
                <a:cs typeface="Times New Roman"/>
              </a:rPr>
              <a:t>izgradnju  obilaznica, </a:t>
            </a:r>
            <a:r>
              <a:rPr sz="2600" dirty="0">
                <a:latin typeface="Times New Roman"/>
                <a:cs typeface="Times New Roman"/>
              </a:rPr>
              <a:t>mostova i</a:t>
            </a:r>
            <a:r>
              <a:rPr sz="2600" spc="-80" dirty="0">
                <a:latin typeface="Times New Roman"/>
                <a:cs typeface="Times New Roman"/>
              </a:rPr>
              <a:t> </a:t>
            </a:r>
            <a:r>
              <a:rPr sz="2600" dirty="0">
                <a:latin typeface="Times New Roman"/>
                <a:cs typeface="Times New Roman"/>
              </a:rPr>
              <a:t>slično.</a:t>
            </a:r>
            <a:endParaRPr sz="2600">
              <a:latin typeface="Times New Roman"/>
              <a:cs typeface="Times New Roman"/>
            </a:endParaRPr>
          </a:p>
          <a:p>
            <a:pPr marL="355600" marR="5080" indent="-342900" algn="just">
              <a:lnSpc>
                <a:spcPct val="100000"/>
              </a:lnSpc>
              <a:spcBef>
                <a:spcPts val="620"/>
              </a:spcBef>
              <a:buClr>
                <a:srgbClr val="32CCCC"/>
              </a:buClr>
              <a:buSzPct val="69230"/>
              <a:buFont typeface="Wingdings"/>
              <a:buChar char=""/>
              <a:tabLst>
                <a:tab pos="355600" algn="l"/>
              </a:tabLst>
            </a:pPr>
            <a:r>
              <a:rPr sz="2600" dirty="0">
                <a:latin typeface="Times New Roman"/>
                <a:cs typeface="Times New Roman"/>
              </a:rPr>
              <a:t>Realna </a:t>
            </a:r>
            <a:r>
              <a:rPr sz="2600" spc="-5" dirty="0">
                <a:latin typeface="Times New Roman"/>
                <a:cs typeface="Times New Roman"/>
              </a:rPr>
              <a:t>tražnja </a:t>
            </a:r>
            <a:r>
              <a:rPr sz="2600" dirty="0">
                <a:latin typeface="Times New Roman"/>
                <a:cs typeface="Times New Roman"/>
              </a:rPr>
              <a:t>novca (M / P) </a:t>
            </a:r>
            <a:r>
              <a:rPr sz="2600" spc="-5" dirty="0">
                <a:latin typeface="Times New Roman"/>
                <a:cs typeface="Times New Roman"/>
              </a:rPr>
              <a:t>raste </a:t>
            </a:r>
            <a:r>
              <a:rPr sz="2600" dirty="0">
                <a:latin typeface="Times New Roman"/>
                <a:cs typeface="Times New Roman"/>
              </a:rPr>
              <a:t>shodno realnom  </a:t>
            </a:r>
            <a:r>
              <a:rPr sz="2600" spc="-5" dirty="0">
                <a:latin typeface="Times New Roman"/>
                <a:cs typeface="Times New Roman"/>
              </a:rPr>
              <a:t>dohotku. Dugoročan </a:t>
            </a:r>
            <a:r>
              <a:rPr sz="2600" spc="-10" dirty="0">
                <a:latin typeface="Times New Roman"/>
                <a:cs typeface="Times New Roman"/>
              </a:rPr>
              <a:t>rast </a:t>
            </a:r>
            <a:r>
              <a:rPr sz="2600" spc="-5" dirty="0">
                <a:latin typeface="Times New Roman"/>
                <a:cs typeface="Times New Roman"/>
              </a:rPr>
              <a:t>realnog </a:t>
            </a:r>
            <a:r>
              <a:rPr sz="2600" dirty="0">
                <a:latin typeface="Times New Roman"/>
                <a:cs typeface="Times New Roman"/>
              </a:rPr>
              <a:t>dohotka </a:t>
            </a:r>
            <a:r>
              <a:rPr sz="2600" spc="-5" dirty="0">
                <a:latin typeface="Times New Roman"/>
                <a:cs typeface="Times New Roman"/>
              </a:rPr>
              <a:t>otvara </a:t>
            </a:r>
            <a:r>
              <a:rPr sz="2600" dirty="0">
                <a:latin typeface="Times New Roman"/>
                <a:cs typeface="Times New Roman"/>
              </a:rPr>
              <a:t>vladi  prostor da </a:t>
            </a:r>
            <a:r>
              <a:rPr sz="2600" spc="-5" dirty="0">
                <a:latin typeface="Times New Roman"/>
                <a:cs typeface="Times New Roman"/>
              </a:rPr>
              <a:t>poveća </a:t>
            </a:r>
            <a:r>
              <a:rPr sz="2600" b="1" dirty="0">
                <a:latin typeface="Times New Roman"/>
                <a:cs typeface="Times New Roman"/>
              </a:rPr>
              <a:t>M </a:t>
            </a:r>
            <a:r>
              <a:rPr sz="2600" dirty="0">
                <a:latin typeface="Times New Roman"/>
                <a:cs typeface="Times New Roman"/>
              </a:rPr>
              <a:t>bez </a:t>
            </a:r>
            <a:r>
              <a:rPr sz="2600" spc="-5" dirty="0">
                <a:latin typeface="Times New Roman"/>
                <a:cs typeface="Times New Roman"/>
              </a:rPr>
              <a:t>povećanja </a:t>
            </a:r>
            <a:r>
              <a:rPr sz="2600" b="1" dirty="0">
                <a:latin typeface="Times New Roman"/>
                <a:cs typeface="Times New Roman"/>
              </a:rPr>
              <a:t>P, </a:t>
            </a:r>
            <a:r>
              <a:rPr sz="2600" dirty="0">
                <a:latin typeface="Times New Roman"/>
                <a:cs typeface="Times New Roman"/>
              </a:rPr>
              <a:t>a </a:t>
            </a:r>
            <a:r>
              <a:rPr sz="2600" spc="-5" dirty="0">
                <a:latin typeface="Times New Roman"/>
                <a:cs typeface="Times New Roman"/>
              </a:rPr>
              <a:t>to znači </a:t>
            </a:r>
            <a:r>
              <a:rPr sz="2600" dirty="0">
                <a:latin typeface="Times New Roman"/>
                <a:cs typeface="Times New Roman"/>
              </a:rPr>
              <a:t>da </a:t>
            </a:r>
            <a:r>
              <a:rPr sz="2600" spc="-5" dirty="0">
                <a:latin typeface="Times New Roman"/>
                <a:cs typeface="Times New Roman"/>
              </a:rPr>
              <a:t>je  </a:t>
            </a:r>
            <a:r>
              <a:rPr sz="2600" dirty="0">
                <a:latin typeface="Times New Roman"/>
                <a:cs typeface="Times New Roman"/>
              </a:rPr>
              <a:t>u </a:t>
            </a:r>
            <a:r>
              <a:rPr sz="2600" spc="-5" dirty="0">
                <a:latin typeface="Times New Roman"/>
                <a:cs typeface="Times New Roman"/>
              </a:rPr>
              <a:t>pitanju </a:t>
            </a:r>
            <a:r>
              <a:rPr sz="2600" i="1" dirty="0">
                <a:latin typeface="Times New Roman"/>
                <a:cs typeface="Times New Roman"/>
              </a:rPr>
              <a:t>senjoraž, </a:t>
            </a:r>
            <a:r>
              <a:rPr sz="2600" spc="-5" dirty="0">
                <a:latin typeface="Times New Roman"/>
                <a:cs typeface="Times New Roman"/>
              </a:rPr>
              <a:t>ili </a:t>
            </a:r>
            <a:r>
              <a:rPr sz="2600" i="1" spc="-5" dirty="0">
                <a:latin typeface="Times New Roman"/>
                <a:cs typeface="Times New Roman"/>
              </a:rPr>
              <a:t>emisiona dobit. </a:t>
            </a:r>
            <a:r>
              <a:rPr sz="2600" spc="-5" dirty="0">
                <a:latin typeface="Times New Roman"/>
                <a:cs typeface="Times New Roman"/>
              </a:rPr>
              <a:t>Samo je </a:t>
            </a:r>
            <a:r>
              <a:rPr sz="2600" dirty="0">
                <a:latin typeface="Times New Roman"/>
                <a:cs typeface="Times New Roman"/>
              </a:rPr>
              <a:t>pitanje  </a:t>
            </a:r>
            <a:r>
              <a:rPr sz="2600" i="1" spc="-5" dirty="0">
                <a:latin typeface="Times New Roman"/>
                <a:cs typeface="Times New Roman"/>
              </a:rPr>
              <a:t>dokle vlada može </a:t>
            </a:r>
            <a:r>
              <a:rPr sz="2600" i="1" dirty="0">
                <a:latin typeface="Times New Roman"/>
                <a:cs typeface="Times New Roman"/>
              </a:rPr>
              <a:t>da </a:t>
            </a:r>
            <a:r>
              <a:rPr sz="2600" i="1" spc="-5" dirty="0">
                <a:latin typeface="Times New Roman"/>
                <a:cs typeface="Times New Roman"/>
              </a:rPr>
              <a:t>pove</a:t>
            </a:r>
            <a:r>
              <a:rPr sz="2600" spc="-5" dirty="0">
                <a:latin typeface="Times New Roman"/>
                <a:cs typeface="Times New Roman"/>
              </a:rPr>
              <a:t>ć</a:t>
            </a:r>
            <a:r>
              <a:rPr sz="2600" i="1" spc="-5" dirty="0">
                <a:latin typeface="Times New Roman"/>
                <a:cs typeface="Times New Roman"/>
              </a:rPr>
              <a:t>ava nov</a:t>
            </a:r>
            <a:r>
              <a:rPr sz="2600" spc="-5" dirty="0">
                <a:latin typeface="Times New Roman"/>
                <a:cs typeface="Times New Roman"/>
              </a:rPr>
              <a:t>č</a:t>
            </a:r>
            <a:r>
              <a:rPr sz="2600" i="1" spc="-5" dirty="0">
                <a:latin typeface="Times New Roman"/>
                <a:cs typeface="Times New Roman"/>
              </a:rPr>
              <a:t>anu </a:t>
            </a:r>
            <a:r>
              <a:rPr sz="2600" i="1" dirty="0">
                <a:latin typeface="Times New Roman"/>
                <a:cs typeface="Times New Roman"/>
              </a:rPr>
              <a:t>masu. </a:t>
            </a:r>
            <a:r>
              <a:rPr sz="2600" spc="-10" dirty="0">
                <a:latin typeface="Times New Roman"/>
                <a:cs typeface="Times New Roman"/>
              </a:rPr>
              <a:t>Kako  </a:t>
            </a:r>
            <a:r>
              <a:rPr sz="2600" spc="-5" dirty="0">
                <a:latin typeface="Times New Roman"/>
                <a:cs typeface="Times New Roman"/>
              </a:rPr>
              <a:t>se </a:t>
            </a:r>
            <a:r>
              <a:rPr sz="2600" dirty="0">
                <a:latin typeface="Times New Roman"/>
                <a:cs typeface="Times New Roman"/>
              </a:rPr>
              <a:t>povećava novčana </a:t>
            </a:r>
            <a:r>
              <a:rPr sz="2600" spc="-5" dirty="0">
                <a:latin typeface="Times New Roman"/>
                <a:cs typeface="Times New Roman"/>
              </a:rPr>
              <a:t>masa, </a:t>
            </a:r>
            <a:r>
              <a:rPr sz="2600" dirty="0">
                <a:latin typeface="Times New Roman"/>
                <a:cs typeface="Times New Roman"/>
              </a:rPr>
              <a:t>povećava </a:t>
            </a:r>
            <a:r>
              <a:rPr sz="2600" spc="-5" dirty="0">
                <a:latin typeface="Times New Roman"/>
                <a:cs typeface="Times New Roman"/>
              </a:rPr>
              <a:t>se </a:t>
            </a:r>
            <a:r>
              <a:rPr sz="2600" dirty="0">
                <a:latin typeface="Times New Roman"/>
                <a:cs typeface="Times New Roman"/>
              </a:rPr>
              <a:t>i</a:t>
            </a:r>
            <a:r>
              <a:rPr sz="2600" spc="-125" dirty="0">
                <a:latin typeface="Times New Roman"/>
                <a:cs typeface="Times New Roman"/>
              </a:rPr>
              <a:t> </a:t>
            </a:r>
            <a:r>
              <a:rPr sz="2600" spc="-5" dirty="0">
                <a:latin typeface="Times New Roman"/>
                <a:cs typeface="Times New Roman"/>
              </a:rPr>
              <a:t>inflacija.</a:t>
            </a:r>
            <a:endParaRPr sz="2600">
              <a:latin typeface="Times New Roman"/>
              <a:cs typeface="Times New Roman"/>
            </a:endParaRPr>
          </a:p>
        </p:txBody>
      </p:sp>
      <p:sp>
        <p:nvSpPr>
          <p:cNvPr id="18" name="object 18"/>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spc="-5" dirty="0"/>
              <a:pPr marL="25400">
                <a:lnSpc>
                  <a:spcPts val="1105"/>
                </a:lnSpc>
              </a:pPr>
              <a:t>32</a:t>
            </a:fld>
            <a:endParaRPr spc="-5"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0" rIns="0" bIns="0" rtlCol="0">
            <a:spAutoFit/>
          </a:bodyPr>
          <a:lstStyle/>
          <a:p>
            <a:pPr marL="443230" marR="5080">
              <a:lnSpc>
                <a:spcPct val="100000"/>
              </a:lnSpc>
            </a:pPr>
            <a:r>
              <a:rPr spc="-5" dirty="0"/>
              <a:t>Monetizacija duga,emisiona dobit i  </a:t>
            </a:r>
            <a:r>
              <a:rPr i="1" spc="-5" dirty="0"/>
              <a:t>inflacioni</a:t>
            </a:r>
            <a:r>
              <a:rPr i="1" spc="-95" dirty="0"/>
              <a:t> </a:t>
            </a:r>
            <a:r>
              <a:rPr i="1" spc="-5" dirty="0"/>
              <a:t>porez</a:t>
            </a:r>
          </a:p>
        </p:txBody>
      </p:sp>
      <p:sp>
        <p:nvSpPr>
          <p:cNvPr id="5" name="object 5"/>
          <p:cNvSpPr txBox="1"/>
          <p:nvPr/>
        </p:nvSpPr>
        <p:spPr>
          <a:xfrm>
            <a:off x="1919616" y="1754631"/>
            <a:ext cx="6586220" cy="396240"/>
          </a:xfrm>
          <a:prstGeom prst="rect">
            <a:avLst/>
          </a:prstGeom>
        </p:spPr>
        <p:txBody>
          <a:bodyPr vert="horz" wrap="square" lIns="0" tIns="0" rIns="0" bIns="0" rtlCol="0">
            <a:spAutoFit/>
          </a:bodyPr>
          <a:lstStyle/>
          <a:p>
            <a:pPr marL="355600" indent="-342900">
              <a:lnSpc>
                <a:spcPct val="100000"/>
              </a:lnSpc>
              <a:buClr>
                <a:srgbClr val="32CCCC"/>
              </a:buClr>
              <a:buSzPct val="69230"/>
              <a:buFont typeface="Wingdings"/>
              <a:buChar char=""/>
              <a:tabLst>
                <a:tab pos="354965" algn="l"/>
                <a:tab pos="355600" algn="l"/>
                <a:tab pos="906780" algn="l"/>
                <a:tab pos="2720340" algn="l"/>
                <a:tab pos="4021454" algn="l"/>
                <a:tab pos="4865370" algn="l"/>
              </a:tabLst>
            </a:pPr>
            <a:r>
              <a:rPr sz="2600" dirty="0">
                <a:latin typeface="Times New Roman"/>
                <a:cs typeface="Times New Roman"/>
              </a:rPr>
              <a:t>Sa	</a:t>
            </a:r>
            <a:r>
              <a:rPr sz="2600" spc="-5" dirty="0">
                <a:latin typeface="Times New Roman"/>
                <a:cs typeface="Times New Roman"/>
              </a:rPr>
              <a:t>povećanjem	inflacije	raste	oportunitetni</a:t>
            </a:r>
            <a:endParaRPr sz="2600">
              <a:latin typeface="Times New Roman"/>
              <a:cs typeface="Times New Roman"/>
            </a:endParaRPr>
          </a:p>
        </p:txBody>
      </p:sp>
      <p:sp>
        <p:nvSpPr>
          <p:cNvPr id="6" name="object 6"/>
          <p:cNvSpPr txBox="1"/>
          <p:nvPr/>
        </p:nvSpPr>
        <p:spPr>
          <a:xfrm>
            <a:off x="8700404" y="1754631"/>
            <a:ext cx="832485" cy="407670"/>
          </a:xfrm>
          <a:prstGeom prst="rect">
            <a:avLst/>
          </a:prstGeom>
        </p:spPr>
        <p:txBody>
          <a:bodyPr vert="horz" wrap="square" lIns="0" tIns="0" rIns="0" bIns="0" rtlCol="0">
            <a:spAutoFit/>
          </a:bodyPr>
          <a:lstStyle/>
          <a:p>
            <a:pPr marL="12700">
              <a:lnSpc>
                <a:spcPct val="100000"/>
              </a:lnSpc>
            </a:pPr>
            <a:r>
              <a:rPr sz="2600" spc="-5" dirty="0">
                <a:latin typeface="Times New Roman"/>
                <a:cs typeface="Times New Roman"/>
              </a:rPr>
              <a:t>tr</a:t>
            </a:r>
            <a:r>
              <a:rPr sz="2600" spc="5" dirty="0">
                <a:latin typeface="Times New Roman"/>
                <a:cs typeface="Times New Roman"/>
              </a:rPr>
              <a:t>o</a:t>
            </a:r>
            <a:r>
              <a:rPr sz="2600" spc="-5" dirty="0">
                <a:latin typeface="Times New Roman"/>
                <a:cs typeface="Times New Roman"/>
              </a:rPr>
              <a:t>ša</a:t>
            </a:r>
            <a:r>
              <a:rPr sz="2600" dirty="0">
                <a:latin typeface="Times New Roman"/>
                <a:cs typeface="Times New Roman"/>
              </a:rPr>
              <a:t>k</a:t>
            </a:r>
            <a:endParaRPr sz="2600">
              <a:latin typeface="Times New Roman"/>
              <a:cs typeface="Times New Roman"/>
            </a:endParaRPr>
          </a:p>
        </p:txBody>
      </p:sp>
      <p:sp>
        <p:nvSpPr>
          <p:cNvPr id="7" name="object 7"/>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8" name="object 8"/>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9" name="object 9"/>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10" name="object 10"/>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11" name="object 11"/>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2" name="object 12"/>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3" name="object 13"/>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4" name="object 14"/>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5" name="object 15"/>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6" name="object 16"/>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7" name="object 17"/>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18" name="object 18"/>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19" name="object 19"/>
          <p:cNvSpPr txBox="1"/>
          <p:nvPr/>
        </p:nvSpPr>
        <p:spPr>
          <a:xfrm>
            <a:off x="2262516" y="2150871"/>
            <a:ext cx="7272020" cy="2388870"/>
          </a:xfrm>
          <a:prstGeom prst="rect">
            <a:avLst/>
          </a:prstGeom>
        </p:spPr>
        <p:txBody>
          <a:bodyPr vert="horz" wrap="square" lIns="0" tIns="0" rIns="0" bIns="0" rtlCol="0">
            <a:spAutoFit/>
          </a:bodyPr>
          <a:lstStyle/>
          <a:p>
            <a:pPr marL="12700" marR="5080" algn="just">
              <a:lnSpc>
                <a:spcPct val="100000"/>
              </a:lnSpc>
            </a:pPr>
            <a:r>
              <a:rPr sz="2600" spc="-5" dirty="0">
                <a:latin typeface="Times New Roman"/>
                <a:cs typeface="Times New Roman"/>
              </a:rPr>
              <a:t>držanja novca, što </a:t>
            </a:r>
            <a:r>
              <a:rPr sz="2600" dirty="0">
                <a:latin typeface="Times New Roman"/>
                <a:cs typeface="Times New Roman"/>
              </a:rPr>
              <a:t>ljude </a:t>
            </a:r>
            <a:r>
              <a:rPr sz="2600" spc="-5" dirty="0">
                <a:latin typeface="Times New Roman"/>
                <a:cs typeface="Times New Roman"/>
              </a:rPr>
              <a:t>prisiljava </a:t>
            </a:r>
            <a:r>
              <a:rPr sz="2600" dirty="0">
                <a:latin typeface="Times New Roman"/>
                <a:cs typeface="Times New Roman"/>
              </a:rPr>
              <a:t>da </a:t>
            </a:r>
            <a:r>
              <a:rPr sz="2600" spc="-5" dirty="0">
                <a:latin typeface="Times New Roman"/>
                <a:cs typeface="Times New Roman"/>
              </a:rPr>
              <a:t>smanje količinu  </a:t>
            </a:r>
            <a:r>
              <a:rPr sz="2600" dirty="0">
                <a:latin typeface="Times New Roman"/>
                <a:cs typeface="Times New Roman"/>
              </a:rPr>
              <a:t>novca  </a:t>
            </a:r>
            <a:r>
              <a:rPr sz="2600" spc="-5" dirty="0">
                <a:latin typeface="Times New Roman"/>
                <a:cs typeface="Times New Roman"/>
              </a:rPr>
              <a:t>kod  sebe.  Jednačina  pokazuje  </a:t>
            </a:r>
            <a:r>
              <a:rPr sz="2600" dirty="0">
                <a:latin typeface="Times New Roman"/>
                <a:cs typeface="Times New Roman"/>
              </a:rPr>
              <a:t>da </a:t>
            </a:r>
            <a:r>
              <a:rPr sz="2600" spc="555" dirty="0">
                <a:latin typeface="Times New Roman"/>
                <a:cs typeface="Times New Roman"/>
              </a:rPr>
              <a:t> </a:t>
            </a:r>
            <a:r>
              <a:rPr sz="2600" b="1" spc="-5" dirty="0">
                <a:latin typeface="Times New Roman"/>
                <a:cs typeface="Times New Roman"/>
              </a:rPr>
              <a:t>nominalni</a:t>
            </a:r>
            <a:endParaRPr sz="2600">
              <a:latin typeface="Times New Roman"/>
              <a:cs typeface="Times New Roman"/>
            </a:endParaRPr>
          </a:p>
          <a:p>
            <a:pPr marL="12700" marR="5080" algn="just">
              <a:lnSpc>
                <a:spcPct val="99900"/>
              </a:lnSpc>
              <a:spcBef>
                <a:spcPts val="15"/>
              </a:spcBef>
            </a:pPr>
            <a:r>
              <a:rPr sz="2600" b="1" spc="-5" dirty="0">
                <a:latin typeface="Times New Roman"/>
                <a:cs typeface="Times New Roman"/>
              </a:rPr>
              <a:t>porast nov</a:t>
            </a:r>
            <a:r>
              <a:rPr sz="2600" spc="-5" dirty="0">
                <a:latin typeface="Times New Roman"/>
                <a:cs typeface="Times New Roman"/>
              </a:rPr>
              <a:t>č</a:t>
            </a:r>
            <a:r>
              <a:rPr sz="2600" b="1" spc="-5" dirty="0">
                <a:latin typeface="Times New Roman"/>
                <a:cs typeface="Times New Roman"/>
              </a:rPr>
              <a:t>ane mase </a:t>
            </a:r>
            <a:r>
              <a:rPr sz="2600" dirty="0">
                <a:latin typeface="Times New Roman"/>
                <a:cs typeface="Times New Roman"/>
              </a:rPr>
              <a:t>(</a:t>
            </a:r>
            <a:r>
              <a:rPr sz="2600" dirty="0">
                <a:latin typeface="Symbol"/>
                <a:cs typeface="Symbol"/>
              </a:rPr>
              <a:t></a:t>
            </a:r>
            <a:r>
              <a:rPr sz="2600" dirty="0">
                <a:latin typeface="Times New Roman"/>
                <a:cs typeface="Times New Roman"/>
              </a:rPr>
              <a:t>M / M) </a:t>
            </a:r>
            <a:r>
              <a:rPr sz="2600" b="1" spc="-5" dirty="0">
                <a:latin typeface="Times New Roman"/>
                <a:cs typeface="Times New Roman"/>
              </a:rPr>
              <a:t>smanjuje realnu  koli</a:t>
            </a:r>
            <a:r>
              <a:rPr sz="2600" spc="-5" dirty="0">
                <a:latin typeface="Times New Roman"/>
                <a:cs typeface="Times New Roman"/>
              </a:rPr>
              <a:t>č</a:t>
            </a:r>
            <a:r>
              <a:rPr sz="2600" b="1" spc="-5" dirty="0">
                <a:latin typeface="Times New Roman"/>
                <a:cs typeface="Times New Roman"/>
              </a:rPr>
              <a:t>inu </a:t>
            </a:r>
            <a:r>
              <a:rPr sz="2600" b="1" dirty="0">
                <a:latin typeface="Times New Roman"/>
                <a:cs typeface="Times New Roman"/>
              </a:rPr>
              <a:t>novca </a:t>
            </a:r>
            <a:r>
              <a:rPr sz="2600" spc="-10" dirty="0">
                <a:latin typeface="Times New Roman"/>
                <a:cs typeface="Times New Roman"/>
              </a:rPr>
              <a:t>(M </a:t>
            </a:r>
            <a:r>
              <a:rPr sz="2600" dirty="0">
                <a:latin typeface="Times New Roman"/>
                <a:cs typeface="Times New Roman"/>
              </a:rPr>
              <a:t>/ </a:t>
            </a:r>
            <a:r>
              <a:rPr sz="2600" spc="-5" dirty="0">
                <a:latin typeface="Times New Roman"/>
                <a:cs typeface="Times New Roman"/>
              </a:rPr>
              <a:t>P), </a:t>
            </a:r>
            <a:r>
              <a:rPr sz="2600" dirty="0">
                <a:latin typeface="Times New Roman"/>
                <a:cs typeface="Times New Roman"/>
              </a:rPr>
              <a:t>pa </a:t>
            </a:r>
            <a:r>
              <a:rPr sz="2600" spc="-5" dirty="0">
                <a:latin typeface="Times New Roman"/>
                <a:cs typeface="Times New Roman"/>
              </a:rPr>
              <a:t>će ubrzani nominalni rast  </a:t>
            </a:r>
            <a:r>
              <a:rPr sz="2600" dirty="0">
                <a:latin typeface="Times New Roman"/>
                <a:cs typeface="Times New Roman"/>
              </a:rPr>
              <a:t>novca </a:t>
            </a:r>
            <a:r>
              <a:rPr sz="2600" spc="-5" dirty="0">
                <a:latin typeface="Times New Roman"/>
                <a:cs typeface="Times New Roman"/>
              </a:rPr>
              <a:t>rezultirati manje nego proporcionalno  </a:t>
            </a:r>
            <a:r>
              <a:rPr sz="2600" dirty="0">
                <a:latin typeface="Times New Roman"/>
                <a:cs typeface="Times New Roman"/>
              </a:rPr>
              <a:t>povećanje</a:t>
            </a:r>
            <a:r>
              <a:rPr sz="2600" spc="-130" dirty="0">
                <a:latin typeface="Times New Roman"/>
                <a:cs typeface="Times New Roman"/>
              </a:rPr>
              <a:t> </a:t>
            </a:r>
            <a:r>
              <a:rPr sz="2600" i="1" dirty="0">
                <a:latin typeface="Times New Roman"/>
                <a:cs typeface="Times New Roman"/>
              </a:rPr>
              <a:t>senjoraža</a:t>
            </a:r>
            <a:r>
              <a:rPr sz="2600" dirty="0">
                <a:latin typeface="Times New Roman"/>
                <a:cs typeface="Times New Roman"/>
              </a:rPr>
              <a:t>.</a:t>
            </a:r>
            <a:endParaRPr sz="2600">
              <a:latin typeface="Times New Roman"/>
              <a:cs typeface="Times New Roman"/>
            </a:endParaRPr>
          </a:p>
        </p:txBody>
      </p:sp>
      <p:sp>
        <p:nvSpPr>
          <p:cNvPr id="20" name="object 20"/>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spc="-5" dirty="0"/>
              <a:pPr marL="25400">
                <a:lnSpc>
                  <a:spcPts val="1105"/>
                </a:lnSpc>
              </a:pPr>
              <a:t>33</a:t>
            </a:fld>
            <a:endParaRPr spc="-5"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0" rIns="0" bIns="0" rtlCol="0">
            <a:spAutoFit/>
          </a:bodyPr>
          <a:lstStyle/>
          <a:p>
            <a:pPr marL="443230" marR="5080">
              <a:lnSpc>
                <a:spcPct val="100000"/>
              </a:lnSpc>
            </a:pPr>
            <a:r>
              <a:rPr spc="-5" dirty="0"/>
              <a:t>Inflacija i realna koli</a:t>
            </a:r>
            <a:r>
              <a:rPr i="0" spc="-5" dirty="0">
                <a:latin typeface="Times New Roman"/>
                <a:cs typeface="Times New Roman"/>
              </a:rPr>
              <a:t>č</a:t>
            </a:r>
            <a:r>
              <a:rPr spc="-5" dirty="0"/>
              <a:t>ina novca u  </a:t>
            </a:r>
            <a:r>
              <a:rPr i="1" spc="-5" dirty="0"/>
              <a:t>opticaju</a:t>
            </a:r>
          </a:p>
        </p:txBody>
      </p:sp>
      <p:sp>
        <p:nvSpPr>
          <p:cNvPr id="5" name="object 5"/>
          <p:cNvSpPr txBox="1"/>
          <p:nvPr/>
        </p:nvSpPr>
        <p:spPr>
          <a:xfrm>
            <a:off x="1919616" y="1717384"/>
            <a:ext cx="7615555" cy="1301115"/>
          </a:xfrm>
          <a:prstGeom prst="rect">
            <a:avLst/>
          </a:prstGeom>
        </p:spPr>
        <p:txBody>
          <a:bodyPr vert="horz" wrap="square" lIns="0" tIns="0" rIns="0" bIns="0" rtlCol="0">
            <a:spAutoFit/>
          </a:bodyPr>
          <a:lstStyle/>
          <a:p>
            <a:pPr marL="355600" marR="5080" indent="-342900" algn="just">
              <a:lnSpc>
                <a:spcPct val="109400"/>
              </a:lnSpc>
              <a:buClr>
                <a:srgbClr val="32CCCC"/>
              </a:buClr>
              <a:buSzPct val="69230"/>
              <a:buFont typeface="Wingdings"/>
              <a:buChar char=""/>
              <a:tabLst>
                <a:tab pos="355600" algn="l"/>
              </a:tabLst>
            </a:pPr>
            <a:r>
              <a:rPr sz="2600" i="1">
                <a:latin typeface="Times New Roman"/>
                <a:cs typeface="Times New Roman"/>
              </a:rPr>
              <a:t>Šta </a:t>
            </a:r>
            <a:r>
              <a:rPr sz="2600" i="1" spc="-5" smtClean="0">
                <a:latin typeface="Times New Roman"/>
                <a:cs typeface="Times New Roman"/>
              </a:rPr>
              <a:t>odre</a:t>
            </a:r>
            <a:r>
              <a:rPr lang="sr-Latn-RS" sz="2600" i="1" spc="-5" dirty="0" smtClean="0">
                <a:latin typeface="Times New Roman"/>
                <a:cs typeface="Times New Roman"/>
              </a:rPr>
              <a:t>đ</a:t>
            </a:r>
            <a:r>
              <a:rPr sz="2600" i="1" spc="-5" smtClean="0">
                <a:latin typeface="Times New Roman"/>
                <a:cs typeface="Times New Roman"/>
              </a:rPr>
              <a:t>uje </a:t>
            </a:r>
            <a:r>
              <a:rPr sz="2600" i="1" dirty="0">
                <a:latin typeface="Times New Roman"/>
                <a:cs typeface="Times New Roman"/>
              </a:rPr>
              <a:t>iznos </a:t>
            </a:r>
            <a:r>
              <a:rPr sz="2600" i="1" spc="-5" dirty="0">
                <a:latin typeface="Times New Roman"/>
                <a:cs typeface="Times New Roman"/>
              </a:rPr>
              <a:t>realne koli</a:t>
            </a:r>
            <a:r>
              <a:rPr sz="2600" spc="-5" dirty="0">
                <a:latin typeface="Times New Roman"/>
                <a:cs typeface="Times New Roman"/>
              </a:rPr>
              <a:t>č</a:t>
            </a:r>
            <a:r>
              <a:rPr sz="2600" i="1" spc="-5" dirty="0">
                <a:latin typeface="Times New Roman"/>
                <a:cs typeface="Times New Roman"/>
              </a:rPr>
              <a:t>ine novca koju su ljudi  </a:t>
            </a:r>
            <a:r>
              <a:rPr sz="2600" i="1" dirty="0">
                <a:latin typeface="Times New Roman"/>
                <a:cs typeface="Times New Roman"/>
              </a:rPr>
              <a:t>voljni </a:t>
            </a:r>
            <a:r>
              <a:rPr sz="2600" i="1" spc="-5" dirty="0">
                <a:latin typeface="Times New Roman"/>
                <a:cs typeface="Times New Roman"/>
              </a:rPr>
              <a:t>da </a:t>
            </a:r>
            <a:r>
              <a:rPr sz="2600" i="1" dirty="0">
                <a:latin typeface="Times New Roman"/>
                <a:cs typeface="Times New Roman"/>
              </a:rPr>
              <a:t>drže i </a:t>
            </a:r>
            <a:r>
              <a:rPr sz="2600" i="1" spc="-5" dirty="0">
                <a:latin typeface="Times New Roman"/>
                <a:cs typeface="Times New Roman"/>
              </a:rPr>
              <a:t>kako ta koli</a:t>
            </a:r>
            <a:r>
              <a:rPr sz="2600" spc="-5" dirty="0">
                <a:latin typeface="Times New Roman"/>
                <a:cs typeface="Times New Roman"/>
              </a:rPr>
              <a:t>č</a:t>
            </a:r>
            <a:r>
              <a:rPr sz="2600" i="1" spc="-5" dirty="0">
                <a:latin typeface="Times New Roman"/>
                <a:cs typeface="Times New Roman"/>
              </a:rPr>
              <a:t>ina zavisi </a:t>
            </a:r>
            <a:r>
              <a:rPr sz="2600" i="1" dirty="0">
                <a:latin typeface="Times New Roman"/>
                <a:cs typeface="Times New Roman"/>
              </a:rPr>
              <a:t>od </a:t>
            </a:r>
            <a:r>
              <a:rPr sz="2600" i="1" spc="-5" dirty="0">
                <a:latin typeface="Times New Roman"/>
                <a:cs typeface="Times New Roman"/>
              </a:rPr>
              <a:t>rasta  </a:t>
            </a:r>
            <a:r>
              <a:rPr sz="2600" i="1" dirty="0">
                <a:latin typeface="Times New Roman"/>
                <a:cs typeface="Times New Roman"/>
              </a:rPr>
              <a:t>nominalne nov</a:t>
            </a:r>
            <a:r>
              <a:rPr sz="2600" dirty="0">
                <a:latin typeface="Times New Roman"/>
                <a:cs typeface="Times New Roman"/>
              </a:rPr>
              <a:t>č</a:t>
            </a:r>
            <a:r>
              <a:rPr sz="2600" i="1" dirty="0">
                <a:latin typeface="Times New Roman"/>
                <a:cs typeface="Times New Roman"/>
              </a:rPr>
              <a:t>ane</a:t>
            </a:r>
            <a:r>
              <a:rPr sz="2600" i="1" spc="-140" dirty="0">
                <a:latin typeface="Times New Roman"/>
                <a:cs typeface="Times New Roman"/>
              </a:rPr>
              <a:t> </a:t>
            </a:r>
            <a:r>
              <a:rPr sz="2600" i="1" dirty="0">
                <a:latin typeface="Times New Roman"/>
                <a:cs typeface="Times New Roman"/>
              </a:rPr>
              <a:t>mase?</a:t>
            </a:r>
            <a:endParaRPr sz="2600">
              <a:latin typeface="Times New Roman"/>
              <a:cs typeface="Times New Roman"/>
            </a:endParaRPr>
          </a:p>
        </p:txBody>
      </p:sp>
      <p:sp>
        <p:nvSpPr>
          <p:cNvPr id="6" name="object 6"/>
          <p:cNvSpPr/>
          <p:nvPr/>
        </p:nvSpPr>
        <p:spPr>
          <a:xfrm>
            <a:off x="4507869" y="3244595"/>
            <a:ext cx="1684020" cy="533400"/>
          </a:xfrm>
          <a:custGeom>
            <a:avLst/>
            <a:gdLst/>
            <a:ahLst/>
            <a:cxnLst/>
            <a:rect l="l" t="t" r="r" b="b"/>
            <a:pathLst>
              <a:path w="1684020" h="533400">
                <a:moveTo>
                  <a:pt x="0" y="0"/>
                </a:moveTo>
                <a:lnTo>
                  <a:pt x="0" y="533400"/>
                </a:lnTo>
                <a:lnTo>
                  <a:pt x="1684019" y="533400"/>
                </a:lnTo>
                <a:lnTo>
                  <a:pt x="1684019" y="0"/>
                </a:lnTo>
                <a:lnTo>
                  <a:pt x="0" y="0"/>
                </a:lnTo>
                <a:close/>
              </a:path>
            </a:pathLst>
          </a:custGeom>
          <a:solidFill>
            <a:srgbClr val="CCCC00"/>
          </a:solidFill>
        </p:spPr>
        <p:txBody>
          <a:bodyPr wrap="square" lIns="0" tIns="0" rIns="0" bIns="0" rtlCol="0"/>
          <a:lstStyle/>
          <a:p>
            <a:endParaRPr/>
          </a:p>
        </p:txBody>
      </p:sp>
      <p:sp>
        <p:nvSpPr>
          <p:cNvPr id="7" name="object 7"/>
          <p:cNvSpPr/>
          <p:nvPr/>
        </p:nvSpPr>
        <p:spPr>
          <a:xfrm>
            <a:off x="4558167" y="3683524"/>
            <a:ext cx="356870" cy="0"/>
          </a:xfrm>
          <a:custGeom>
            <a:avLst/>
            <a:gdLst/>
            <a:ahLst/>
            <a:cxnLst/>
            <a:rect l="l" t="t" r="r" b="b"/>
            <a:pathLst>
              <a:path w="356870">
                <a:moveTo>
                  <a:pt x="0" y="0"/>
                </a:moveTo>
                <a:lnTo>
                  <a:pt x="356608" y="0"/>
                </a:lnTo>
              </a:path>
            </a:pathLst>
          </a:custGeom>
          <a:ln w="12752">
            <a:solidFill>
              <a:srgbClr val="000000"/>
            </a:solidFill>
          </a:ln>
        </p:spPr>
        <p:txBody>
          <a:bodyPr wrap="square" lIns="0" tIns="0" rIns="0" bIns="0" rtlCol="0"/>
          <a:lstStyle/>
          <a:p>
            <a:endParaRPr/>
          </a:p>
        </p:txBody>
      </p:sp>
      <p:sp>
        <p:nvSpPr>
          <p:cNvPr id="8" name="object 8"/>
          <p:cNvSpPr txBox="1"/>
          <p:nvPr/>
        </p:nvSpPr>
        <p:spPr>
          <a:xfrm>
            <a:off x="4580520" y="3359656"/>
            <a:ext cx="1617980" cy="483870"/>
          </a:xfrm>
          <a:prstGeom prst="rect">
            <a:avLst/>
          </a:prstGeom>
        </p:spPr>
        <p:txBody>
          <a:bodyPr vert="horz" wrap="square" lIns="0" tIns="0" rIns="0" bIns="0" rtlCol="0">
            <a:spAutoFit/>
          </a:bodyPr>
          <a:lstStyle/>
          <a:p>
            <a:pPr marL="12700">
              <a:lnSpc>
                <a:spcPct val="100000"/>
              </a:lnSpc>
              <a:tabLst>
                <a:tab pos="419100" algn="l"/>
                <a:tab pos="956944" algn="l"/>
              </a:tabLst>
            </a:pPr>
            <a:r>
              <a:rPr sz="3600" b="1" i="1" spc="15" baseline="34722" dirty="0">
                <a:latin typeface="Times New Roman"/>
                <a:cs typeface="Times New Roman"/>
              </a:rPr>
              <a:t>M	</a:t>
            </a:r>
            <a:r>
              <a:rPr sz="2400" spc="5" dirty="0">
                <a:latin typeface="Symbol"/>
                <a:cs typeface="Symbol"/>
              </a:rPr>
              <a:t></a:t>
            </a:r>
            <a:r>
              <a:rPr sz="2400" spc="-210" dirty="0">
                <a:latin typeface="Times New Roman"/>
                <a:cs typeface="Times New Roman"/>
              </a:rPr>
              <a:t> </a:t>
            </a:r>
            <a:r>
              <a:rPr sz="2400" b="1" i="1" spc="5" dirty="0">
                <a:latin typeface="Times New Roman"/>
                <a:cs typeface="Times New Roman"/>
              </a:rPr>
              <a:t>Y	</a:t>
            </a:r>
            <a:r>
              <a:rPr sz="2400" b="1" i="1" spc="-30" dirty="0">
                <a:latin typeface="Times New Roman"/>
                <a:cs typeface="Times New Roman"/>
              </a:rPr>
              <a:t>L</a:t>
            </a:r>
            <a:r>
              <a:rPr sz="3150" spc="-30" dirty="0">
                <a:latin typeface="Symbol"/>
                <a:cs typeface="Symbol"/>
              </a:rPr>
              <a:t></a:t>
            </a:r>
            <a:r>
              <a:rPr sz="2400" b="1" i="1" spc="-30" dirty="0">
                <a:latin typeface="Times New Roman"/>
                <a:cs typeface="Times New Roman"/>
              </a:rPr>
              <a:t>r</a:t>
            </a:r>
            <a:r>
              <a:rPr sz="2400" b="1" i="1" spc="245" dirty="0">
                <a:latin typeface="Times New Roman"/>
                <a:cs typeface="Times New Roman"/>
              </a:rPr>
              <a:t> </a:t>
            </a:r>
            <a:r>
              <a:rPr sz="3150" spc="-260" dirty="0">
                <a:latin typeface="Symbol"/>
                <a:cs typeface="Symbol"/>
              </a:rPr>
              <a:t></a:t>
            </a:r>
            <a:endParaRPr sz="3150">
              <a:latin typeface="Symbol"/>
              <a:cs typeface="Symbol"/>
            </a:endParaRPr>
          </a:p>
        </p:txBody>
      </p:sp>
      <p:sp>
        <p:nvSpPr>
          <p:cNvPr id="9" name="object 9"/>
          <p:cNvSpPr/>
          <p:nvPr/>
        </p:nvSpPr>
        <p:spPr>
          <a:xfrm>
            <a:off x="4501774" y="3238500"/>
            <a:ext cx="1696720" cy="539750"/>
          </a:xfrm>
          <a:custGeom>
            <a:avLst/>
            <a:gdLst/>
            <a:ahLst/>
            <a:cxnLst/>
            <a:rect l="l" t="t" r="r" b="b"/>
            <a:pathLst>
              <a:path w="1696720" h="539750">
                <a:moveTo>
                  <a:pt x="1696211" y="539496"/>
                </a:moveTo>
                <a:lnTo>
                  <a:pt x="1696211" y="0"/>
                </a:lnTo>
                <a:lnTo>
                  <a:pt x="0" y="0"/>
                </a:lnTo>
                <a:lnTo>
                  <a:pt x="0" y="539496"/>
                </a:lnTo>
                <a:lnTo>
                  <a:pt x="6095" y="539496"/>
                </a:lnTo>
                <a:lnTo>
                  <a:pt x="6095" y="13715"/>
                </a:lnTo>
                <a:lnTo>
                  <a:pt x="13715" y="6095"/>
                </a:lnTo>
                <a:lnTo>
                  <a:pt x="13715" y="13715"/>
                </a:lnTo>
                <a:lnTo>
                  <a:pt x="1682495" y="13715"/>
                </a:lnTo>
                <a:lnTo>
                  <a:pt x="1682495" y="6095"/>
                </a:lnTo>
                <a:lnTo>
                  <a:pt x="1690115" y="13715"/>
                </a:lnTo>
                <a:lnTo>
                  <a:pt x="1690115" y="539496"/>
                </a:lnTo>
                <a:lnTo>
                  <a:pt x="1696211" y="539496"/>
                </a:lnTo>
                <a:close/>
              </a:path>
              <a:path w="1696720" h="539750">
                <a:moveTo>
                  <a:pt x="13715" y="13715"/>
                </a:moveTo>
                <a:lnTo>
                  <a:pt x="13715" y="6095"/>
                </a:lnTo>
                <a:lnTo>
                  <a:pt x="6095" y="13715"/>
                </a:lnTo>
                <a:lnTo>
                  <a:pt x="13715" y="13715"/>
                </a:lnTo>
                <a:close/>
              </a:path>
              <a:path w="1696720" h="539750">
                <a:moveTo>
                  <a:pt x="13715" y="539496"/>
                </a:moveTo>
                <a:lnTo>
                  <a:pt x="13715" y="13715"/>
                </a:lnTo>
                <a:lnTo>
                  <a:pt x="6095" y="13715"/>
                </a:lnTo>
                <a:lnTo>
                  <a:pt x="6095" y="539496"/>
                </a:lnTo>
                <a:lnTo>
                  <a:pt x="13715" y="539496"/>
                </a:lnTo>
                <a:close/>
              </a:path>
              <a:path w="1696720" h="539750">
                <a:moveTo>
                  <a:pt x="1690115" y="13715"/>
                </a:moveTo>
                <a:lnTo>
                  <a:pt x="1682495" y="6095"/>
                </a:lnTo>
                <a:lnTo>
                  <a:pt x="1682495" y="13715"/>
                </a:lnTo>
                <a:lnTo>
                  <a:pt x="1690115" y="13715"/>
                </a:lnTo>
                <a:close/>
              </a:path>
              <a:path w="1696720" h="539750">
                <a:moveTo>
                  <a:pt x="1690115" y="539496"/>
                </a:moveTo>
                <a:lnTo>
                  <a:pt x="1690115" y="13715"/>
                </a:lnTo>
                <a:lnTo>
                  <a:pt x="1682495" y="13715"/>
                </a:lnTo>
                <a:lnTo>
                  <a:pt x="1682495" y="539496"/>
                </a:lnTo>
                <a:lnTo>
                  <a:pt x="1690115" y="539496"/>
                </a:lnTo>
                <a:close/>
              </a:path>
            </a:pathLst>
          </a:custGeom>
          <a:solidFill>
            <a:srgbClr val="000000"/>
          </a:solidFill>
        </p:spPr>
        <p:txBody>
          <a:bodyPr wrap="square" lIns="0" tIns="0" rIns="0" bIns="0" rtlCol="0"/>
          <a:lstStyle/>
          <a:p>
            <a:endParaRPr/>
          </a:p>
        </p:txBody>
      </p:sp>
      <p:sp>
        <p:nvSpPr>
          <p:cNvPr id="10" name="object 10"/>
          <p:cNvSpPr/>
          <p:nvPr/>
        </p:nvSpPr>
        <p:spPr>
          <a:xfrm>
            <a:off x="774073" y="3777996"/>
            <a:ext cx="9144000" cy="3429000"/>
          </a:xfrm>
          <a:custGeom>
            <a:avLst/>
            <a:gdLst/>
            <a:ahLst/>
            <a:cxnLst/>
            <a:rect l="l" t="t" r="r" b="b"/>
            <a:pathLst>
              <a:path w="9144000" h="3429000">
                <a:moveTo>
                  <a:pt x="9143996" y="3428999"/>
                </a:moveTo>
                <a:lnTo>
                  <a:pt x="9143996" y="0"/>
                </a:lnTo>
                <a:lnTo>
                  <a:pt x="0" y="0"/>
                </a:lnTo>
                <a:lnTo>
                  <a:pt x="0" y="3428999"/>
                </a:lnTo>
                <a:lnTo>
                  <a:pt x="9143996" y="3428999"/>
                </a:lnTo>
                <a:close/>
              </a:path>
            </a:pathLst>
          </a:custGeom>
          <a:solidFill>
            <a:srgbClr val="FFFFFF"/>
          </a:solidFill>
        </p:spPr>
        <p:txBody>
          <a:bodyPr wrap="square" lIns="0" tIns="0" rIns="0" bIns="0" rtlCol="0"/>
          <a:lstStyle/>
          <a:p>
            <a:endParaRPr/>
          </a:p>
        </p:txBody>
      </p:sp>
      <p:sp>
        <p:nvSpPr>
          <p:cNvPr id="11" name="object 11"/>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12" name="object 12"/>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13" name="object 13"/>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14" name="object 14"/>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15" name="object 15"/>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6" name="object 16"/>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7" name="object 17"/>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8" name="object 18"/>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9" name="object 19"/>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20" name="object 20"/>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21" name="object 21"/>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22" name="object 22"/>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23" name="object 23"/>
          <p:cNvSpPr txBox="1"/>
          <p:nvPr/>
        </p:nvSpPr>
        <p:spPr>
          <a:xfrm>
            <a:off x="1919616" y="4284470"/>
            <a:ext cx="1981200" cy="407670"/>
          </a:xfrm>
          <a:prstGeom prst="rect">
            <a:avLst/>
          </a:prstGeom>
        </p:spPr>
        <p:txBody>
          <a:bodyPr vert="horz" wrap="square" lIns="0" tIns="0" rIns="0" bIns="0" rtlCol="0">
            <a:spAutoFit/>
          </a:bodyPr>
          <a:lstStyle/>
          <a:p>
            <a:pPr marL="355600" indent="-342900">
              <a:lnSpc>
                <a:spcPct val="100000"/>
              </a:lnSpc>
              <a:buClr>
                <a:srgbClr val="32CCCC"/>
              </a:buClr>
              <a:buSzPct val="69230"/>
              <a:buFont typeface="Wingdings"/>
              <a:buChar char=""/>
              <a:tabLst>
                <a:tab pos="354965" algn="l"/>
                <a:tab pos="355600" algn="l"/>
                <a:tab pos="1217930" algn="l"/>
              </a:tabLst>
            </a:pPr>
            <a:r>
              <a:rPr sz="2600" dirty="0">
                <a:latin typeface="Times New Roman"/>
                <a:cs typeface="Times New Roman"/>
              </a:rPr>
              <a:t>V</a:t>
            </a:r>
            <a:r>
              <a:rPr sz="2600" spc="-5" dirty="0">
                <a:latin typeface="Times New Roman"/>
                <a:cs typeface="Times New Roman"/>
              </a:rPr>
              <a:t>eć</a:t>
            </a:r>
            <a:r>
              <a:rPr sz="2600" dirty="0">
                <a:latin typeface="Times New Roman"/>
                <a:cs typeface="Times New Roman"/>
              </a:rPr>
              <a:t>i	</a:t>
            </a:r>
            <a:r>
              <a:rPr sz="2600" spc="-5" dirty="0">
                <a:latin typeface="Times New Roman"/>
                <a:cs typeface="Times New Roman"/>
              </a:rPr>
              <a:t>real</a:t>
            </a:r>
            <a:r>
              <a:rPr sz="2600" spc="-10" dirty="0">
                <a:latin typeface="Times New Roman"/>
                <a:cs typeface="Times New Roman"/>
              </a:rPr>
              <a:t>n</a:t>
            </a:r>
            <a:r>
              <a:rPr sz="2600" dirty="0">
                <a:latin typeface="Times New Roman"/>
                <a:cs typeface="Times New Roman"/>
              </a:rPr>
              <a:t>i</a:t>
            </a:r>
            <a:endParaRPr sz="2600">
              <a:latin typeface="Times New Roman"/>
              <a:cs typeface="Times New Roman"/>
            </a:endParaRPr>
          </a:p>
        </p:txBody>
      </p:sp>
      <p:sp>
        <p:nvSpPr>
          <p:cNvPr id="24" name="object 24"/>
          <p:cNvSpPr txBox="1"/>
          <p:nvPr/>
        </p:nvSpPr>
        <p:spPr>
          <a:xfrm>
            <a:off x="4113911" y="4284470"/>
            <a:ext cx="1163320" cy="407670"/>
          </a:xfrm>
          <a:prstGeom prst="rect">
            <a:avLst/>
          </a:prstGeom>
        </p:spPr>
        <p:txBody>
          <a:bodyPr vert="horz" wrap="square" lIns="0" tIns="0" rIns="0" bIns="0" rtlCol="0">
            <a:spAutoFit/>
          </a:bodyPr>
          <a:lstStyle/>
          <a:p>
            <a:pPr marL="12700">
              <a:lnSpc>
                <a:spcPct val="100000"/>
              </a:lnSpc>
            </a:pPr>
            <a:r>
              <a:rPr sz="2600" spc="-5" dirty="0">
                <a:latin typeface="Times New Roman"/>
                <a:cs typeface="Times New Roman"/>
              </a:rPr>
              <a:t>dohodak</a:t>
            </a:r>
            <a:endParaRPr sz="2600">
              <a:latin typeface="Times New Roman"/>
              <a:cs typeface="Times New Roman"/>
            </a:endParaRPr>
          </a:p>
        </p:txBody>
      </p:sp>
      <p:sp>
        <p:nvSpPr>
          <p:cNvPr id="25" name="object 25"/>
          <p:cNvSpPr txBox="1"/>
          <p:nvPr/>
        </p:nvSpPr>
        <p:spPr>
          <a:xfrm>
            <a:off x="5490033" y="4284470"/>
            <a:ext cx="1825625" cy="407670"/>
          </a:xfrm>
          <a:prstGeom prst="rect">
            <a:avLst/>
          </a:prstGeom>
        </p:spPr>
        <p:txBody>
          <a:bodyPr vert="horz" wrap="square" lIns="0" tIns="0" rIns="0" bIns="0" rtlCol="0">
            <a:spAutoFit/>
          </a:bodyPr>
          <a:lstStyle/>
          <a:p>
            <a:pPr marL="12700">
              <a:lnSpc>
                <a:spcPct val="100000"/>
              </a:lnSpc>
              <a:tabLst>
                <a:tab pos="1150620" algn="l"/>
              </a:tabLst>
            </a:pPr>
            <a:r>
              <a:rPr sz="2600" spc="5" dirty="0">
                <a:latin typeface="Times New Roman"/>
                <a:cs typeface="Times New Roman"/>
              </a:rPr>
              <a:t>n</a:t>
            </a:r>
            <a:r>
              <a:rPr sz="2600" spc="-5" dirty="0">
                <a:latin typeface="Times New Roman"/>
                <a:cs typeface="Times New Roman"/>
              </a:rPr>
              <a:t>a</a:t>
            </a:r>
            <a:r>
              <a:rPr sz="2600" spc="-10" dirty="0">
                <a:latin typeface="Times New Roman"/>
                <a:cs typeface="Times New Roman"/>
              </a:rPr>
              <a:t>vo</a:t>
            </a:r>
            <a:r>
              <a:rPr sz="2600" spc="5" dirty="0">
                <a:latin typeface="Times New Roman"/>
                <a:cs typeface="Times New Roman"/>
              </a:rPr>
              <a:t>d</a:t>
            </a:r>
            <a:r>
              <a:rPr sz="2600" dirty="0">
                <a:latin typeface="Times New Roman"/>
                <a:cs typeface="Times New Roman"/>
              </a:rPr>
              <a:t>i	</a:t>
            </a:r>
            <a:r>
              <a:rPr sz="2600" spc="-5" dirty="0">
                <a:latin typeface="Times New Roman"/>
                <a:cs typeface="Times New Roman"/>
              </a:rPr>
              <a:t>lj</a:t>
            </a:r>
            <a:r>
              <a:rPr sz="2600" spc="5" dirty="0">
                <a:latin typeface="Times New Roman"/>
                <a:cs typeface="Times New Roman"/>
              </a:rPr>
              <a:t>ud</a:t>
            </a:r>
            <a:r>
              <a:rPr sz="2600" dirty="0">
                <a:latin typeface="Times New Roman"/>
                <a:cs typeface="Times New Roman"/>
              </a:rPr>
              <a:t>e</a:t>
            </a:r>
            <a:endParaRPr sz="2600">
              <a:latin typeface="Times New Roman"/>
              <a:cs typeface="Times New Roman"/>
            </a:endParaRPr>
          </a:p>
        </p:txBody>
      </p:sp>
      <p:sp>
        <p:nvSpPr>
          <p:cNvPr id="26" name="object 26"/>
          <p:cNvSpPr txBox="1"/>
          <p:nvPr/>
        </p:nvSpPr>
        <p:spPr>
          <a:xfrm>
            <a:off x="7527352" y="4284470"/>
            <a:ext cx="2006600" cy="407670"/>
          </a:xfrm>
          <a:prstGeom prst="rect">
            <a:avLst/>
          </a:prstGeom>
        </p:spPr>
        <p:txBody>
          <a:bodyPr vert="horz" wrap="square" lIns="0" tIns="0" rIns="0" bIns="0" rtlCol="0">
            <a:spAutoFit/>
          </a:bodyPr>
          <a:lstStyle/>
          <a:p>
            <a:pPr marL="12700">
              <a:lnSpc>
                <a:spcPct val="100000"/>
              </a:lnSpc>
              <a:tabLst>
                <a:tab pos="563880" algn="l"/>
                <a:tab pos="1370330" algn="l"/>
              </a:tabLst>
            </a:pPr>
            <a:r>
              <a:rPr sz="2600" spc="5" dirty="0">
                <a:latin typeface="Times New Roman"/>
                <a:cs typeface="Times New Roman"/>
              </a:rPr>
              <a:t>d</a:t>
            </a:r>
            <a:r>
              <a:rPr sz="2600" dirty="0">
                <a:latin typeface="Times New Roman"/>
                <a:cs typeface="Times New Roman"/>
              </a:rPr>
              <a:t>a	</a:t>
            </a:r>
            <a:r>
              <a:rPr sz="2600" spc="-10" dirty="0">
                <a:latin typeface="Times New Roman"/>
                <a:cs typeface="Times New Roman"/>
              </a:rPr>
              <a:t>d</a:t>
            </a:r>
            <a:r>
              <a:rPr sz="2600" spc="-5" dirty="0">
                <a:latin typeface="Times New Roman"/>
                <a:cs typeface="Times New Roman"/>
              </a:rPr>
              <a:t>rž</a:t>
            </a:r>
            <a:r>
              <a:rPr sz="2600" dirty="0">
                <a:latin typeface="Times New Roman"/>
                <a:cs typeface="Times New Roman"/>
              </a:rPr>
              <a:t>e	</a:t>
            </a:r>
            <a:r>
              <a:rPr sz="2600" spc="5" dirty="0">
                <a:latin typeface="Times New Roman"/>
                <a:cs typeface="Times New Roman"/>
              </a:rPr>
              <a:t>v</a:t>
            </a:r>
            <a:r>
              <a:rPr sz="2600" dirty="0">
                <a:latin typeface="Times New Roman"/>
                <a:cs typeface="Times New Roman"/>
              </a:rPr>
              <a:t>e</a:t>
            </a:r>
            <a:r>
              <a:rPr sz="2600" spc="-20" dirty="0">
                <a:latin typeface="Times New Roman"/>
                <a:cs typeface="Times New Roman"/>
              </a:rPr>
              <a:t>ć</a:t>
            </a:r>
            <a:r>
              <a:rPr sz="2600" dirty="0">
                <a:latin typeface="Times New Roman"/>
                <a:cs typeface="Times New Roman"/>
              </a:rPr>
              <a:t>u</a:t>
            </a:r>
            <a:endParaRPr sz="2600">
              <a:latin typeface="Times New Roman"/>
              <a:cs typeface="Times New Roman"/>
            </a:endParaRPr>
          </a:p>
        </p:txBody>
      </p:sp>
      <p:sp>
        <p:nvSpPr>
          <p:cNvPr id="27" name="object 27"/>
          <p:cNvSpPr txBox="1"/>
          <p:nvPr/>
        </p:nvSpPr>
        <p:spPr>
          <a:xfrm>
            <a:off x="2262516" y="4680710"/>
            <a:ext cx="7272655" cy="2067560"/>
          </a:xfrm>
          <a:prstGeom prst="rect">
            <a:avLst/>
          </a:prstGeom>
        </p:spPr>
        <p:txBody>
          <a:bodyPr vert="horz" wrap="square" lIns="0" tIns="0" rIns="0" bIns="0" rtlCol="0">
            <a:spAutoFit/>
          </a:bodyPr>
          <a:lstStyle/>
          <a:p>
            <a:pPr marL="12700" marR="5080" algn="just">
              <a:lnSpc>
                <a:spcPct val="100000"/>
              </a:lnSpc>
            </a:pPr>
            <a:r>
              <a:rPr sz="2600" spc="-5" dirty="0">
                <a:latin typeface="Times New Roman"/>
                <a:cs typeface="Times New Roman"/>
              </a:rPr>
              <a:t>količinu realnog </a:t>
            </a:r>
            <a:r>
              <a:rPr sz="2600" dirty="0">
                <a:latin typeface="Times New Roman"/>
                <a:cs typeface="Times New Roman"/>
              </a:rPr>
              <a:t>novca. </a:t>
            </a:r>
            <a:r>
              <a:rPr sz="2600" spc="-5" dirty="0">
                <a:latin typeface="Times New Roman"/>
                <a:cs typeface="Times New Roman"/>
              </a:rPr>
              <a:t>Viša nominalna kamatna  </a:t>
            </a:r>
            <a:r>
              <a:rPr sz="2600" dirty="0">
                <a:latin typeface="Times New Roman"/>
                <a:cs typeface="Times New Roman"/>
              </a:rPr>
              <a:t>stopa </a:t>
            </a:r>
            <a:r>
              <a:rPr sz="2600" spc="-5" dirty="0">
                <a:latin typeface="Times New Roman"/>
                <a:cs typeface="Times New Roman"/>
              </a:rPr>
              <a:t>povećava oportunitetni trošak držanja </a:t>
            </a:r>
            <a:r>
              <a:rPr sz="2600" dirty="0">
                <a:latin typeface="Times New Roman"/>
                <a:cs typeface="Times New Roman"/>
              </a:rPr>
              <a:t>novca </a:t>
            </a:r>
            <a:r>
              <a:rPr sz="2600">
                <a:latin typeface="Times New Roman"/>
                <a:cs typeface="Times New Roman"/>
              </a:rPr>
              <a:t>u  </a:t>
            </a:r>
            <a:r>
              <a:rPr sz="2600" spc="-5" smtClean="0">
                <a:latin typeface="Times New Roman"/>
                <a:cs typeface="Times New Roman"/>
              </a:rPr>
              <a:t>pore</a:t>
            </a:r>
            <a:r>
              <a:rPr lang="sr-Latn-RS" sz="2600" spc="-5" dirty="0" smtClean="0">
                <a:latin typeface="Times New Roman"/>
                <a:cs typeface="Times New Roman"/>
              </a:rPr>
              <a:t>đ</a:t>
            </a:r>
            <a:r>
              <a:rPr sz="2600" spc="-5" smtClean="0">
                <a:latin typeface="Times New Roman"/>
                <a:cs typeface="Times New Roman"/>
              </a:rPr>
              <a:t>enju </a:t>
            </a:r>
            <a:r>
              <a:rPr sz="2600" spc="-5" dirty="0">
                <a:latin typeface="Times New Roman"/>
                <a:cs typeface="Times New Roman"/>
              </a:rPr>
              <a:t>sa ulaganjem </a:t>
            </a:r>
            <a:r>
              <a:rPr sz="2600" dirty="0">
                <a:latin typeface="Times New Roman"/>
                <a:cs typeface="Times New Roman"/>
              </a:rPr>
              <a:t>novca u </a:t>
            </a:r>
            <a:r>
              <a:rPr sz="2600" spc="-5" dirty="0">
                <a:latin typeface="Times New Roman"/>
                <a:cs typeface="Times New Roman"/>
              </a:rPr>
              <a:t>obveznice, što </a:t>
            </a:r>
            <a:r>
              <a:rPr sz="2600" dirty="0">
                <a:latin typeface="Times New Roman"/>
                <a:cs typeface="Times New Roman"/>
              </a:rPr>
              <a:t>ljude  primorava  da  </a:t>
            </a:r>
            <a:r>
              <a:rPr sz="2600" spc="-5" dirty="0">
                <a:latin typeface="Times New Roman"/>
                <a:cs typeface="Times New Roman"/>
              </a:rPr>
              <a:t>smanje  količinu  realnog  </a:t>
            </a:r>
            <a:r>
              <a:rPr sz="2600" dirty="0">
                <a:latin typeface="Times New Roman"/>
                <a:cs typeface="Times New Roman"/>
              </a:rPr>
              <a:t>novca    </a:t>
            </a:r>
            <a:r>
              <a:rPr sz="2600" spc="229" dirty="0">
                <a:latin typeface="Times New Roman"/>
                <a:cs typeface="Times New Roman"/>
              </a:rPr>
              <a:t> </a:t>
            </a:r>
            <a:r>
              <a:rPr sz="2600" spc="-5" dirty="0">
                <a:latin typeface="Times New Roman"/>
                <a:cs typeface="Times New Roman"/>
              </a:rPr>
              <a:t>koji</a:t>
            </a:r>
            <a:endParaRPr sz="2600">
              <a:latin typeface="Times New Roman"/>
              <a:cs typeface="Times New Roman"/>
            </a:endParaRPr>
          </a:p>
          <a:p>
            <a:pPr marL="12700" algn="just">
              <a:lnSpc>
                <a:spcPct val="100000"/>
              </a:lnSpc>
              <a:spcBef>
                <a:spcPts val="585"/>
              </a:spcBef>
            </a:pPr>
            <a:r>
              <a:rPr sz="2600" dirty="0">
                <a:latin typeface="Times New Roman"/>
                <a:cs typeface="Times New Roman"/>
              </a:rPr>
              <a:t>poseduju.</a:t>
            </a:r>
            <a:endParaRPr sz="2600">
              <a:latin typeface="Times New Roman"/>
              <a:cs typeface="Times New Roman"/>
            </a:endParaRPr>
          </a:p>
        </p:txBody>
      </p:sp>
      <p:sp>
        <p:nvSpPr>
          <p:cNvPr id="28" name="object 28"/>
          <p:cNvSpPr/>
          <p:nvPr/>
        </p:nvSpPr>
        <p:spPr>
          <a:xfrm>
            <a:off x="4507869" y="3777996"/>
            <a:ext cx="1684020" cy="309880"/>
          </a:xfrm>
          <a:custGeom>
            <a:avLst/>
            <a:gdLst/>
            <a:ahLst/>
            <a:cxnLst/>
            <a:rect l="l" t="t" r="r" b="b"/>
            <a:pathLst>
              <a:path w="1684020" h="309879">
                <a:moveTo>
                  <a:pt x="1684019" y="0"/>
                </a:moveTo>
                <a:lnTo>
                  <a:pt x="0" y="0"/>
                </a:lnTo>
                <a:lnTo>
                  <a:pt x="0" y="309371"/>
                </a:lnTo>
                <a:lnTo>
                  <a:pt x="1684019" y="309371"/>
                </a:lnTo>
                <a:lnTo>
                  <a:pt x="1684019" y="0"/>
                </a:lnTo>
                <a:close/>
              </a:path>
            </a:pathLst>
          </a:custGeom>
          <a:solidFill>
            <a:srgbClr val="CCCC00"/>
          </a:solidFill>
        </p:spPr>
        <p:txBody>
          <a:bodyPr wrap="square" lIns="0" tIns="0" rIns="0" bIns="0" rtlCol="0"/>
          <a:lstStyle/>
          <a:p>
            <a:endParaRPr/>
          </a:p>
        </p:txBody>
      </p:sp>
      <p:sp>
        <p:nvSpPr>
          <p:cNvPr id="29" name="object 29"/>
          <p:cNvSpPr txBox="1"/>
          <p:nvPr/>
        </p:nvSpPr>
        <p:spPr>
          <a:xfrm>
            <a:off x="5821055" y="3839462"/>
            <a:ext cx="269875" cy="225425"/>
          </a:xfrm>
          <a:prstGeom prst="rect">
            <a:avLst/>
          </a:prstGeom>
        </p:spPr>
        <p:txBody>
          <a:bodyPr vert="horz" wrap="square" lIns="0" tIns="0" rIns="0" bIns="0" rtlCol="0">
            <a:spAutoFit/>
          </a:bodyPr>
          <a:lstStyle/>
          <a:p>
            <a:pPr marL="12700">
              <a:lnSpc>
                <a:spcPct val="100000"/>
              </a:lnSpc>
            </a:pPr>
            <a:r>
              <a:rPr sz="1400" spc="114" dirty="0">
                <a:latin typeface="Times New Roman"/>
                <a:cs typeface="Times New Roman"/>
              </a:rPr>
              <a:t>(</a:t>
            </a:r>
            <a:r>
              <a:rPr sz="1400" spc="90" dirty="0">
                <a:latin typeface="Symbol"/>
                <a:cs typeface="Symbol"/>
              </a:rPr>
              <a:t></a:t>
            </a:r>
            <a:r>
              <a:rPr sz="1400" dirty="0">
                <a:latin typeface="Times New Roman"/>
                <a:cs typeface="Times New Roman"/>
              </a:rPr>
              <a:t>)</a:t>
            </a:r>
            <a:endParaRPr sz="1400">
              <a:latin typeface="Times New Roman"/>
              <a:cs typeface="Times New Roman"/>
            </a:endParaRPr>
          </a:p>
        </p:txBody>
      </p:sp>
      <p:sp>
        <p:nvSpPr>
          <p:cNvPr id="30" name="object 30"/>
          <p:cNvSpPr txBox="1"/>
          <p:nvPr/>
        </p:nvSpPr>
        <p:spPr>
          <a:xfrm>
            <a:off x="5930783" y="3659630"/>
            <a:ext cx="125095" cy="225425"/>
          </a:xfrm>
          <a:prstGeom prst="rect">
            <a:avLst/>
          </a:prstGeom>
        </p:spPr>
        <p:txBody>
          <a:bodyPr vert="horz" wrap="square" lIns="0" tIns="0" rIns="0" bIns="0" rtlCol="0">
            <a:spAutoFit/>
          </a:bodyPr>
          <a:lstStyle/>
          <a:p>
            <a:pPr marL="12700">
              <a:lnSpc>
                <a:spcPct val="100000"/>
              </a:lnSpc>
            </a:pPr>
            <a:r>
              <a:rPr sz="1400" b="1" i="1" dirty="0">
                <a:latin typeface="Times New Roman"/>
                <a:cs typeface="Times New Roman"/>
              </a:rPr>
              <a:t>n</a:t>
            </a:r>
            <a:endParaRPr sz="1400">
              <a:latin typeface="Times New Roman"/>
              <a:cs typeface="Times New Roman"/>
            </a:endParaRPr>
          </a:p>
        </p:txBody>
      </p:sp>
      <p:sp>
        <p:nvSpPr>
          <p:cNvPr id="31" name="object 31"/>
          <p:cNvSpPr txBox="1"/>
          <p:nvPr/>
        </p:nvSpPr>
        <p:spPr>
          <a:xfrm>
            <a:off x="4630811" y="3691126"/>
            <a:ext cx="212725" cy="377825"/>
          </a:xfrm>
          <a:prstGeom prst="rect">
            <a:avLst/>
          </a:prstGeom>
        </p:spPr>
        <p:txBody>
          <a:bodyPr vert="horz" wrap="square" lIns="0" tIns="0" rIns="0" bIns="0" rtlCol="0">
            <a:spAutoFit/>
          </a:bodyPr>
          <a:lstStyle/>
          <a:p>
            <a:pPr marL="12700">
              <a:lnSpc>
                <a:spcPct val="100000"/>
              </a:lnSpc>
            </a:pPr>
            <a:r>
              <a:rPr sz="2400" b="1" i="1" spc="5" dirty="0">
                <a:latin typeface="Times New Roman"/>
                <a:cs typeface="Times New Roman"/>
              </a:rPr>
              <a:t>P</a:t>
            </a:r>
            <a:endParaRPr sz="2400">
              <a:latin typeface="Times New Roman"/>
              <a:cs typeface="Times New Roman"/>
            </a:endParaRPr>
          </a:p>
        </p:txBody>
      </p:sp>
      <p:sp>
        <p:nvSpPr>
          <p:cNvPr id="32" name="object 32"/>
          <p:cNvSpPr/>
          <p:nvPr/>
        </p:nvSpPr>
        <p:spPr>
          <a:xfrm>
            <a:off x="4501774" y="3777996"/>
            <a:ext cx="1696720" cy="315595"/>
          </a:xfrm>
          <a:custGeom>
            <a:avLst/>
            <a:gdLst/>
            <a:ahLst/>
            <a:cxnLst/>
            <a:rect l="l" t="t" r="r" b="b"/>
            <a:pathLst>
              <a:path w="1696720" h="315595">
                <a:moveTo>
                  <a:pt x="13715" y="301751"/>
                </a:moveTo>
                <a:lnTo>
                  <a:pt x="13715" y="0"/>
                </a:lnTo>
                <a:lnTo>
                  <a:pt x="0" y="0"/>
                </a:lnTo>
                <a:lnTo>
                  <a:pt x="0" y="315467"/>
                </a:lnTo>
                <a:lnTo>
                  <a:pt x="6095" y="315467"/>
                </a:lnTo>
                <a:lnTo>
                  <a:pt x="6095" y="301751"/>
                </a:lnTo>
                <a:lnTo>
                  <a:pt x="13715" y="301751"/>
                </a:lnTo>
                <a:close/>
              </a:path>
              <a:path w="1696720" h="315595">
                <a:moveTo>
                  <a:pt x="1690115" y="301751"/>
                </a:moveTo>
                <a:lnTo>
                  <a:pt x="6095" y="301751"/>
                </a:lnTo>
                <a:lnTo>
                  <a:pt x="13715" y="309371"/>
                </a:lnTo>
                <a:lnTo>
                  <a:pt x="13715" y="315467"/>
                </a:lnTo>
                <a:lnTo>
                  <a:pt x="1682495" y="315467"/>
                </a:lnTo>
                <a:lnTo>
                  <a:pt x="1682495" y="309371"/>
                </a:lnTo>
                <a:lnTo>
                  <a:pt x="1690115" y="301751"/>
                </a:lnTo>
                <a:close/>
              </a:path>
              <a:path w="1696720" h="315595">
                <a:moveTo>
                  <a:pt x="13715" y="315467"/>
                </a:moveTo>
                <a:lnTo>
                  <a:pt x="13715" y="309371"/>
                </a:lnTo>
                <a:lnTo>
                  <a:pt x="6095" y="301751"/>
                </a:lnTo>
                <a:lnTo>
                  <a:pt x="6095" y="315467"/>
                </a:lnTo>
                <a:lnTo>
                  <a:pt x="13715" y="315467"/>
                </a:lnTo>
                <a:close/>
              </a:path>
              <a:path w="1696720" h="315595">
                <a:moveTo>
                  <a:pt x="1696211" y="315467"/>
                </a:moveTo>
                <a:lnTo>
                  <a:pt x="1696211" y="0"/>
                </a:lnTo>
                <a:lnTo>
                  <a:pt x="1682495" y="0"/>
                </a:lnTo>
                <a:lnTo>
                  <a:pt x="1682495" y="301751"/>
                </a:lnTo>
                <a:lnTo>
                  <a:pt x="1690115" y="301751"/>
                </a:lnTo>
                <a:lnTo>
                  <a:pt x="1690115" y="315467"/>
                </a:lnTo>
                <a:lnTo>
                  <a:pt x="1696211" y="315467"/>
                </a:lnTo>
                <a:close/>
              </a:path>
              <a:path w="1696720" h="315595">
                <a:moveTo>
                  <a:pt x="1690115" y="315467"/>
                </a:moveTo>
                <a:lnTo>
                  <a:pt x="1690115" y="301751"/>
                </a:lnTo>
                <a:lnTo>
                  <a:pt x="1682495" y="309371"/>
                </a:lnTo>
                <a:lnTo>
                  <a:pt x="1682495" y="315467"/>
                </a:lnTo>
                <a:lnTo>
                  <a:pt x="1690115" y="315467"/>
                </a:lnTo>
                <a:close/>
              </a:path>
            </a:pathLst>
          </a:custGeom>
          <a:solidFill>
            <a:srgbClr val="000000"/>
          </a:solidFill>
        </p:spPr>
        <p:txBody>
          <a:bodyPr wrap="square" lIns="0" tIns="0" rIns="0" bIns="0" rtlCol="0"/>
          <a:lstStyle/>
          <a:p>
            <a:endParaRPr/>
          </a:p>
        </p:txBody>
      </p:sp>
      <p:sp>
        <p:nvSpPr>
          <p:cNvPr id="33" name="object 33"/>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spc="-5" dirty="0"/>
              <a:pPr marL="25400">
                <a:lnSpc>
                  <a:spcPts val="1105"/>
                </a:lnSpc>
              </a:pPr>
              <a:t>34</a:t>
            </a:fld>
            <a:endParaRPr spc="-5"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0" rIns="0" bIns="0" rtlCol="0">
            <a:spAutoFit/>
          </a:bodyPr>
          <a:lstStyle/>
          <a:p>
            <a:pPr marL="443230" marR="5080">
              <a:lnSpc>
                <a:spcPct val="100000"/>
              </a:lnSpc>
            </a:pPr>
            <a:r>
              <a:rPr spc="-5" dirty="0"/>
              <a:t>Inflacija i realna koli</a:t>
            </a:r>
            <a:r>
              <a:rPr i="0" spc="-5" dirty="0">
                <a:latin typeface="Times New Roman"/>
                <a:cs typeface="Times New Roman"/>
              </a:rPr>
              <a:t>č</a:t>
            </a:r>
            <a:r>
              <a:rPr spc="-5" dirty="0"/>
              <a:t>ina novca u  </a:t>
            </a:r>
            <a:r>
              <a:rPr i="1" spc="-5" dirty="0"/>
              <a:t>opticaju</a:t>
            </a:r>
          </a:p>
        </p:txBody>
      </p:sp>
      <p:sp>
        <p:nvSpPr>
          <p:cNvPr id="5" name="object 5"/>
          <p:cNvSpPr/>
          <p:nvPr/>
        </p:nvSpPr>
        <p:spPr>
          <a:xfrm>
            <a:off x="4203069" y="1720595"/>
            <a:ext cx="2286000" cy="810895"/>
          </a:xfrm>
          <a:custGeom>
            <a:avLst/>
            <a:gdLst/>
            <a:ahLst/>
            <a:cxnLst/>
            <a:rect l="l" t="t" r="r" b="b"/>
            <a:pathLst>
              <a:path w="2286000" h="810894">
                <a:moveTo>
                  <a:pt x="0" y="0"/>
                </a:moveTo>
                <a:lnTo>
                  <a:pt x="0" y="810767"/>
                </a:lnTo>
                <a:lnTo>
                  <a:pt x="2285999" y="810767"/>
                </a:lnTo>
                <a:lnTo>
                  <a:pt x="2285999" y="0"/>
                </a:lnTo>
                <a:lnTo>
                  <a:pt x="0" y="0"/>
                </a:lnTo>
                <a:close/>
              </a:path>
            </a:pathLst>
          </a:custGeom>
          <a:solidFill>
            <a:srgbClr val="CCCC00"/>
          </a:solidFill>
        </p:spPr>
        <p:txBody>
          <a:bodyPr wrap="square" lIns="0" tIns="0" rIns="0" bIns="0" rtlCol="0"/>
          <a:lstStyle/>
          <a:p>
            <a:endParaRPr/>
          </a:p>
        </p:txBody>
      </p:sp>
      <p:sp>
        <p:nvSpPr>
          <p:cNvPr id="6" name="object 6"/>
          <p:cNvSpPr/>
          <p:nvPr/>
        </p:nvSpPr>
        <p:spPr>
          <a:xfrm>
            <a:off x="4253362" y="2182367"/>
            <a:ext cx="355600" cy="0"/>
          </a:xfrm>
          <a:custGeom>
            <a:avLst/>
            <a:gdLst/>
            <a:ahLst/>
            <a:cxnLst/>
            <a:rect l="l" t="t" r="r" b="b"/>
            <a:pathLst>
              <a:path w="355600">
                <a:moveTo>
                  <a:pt x="0" y="0"/>
                </a:moveTo>
                <a:lnTo>
                  <a:pt x="355091" y="0"/>
                </a:lnTo>
              </a:path>
            </a:pathLst>
          </a:custGeom>
          <a:ln w="12679">
            <a:solidFill>
              <a:srgbClr val="000000"/>
            </a:solidFill>
          </a:ln>
        </p:spPr>
        <p:txBody>
          <a:bodyPr wrap="square" lIns="0" tIns="0" rIns="0" bIns="0" rtlCol="0"/>
          <a:lstStyle/>
          <a:p>
            <a:endParaRPr/>
          </a:p>
        </p:txBody>
      </p:sp>
      <p:sp>
        <p:nvSpPr>
          <p:cNvPr id="7" name="object 7"/>
          <p:cNvSpPr txBox="1"/>
          <p:nvPr/>
        </p:nvSpPr>
        <p:spPr>
          <a:xfrm>
            <a:off x="4326011" y="2191511"/>
            <a:ext cx="211454" cy="377190"/>
          </a:xfrm>
          <a:prstGeom prst="rect">
            <a:avLst/>
          </a:prstGeom>
        </p:spPr>
        <p:txBody>
          <a:bodyPr vert="horz" wrap="square" lIns="0" tIns="0" rIns="0" bIns="0" rtlCol="0">
            <a:spAutoFit/>
          </a:bodyPr>
          <a:lstStyle/>
          <a:p>
            <a:pPr marL="12700">
              <a:lnSpc>
                <a:spcPct val="100000"/>
              </a:lnSpc>
            </a:pPr>
            <a:r>
              <a:rPr sz="2400" b="1" i="1" spc="-5" dirty="0">
                <a:latin typeface="Times New Roman"/>
                <a:cs typeface="Times New Roman"/>
              </a:rPr>
              <a:t>P</a:t>
            </a:r>
            <a:endParaRPr sz="2400">
              <a:latin typeface="Times New Roman"/>
              <a:cs typeface="Times New Roman"/>
            </a:endParaRPr>
          </a:p>
        </p:txBody>
      </p:sp>
      <p:sp>
        <p:nvSpPr>
          <p:cNvPr id="8" name="object 8"/>
          <p:cNvSpPr txBox="1"/>
          <p:nvPr/>
        </p:nvSpPr>
        <p:spPr>
          <a:xfrm>
            <a:off x="4275720" y="1774188"/>
            <a:ext cx="2231390" cy="584200"/>
          </a:xfrm>
          <a:prstGeom prst="rect">
            <a:avLst/>
          </a:prstGeom>
        </p:spPr>
        <p:txBody>
          <a:bodyPr vert="horz" wrap="square" lIns="0" tIns="0" rIns="0" bIns="0" rtlCol="0">
            <a:spAutoFit/>
          </a:bodyPr>
          <a:lstStyle/>
          <a:p>
            <a:pPr marL="12700">
              <a:lnSpc>
                <a:spcPts val="4595"/>
              </a:lnSpc>
              <a:tabLst>
                <a:tab pos="423545" algn="l"/>
                <a:tab pos="979805" algn="l"/>
              </a:tabLst>
            </a:pPr>
            <a:r>
              <a:rPr sz="3600" b="1" i="1" spc="-7" baseline="35879" dirty="0">
                <a:latin typeface="Times New Roman"/>
                <a:cs typeface="Times New Roman"/>
              </a:rPr>
              <a:t>M	</a:t>
            </a:r>
            <a:r>
              <a:rPr sz="2400" spc="-5" dirty="0">
                <a:latin typeface="Symbol"/>
                <a:cs typeface="Symbol"/>
              </a:rPr>
              <a:t></a:t>
            </a:r>
            <a:r>
              <a:rPr sz="2400" spc="-80" dirty="0">
                <a:latin typeface="Times New Roman"/>
                <a:cs typeface="Times New Roman"/>
              </a:rPr>
              <a:t> </a:t>
            </a:r>
            <a:r>
              <a:rPr sz="2400" b="1" i="1" spc="-5" dirty="0">
                <a:latin typeface="Times New Roman"/>
                <a:cs typeface="Times New Roman"/>
              </a:rPr>
              <a:t>Y	L </a:t>
            </a:r>
            <a:r>
              <a:rPr sz="3850" spc="-275" dirty="0">
                <a:latin typeface="Symbol"/>
                <a:cs typeface="Symbol"/>
              </a:rPr>
              <a:t></a:t>
            </a:r>
            <a:r>
              <a:rPr sz="2400" b="1" i="1" spc="-275" dirty="0">
                <a:latin typeface="Times New Roman"/>
                <a:cs typeface="Times New Roman"/>
              </a:rPr>
              <a:t>r </a:t>
            </a:r>
            <a:r>
              <a:rPr sz="2400" spc="-5" dirty="0">
                <a:latin typeface="Symbol"/>
                <a:cs typeface="Symbol"/>
              </a:rPr>
              <a:t></a:t>
            </a:r>
            <a:r>
              <a:rPr sz="2400" spc="-5" dirty="0">
                <a:latin typeface="Times New Roman"/>
                <a:cs typeface="Times New Roman"/>
              </a:rPr>
              <a:t> </a:t>
            </a:r>
            <a:r>
              <a:rPr sz="2500" spc="-60" dirty="0">
                <a:latin typeface="Symbol"/>
                <a:cs typeface="Symbol"/>
              </a:rPr>
              <a:t></a:t>
            </a:r>
            <a:r>
              <a:rPr sz="2500" spc="-60" dirty="0">
                <a:latin typeface="Times New Roman"/>
                <a:cs typeface="Times New Roman"/>
              </a:rPr>
              <a:t> </a:t>
            </a:r>
            <a:r>
              <a:rPr sz="2100" b="1" i="1" spc="-7" baseline="41666" dirty="0">
                <a:latin typeface="Times New Roman"/>
                <a:cs typeface="Times New Roman"/>
              </a:rPr>
              <a:t>e</a:t>
            </a:r>
            <a:r>
              <a:rPr sz="2100" b="1" i="1" spc="44" baseline="41666" dirty="0">
                <a:latin typeface="Times New Roman"/>
                <a:cs typeface="Times New Roman"/>
              </a:rPr>
              <a:t> </a:t>
            </a:r>
            <a:r>
              <a:rPr sz="3850" spc="-475" dirty="0">
                <a:latin typeface="Symbol"/>
                <a:cs typeface="Symbol"/>
              </a:rPr>
              <a:t></a:t>
            </a:r>
            <a:endParaRPr sz="3850">
              <a:latin typeface="Symbol"/>
              <a:cs typeface="Symbol"/>
            </a:endParaRPr>
          </a:p>
        </p:txBody>
      </p:sp>
      <p:sp>
        <p:nvSpPr>
          <p:cNvPr id="9" name="object 9"/>
          <p:cNvSpPr/>
          <p:nvPr/>
        </p:nvSpPr>
        <p:spPr>
          <a:xfrm>
            <a:off x="4196974" y="1714500"/>
            <a:ext cx="2299970" cy="822960"/>
          </a:xfrm>
          <a:custGeom>
            <a:avLst/>
            <a:gdLst/>
            <a:ahLst/>
            <a:cxnLst/>
            <a:rect l="l" t="t" r="r" b="b"/>
            <a:pathLst>
              <a:path w="2299970" h="822960">
                <a:moveTo>
                  <a:pt x="2299715" y="822959"/>
                </a:moveTo>
                <a:lnTo>
                  <a:pt x="2299715" y="0"/>
                </a:lnTo>
                <a:lnTo>
                  <a:pt x="0" y="0"/>
                </a:lnTo>
                <a:lnTo>
                  <a:pt x="0" y="822959"/>
                </a:lnTo>
                <a:lnTo>
                  <a:pt x="6095" y="822959"/>
                </a:lnTo>
                <a:lnTo>
                  <a:pt x="6095" y="13715"/>
                </a:lnTo>
                <a:lnTo>
                  <a:pt x="13715" y="6095"/>
                </a:lnTo>
                <a:lnTo>
                  <a:pt x="13715" y="13715"/>
                </a:lnTo>
                <a:lnTo>
                  <a:pt x="2285999" y="13715"/>
                </a:lnTo>
                <a:lnTo>
                  <a:pt x="2285999" y="6095"/>
                </a:lnTo>
                <a:lnTo>
                  <a:pt x="2292095" y="13715"/>
                </a:lnTo>
                <a:lnTo>
                  <a:pt x="2292095" y="822959"/>
                </a:lnTo>
                <a:lnTo>
                  <a:pt x="2299715" y="822959"/>
                </a:lnTo>
                <a:close/>
              </a:path>
              <a:path w="2299970" h="822960">
                <a:moveTo>
                  <a:pt x="13715" y="13715"/>
                </a:moveTo>
                <a:lnTo>
                  <a:pt x="13715" y="6095"/>
                </a:lnTo>
                <a:lnTo>
                  <a:pt x="6095" y="13715"/>
                </a:lnTo>
                <a:lnTo>
                  <a:pt x="13715" y="13715"/>
                </a:lnTo>
                <a:close/>
              </a:path>
              <a:path w="2299970" h="822960">
                <a:moveTo>
                  <a:pt x="13715" y="810767"/>
                </a:moveTo>
                <a:lnTo>
                  <a:pt x="13715" y="13715"/>
                </a:lnTo>
                <a:lnTo>
                  <a:pt x="6095" y="13715"/>
                </a:lnTo>
                <a:lnTo>
                  <a:pt x="6095" y="810767"/>
                </a:lnTo>
                <a:lnTo>
                  <a:pt x="13715" y="810767"/>
                </a:lnTo>
                <a:close/>
              </a:path>
              <a:path w="2299970" h="822960">
                <a:moveTo>
                  <a:pt x="2292095" y="810767"/>
                </a:moveTo>
                <a:lnTo>
                  <a:pt x="6095" y="810767"/>
                </a:lnTo>
                <a:lnTo>
                  <a:pt x="13715" y="816863"/>
                </a:lnTo>
                <a:lnTo>
                  <a:pt x="13715" y="822959"/>
                </a:lnTo>
                <a:lnTo>
                  <a:pt x="2285999" y="822959"/>
                </a:lnTo>
                <a:lnTo>
                  <a:pt x="2285999" y="816863"/>
                </a:lnTo>
                <a:lnTo>
                  <a:pt x="2292095" y="810767"/>
                </a:lnTo>
                <a:close/>
              </a:path>
              <a:path w="2299970" h="822960">
                <a:moveTo>
                  <a:pt x="13715" y="822959"/>
                </a:moveTo>
                <a:lnTo>
                  <a:pt x="13715" y="816863"/>
                </a:lnTo>
                <a:lnTo>
                  <a:pt x="6095" y="810767"/>
                </a:lnTo>
                <a:lnTo>
                  <a:pt x="6095" y="822959"/>
                </a:lnTo>
                <a:lnTo>
                  <a:pt x="13715" y="822959"/>
                </a:lnTo>
                <a:close/>
              </a:path>
              <a:path w="2299970" h="822960">
                <a:moveTo>
                  <a:pt x="2292095" y="13715"/>
                </a:moveTo>
                <a:lnTo>
                  <a:pt x="2285999" y="6095"/>
                </a:lnTo>
                <a:lnTo>
                  <a:pt x="2285999" y="13715"/>
                </a:lnTo>
                <a:lnTo>
                  <a:pt x="2292095" y="13715"/>
                </a:lnTo>
                <a:close/>
              </a:path>
              <a:path w="2299970" h="822960">
                <a:moveTo>
                  <a:pt x="2292095" y="810767"/>
                </a:moveTo>
                <a:lnTo>
                  <a:pt x="2292095" y="13715"/>
                </a:lnTo>
                <a:lnTo>
                  <a:pt x="2285999" y="13715"/>
                </a:lnTo>
                <a:lnTo>
                  <a:pt x="2285999" y="810767"/>
                </a:lnTo>
                <a:lnTo>
                  <a:pt x="2292095" y="810767"/>
                </a:lnTo>
                <a:close/>
              </a:path>
              <a:path w="2299970" h="822960">
                <a:moveTo>
                  <a:pt x="2292095" y="822959"/>
                </a:moveTo>
                <a:lnTo>
                  <a:pt x="2292095" y="810767"/>
                </a:lnTo>
                <a:lnTo>
                  <a:pt x="2285999" y="816863"/>
                </a:lnTo>
                <a:lnTo>
                  <a:pt x="2285999" y="822959"/>
                </a:lnTo>
                <a:lnTo>
                  <a:pt x="2292095" y="822959"/>
                </a:lnTo>
                <a:close/>
              </a:path>
            </a:pathLst>
          </a:custGeom>
          <a:solidFill>
            <a:srgbClr val="000000"/>
          </a:solidFill>
        </p:spPr>
        <p:txBody>
          <a:bodyPr wrap="square" lIns="0" tIns="0" rIns="0" bIns="0" rtlCol="0"/>
          <a:lstStyle/>
          <a:p>
            <a:endParaRPr/>
          </a:p>
        </p:txBody>
      </p:sp>
      <p:sp>
        <p:nvSpPr>
          <p:cNvPr id="10" name="object 10"/>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11" name="object 11"/>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12" name="object 12"/>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13" name="object 13"/>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14" name="object 14"/>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5" name="object 15"/>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6" name="object 16"/>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7" name="object 17"/>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8" name="object 18"/>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9" name="object 19"/>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20" name="object 20"/>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21" name="object 21"/>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22" name="object 22"/>
          <p:cNvSpPr txBox="1"/>
          <p:nvPr/>
        </p:nvSpPr>
        <p:spPr>
          <a:xfrm>
            <a:off x="1843416" y="2897630"/>
            <a:ext cx="7615555" cy="3495829"/>
          </a:xfrm>
          <a:prstGeom prst="rect">
            <a:avLst/>
          </a:prstGeom>
        </p:spPr>
        <p:txBody>
          <a:bodyPr vert="horz" wrap="square" lIns="0" tIns="0" rIns="0" bIns="0" rtlCol="0">
            <a:spAutoFit/>
          </a:bodyPr>
          <a:lstStyle/>
          <a:p>
            <a:pPr marL="355600" indent="-342900" algn="just">
              <a:lnSpc>
                <a:spcPct val="100000"/>
              </a:lnSpc>
              <a:buClr>
                <a:srgbClr val="32CCCC"/>
              </a:buClr>
              <a:buSzPct val="69230"/>
              <a:buFont typeface="Wingdings"/>
              <a:buChar char=""/>
              <a:tabLst>
                <a:tab pos="354965" algn="l"/>
                <a:tab pos="355600" algn="l"/>
              </a:tabLst>
            </a:pPr>
            <a:r>
              <a:rPr sz="2400" b="1" i="1" dirty="0">
                <a:latin typeface="Times New Roman"/>
                <a:cs typeface="Times New Roman"/>
              </a:rPr>
              <a:t>Realna </a:t>
            </a:r>
            <a:r>
              <a:rPr sz="2400" b="1" i="1" spc="-5" dirty="0">
                <a:latin typeface="Times New Roman"/>
                <a:cs typeface="Times New Roman"/>
              </a:rPr>
              <a:t>koli</a:t>
            </a:r>
            <a:r>
              <a:rPr sz="2400" spc="-5" dirty="0">
                <a:latin typeface="Times New Roman"/>
                <a:cs typeface="Times New Roman"/>
              </a:rPr>
              <a:t>č</a:t>
            </a:r>
            <a:r>
              <a:rPr sz="2400" b="1" i="1" spc="-5" dirty="0">
                <a:latin typeface="Times New Roman"/>
                <a:cs typeface="Times New Roman"/>
              </a:rPr>
              <a:t>ina  novca  zavisi </a:t>
            </a:r>
            <a:r>
              <a:rPr sz="2400" b="1" i="1" dirty="0">
                <a:latin typeface="Times New Roman"/>
                <a:cs typeface="Times New Roman"/>
              </a:rPr>
              <a:t>od realnog dohotka </a:t>
            </a:r>
            <a:r>
              <a:rPr sz="2400" b="1" i="1" spc="305" dirty="0">
                <a:latin typeface="Times New Roman"/>
                <a:cs typeface="Times New Roman"/>
              </a:rPr>
              <a:t> </a:t>
            </a:r>
            <a:r>
              <a:rPr sz="2400" i="1" dirty="0">
                <a:latin typeface="Times New Roman"/>
                <a:cs typeface="Times New Roman"/>
              </a:rPr>
              <a:t>Y,</a:t>
            </a:r>
            <a:endParaRPr sz="2400">
              <a:latin typeface="Times New Roman"/>
              <a:cs typeface="Times New Roman"/>
            </a:endParaRPr>
          </a:p>
          <a:p>
            <a:pPr marL="354965" algn="just">
              <a:lnSpc>
                <a:spcPct val="100000"/>
              </a:lnSpc>
            </a:pPr>
            <a:r>
              <a:rPr sz="2400" b="1" i="1" dirty="0">
                <a:latin typeface="Times New Roman"/>
                <a:cs typeface="Times New Roman"/>
              </a:rPr>
              <a:t>realne kamatne stope i o</a:t>
            </a:r>
            <a:r>
              <a:rPr sz="2400" dirty="0">
                <a:latin typeface="Times New Roman"/>
                <a:cs typeface="Times New Roman"/>
              </a:rPr>
              <a:t>č</a:t>
            </a:r>
            <a:r>
              <a:rPr sz="2400" b="1" i="1" dirty="0">
                <a:latin typeface="Times New Roman"/>
                <a:cs typeface="Times New Roman"/>
              </a:rPr>
              <a:t>ekivane</a:t>
            </a:r>
            <a:r>
              <a:rPr sz="2400" b="1" i="1" spc="-125" dirty="0">
                <a:latin typeface="Times New Roman"/>
                <a:cs typeface="Times New Roman"/>
              </a:rPr>
              <a:t> </a:t>
            </a:r>
            <a:r>
              <a:rPr sz="2400" b="1" i="1" spc="-5" dirty="0">
                <a:latin typeface="Times New Roman"/>
                <a:cs typeface="Times New Roman"/>
              </a:rPr>
              <a:t>inflacije.</a:t>
            </a:r>
            <a:endParaRPr sz="2400">
              <a:latin typeface="Times New Roman"/>
              <a:cs typeface="Times New Roman"/>
            </a:endParaRPr>
          </a:p>
          <a:p>
            <a:pPr marL="355600" marR="147955" indent="-342900" algn="just">
              <a:lnSpc>
                <a:spcPct val="99700"/>
              </a:lnSpc>
              <a:spcBef>
                <a:spcPts val="495"/>
              </a:spcBef>
              <a:buClr>
                <a:srgbClr val="32CCCC"/>
              </a:buClr>
              <a:buSzPct val="69230"/>
              <a:buFont typeface="Wingdings"/>
              <a:buChar char=""/>
              <a:tabLst>
                <a:tab pos="354965" algn="l"/>
                <a:tab pos="355600" algn="l"/>
              </a:tabLst>
            </a:pPr>
            <a:r>
              <a:rPr sz="2400" dirty="0">
                <a:latin typeface="Times New Roman"/>
                <a:cs typeface="Times New Roman"/>
              </a:rPr>
              <a:t>Mada sve </a:t>
            </a:r>
            <a:r>
              <a:rPr sz="2400" spc="-5" dirty="0">
                <a:latin typeface="Times New Roman"/>
                <a:cs typeface="Times New Roman"/>
              </a:rPr>
              <a:t>tri varijable </a:t>
            </a:r>
            <a:r>
              <a:rPr sz="2400" dirty="0">
                <a:latin typeface="Times New Roman"/>
                <a:cs typeface="Times New Roman"/>
              </a:rPr>
              <a:t>(</a:t>
            </a:r>
            <a:r>
              <a:rPr sz="2400" i="1" dirty="0">
                <a:latin typeface="Times New Roman"/>
                <a:cs typeface="Times New Roman"/>
              </a:rPr>
              <a:t>Y</a:t>
            </a:r>
            <a:r>
              <a:rPr sz="2400" dirty="0">
                <a:latin typeface="Times New Roman"/>
                <a:cs typeface="Times New Roman"/>
              </a:rPr>
              <a:t>, </a:t>
            </a:r>
            <a:r>
              <a:rPr sz="2400" i="1" dirty="0">
                <a:latin typeface="Times New Roman"/>
                <a:cs typeface="Times New Roman"/>
              </a:rPr>
              <a:t>r </a:t>
            </a:r>
            <a:r>
              <a:rPr sz="2400" dirty="0">
                <a:latin typeface="Times New Roman"/>
                <a:cs typeface="Times New Roman"/>
              </a:rPr>
              <a:t>i </a:t>
            </a:r>
            <a:r>
              <a:rPr sz="2400" spc="-35" dirty="0">
                <a:latin typeface="Symbol"/>
                <a:cs typeface="Symbol"/>
              </a:rPr>
              <a:t></a:t>
            </a:r>
            <a:r>
              <a:rPr sz="2400" i="1" spc="-52" baseline="26143" dirty="0">
                <a:latin typeface="Times New Roman"/>
                <a:cs typeface="Times New Roman"/>
              </a:rPr>
              <a:t>e</a:t>
            </a:r>
            <a:r>
              <a:rPr sz="2400" spc="-35" dirty="0">
                <a:latin typeface="Times New Roman"/>
                <a:cs typeface="Times New Roman"/>
              </a:rPr>
              <a:t>) </a:t>
            </a:r>
            <a:r>
              <a:rPr sz="2400" spc="-5" dirty="0">
                <a:latin typeface="Times New Roman"/>
                <a:cs typeface="Times New Roman"/>
              </a:rPr>
              <a:t>variraju </a:t>
            </a:r>
            <a:r>
              <a:rPr sz="2400" dirty="0">
                <a:latin typeface="Times New Roman"/>
                <a:cs typeface="Times New Roman"/>
              </a:rPr>
              <a:t>kroz  razdoblje </a:t>
            </a:r>
            <a:r>
              <a:rPr sz="2400" spc="-5" dirty="0">
                <a:latin typeface="Times New Roman"/>
                <a:cs typeface="Times New Roman"/>
              </a:rPr>
              <a:t>hiperinflacije, </a:t>
            </a:r>
            <a:r>
              <a:rPr sz="2400" dirty="0">
                <a:latin typeface="Times New Roman"/>
                <a:cs typeface="Times New Roman"/>
              </a:rPr>
              <a:t>sigurno </a:t>
            </a:r>
            <a:r>
              <a:rPr sz="2400" spc="-5" dirty="0">
                <a:latin typeface="Times New Roman"/>
                <a:cs typeface="Times New Roman"/>
              </a:rPr>
              <a:t>će se </a:t>
            </a:r>
            <a:r>
              <a:rPr sz="2400" dirty="0">
                <a:latin typeface="Times New Roman"/>
                <a:cs typeface="Times New Roman"/>
              </a:rPr>
              <a:t>više </a:t>
            </a:r>
            <a:r>
              <a:rPr sz="2400" spc="-5" dirty="0">
                <a:latin typeface="Times New Roman"/>
                <a:cs typeface="Times New Roman"/>
              </a:rPr>
              <a:t>menjati  </a:t>
            </a:r>
            <a:r>
              <a:rPr sz="2400" dirty="0">
                <a:latin typeface="Times New Roman"/>
                <a:cs typeface="Times New Roman"/>
              </a:rPr>
              <a:t>očekivana </a:t>
            </a:r>
            <a:r>
              <a:rPr sz="2400" spc="-5" dirty="0">
                <a:latin typeface="Times New Roman"/>
                <a:cs typeface="Times New Roman"/>
              </a:rPr>
              <a:t>inflacija </a:t>
            </a:r>
            <a:r>
              <a:rPr sz="2400" dirty="0">
                <a:latin typeface="Times New Roman"/>
                <a:cs typeface="Times New Roman"/>
              </a:rPr>
              <a:t>u odnosu na </a:t>
            </a:r>
            <a:r>
              <a:rPr sz="2400" spc="5" dirty="0">
                <a:latin typeface="Times New Roman"/>
                <a:cs typeface="Times New Roman"/>
              </a:rPr>
              <a:t>dve </a:t>
            </a:r>
            <a:r>
              <a:rPr sz="2400" spc="-5" dirty="0">
                <a:latin typeface="Times New Roman"/>
                <a:cs typeface="Times New Roman"/>
              </a:rPr>
              <a:t>ostale </a:t>
            </a:r>
            <a:r>
              <a:rPr sz="2400" dirty="0">
                <a:latin typeface="Times New Roman"/>
                <a:cs typeface="Times New Roman"/>
              </a:rPr>
              <a:t>pomenute  </a:t>
            </a:r>
            <a:r>
              <a:rPr sz="2400" spc="-5" dirty="0">
                <a:latin typeface="Times New Roman"/>
                <a:cs typeface="Times New Roman"/>
              </a:rPr>
              <a:t>varijable. </a:t>
            </a:r>
            <a:r>
              <a:rPr sz="2400" dirty="0">
                <a:latin typeface="Times New Roman"/>
                <a:cs typeface="Times New Roman"/>
              </a:rPr>
              <a:t>Za </a:t>
            </a:r>
            <a:r>
              <a:rPr sz="2400" spc="-5" dirty="0">
                <a:latin typeface="Times New Roman"/>
                <a:cs typeface="Times New Roman"/>
              </a:rPr>
              <a:t>vreme hiperinflacije se </a:t>
            </a:r>
            <a:r>
              <a:rPr sz="2400" dirty="0">
                <a:latin typeface="Times New Roman"/>
                <a:cs typeface="Times New Roman"/>
              </a:rPr>
              <a:t>ostvarena i  očekivana </a:t>
            </a:r>
            <a:r>
              <a:rPr sz="2400" spc="-5" dirty="0">
                <a:latin typeface="Times New Roman"/>
                <a:cs typeface="Times New Roman"/>
              </a:rPr>
              <a:t>inflacija </a:t>
            </a:r>
            <a:r>
              <a:rPr sz="2400" dirty="0">
                <a:latin typeface="Times New Roman"/>
                <a:cs typeface="Times New Roman"/>
              </a:rPr>
              <a:t>mogu promeniti od </a:t>
            </a:r>
            <a:r>
              <a:rPr sz="2400" b="1" dirty="0">
                <a:latin typeface="Times New Roman"/>
                <a:cs typeface="Times New Roman"/>
              </a:rPr>
              <a:t>0 </a:t>
            </a:r>
            <a:r>
              <a:rPr sz="2400" dirty="0">
                <a:latin typeface="Times New Roman"/>
                <a:cs typeface="Times New Roman"/>
              </a:rPr>
              <a:t>do </a:t>
            </a:r>
            <a:r>
              <a:rPr sz="2400" b="1" spc="5" dirty="0">
                <a:latin typeface="Times New Roman"/>
                <a:cs typeface="Times New Roman"/>
              </a:rPr>
              <a:t>100</a:t>
            </a:r>
            <a:r>
              <a:rPr sz="2400" spc="5">
                <a:latin typeface="Times New Roman"/>
                <a:cs typeface="Times New Roman"/>
              </a:rPr>
              <a:t>%,</a:t>
            </a:r>
            <a:r>
              <a:rPr sz="2400" spc="-155">
                <a:latin typeface="Times New Roman"/>
                <a:cs typeface="Times New Roman"/>
              </a:rPr>
              <a:t> </a:t>
            </a:r>
            <a:r>
              <a:rPr sz="2400" smtClean="0">
                <a:latin typeface="Times New Roman"/>
                <a:cs typeface="Times New Roman"/>
              </a:rPr>
              <a:t>pa</a:t>
            </a:r>
            <a:r>
              <a:rPr lang="sr-Latn-RS" sz="2400" dirty="0" smtClean="0">
                <a:latin typeface="Times New Roman"/>
                <a:cs typeface="Times New Roman"/>
              </a:rPr>
              <a:t> i više, tokom mesec dana.</a:t>
            </a:r>
          </a:p>
          <a:p>
            <a:pPr marL="354965" algn="just">
              <a:lnSpc>
                <a:spcPct val="100000"/>
              </a:lnSpc>
              <a:spcBef>
                <a:spcPts val="600"/>
              </a:spcBef>
            </a:pPr>
            <a:endParaRPr sz="2600">
              <a:latin typeface="Times New Roman"/>
              <a:cs typeface="Times New Roman"/>
            </a:endParaRPr>
          </a:p>
        </p:txBody>
      </p:sp>
      <p:sp>
        <p:nvSpPr>
          <p:cNvPr id="23" name="object 23"/>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spc="-5" dirty="0"/>
              <a:pPr marL="25400">
                <a:lnSpc>
                  <a:spcPts val="1105"/>
                </a:lnSpc>
              </a:pPr>
              <a:t>35</a:t>
            </a:fld>
            <a:endParaRPr spc="-5"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75692" rIns="0" bIns="0" rtlCol="0">
            <a:spAutoFit/>
          </a:bodyPr>
          <a:lstStyle/>
          <a:p>
            <a:pPr marL="443230">
              <a:lnSpc>
                <a:spcPct val="100000"/>
              </a:lnSpc>
            </a:pPr>
            <a:r>
              <a:rPr spc="-5" dirty="0"/>
              <a:t>Inflatorni</a:t>
            </a:r>
            <a:r>
              <a:rPr spc="-80" dirty="0"/>
              <a:t> </a:t>
            </a:r>
            <a:r>
              <a:rPr spc="-5" dirty="0"/>
              <a:t>porez</a:t>
            </a:r>
          </a:p>
        </p:txBody>
      </p:sp>
      <p:sp>
        <p:nvSpPr>
          <p:cNvPr id="5" name="object 5"/>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6" name="object 6"/>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7" name="object 7"/>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8" name="object 8"/>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9" name="object 9"/>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0" name="object 10"/>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1" name="object 11"/>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2" name="object 12"/>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3" name="object 13"/>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4" name="object 14"/>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5" name="object 15"/>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16" name="object 16"/>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17" name="object 17"/>
          <p:cNvSpPr txBox="1"/>
          <p:nvPr/>
        </p:nvSpPr>
        <p:spPr>
          <a:xfrm>
            <a:off x="1767216" y="1272437"/>
            <a:ext cx="7767955" cy="3709035"/>
          </a:xfrm>
          <a:prstGeom prst="rect">
            <a:avLst/>
          </a:prstGeom>
        </p:spPr>
        <p:txBody>
          <a:bodyPr vert="horz" wrap="square" lIns="0" tIns="0" rIns="0" bIns="0" rtlCol="0">
            <a:spAutoFit/>
          </a:bodyPr>
          <a:lstStyle/>
          <a:p>
            <a:pPr marL="355600" marR="5080" indent="-342900" algn="just">
              <a:lnSpc>
                <a:spcPct val="104000"/>
              </a:lnSpc>
              <a:buClr>
                <a:srgbClr val="32CCCC"/>
              </a:buClr>
              <a:buSzPct val="69230"/>
              <a:buFont typeface="Wingdings"/>
              <a:buChar char=""/>
              <a:tabLst>
                <a:tab pos="355600" algn="l"/>
              </a:tabLst>
            </a:pPr>
            <a:r>
              <a:rPr sz="2600" b="1" i="1" dirty="0">
                <a:solidFill>
                  <a:srgbClr val="003265"/>
                </a:solidFill>
                <a:latin typeface="Times New Roman"/>
                <a:cs typeface="Times New Roman"/>
              </a:rPr>
              <a:t>Inflatorni porez </a:t>
            </a:r>
            <a:r>
              <a:rPr sz="2600" spc="-5" dirty="0">
                <a:latin typeface="Times New Roman"/>
                <a:cs typeface="Times New Roman"/>
              </a:rPr>
              <a:t>je rezultat </a:t>
            </a:r>
            <a:r>
              <a:rPr sz="2600" dirty="0">
                <a:latin typeface="Times New Roman"/>
                <a:cs typeface="Times New Roman"/>
              </a:rPr>
              <a:t>uticaja </a:t>
            </a:r>
            <a:r>
              <a:rPr sz="2600" spc="-5" dirty="0">
                <a:latin typeface="Times New Roman"/>
                <a:cs typeface="Times New Roman"/>
              </a:rPr>
              <a:t>inflacije </a:t>
            </a:r>
            <a:r>
              <a:rPr sz="2600" dirty="0">
                <a:latin typeface="Times New Roman"/>
                <a:cs typeface="Times New Roman"/>
              </a:rPr>
              <a:t>na </a:t>
            </a:r>
            <a:r>
              <a:rPr sz="2600" spc="-5" dirty="0">
                <a:latin typeface="Times New Roman"/>
                <a:cs typeface="Times New Roman"/>
              </a:rPr>
              <a:t>rast  realnog </a:t>
            </a:r>
            <a:r>
              <a:rPr sz="2600" dirty="0">
                <a:latin typeface="Times New Roman"/>
                <a:cs typeface="Times New Roman"/>
              </a:rPr>
              <a:t>prihoda, </a:t>
            </a:r>
            <a:r>
              <a:rPr sz="2600" b="1" spc="-5" dirty="0">
                <a:latin typeface="Times New Roman"/>
                <a:cs typeface="Times New Roman"/>
              </a:rPr>
              <a:t>tako što se smanjuje realna vrednost  </a:t>
            </a:r>
            <a:r>
              <a:rPr sz="2600" b="1" dirty="0">
                <a:latin typeface="Times New Roman"/>
                <a:cs typeface="Times New Roman"/>
              </a:rPr>
              <a:t>vladinog </a:t>
            </a:r>
            <a:r>
              <a:rPr sz="2600" b="1" spc="-5" dirty="0">
                <a:latin typeface="Times New Roman"/>
                <a:cs typeface="Times New Roman"/>
              </a:rPr>
              <a:t>nominalnog </a:t>
            </a:r>
            <a:r>
              <a:rPr sz="2600" b="1" dirty="0">
                <a:latin typeface="Times New Roman"/>
                <a:cs typeface="Times New Roman"/>
              </a:rPr>
              <a:t>duga</a:t>
            </a:r>
            <a:r>
              <a:rPr sz="2600" dirty="0">
                <a:latin typeface="Times New Roman"/>
                <a:cs typeface="Times New Roman"/>
              </a:rPr>
              <a:t>. </a:t>
            </a:r>
            <a:r>
              <a:rPr sz="2600" spc="-5" dirty="0">
                <a:latin typeface="Times New Roman"/>
                <a:cs typeface="Times New Roman"/>
              </a:rPr>
              <a:t>CB </a:t>
            </a:r>
            <a:r>
              <a:rPr sz="2600" i="1" spc="-5" dirty="0">
                <a:latin typeface="Times New Roman"/>
                <a:cs typeface="Times New Roman"/>
              </a:rPr>
              <a:t>banka emituje više  novca nego što je </a:t>
            </a:r>
            <a:r>
              <a:rPr sz="2600" i="1" dirty="0">
                <a:latin typeface="Times New Roman"/>
                <a:cs typeface="Times New Roman"/>
              </a:rPr>
              <a:t>porasla tražnja </a:t>
            </a:r>
            <a:r>
              <a:rPr sz="2600" i="1" spc="-5" dirty="0">
                <a:latin typeface="Times New Roman"/>
                <a:cs typeface="Times New Roman"/>
              </a:rPr>
              <a:t>za </a:t>
            </a:r>
            <a:r>
              <a:rPr sz="2600" i="1" dirty="0">
                <a:latin typeface="Times New Roman"/>
                <a:cs typeface="Times New Roman"/>
              </a:rPr>
              <a:t>realnim </a:t>
            </a:r>
            <a:r>
              <a:rPr sz="2600" i="1" spc="-5" dirty="0">
                <a:latin typeface="Times New Roman"/>
                <a:cs typeface="Times New Roman"/>
              </a:rPr>
              <a:t>novcem, </a:t>
            </a:r>
            <a:r>
              <a:rPr sz="2600" i="1" dirty="0">
                <a:latin typeface="Times New Roman"/>
                <a:cs typeface="Times New Roman"/>
              </a:rPr>
              <a:t>i  </a:t>
            </a:r>
            <a:r>
              <a:rPr sz="2600" i="1" spc="-5" dirty="0">
                <a:latin typeface="Times New Roman"/>
                <a:cs typeface="Times New Roman"/>
              </a:rPr>
              <a:t>tada </a:t>
            </a:r>
            <a:r>
              <a:rPr sz="2600" b="1" i="1" dirty="0">
                <a:latin typeface="Times New Roman"/>
                <a:cs typeface="Times New Roman"/>
              </a:rPr>
              <a:t>prisvajanje </a:t>
            </a:r>
            <a:r>
              <a:rPr sz="2600" b="1" i="1" spc="-5" dirty="0">
                <a:latin typeface="Times New Roman"/>
                <a:cs typeface="Times New Roman"/>
              </a:rPr>
              <a:t>emisione dobiti </a:t>
            </a:r>
            <a:r>
              <a:rPr sz="2600" i="1" dirty="0">
                <a:latin typeface="Times New Roman"/>
                <a:cs typeface="Times New Roman"/>
              </a:rPr>
              <a:t>ima </a:t>
            </a:r>
            <a:r>
              <a:rPr sz="2600" i="1" spc="-5">
                <a:latin typeface="Times New Roman"/>
                <a:cs typeface="Times New Roman"/>
              </a:rPr>
              <a:t>karakter  </a:t>
            </a:r>
            <a:r>
              <a:rPr sz="2600" b="1" i="1" spc="-5" smtClean="0">
                <a:latin typeface="Times New Roman"/>
                <a:cs typeface="Times New Roman"/>
              </a:rPr>
              <a:t>uvo</a:t>
            </a:r>
            <a:r>
              <a:rPr lang="sr-Latn-RS" sz="2600" b="1" i="1" spc="-5" dirty="0" smtClean="0">
                <a:latin typeface="Times New Roman"/>
                <a:cs typeface="Times New Roman"/>
              </a:rPr>
              <a:t>đ</a:t>
            </a:r>
            <a:r>
              <a:rPr sz="2600" b="1" i="1" spc="-5" smtClean="0">
                <a:latin typeface="Times New Roman"/>
                <a:cs typeface="Times New Roman"/>
              </a:rPr>
              <a:t>enja </a:t>
            </a:r>
            <a:r>
              <a:rPr sz="2600" b="1" i="1" spc="-5" dirty="0">
                <a:latin typeface="Times New Roman"/>
                <a:cs typeface="Times New Roman"/>
              </a:rPr>
              <a:t>inflatornog </a:t>
            </a:r>
            <a:r>
              <a:rPr sz="2600" b="1" i="1" dirty="0">
                <a:latin typeface="Times New Roman"/>
                <a:cs typeface="Times New Roman"/>
              </a:rPr>
              <a:t>poreza</a:t>
            </a:r>
            <a:r>
              <a:rPr sz="2600" dirty="0">
                <a:latin typeface="Times New Roman"/>
                <a:cs typeface="Times New Roman"/>
              </a:rPr>
              <a:t>. </a:t>
            </a:r>
            <a:r>
              <a:rPr sz="2600" spc="-5" dirty="0">
                <a:latin typeface="Times New Roman"/>
                <a:cs typeface="Times New Roman"/>
              </a:rPr>
              <a:t>Rast </a:t>
            </a:r>
            <a:r>
              <a:rPr sz="2600" dirty="0">
                <a:latin typeface="Times New Roman"/>
                <a:cs typeface="Times New Roman"/>
              </a:rPr>
              <a:t>nominalnog </a:t>
            </a:r>
            <a:r>
              <a:rPr sz="2600" spc="-5" dirty="0">
                <a:latin typeface="Times New Roman"/>
                <a:cs typeface="Times New Roman"/>
              </a:rPr>
              <a:t>novca  </a:t>
            </a:r>
            <a:r>
              <a:rPr sz="2600" dirty="0">
                <a:latin typeface="Times New Roman"/>
                <a:cs typeface="Times New Roman"/>
              </a:rPr>
              <a:t>(stopa </a:t>
            </a:r>
            <a:r>
              <a:rPr sz="2600" spc="-5" dirty="0">
                <a:latin typeface="Times New Roman"/>
                <a:cs typeface="Times New Roman"/>
              </a:rPr>
              <a:t>rasta) mora, </a:t>
            </a:r>
            <a:r>
              <a:rPr sz="2600" dirty="0">
                <a:latin typeface="Times New Roman"/>
                <a:cs typeface="Times New Roman"/>
              </a:rPr>
              <a:t>pre </a:t>
            </a:r>
            <a:r>
              <a:rPr sz="2600" spc="-5" dirty="0">
                <a:latin typeface="Times New Roman"/>
                <a:cs typeface="Times New Roman"/>
              </a:rPr>
              <a:t>ili kasnije, </a:t>
            </a:r>
            <a:r>
              <a:rPr sz="2600" dirty="0">
                <a:latin typeface="Times New Roman"/>
                <a:cs typeface="Times New Roman"/>
              </a:rPr>
              <a:t>da </a:t>
            </a:r>
            <a:r>
              <a:rPr sz="2600" spc="-5" dirty="0">
                <a:latin typeface="Times New Roman"/>
                <a:cs typeface="Times New Roman"/>
              </a:rPr>
              <a:t>se odrazi </a:t>
            </a:r>
            <a:r>
              <a:rPr sz="2600" dirty="0">
                <a:latin typeface="Times New Roman"/>
                <a:cs typeface="Times New Roman"/>
              </a:rPr>
              <a:t>na </a:t>
            </a:r>
            <a:r>
              <a:rPr sz="2600" spc="-5" dirty="0">
                <a:latin typeface="Times New Roman"/>
                <a:cs typeface="Times New Roman"/>
              </a:rPr>
              <a:t>cene.  Drugim rečima, </a:t>
            </a:r>
            <a:r>
              <a:rPr sz="2600" i="1" spc="-5" dirty="0">
                <a:latin typeface="Times New Roman"/>
                <a:cs typeface="Times New Roman"/>
              </a:rPr>
              <a:t>inflacija se </a:t>
            </a:r>
            <a:r>
              <a:rPr sz="2600" i="1" dirty="0">
                <a:latin typeface="Times New Roman"/>
                <a:cs typeface="Times New Roman"/>
              </a:rPr>
              <a:t>može posmatrati </a:t>
            </a:r>
            <a:r>
              <a:rPr sz="2600" i="1" spc="-5" dirty="0">
                <a:latin typeface="Times New Roman"/>
                <a:cs typeface="Times New Roman"/>
              </a:rPr>
              <a:t>kao porez  </a:t>
            </a:r>
            <a:r>
              <a:rPr sz="2600" i="1" dirty="0">
                <a:latin typeface="Times New Roman"/>
                <a:cs typeface="Times New Roman"/>
              </a:rPr>
              <a:t>na </a:t>
            </a:r>
            <a:r>
              <a:rPr sz="2600" i="1" spc="-5" dirty="0">
                <a:latin typeface="Times New Roman"/>
                <a:cs typeface="Times New Roman"/>
              </a:rPr>
              <a:t>realnu koli</a:t>
            </a:r>
            <a:r>
              <a:rPr sz="2600" spc="-5" dirty="0">
                <a:latin typeface="Times New Roman"/>
                <a:cs typeface="Times New Roman"/>
              </a:rPr>
              <a:t>č</a:t>
            </a:r>
            <a:r>
              <a:rPr sz="2600" i="1" spc="-5" dirty="0">
                <a:latin typeface="Times New Roman"/>
                <a:cs typeface="Times New Roman"/>
              </a:rPr>
              <a:t>inu novca </a:t>
            </a:r>
            <a:r>
              <a:rPr sz="2600" i="1" dirty="0">
                <a:latin typeface="Times New Roman"/>
                <a:cs typeface="Times New Roman"/>
              </a:rPr>
              <a:t>koju ljudi drže </a:t>
            </a:r>
            <a:r>
              <a:rPr sz="2600" i="1" spc="-5" dirty="0">
                <a:latin typeface="Times New Roman"/>
                <a:cs typeface="Times New Roman"/>
              </a:rPr>
              <a:t>kod sebe.     </a:t>
            </a:r>
            <a:r>
              <a:rPr sz="2600" i="1" spc="575" dirty="0">
                <a:latin typeface="Times New Roman"/>
                <a:cs typeface="Times New Roman"/>
              </a:rPr>
              <a:t> </a:t>
            </a:r>
            <a:r>
              <a:rPr sz="2600" b="1" i="1" dirty="0">
                <a:latin typeface="Times New Roman"/>
                <a:cs typeface="Times New Roman"/>
              </a:rPr>
              <a:t>U</a:t>
            </a:r>
            <a:endParaRPr sz="2600">
              <a:latin typeface="Times New Roman"/>
              <a:cs typeface="Times New Roman"/>
            </a:endParaRPr>
          </a:p>
        </p:txBody>
      </p:sp>
      <p:sp>
        <p:nvSpPr>
          <p:cNvPr id="22" name="object 22"/>
          <p:cNvSpPr txBox="1"/>
          <p:nvPr/>
        </p:nvSpPr>
        <p:spPr>
          <a:xfrm>
            <a:off x="9443601" y="6651359"/>
            <a:ext cx="166370" cy="152400"/>
          </a:xfrm>
          <a:prstGeom prst="rect">
            <a:avLst/>
          </a:prstGeom>
        </p:spPr>
        <p:txBody>
          <a:bodyPr vert="horz" wrap="square" lIns="0" tIns="0" rIns="0" bIns="0" rtlCol="0">
            <a:spAutoFit/>
          </a:bodyPr>
          <a:lstStyle/>
          <a:p>
            <a:pPr marL="12700">
              <a:lnSpc>
                <a:spcPts val="1105"/>
              </a:lnSpc>
            </a:pPr>
            <a:r>
              <a:rPr sz="1000" spc="-10" dirty="0">
                <a:latin typeface="Arial"/>
                <a:cs typeface="Arial"/>
              </a:rPr>
              <a:t>6</a:t>
            </a:r>
            <a:r>
              <a:rPr sz="1000" spc="-5" dirty="0">
                <a:latin typeface="Arial"/>
                <a:cs typeface="Arial"/>
              </a:rPr>
              <a:t>4</a:t>
            </a:r>
            <a:endParaRPr sz="1000">
              <a:latin typeface="Arial"/>
              <a:cs typeface="Arial"/>
            </a:endParaRPr>
          </a:p>
        </p:txBody>
      </p:sp>
      <p:sp>
        <p:nvSpPr>
          <p:cNvPr id="18" name="object 18"/>
          <p:cNvSpPr txBox="1"/>
          <p:nvPr/>
        </p:nvSpPr>
        <p:spPr>
          <a:xfrm>
            <a:off x="2110116" y="4997701"/>
            <a:ext cx="4671695" cy="407670"/>
          </a:xfrm>
          <a:prstGeom prst="rect">
            <a:avLst/>
          </a:prstGeom>
        </p:spPr>
        <p:txBody>
          <a:bodyPr vert="horz" wrap="square" lIns="0" tIns="0" rIns="0" bIns="0" rtlCol="0">
            <a:spAutoFit/>
          </a:bodyPr>
          <a:lstStyle/>
          <a:p>
            <a:pPr marL="12700">
              <a:lnSpc>
                <a:spcPct val="100000"/>
              </a:lnSpc>
              <a:tabLst>
                <a:tab pos="1275715" algn="l"/>
                <a:tab pos="2559050" algn="l"/>
                <a:tab pos="3489960" algn="l"/>
                <a:tab pos="3942715" algn="l"/>
              </a:tabLst>
            </a:pPr>
            <a:r>
              <a:rPr sz="2600" b="1" i="1" spc="-5" dirty="0">
                <a:latin typeface="Times New Roman"/>
                <a:cs typeface="Times New Roman"/>
              </a:rPr>
              <a:t>stv</a:t>
            </a:r>
            <a:r>
              <a:rPr sz="2600" b="1" i="1" spc="5" dirty="0">
                <a:latin typeface="Times New Roman"/>
                <a:cs typeface="Times New Roman"/>
              </a:rPr>
              <a:t>a</a:t>
            </a:r>
            <a:r>
              <a:rPr sz="2600" b="1" i="1" spc="-5" dirty="0">
                <a:latin typeface="Times New Roman"/>
                <a:cs typeface="Times New Roman"/>
              </a:rPr>
              <a:t>ri</a:t>
            </a:r>
            <a:r>
              <a:rPr sz="2600" b="1" i="1" dirty="0">
                <a:latin typeface="Times New Roman"/>
                <a:cs typeface="Times New Roman"/>
              </a:rPr>
              <a:t>,	</a:t>
            </a:r>
            <a:r>
              <a:rPr sz="2600" b="1" i="1" spc="15" dirty="0">
                <a:latin typeface="Times New Roman"/>
                <a:cs typeface="Times New Roman"/>
              </a:rPr>
              <a:t>p</a:t>
            </a:r>
            <a:r>
              <a:rPr sz="2600" b="1" i="1" spc="5" dirty="0">
                <a:latin typeface="Times New Roman"/>
                <a:cs typeface="Times New Roman"/>
              </a:rPr>
              <a:t>o</a:t>
            </a:r>
            <a:r>
              <a:rPr sz="2600" b="1" i="1" spc="-5" dirty="0">
                <a:latin typeface="Times New Roman"/>
                <a:cs typeface="Times New Roman"/>
              </a:rPr>
              <a:t>res</a:t>
            </a:r>
            <a:r>
              <a:rPr sz="2600" b="1" i="1" spc="5" dirty="0">
                <a:latin typeface="Times New Roman"/>
                <a:cs typeface="Times New Roman"/>
              </a:rPr>
              <a:t>k</a:t>
            </a:r>
            <a:r>
              <a:rPr sz="2600" b="1" i="1" dirty="0">
                <a:latin typeface="Times New Roman"/>
                <a:cs typeface="Times New Roman"/>
              </a:rPr>
              <a:t>a	</a:t>
            </a:r>
            <a:r>
              <a:rPr sz="2600" b="1" i="1" spc="-5" dirty="0">
                <a:latin typeface="Times New Roman"/>
                <a:cs typeface="Times New Roman"/>
              </a:rPr>
              <a:t>st</a:t>
            </a:r>
            <a:r>
              <a:rPr sz="2600" b="1" i="1" spc="-10" dirty="0">
                <a:latin typeface="Times New Roman"/>
                <a:cs typeface="Times New Roman"/>
              </a:rPr>
              <a:t>o</a:t>
            </a:r>
            <a:r>
              <a:rPr sz="2600" b="1" i="1" spc="5" dirty="0">
                <a:latin typeface="Times New Roman"/>
                <a:cs typeface="Times New Roman"/>
              </a:rPr>
              <a:t>p</a:t>
            </a:r>
            <a:r>
              <a:rPr sz="2600" b="1" i="1" dirty="0">
                <a:latin typeface="Times New Roman"/>
                <a:cs typeface="Times New Roman"/>
              </a:rPr>
              <a:t>a	</a:t>
            </a:r>
            <a:r>
              <a:rPr sz="2600" b="1" i="1" spc="-5" dirty="0">
                <a:latin typeface="Times New Roman"/>
                <a:cs typeface="Times New Roman"/>
              </a:rPr>
              <a:t>j</a:t>
            </a:r>
            <a:r>
              <a:rPr sz="2600" b="1" i="1" dirty="0">
                <a:latin typeface="Times New Roman"/>
                <a:cs typeface="Times New Roman"/>
              </a:rPr>
              <a:t>e	</a:t>
            </a:r>
            <a:r>
              <a:rPr sz="2600" b="1" i="1" spc="-5" dirty="0">
                <a:latin typeface="Times New Roman"/>
                <a:cs typeface="Times New Roman"/>
              </a:rPr>
              <a:t>st</a:t>
            </a:r>
            <a:r>
              <a:rPr sz="2600" b="1" i="1" spc="5" dirty="0">
                <a:latin typeface="Times New Roman"/>
                <a:cs typeface="Times New Roman"/>
              </a:rPr>
              <a:t>o</a:t>
            </a:r>
            <a:r>
              <a:rPr sz="2600" b="1" i="1" spc="-10" dirty="0">
                <a:latin typeface="Times New Roman"/>
                <a:cs typeface="Times New Roman"/>
              </a:rPr>
              <a:t>p</a:t>
            </a:r>
            <a:r>
              <a:rPr sz="2600" b="1" i="1" dirty="0">
                <a:latin typeface="Times New Roman"/>
                <a:cs typeface="Times New Roman"/>
              </a:rPr>
              <a:t>a</a:t>
            </a:r>
            <a:endParaRPr sz="2600">
              <a:latin typeface="Times New Roman"/>
              <a:cs typeface="Times New Roman"/>
            </a:endParaRPr>
          </a:p>
        </p:txBody>
      </p:sp>
      <p:sp>
        <p:nvSpPr>
          <p:cNvPr id="19" name="object 19"/>
          <p:cNvSpPr txBox="1"/>
          <p:nvPr/>
        </p:nvSpPr>
        <p:spPr>
          <a:xfrm>
            <a:off x="6971564" y="4978651"/>
            <a:ext cx="1758950" cy="426720"/>
          </a:xfrm>
          <a:prstGeom prst="rect">
            <a:avLst/>
          </a:prstGeom>
        </p:spPr>
        <p:txBody>
          <a:bodyPr vert="horz" wrap="square" lIns="0" tIns="0" rIns="0" bIns="0" rtlCol="0">
            <a:spAutoFit/>
          </a:bodyPr>
          <a:lstStyle/>
          <a:p>
            <a:pPr marL="12700">
              <a:lnSpc>
                <a:spcPct val="100000"/>
              </a:lnSpc>
              <a:tabLst>
                <a:tab pos="1346200" algn="l"/>
              </a:tabLst>
            </a:pPr>
            <a:r>
              <a:rPr sz="2600" b="1" i="1" spc="-5" dirty="0">
                <a:latin typeface="Times New Roman"/>
                <a:cs typeface="Times New Roman"/>
              </a:rPr>
              <a:t>i</a:t>
            </a:r>
            <a:r>
              <a:rPr sz="2600" b="1" i="1" dirty="0">
                <a:latin typeface="Times New Roman"/>
                <a:cs typeface="Times New Roman"/>
              </a:rPr>
              <a:t>n</a:t>
            </a:r>
            <a:r>
              <a:rPr sz="2600" b="1" i="1" spc="-5" dirty="0">
                <a:latin typeface="Times New Roman"/>
                <a:cs typeface="Times New Roman"/>
              </a:rPr>
              <a:t>fl</a:t>
            </a:r>
            <a:r>
              <a:rPr sz="2600" b="1" i="1" spc="5" dirty="0">
                <a:latin typeface="Times New Roman"/>
                <a:cs typeface="Times New Roman"/>
              </a:rPr>
              <a:t>a</a:t>
            </a:r>
            <a:r>
              <a:rPr sz="2600" b="1" i="1" spc="-5" dirty="0">
                <a:latin typeface="Times New Roman"/>
                <a:cs typeface="Times New Roman"/>
              </a:rPr>
              <a:t>cij</a:t>
            </a:r>
            <a:r>
              <a:rPr sz="2600" b="1" i="1" dirty="0">
                <a:latin typeface="Times New Roman"/>
                <a:cs typeface="Times New Roman"/>
              </a:rPr>
              <a:t>e	</a:t>
            </a:r>
            <a:r>
              <a:rPr sz="2600" i="1" spc="-5" dirty="0">
                <a:latin typeface="Times New Roman"/>
                <a:cs typeface="Times New Roman"/>
              </a:rPr>
              <a:t>(</a:t>
            </a:r>
            <a:r>
              <a:rPr sz="2750" spc="-100" dirty="0">
                <a:latin typeface="Symbol"/>
                <a:cs typeface="Symbol"/>
              </a:rPr>
              <a:t></a:t>
            </a:r>
            <a:r>
              <a:rPr sz="2600" i="1" dirty="0">
                <a:latin typeface="Times New Roman"/>
                <a:cs typeface="Times New Roman"/>
              </a:rPr>
              <a:t>)</a:t>
            </a:r>
            <a:endParaRPr sz="2600">
              <a:latin typeface="Times New Roman"/>
              <a:cs typeface="Times New Roman"/>
            </a:endParaRPr>
          </a:p>
        </p:txBody>
      </p:sp>
      <p:sp>
        <p:nvSpPr>
          <p:cNvPr id="20" name="object 20"/>
          <p:cNvSpPr txBox="1"/>
          <p:nvPr/>
        </p:nvSpPr>
        <p:spPr>
          <a:xfrm>
            <a:off x="8919346" y="4997701"/>
            <a:ext cx="614680" cy="407670"/>
          </a:xfrm>
          <a:prstGeom prst="rect">
            <a:avLst/>
          </a:prstGeom>
        </p:spPr>
        <p:txBody>
          <a:bodyPr vert="horz" wrap="square" lIns="0" tIns="0" rIns="0" bIns="0" rtlCol="0">
            <a:spAutoFit/>
          </a:bodyPr>
          <a:lstStyle/>
          <a:p>
            <a:pPr marL="12700">
              <a:lnSpc>
                <a:spcPct val="100000"/>
              </a:lnSpc>
            </a:pPr>
            <a:r>
              <a:rPr sz="2600" b="1" i="1" spc="5" dirty="0">
                <a:latin typeface="Times New Roman"/>
                <a:cs typeface="Times New Roman"/>
              </a:rPr>
              <a:t>ko</a:t>
            </a:r>
            <a:r>
              <a:rPr sz="2600" b="1" i="1" spc="-5" dirty="0">
                <a:latin typeface="Times New Roman"/>
                <a:cs typeface="Times New Roman"/>
              </a:rPr>
              <a:t>j</a:t>
            </a:r>
            <a:r>
              <a:rPr sz="2600" b="1" i="1" dirty="0">
                <a:latin typeface="Times New Roman"/>
                <a:cs typeface="Times New Roman"/>
              </a:rPr>
              <a:t>a</a:t>
            </a:r>
            <a:endParaRPr sz="2600">
              <a:latin typeface="Times New Roman"/>
              <a:cs typeface="Times New Roman"/>
            </a:endParaRPr>
          </a:p>
        </p:txBody>
      </p:sp>
      <p:sp>
        <p:nvSpPr>
          <p:cNvPr id="21" name="object 21"/>
          <p:cNvSpPr txBox="1"/>
          <p:nvPr/>
        </p:nvSpPr>
        <p:spPr>
          <a:xfrm>
            <a:off x="2110116" y="5409181"/>
            <a:ext cx="7423784" cy="1232535"/>
          </a:xfrm>
          <a:prstGeom prst="rect">
            <a:avLst/>
          </a:prstGeom>
        </p:spPr>
        <p:txBody>
          <a:bodyPr vert="horz" wrap="square" lIns="0" tIns="635" rIns="0" bIns="0" rtlCol="0">
            <a:spAutoFit/>
          </a:bodyPr>
          <a:lstStyle/>
          <a:p>
            <a:pPr marL="12700" marR="5080">
              <a:lnSpc>
                <a:spcPts val="3240"/>
              </a:lnSpc>
              <a:spcBef>
                <a:spcPts val="5"/>
              </a:spcBef>
              <a:tabLst>
                <a:tab pos="1062355" algn="l"/>
                <a:tab pos="1426845" algn="l"/>
                <a:tab pos="2371090" algn="l"/>
                <a:tab pos="2491740" algn="l"/>
                <a:tab pos="3486785" algn="l"/>
                <a:tab pos="3810000" algn="l"/>
                <a:tab pos="4852670" algn="l"/>
                <a:tab pos="6071870" algn="l"/>
                <a:tab pos="6822440" algn="l"/>
                <a:tab pos="7172325" algn="l"/>
              </a:tabLst>
            </a:pPr>
            <a:r>
              <a:rPr sz="2600" b="1" i="1" spc="-5" dirty="0">
                <a:latin typeface="Times New Roman"/>
                <a:cs typeface="Times New Roman"/>
              </a:rPr>
              <a:t>s</a:t>
            </a:r>
            <a:r>
              <a:rPr sz="2600" b="1" i="1" dirty="0">
                <a:latin typeface="Times New Roman"/>
                <a:cs typeface="Times New Roman"/>
              </a:rPr>
              <a:t>m</a:t>
            </a:r>
            <a:r>
              <a:rPr sz="2600" b="1" i="1" spc="5" dirty="0">
                <a:latin typeface="Times New Roman"/>
                <a:cs typeface="Times New Roman"/>
              </a:rPr>
              <a:t>a</a:t>
            </a:r>
            <a:r>
              <a:rPr sz="2600" b="1" i="1" dirty="0">
                <a:latin typeface="Times New Roman"/>
                <a:cs typeface="Times New Roman"/>
              </a:rPr>
              <a:t>n</a:t>
            </a:r>
            <a:r>
              <a:rPr sz="2600" b="1" i="1" spc="-5" dirty="0">
                <a:latin typeface="Times New Roman"/>
                <a:cs typeface="Times New Roman"/>
              </a:rPr>
              <a:t>j</a:t>
            </a:r>
            <a:r>
              <a:rPr sz="2600" b="1" i="1" dirty="0">
                <a:latin typeface="Times New Roman"/>
                <a:cs typeface="Times New Roman"/>
              </a:rPr>
              <a:t>u</a:t>
            </a:r>
            <a:r>
              <a:rPr sz="2600" b="1" i="1" spc="-5" dirty="0">
                <a:latin typeface="Times New Roman"/>
                <a:cs typeface="Times New Roman"/>
              </a:rPr>
              <a:t>j</a:t>
            </a:r>
            <a:r>
              <a:rPr sz="2600" b="1" i="1" dirty="0">
                <a:latin typeface="Times New Roman"/>
                <a:cs typeface="Times New Roman"/>
              </a:rPr>
              <a:t>e	</a:t>
            </a:r>
            <a:r>
              <a:rPr sz="2600" b="1" i="1" spc="-5" dirty="0">
                <a:latin typeface="Times New Roman"/>
                <a:cs typeface="Times New Roman"/>
              </a:rPr>
              <a:t>re</a:t>
            </a:r>
            <a:r>
              <a:rPr sz="2600" b="1" i="1" spc="5" dirty="0">
                <a:latin typeface="Times New Roman"/>
                <a:cs typeface="Times New Roman"/>
              </a:rPr>
              <a:t>a</a:t>
            </a:r>
            <a:r>
              <a:rPr sz="2600" b="1" i="1" spc="-5" dirty="0">
                <a:latin typeface="Times New Roman"/>
                <a:cs typeface="Times New Roman"/>
              </a:rPr>
              <a:t>l</a:t>
            </a:r>
            <a:r>
              <a:rPr sz="2600" b="1" i="1" dirty="0">
                <a:latin typeface="Times New Roman"/>
                <a:cs typeface="Times New Roman"/>
              </a:rPr>
              <a:t>nu		</a:t>
            </a:r>
            <a:r>
              <a:rPr sz="2600" b="1" i="1" spc="-5" dirty="0">
                <a:latin typeface="Times New Roman"/>
                <a:cs typeface="Times New Roman"/>
              </a:rPr>
              <a:t>vr</a:t>
            </a:r>
            <a:r>
              <a:rPr sz="2600" b="1" i="1" spc="-20" dirty="0">
                <a:latin typeface="Times New Roman"/>
                <a:cs typeface="Times New Roman"/>
              </a:rPr>
              <a:t>e</a:t>
            </a:r>
            <a:r>
              <a:rPr sz="2600" b="1" i="1" spc="-10" dirty="0">
                <a:latin typeface="Times New Roman"/>
                <a:cs typeface="Times New Roman"/>
              </a:rPr>
              <a:t>d</a:t>
            </a:r>
            <a:r>
              <a:rPr sz="2600" b="1" i="1" dirty="0">
                <a:latin typeface="Times New Roman"/>
                <a:cs typeface="Times New Roman"/>
              </a:rPr>
              <a:t>n</a:t>
            </a:r>
            <a:r>
              <a:rPr sz="2600" b="1" i="1" spc="5" dirty="0">
                <a:latin typeface="Times New Roman"/>
                <a:cs typeface="Times New Roman"/>
              </a:rPr>
              <a:t>o</a:t>
            </a:r>
            <a:r>
              <a:rPr sz="2600" b="1" i="1" spc="-5" dirty="0">
                <a:latin typeface="Times New Roman"/>
                <a:cs typeface="Times New Roman"/>
              </a:rPr>
              <a:t>s</a:t>
            </a:r>
            <a:r>
              <a:rPr sz="2600" b="1" i="1" dirty="0">
                <a:latin typeface="Times New Roman"/>
                <a:cs typeface="Times New Roman"/>
              </a:rPr>
              <a:t>t	n</a:t>
            </a:r>
            <a:r>
              <a:rPr sz="2600" b="1" i="1" spc="5" dirty="0">
                <a:latin typeface="Times New Roman"/>
                <a:cs typeface="Times New Roman"/>
              </a:rPr>
              <a:t>o</a:t>
            </a:r>
            <a:r>
              <a:rPr sz="2600" b="1" i="1" spc="-5" dirty="0">
                <a:latin typeface="Times New Roman"/>
                <a:cs typeface="Times New Roman"/>
              </a:rPr>
              <a:t>v</a:t>
            </a:r>
            <a:r>
              <a:rPr sz="2600" b="1" i="1" spc="-20" dirty="0">
                <a:latin typeface="Times New Roman"/>
                <a:cs typeface="Times New Roman"/>
              </a:rPr>
              <a:t>c</a:t>
            </a:r>
            <a:r>
              <a:rPr sz="2600" b="1" i="1" spc="-10" dirty="0">
                <a:latin typeface="Times New Roman"/>
                <a:cs typeface="Times New Roman"/>
              </a:rPr>
              <a:t>a</a:t>
            </a:r>
            <a:r>
              <a:rPr sz="2600" b="1" i="1" dirty="0">
                <a:latin typeface="Times New Roman"/>
                <a:cs typeface="Times New Roman"/>
              </a:rPr>
              <a:t>.	</a:t>
            </a:r>
            <a:r>
              <a:rPr sz="2600" b="1" i="1" spc="-570" dirty="0">
                <a:latin typeface="Times New Roman"/>
                <a:cs typeface="Times New Roman"/>
              </a:rPr>
              <a:t> </a:t>
            </a:r>
            <a:r>
              <a:rPr sz="2600" dirty="0">
                <a:latin typeface="Times New Roman"/>
                <a:cs typeface="Times New Roman"/>
              </a:rPr>
              <a:t>P</a:t>
            </a:r>
            <a:r>
              <a:rPr sz="2600" spc="5" dirty="0">
                <a:latin typeface="Times New Roman"/>
                <a:cs typeface="Times New Roman"/>
              </a:rPr>
              <a:t>o</a:t>
            </a:r>
            <a:r>
              <a:rPr sz="2600" spc="-5" dirty="0">
                <a:latin typeface="Times New Roman"/>
                <a:cs typeface="Times New Roman"/>
              </a:rPr>
              <a:t>res</a:t>
            </a:r>
            <a:r>
              <a:rPr sz="2600" spc="-10" dirty="0">
                <a:latin typeface="Times New Roman"/>
                <a:cs typeface="Times New Roman"/>
              </a:rPr>
              <a:t>k</a:t>
            </a:r>
            <a:r>
              <a:rPr sz="2600" dirty="0">
                <a:latin typeface="Times New Roman"/>
                <a:cs typeface="Times New Roman"/>
              </a:rPr>
              <a:t>a	</a:t>
            </a:r>
            <a:r>
              <a:rPr sz="2600" spc="5" dirty="0">
                <a:latin typeface="Times New Roman"/>
                <a:cs typeface="Times New Roman"/>
              </a:rPr>
              <a:t>o</a:t>
            </a:r>
            <a:r>
              <a:rPr sz="2600" spc="-5" dirty="0">
                <a:latin typeface="Times New Roman"/>
                <a:cs typeface="Times New Roman"/>
              </a:rPr>
              <a:t>s</a:t>
            </a:r>
            <a:r>
              <a:rPr sz="2600" spc="-10" dirty="0">
                <a:latin typeface="Times New Roman"/>
                <a:cs typeface="Times New Roman"/>
              </a:rPr>
              <a:t>n</a:t>
            </a:r>
            <a:r>
              <a:rPr sz="2600" spc="5" dirty="0">
                <a:latin typeface="Times New Roman"/>
                <a:cs typeface="Times New Roman"/>
              </a:rPr>
              <a:t>ov</a:t>
            </a:r>
            <a:r>
              <a:rPr sz="2600" dirty="0">
                <a:latin typeface="Times New Roman"/>
                <a:cs typeface="Times New Roman"/>
              </a:rPr>
              <a:t>a	</a:t>
            </a:r>
            <a:r>
              <a:rPr sz="2600" spc="-5" dirty="0">
                <a:latin typeface="Times New Roman"/>
                <a:cs typeface="Times New Roman"/>
              </a:rPr>
              <a:t>j</a:t>
            </a:r>
            <a:r>
              <a:rPr sz="2600" dirty="0">
                <a:latin typeface="Times New Roman"/>
                <a:cs typeface="Times New Roman"/>
              </a:rPr>
              <a:t>e  </a:t>
            </a:r>
            <a:r>
              <a:rPr sz="2600" spc="-5" dirty="0">
                <a:latin typeface="Times New Roman"/>
                <a:cs typeface="Times New Roman"/>
              </a:rPr>
              <a:t>real</a:t>
            </a:r>
            <a:r>
              <a:rPr sz="2600" spc="5" dirty="0">
                <a:latin typeface="Times New Roman"/>
                <a:cs typeface="Times New Roman"/>
              </a:rPr>
              <a:t>n</a:t>
            </a:r>
            <a:r>
              <a:rPr sz="2600" dirty="0">
                <a:latin typeface="Times New Roman"/>
                <a:cs typeface="Times New Roman"/>
              </a:rPr>
              <a:t>a	</a:t>
            </a:r>
            <a:r>
              <a:rPr sz="2600" spc="5" dirty="0">
                <a:latin typeface="Times New Roman"/>
                <a:cs typeface="Times New Roman"/>
              </a:rPr>
              <a:t>ko</a:t>
            </a:r>
            <a:r>
              <a:rPr sz="2600" spc="-20" dirty="0">
                <a:latin typeface="Times New Roman"/>
                <a:cs typeface="Times New Roman"/>
              </a:rPr>
              <a:t>l</a:t>
            </a:r>
            <a:r>
              <a:rPr sz="2600" spc="-5" dirty="0">
                <a:latin typeface="Times New Roman"/>
                <a:cs typeface="Times New Roman"/>
              </a:rPr>
              <a:t>iči</a:t>
            </a:r>
            <a:r>
              <a:rPr sz="2600" spc="5" dirty="0">
                <a:latin typeface="Times New Roman"/>
                <a:cs typeface="Times New Roman"/>
              </a:rPr>
              <a:t>n</a:t>
            </a:r>
            <a:r>
              <a:rPr sz="2600" dirty="0">
                <a:latin typeface="Times New Roman"/>
                <a:cs typeface="Times New Roman"/>
              </a:rPr>
              <a:t>a	</a:t>
            </a:r>
            <a:r>
              <a:rPr sz="2600" spc="5" dirty="0">
                <a:latin typeface="Times New Roman"/>
                <a:cs typeface="Times New Roman"/>
              </a:rPr>
              <a:t>n</a:t>
            </a:r>
            <a:r>
              <a:rPr sz="2600" spc="-10" dirty="0">
                <a:latin typeface="Times New Roman"/>
                <a:cs typeface="Times New Roman"/>
              </a:rPr>
              <a:t>o</a:t>
            </a:r>
            <a:r>
              <a:rPr sz="2600" spc="5" dirty="0">
                <a:latin typeface="Times New Roman"/>
                <a:cs typeface="Times New Roman"/>
              </a:rPr>
              <a:t>v</a:t>
            </a:r>
            <a:r>
              <a:rPr sz="2600" spc="-20" dirty="0">
                <a:latin typeface="Times New Roman"/>
                <a:cs typeface="Times New Roman"/>
              </a:rPr>
              <a:t>c</a:t>
            </a:r>
            <a:r>
              <a:rPr sz="2600" spc="-5" dirty="0">
                <a:latin typeface="Times New Roman"/>
                <a:cs typeface="Times New Roman"/>
              </a:rPr>
              <a:t>a</a:t>
            </a:r>
            <a:r>
              <a:rPr sz="2600" dirty="0">
                <a:latin typeface="Times New Roman"/>
                <a:cs typeface="Times New Roman"/>
              </a:rPr>
              <a:t>,	</a:t>
            </a:r>
            <a:r>
              <a:rPr sz="2600" spc="5" dirty="0">
                <a:latin typeface="Times New Roman"/>
                <a:cs typeface="Times New Roman"/>
              </a:rPr>
              <a:t>o</a:t>
            </a:r>
            <a:r>
              <a:rPr sz="2600" spc="-10" dirty="0">
                <a:latin typeface="Times New Roman"/>
                <a:cs typeface="Times New Roman"/>
              </a:rPr>
              <a:t>dn</a:t>
            </a:r>
            <a:r>
              <a:rPr sz="2600" spc="5" dirty="0">
                <a:latin typeface="Times New Roman"/>
                <a:cs typeface="Times New Roman"/>
              </a:rPr>
              <a:t>o</a:t>
            </a:r>
            <a:r>
              <a:rPr sz="2600" spc="-5" dirty="0">
                <a:latin typeface="Times New Roman"/>
                <a:cs typeface="Times New Roman"/>
              </a:rPr>
              <a:t>s</a:t>
            </a:r>
            <a:r>
              <a:rPr sz="2600" spc="-10" dirty="0">
                <a:latin typeface="Times New Roman"/>
                <a:cs typeface="Times New Roman"/>
              </a:rPr>
              <a:t>n</a:t>
            </a:r>
            <a:r>
              <a:rPr sz="2600" dirty="0">
                <a:latin typeface="Times New Roman"/>
                <a:cs typeface="Times New Roman"/>
              </a:rPr>
              <a:t>o	</a:t>
            </a:r>
            <a:r>
              <a:rPr sz="2600" spc="-10" dirty="0">
                <a:latin typeface="Times New Roman"/>
                <a:cs typeface="Times New Roman"/>
              </a:rPr>
              <a:t>m</a:t>
            </a:r>
            <a:r>
              <a:rPr sz="2600" spc="5" dirty="0">
                <a:latin typeface="Times New Roman"/>
                <a:cs typeface="Times New Roman"/>
              </a:rPr>
              <a:t>u</a:t>
            </a:r>
            <a:r>
              <a:rPr sz="2600" spc="-5" dirty="0">
                <a:latin typeface="Times New Roman"/>
                <a:cs typeface="Times New Roman"/>
              </a:rPr>
              <a:t>lti</a:t>
            </a:r>
            <a:r>
              <a:rPr sz="2600" spc="5" dirty="0">
                <a:latin typeface="Times New Roman"/>
                <a:cs typeface="Times New Roman"/>
              </a:rPr>
              <a:t>p</a:t>
            </a:r>
            <a:r>
              <a:rPr sz="2600" spc="-5" dirty="0">
                <a:latin typeface="Times New Roman"/>
                <a:cs typeface="Times New Roman"/>
              </a:rPr>
              <a:t>l</a:t>
            </a:r>
            <a:r>
              <a:rPr sz="2600" spc="5" dirty="0">
                <a:latin typeface="Times New Roman"/>
                <a:cs typeface="Times New Roman"/>
              </a:rPr>
              <a:t>ik</a:t>
            </a:r>
            <a:r>
              <a:rPr sz="2600" spc="-5" dirty="0">
                <a:latin typeface="Times New Roman"/>
                <a:cs typeface="Times New Roman"/>
              </a:rPr>
              <a:t>at</a:t>
            </a:r>
            <a:r>
              <a:rPr sz="2600" spc="5" dirty="0">
                <a:latin typeface="Times New Roman"/>
                <a:cs typeface="Times New Roman"/>
              </a:rPr>
              <a:t>o</a:t>
            </a:r>
            <a:r>
              <a:rPr sz="2600" dirty="0">
                <a:latin typeface="Times New Roman"/>
                <a:cs typeface="Times New Roman"/>
              </a:rPr>
              <a:t>r	</a:t>
            </a:r>
            <a:r>
              <a:rPr sz="2600" spc="-10" dirty="0">
                <a:latin typeface="Times New Roman"/>
                <a:cs typeface="Times New Roman"/>
              </a:rPr>
              <a:t>o</a:t>
            </a:r>
            <a:r>
              <a:rPr sz="2600" spc="5" dirty="0">
                <a:latin typeface="Times New Roman"/>
                <a:cs typeface="Times New Roman"/>
              </a:rPr>
              <a:t>v</a:t>
            </a:r>
            <a:r>
              <a:rPr sz="2600" spc="-5" dirty="0">
                <a:latin typeface="Times New Roman"/>
                <a:cs typeface="Times New Roman"/>
              </a:rPr>
              <a:t>i</a:t>
            </a:r>
            <a:r>
              <a:rPr sz="2600" dirty="0">
                <a:latin typeface="Times New Roman"/>
                <a:cs typeface="Times New Roman"/>
              </a:rPr>
              <a:t>h</a:t>
            </a:r>
            <a:endParaRPr sz="2600">
              <a:latin typeface="Times New Roman"/>
              <a:cs typeface="Times New Roman"/>
            </a:endParaRPr>
          </a:p>
          <a:p>
            <a:pPr marL="12700">
              <a:lnSpc>
                <a:spcPct val="100000"/>
              </a:lnSpc>
            </a:pPr>
            <a:r>
              <a:rPr sz="2600" dirty="0">
                <a:latin typeface="Times New Roman"/>
                <a:cs typeface="Times New Roman"/>
              </a:rPr>
              <a:t>dveju </a:t>
            </a:r>
            <a:r>
              <a:rPr sz="2600" spc="-5" dirty="0">
                <a:latin typeface="Times New Roman"/>
                <a:cs typeface="Times New Roman"/>
              </a:rPr>
              <a:t>varijabli </a:t>
            </a:r>
            <a:r>
              <a:rPr sz="2600" dirty="0">
                <a:latin typeface="Symbol"/>
                <a:cs typeface="Symbol"/>
              </a:rPr>
              <a:t></a:t>
            </a:r>
            <a:r>
              <a:rPr sz="2600" dirty="0">
                <a:latin typeface="Times New Roman"/>
                <a:cs typeface="Times New Roman"/>
              </a:rPr>
              <a:t> i </a:t>
            </a:r>
            <a:r>
              <a:rPr sz="2600" b="1" dirty="0">
                <a:latin typeface="Times New Roman"/>
                <a:cs typeface="Times New Roman"/>
              </a:rPr>
              <a:t>M / P</a:t>
            </a:r>
            <a:r>
              <a:rPr sz="2600" dirty="0">
                <a:latin typeface="Times New Roman"/>
                <a:cs typeface="Times New Roman"/>
              </a:rPr>
              <a:t>, i naziva </a:t>
            </a:r>
            <a:r>
              <a:rPr sz="2600" spc="-5" dirty="0">
                <a:latin typeface="Times New Roman"/>
                <a:cs typeface="Times New Roman"/>
              </a:rPr>
              <a:t>se </a:t>
            </a:r>
            <a:r>
              <a:rPr sz="2600" b="1" i="1" dirty="0">
                <a:latin typeface="Times New Roman"/>
                <a:cs typeface="Times New Roman"/>
              </a:rPr>
              <a:t>inflatorni</a:t>
            </a:r>
            <a:r>
              <a:rPr sz="2600" b="1" i="1" spc="-95" dirty="0">
                <a:latin typeface="Times New Roman"/>
                <a:cs typeface="Times New Roman"/>
              </a:rPr>
              <a:t> </a:t>
            </a:r>
            <a:r>
              <a:rPr sz="2600" b="1" i="1" dirty="0">
                <a:latin typeface="Times New Roman"/>
                <a:cs typeface="Times New Roman"/>
              </a:rPr>
              <a:t>porez</a:t>
            </a:r>
            <a:r>
              <a:rPr sz="2600" b="1" dirty="0">
                <a:latin typeface="Times New Roman"/>
                <a:cs typeface="Times New Roman"/>
              </a:rPr>
              <a:t>.</a:t>
            </a:r>
            <a:endParaRPr sz="2600">
              <a:latin typeface="Times New Roman"/>
              <a:cs typeface="Times New Roman"/>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75692" rIns="0" bIns="0" rtlCol="0">
            <a:spAutoFit/>
          </a:bodyPr>
          <a:lstStyle/>
          <a:p>
            <a:pPr marL="443230">
              <a:lnSpc>
                <a:spcPct val="100000"/>
              </a:lnSpc>
            </a:pPr>
            <a:r>
              <a:rPr spc="-5" dirty="0"/>
              <a:t>Inflatorni</a:t>
            </a:r>
            <a:r>
              <a:rPr spc="-80" dirty="0"/>
              <a:t> </a:t>
            </a:r>
            <a:r>
              <a:rPr spc="-5" dirty="0"/>
              <a:t>porez</a:t>
            </a:r>
          </a:p>
        </p:txBody>
      </p:sp>
      <p:sp>
        <p:nvSpPr>
          <p:cNvPr id="5" name="object 5"/>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6" name="object 6"/>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7" name="object 7"/>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8" name="object 8"/>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9" name="object 9"/>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0" name="object 10"/>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1" name="object 11"/>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2" name="object 12"/>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3" name="object 13"/>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4" name="object 14"/>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5" name="object 15"/>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16" name="object 16"/>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17" name="object 17"/>
          <p:cNvSpPr txBox="1"/>
          <p:nvPr/>
        </p:nvSpPr>
        <p:spPr>
          <a:xfrm>
            <a:off x="1767216" y="1297431"/>
            <a:ext cx="7767320" cy="5230495"/>
          </a:xfrm>
          <a:prstGeom prst="rect">
            <a:avLst/>
          </a:prstGeom>
        </p:spPr>
        <p:txBody>
          <a:bodyPr vert="horz" wrap="square" lIns="0" tIns="0" rIns="0" bIns="0" rtlCol="0">
            <a:spAutoFit/>
          </a:bodyPr>
          <a:lstStyle/>
          <a:p>
            <a:pPr marL="355600" marR="5080" indent="-342900" algn="just">
              <a:lnSpc>
                <a:spcPct val="100000"/>
              </a:lnSpc>
              <a:buClr>
                <a:srgbClr val="32CCCC"/>
              </a:buClr>
              <a:buSzPct val="69230"/>
              <a:buFont typeface="Wingdings"/>
              <a:buChar char=""/>
              <a:tabLst>
                <a:tab pos="355600" algn="l"/>
              </a:tabLst>
            </a:pPr>
            <a:r>
              <a:rPr sz="2600" spc="-5" smtClean="0">
                <a:latin typeface="Times New Roman"/>
                <a:cs typeface="Times New Roman"/>
              </a:rPr>
              <a:t>D</a:t>
            </a:r>
            <a:r>
              <a:rPr sz="2600" smtClean="0">
                <a:latin typeface="Times New Roman"/>
                <a:cs typeface="Times New Roman"/>
              </a:rPr>
              <a:t>ržava </a:t>
            </a:r>
            <a:r>
              <a:rPr sz="2600" spc="-5" dirty="0">
                <a:latin typeface="Times New Roman"/>
                <a:cs typeface="Times New Roman"/>
              </a:rPr>
              <a:t>štampa </a:t>
            </a:r>
            <a:r>
              <a:rPr sz="2600" dirty="0">
                <a:latin typeface="Times New Roman"/>
                <a:cs typeface="Times New Roman"/>
              </a:rPr>
              <a:t>novac da bi pokrila budžetski  </a:t>
            </a:r>
            <a:r>
              <a:rPr sz="2600" spc="-5" dirty="0">
                <a:latin typeface="Times New Roman"/>
                <a:cs typeface="Times New Roman"/>
              </a:rPr>
              <a:t>deficit, ali štampanjem </a:t>
            </a:r>
            <a:r>
              <a:rPr sz="2600" dirty="0">
                <a:latin typeface="Times New Roman"/>
                <a:cs typeface="Times New Roman"/>
              </a:rPr>
              <a:t>novca </a:t>
            </a:r>
            <a:r>
              <a:rPr sz="2600" spc="-5" dirty="0">
                <a:latin typeface="Times New Roman"/>
                <a:cs typeface="Times New Roman"/>
              </a:rPr>
              <a:t>kojim </a:t>
            </a:r>
            <a:r>
              <a:rPr sz="2600" dirty="0">
                <a:latin typeface="Times New Roman"/>
                <a:cs typeface="Times New Roman"/>
              </a:rPr>
              <a:t>plaća svoje </a:t>
            </a:r>
            <a:r>
              <a:rPr sz="2600" spc="-10" dirty="0">
                <a:latin typeface="Times New Roman"/>
                <a:cs typeface="Times New Roman"/>
              </a:rPr>
              <a:t>račune,  </a:t>
            </a:r>
            <a:r>
              <a:rPr sz="2600" dirty="0">
                <a:latin typeface="Times New Roman"/>
                <a:cs typeface="Times New Roman"/>
              </a:rPr>
              <a:t>vlada </a:t>
            </a:r>
            <a:r>
              <a:rPr sz="2600" spc="-5" dirty="0">
                <a:latin typeface="Times New Roman"/>
                <a:cs typeface="Times New Roman"/>
              </a:rPr>
              <a:t>povećava količinu </a:t>
            </a:r>
            <a:r>
              <a:rPr sz="2600" dirty="0">
                <a:latin typeface="Times New Roman"/>
                <a:cs typeface="Times New Roman"/>
              </a:rPr>
              <a:t>novca u </a:t>
            </a:r>
            <a:r>
              <a:rPr sz="2600" spc="-5" dirty="0">
                <a:latin typeface="Times New Roman"/>
                <a:cs typeface="Times New Roman"/>
              </a:rPr>
              <a:t>opticaju</a:t>
            </a:r>
            <a:r>
              <a:rPr sz="2600" spc="-5">
                <a:latin typeface="Times New Roman"/>
                <a:cs typeface="Times New Roman"/>
              </a:rPr>
              <a:t>. </a:t>
            </a:r>
            <a:r>
              <a:rPr lang="sr-Latn-RS" sz="2600" spc="-5" dirty="0" smtClean="0">
                <a:latin typeface="Times New Roman"/>
                <a:cs typeface="Times New Roman"/>
              </a:rPr>
              <a:t>P</a:t>
            </a:r>
            <a:r>
              <a:rPr sz="2600" spc="-5" smtClean="0">
                <a:latin typeface="Times New Roman"/>
                <a:cs typeface="Times New Roman"/>
              </a:rPr>
              <a:t>ovećanje </a:t>
            </a:r>
            <a:r>
              <a:rPr sz="2600" dirty="0">
                <a:latin typeface="Times New Roman"/>
                <a:cs typeface="Times New Roman"/>
              </a:rPr>
              <a:t>ponude </a:t>
            </a:r>
            <a:r>
              <a:rPr sz="2600" spc="-5" dirty="0">
                <a:latin typeface="Times New Roman"/>
                <a:cs typeface="Times New Roman"/>
              </a:rPr>
              <a:t>novca se transformiše </a:t>
            </a:r>
            <a:r>
              <a:rPr sz="2600" dirty="0">
                <a:latin typeface="Times New Roman"/>
                <a:cs typeface="Times New Roman"/>
              </a:rPr>
              <a:t>u  </a:t>
            </a:r>
            <a:r>
              <a:rPr sz="2600" spc="-5" dirty="0">
                <a:latin typeface="Times New Roman"/>
                <a:cs typeface="Times New Roman"/>
              </a:rPr>
              <a:t>isto </a:t>
            </a:r>
            <a:r>
              <a:rPr sz="2600" dirty="0">
                <a:latin typeface="Times New Roman"/>
                <a:cs typeface="Times New Roman"/>
              </a:rPr>
              <a:t>tako </a:t>
            </a:r>
            <a:r>
              <a:rPr sz="2600" spc="-5" dirty="0">
                <a:latin typeface="Times New Roman"/>
                <a:cs typeface="Times New Roman"/>
              </a:rPr>
              <a:t>veliko povećanje agregatnog </a:t>
            </a:r>
            <a:r>
              <a:rPr sz="2600" dirty="0">
                <a:latin typeface="Times New Roman"/>
                <a:cs typeface="Times New Roman"/>
              </a:rPr>
              <a:t>nivoa </a:t>
            </a:r>
            <a:r>
              <a:rPr sz="2600" spc="-5" dirty="0">
                <a:latin typeface="Times New Roman"/>
                <a:cs typeface="Times New Roman"/>
              </a:rPr>
              <a:t>cena. Tako  štampanje </a:t>
            </a:r>
            <a:r>
              <a:rPr sz="2600" dirty="0">
                <a:latin typeface="Times New Roman"/>
                <a:cs typeface="Times New Roman"/>
              </a:rPr>
              <a:t>novca da </a:t>
            </a:r>
            <a:r>
              <a:rPr sz="2600" spc="-5" dirty="0">
                <a:latin typeface="Times New Roman"/>
                <a:cs typeface="Times New Roman"/>
              </a:rPr>
              <a:t>bi se </a:t>
            </a:r>
            <a:r>
              <a:rPr sz="2600" dirty="0">
                <a:latin typeface="Times New Roman"/>
                <a:cs typeface="Times New Roman"/>
              </a:rPr>
              <a:t>pokrio budžetski </a:t>
            </a:r>
            <a:r>
              <a:rPr sz="2600" spc="-5" dirty="0">
                <a:latin typeface="Times New Roman"/>
                <a:cs typeface="Times New Roman"/>
              </a:rPr>
              <a:t>deficit </a:t>
            </a:r>
            <a:r>
              <a:rPr sz="2600" spc="5" dirty="0">
                <a:latin typeface="Times New Roman"/>
                <a:cs typeface="Times New Roman"/>
              </a:rPr>
              <a:t>vodi  </a:t>
            </a:r>
            <a:r>
              <a:rPr sz="2600" spc="-5" dirty="0">
                <a:latin typeface="Times New Roman"/>
                <a:cs typeface="Times New Roman"/>
              </a:rPr>
              <a:t>inflaciji, </a:t>
            </a:r>
            <a:r>
              <a:rPr sz="2600" dirty="0">
                <a:latin typeface="Times New Roman"/>
                <a:cs typeface="Times New Roman"/>
              </a:rPr>
              <a:t>odnosno</a:t>
            </a:r>
            <a:r>
              <a:rPr sz="2600" spc="-20" dirty="0">
                <a:latin typeface="Times New Roman"/>
                <a:cs typeface="Times New Roman"/>
              </a:rPr>
              <a:t> </a:t>
            </a:r>
            <a:r>
              <a:rPr sz="2600" spc="-5" dirty="0">
                <a:latin typeface="Times New Roman"/>
                <a:cs typeface="Times New Roman"/>
              </a:rPr>
              <a:t>hiperinflaciji.</a:t>
            </a:r>
            <a:endParaRPr sz="2600">
              <a:latin typeface="Times New Roman"/>
              <a:cs typeface="Times New Roman"/>
            </a:endParaRPr>
          </a:p>
          <a:p>
            <a:pPr marL="355600" marR="173355" indent="-342900" algn="just">
              <a:lnSpc>
                <a:spcPct val="100000"/>
              </a:lnSpc>
              <a:spcBef>
                <a:spcPts val="625"/>
              </a:spcBef>
              <a:buClr>
                <a:srgbClr val="32CCCC"/>
              </a:buClr>
              <a:buSzPct val="69230"/>
              <a:buFont typeface="Wingdings"/>
              <a:buChar char=""/>
              <a:tabLst>
                <a:tab pos="354965" algn="l"/>
                <a:tab pos="355600" algn="l"/>
              </a:tabLst>
            </a:pPr>
            <a:r>
              <a:rPr sz="2600" dirty="0">
                <a:latin typeface="Times New Roman"/>
                <a:cs typeface="Times New Roman"/>
              </a:rPr>
              <a:t>Drugim </a:t>
            </a:r>
            <a:r>
              <a:rPr sz="2600" spc="-5" dirty="0">
                <a:latin typeface="Times New Roman"/>
                <a:cs typeface="Times New Roman"/>
              </a:rPr>
              <a:t>rečima, </a:t>
            </a:r>
            <a:r>
              <a:rPr sz="2600" spc="5" dirty="0">
                <a:latin typeface="Times New Roman"/>
                <a:cs typeface="Times New Roman"/>
              </a:rPr>
              <a:t>oni </a:t>
            </a:r>
            <a:r>
              <a:rPr sz="2600" dirty="0">
                <a:latin typeface="Times New Roman"/>
                <a:cs typeface="Times New Roman"/>
              </a:rPr>
              <a:t>koji </a:t>
            </a:r>
            <a:r>
              <a:rPr sz="2600" spc="-5" dirty="0">
                <a:latin typeface="Times New Roman"/>
                <a:cs typeface="Times New Roman"/>
              </a:rPr>
              <a:t>raspolažu </a:t>
            </a:r>
            <a:r>
              <a:rPr sz="2600" dirty="0">
                <a:latin typeface="Times New Roman"/>
                <a:cs typeface="Times New Roman"/>
              </a:rPr>
              <a:t>novcem, kupuju  </a:t>
            </a:r>
            <a:r>
              <a:rPr sz="2600" spc="-5" dirty="0">
                <a:latin typeface="Times New Roman"/>
                <a:cs typeface="Times New Roman"/>
              </a:rPr>
              <a:t>(plaćaju) </a:t>
            </a:r>
            <a:r>
              <a:rPr sz="2600" dirty="0">
                <a:latin typeface="Times New Roman"/>
                <a:cs typeface="Times New Roman"/>
              </a:rPr>
              <a:t>robe i usluge, a </a:t>
            </a:r>
            <a:r>
              <a:rPr sz="2600" spc="-5" dirty="0">
                <a:latin typeface="Times New Roman"/>
                <a:cs typeface="Times New Roman"/>
              </a:rPr>
              <a:t>inflacija smanjuje </a:t>
            </a:r>
            <a:r>
              <a:rPr sz="2600" spc="5" dirty="0">
                <a:latin typeface="Times New Roman"/>
                <a:cs typeface="Times New Roman"/>
              </a:rPr>
              <a:t>kupovnu  </a:t>
            </a:r>
            <a:r>
              <a:rPr sz="2600" dirty="0">
                <a:latin typeface="Times New Roman"/>
                <a:cs typeface="Times New Roman"/>
              </a:rPr>
              <a:t>moć novca, odnosno država </a:t>
            </a:r>
            <a:r>
              <a:rPr sz="2600" spc="5" dirty="0">
                <a:latin typeface="Times New Roman"/>
                <a:cs typeface="Times New Roman"/>
              </a:rPr>
              <a:t>uvodi </a:t>
            </a:r>
            <a:r>
              <a:rPr sz="2600" i="1" dirty="0">
                <a:latin typeface="Times New Roman"/>
                <a:cs typeface="Times New Roman"/>
              </a:rPr>
              <a:t>inflatorni porez </a:t>
            </a:r>
            <a:r>
              <a:rPr sz="2600" dirty="0">
                <a:latin typeface="Times New Roman"/>
                <a:cs typeface="Times New Roman"/>
              </a:rPr>
              <a:t>-  </a:t>
            </a:r>
            <a:r>
              <a:rPr sz="2600" b="1" i="1" dirty="0">
                <a:latin typeface="Times New Roman"/>
                <a:cs typeface="Times New Roman"/>
              </a:rPr>
              <a:t>smanjivanje vrednosti novca kojim raspolaže</a:t>
            </a:r>
            <a:r>
              <a:rPr sz="2600" b="1" i="1" spc="-150" dirty="0">
                <a:latin typeface="Times New Roman"/>
                <a:cs typeface="Times New Roman"/>
              </a:rPr>
              <a:t> </a:t>
            </a:r>
            <a:r>
              <a:rPr sz="2600" b="1" i="1" dirty="0">
                <a:latin typeface="Times New Roman"/>
                <a:cs typeface="Times New Roman"/>
              </a:rPr>
              <a:t>javnost</a:t>
            </a:r>
            <a:r>
              <a:rPr sz="2600" dirty="0">
                <a:latin typeface="Times New Roman"/>
                <a:cs typeface="Times New Roman"/>
              </a:rPr>
              <a:t>.  U </a:t>
            </a:r>
            <a:r>
              <a:rPr sz="2600" spc="-5" dirty="0">
                <a:latin typeface="Times New Roman"/>
                <a:cs typeface="Times New Roman"/>
              </a:rPr>
              <a:t>stvari, </a:t>
            </a:r>
            <a:r>
              <a:rPr sz="2600" dirty="0">
                <a:latin typeface="Times New Roman"/>
                <a:cs typeface="Times New Roman"/>
              </a:rPr>
              <a:t>država </a:t>
            </a:r>
            <a:r>
              <a:rPr sz="2600" spc="-5" dirty="0">
                <a:latin typeface="Times New Roman"/>
                <a:cs typeface="Times New Roman"/>
              </a:rPr>
              <a:t>štampa </a:t>
            </a:r>
            <a:r>
              <a:rPr sz="2600" dirty="0">
                <a:latin typeface="Times New Roman"/>
                <a:cs typeface="Times New Roman"/>
              </a:rPr>
              <a:t>novac da bi pokrila budžetski  </a:t>
            </a:r>
            <a:r>
              <a:rPr sz="2600" spc="-5" dirty="0">
                <a:latin typeface="Times New Roman"/>
                <a:cs typeface="Times New Roman"/>
              </a:rPr>
              <a:t>deficit, ali izaziva </a:t>
            </a:r>
            <a:r>
              <a:rPr sz="2600" dirty="0">
                <a:latin typeface="Times New Roman"/>
                <a:cs typeface="Times New Roman"/>
              </a:rPr>
              <a:t>i visoku</a:t>
            </a:r>
            <a:r>
              <a:rPr sz="2600" spc="-10" dirty="0">
                <a:latin typeface="Times New Roman"/>
                <a:cs typeface="Times New Roman"/>
              </a:rPr>
              <a:t> </a:t>
            </a:r>
            <a:r>
              <a:rPr sz="2600" spc="-5" dirty="0">
                <a:latin typeface="Times New Roman"/>
                <a:cs typeface="Times New Roman"/>
              </a:rPr>
              <a:t>inflaciju.</a:t>
            </a:r>
            <a:endParaRPr sz="2600">
              <a:latin typeface="Times New Roman"/>
              <a:cs typeface="Times New Roman"/>
            </a:endParaRPr>
          </a:p>
        </p:txBody>
      </p:sp>
      <p:sp>
        <p:nvSpPr>
          <p:cNvPr id="18" name="object 18"/>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spc="-5" dirty="0"/>
              <a:pPr marL="25400">
                <a:lnSpc>
                  <a:spcPts val="1105"/>
                </a:lnSpc>
              </a:pPr>
              <a:t>37</a:t>
            </a:fld>
            <a:endParaRPr spc="-5"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75692" rIns="0" bIns="0" rtlCol="0">
            <a:spAutoFit/>
          </a:bodyPr>
          <a:lstStyle/>
          <a:p>
            <a:pPr marL="443230">
              <a:lnSpc>
                <a:spcPct val="100000"/>
              </a:lnSpc>
            </a:pPr>
            <a:r>
              <a:rPr spc="-5" dirty="0"/>
              <a:t>Inflatorni</a:t>
            </a:r>
            <a:r>
              <a:rPr spc="-80" dirty="0"/>
              <a:t> </a:t>
            </a:r>
            <a:r>
              <a:rPr spc="-5" dirty="0"/>
              <a:t>porez</a:t>
            </a:r>
          </a:p>
        </p:txBody>
      </p:sp>
      <p:sp>
        <p:nvSpPr>
          <p:cNvPr id="5" name="object 5"/>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6" name="object 6"/>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7" name="object 7"/>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8" name="object 8"/>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9" name="object 9"/>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0" name="object 10"/>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1" name="object 11"/>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2" name="object 12"/>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3" name="object 13"/>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4" name="object 14"/>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5" name="object 15"/>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16" name="object 16"/>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17" name="object 17"/>
          <p:cNvSpPr txBox="1"/>
          <p:nvPr/>
        </p:nvSpPr>
        <p:spPr>
          <a:xfrm>
            <a:off x="1767216" y="1297431"/>
            <a:ext cx="7767955" cy="5970865"/>
          </a:xfrm>
          <a:prstGeom prst="rect">
            <a:avLst/>
          </a:prstGeom>
        </p:spPr>
        <p:txBody>
          <a:bodyPr vert="horz" wrap="square" lIns="0" tIns="0" rIns="0" bIns="0" rtlCol="0">
            <a:spAutoFit/>
          </a:bodyPr>
          <a:lstStyle/>
          <a:p>
            <a:pPr marL="355600" marR="5080" indent="-342900" algn="just">
              <a:lnSpc>
                <a:spcPct val="100000"/>
              </a:lnSpc>
              <a:buClr>
                <a:srgbClr val="32CCCC"/>
              </a:buClr>
              <a:buSzPct val="69230"/>
              <a:buFont typeface="Wingdings"/>
              <a:buChar char=""/>
              <a:tabLst>
                <a:tab pos="355600" algn="l"/>
              </a:tabLst>
            </a:pPr>
            <a:r>
              <a:rPr lang="sr-Latn-RS" sz="2400" b="1" i="1" spc="-5" dirty="0" smtClean="0">
                <a:latin typeface="Times New Roman"/>
                <a:cs typeface="Times New Roman"/>
              </a:rPr>
              <a:t>V</a:t>
            </a:r>
            <a:r>
              <a:rPr sz="2400" b="1" i="1" spc="-5" smtClean="0">
                <a:latin typeface="Times New Roman"/>
                <a:cs typeface="Times New Roman"/>
              </a:rPr>
              <a:t>eli</a:t>
            </a:r>
            <a:r>
              <a:rPr sz="2400" b="1" spc="-5" smtClean="0">
                <a:latin typeface="Times New Roman"/>
                <a:cs typeface="Times New Roman"/>
              </a:rPr>
              <a:t>č</a:t>
            </a:r>
            <a:r>
              <a:rPr sz="2400" b="1" i="1" spc="-5" smtClean="0">
                <a:latin typeface="Times New Roman"/>
                <a:cs typeface="Times New Roman"/>
              </a:rPr>
              <a:t>ina </a:t>
            </a:r>
            <a:r>
              <a:rPr sz="2400" b="1" i="1" spc="-5" dirty="0">
                <a:latin typeface="Times New Roman"/>
                <a:cs typeface="Times New Roman"/>
              </a:rPr>
              <a:t>inflatornog </a:t>
            </a:r>
            <a:r>
              <a:rPr sz="2400" b="1" i="1" dirty="0">
                <a:latin typeface="Times New Roman"/>
                <a:cs typeface="Times New Roman"/>
              </a:rPr>
              <a:t>poreza </a:t>
            </a:r>
            <a:r>
              <a:rPr sz="2400" b="1" i="1" spc="-5" dirty="0">
                <a:latin typeface="Times New Roman"/>
                <a:cs typeface="Times New Roman"/>
              </a:rPr>
              <a:t>za </a:t>
            </a:r>
            <a:r>
              <a:rPr sz="2400" b="1" i="1" dirty="0">
                <a:latin typeface="Times New Roman"/>
                <a:cs typeface="Times New Roman"/>
              </a:rPr>
              <a:t>dati period </a:t>
            </a:r>
            <a:r>
              <a:rPr sz="2400" b="1" i="1" spc="-5" dirty="0">
                <a:latin typeface="Times New Roman"/>
                <a:cs typeface="Times New Roman"/>
              </a:rPr>
              <a:t>jednaka  </a:t>
            </a:r>
            <a:r>
              <a:rPr sz="2400" b="1" i="1" dirty="0">
                <a:latin typeface="Times New Roman"/>
                <a:cs typeface="Times New Roman"/>
              </a:rPr>
              <a:t>stopi </a:t>
            </a:r>
            <a:r>
              <a:rPr sz="2400" b="1" i="1" spc="-5" dirty="0">
                <a:latin typeface="Times New Roman"/>
                <a:cs typeface="Times New Roman"/>
              </a:rPr>
              <a:t>inflacije, </a:t>
            </a:r>
            <a:r>
              <a:rPr sz="2400" b="1" i="1" dirty="0">
                <a:latin typeface="Times New Roman"/>
                <a:cs typeface="Times New Roman"/>
              </a:rPr>
              <a:t>pomnožene </a:t>
            </a:r>
            <a:r>
              <a:rPr sz="2400" b="1" i="1" spc="-5" dirty="0">
                <a:latin typeface="Times New Roman"/>
                <a:cs typeface="Times New Roman"/>
              </a:rPr>
              <a:t>sa nominalnom ponudom  </a:t>
            </a:r>
            <a:r>
              <a:rPr sz="2400" b="1" i="1" dirty="0">
                <a:latin typeface="Times New Roman"/>
                <a:cs typeface="Times New Roman"/>
              </a:rPr>
              <a:t>novca,</a:t>
            </a:r>
            <a:r>
              <a:rPr sz="2400" b="1" i="1" spc="-135" dirty="0">
                <a:latin typeface="Times New Roman"/>
                <a:cs typeface="Times New Roman"/>
              </a:rPr>
              <a:t> </a:t>
            </a:r>
            <a:r>
              <a:rPr sz="2400" b="1" i="1" spc="5">
                <a:latin typeface="Times New Roman"/>
                <a:cs typeface="Times New Roman"/>
              </a:rPr>
              <a:t>odnosno</a:t>
            </a:r>
            <a:r>
              <a:rPr sz="2400" spc="5" smtClean="0">
                <a:latin typeface="Times New Roman"/>
                <a:cs typeface="Times New Roman"/>
              </a:rPr>
              <a:t>:</a:t>
            </a:r>
            <a:endParaRPr lang="sr-Latn-RS" sz="2400" spc="5" dirty="0" smtClean="0">
              <a:latin typeface="Times New Roman"/>
              <a:cs typeface="Times New Roman"/>
            </a:endParaRPr>
          </a:p>
          <a:p>
            <a:pPr marL="355600" marR="5080" indent="-342900" algn="just">
              <a:lnSpc>
                <a:spcPct val="100000"/>
              </a:lnSpc>
              <a:buClr>
                <a:srgbClr val="32CCCC"/>
              </a:buClr>
              <a:buSzPct val="69230"/>
              <a:tabLst>
                <a:tab pos="355600" algn="l"/>
              </a:tabLst>
            </a:pPr>
            <a:r>
              <a:rPr lang="en-US" sz="2400" b="1" spc="5" dirty="0" err="1" smtClean="0">
                <a:solidFill>
                  <a:schemeClr val="tx2"/>
                </a:solidFill>
                <a:latin typeface="Times New Roman"/>
                <a:cs typeface="Times New Roman"/>
              </a:rPr>
              <a:t>nominalni</a:t>
            </a:r>
            <a:r>
              <a:rPr lang="en-US" sz="2400" b="1" spc="5" dirty="0" smtClean="0">
                <a:solidFill>
                  <a:schemeClr val="tx2"/>
                </a:solidFill>
                <a:latin typeface="Times New Roman"/>
                <a:cs typeface="Times New Roman"/>
              </a:rPr>
              <a:t> </a:t>
            </a:r>
            <a:r>
              <a:rPr lang="en-US" sz="2400" b="1" spc="5" dirty="0" err="1" smtClean="0">
                <a:solidFill>
                  <a:schemeClr val="tx2"/>
                </a:solidFill>
                <a:latin typeface="Times New Roman"/>
                <a:cs typeface="Times New Roman"/>
              </a:rPr>
              <a:t>inflatorni</a:t>
            </a:r>
            <a:r>
              <a:rPr lang="en-US" sz="2400" b="1" spc="5" dirty="0" smtClean="0">
                <a:solidFill>
                  <a:schemeClr val="tx2"/>
                </a:solidFill>
                <a:latin typeface="Times New Roman"/>
                <a:cs typeface="Times New Roman"/>
              </a:rPr>
              <a:t> </a:t>
            </a:r>
            <a:r>
              <a:rPr lang="en-US" sz="2400" b="1" spc="5" dirty="0" err="1" smtClean="0">
                <a:solidFill>
                  <a:schemeClr val="tx2"/>
                </a:solidFill>
                <a:latin typeface="Times New Roman"/>
                <a:cs typeface="Times New Roman"/>
              </a:rPr>
              <a:t>porez</a:t>
            </a:r>
            <a:r>
              <a:rPr lang="en-US" sz="2400" b="1" spc="5" dirty="0" smtClean="0">
                <a:solidFill>
                  <a:schemeClr val="tx2"/>
                </a:solidFill>
                <a:latin typeface="Times New Roman"/>
                <a:cs typeface="Times New Roman"/>
              </a:rPr>
              <a:t> = </a:t>
            </a:r>
            <a:r>
              <a:rPr lang="en-US" sz="2400" b="1" spc="5" dirty="0" err="1" smtClean="0">
                <a:solidFill>
                  <a:schemeClr val="tx2"/>
                </a:solidFill>
                <a:latin typeface="Times New Roman"/>
                <a:cs typeface="Times New Roman"/>
              </a:rPr>
              <a:t>stopa</a:t>
            </a:r>
            <a:r>
              <a:rPr lang="en-US" sz="2400" b="1" spc="5" dirty="0" smtClean="0">
                <a:solidFill>
                  <a:schemeClr val="tx2"/>
                </a:solidFill>
                <a:latin typeface="Times New Roman"/>
                <a:cs typeface="Times New Roman"/>
              </a:rPr>
              <a:t> </a:t>
            </a:r>
            <a:r>
              <a:rPr lang="en-US" sz="2400" b="1" spc="5" dirty="0" err="1" smtClean="0">
                <a:solidFill>
                  <a:schemeClr val="tx2"/>
                </a:solidFill>
                <a:latin typeface="Times New Roman"/>
                <a:cs typeface="Times New Roman"/>
              </a:rPr>
              <a:t>inflacije</a:t>
            </a:r>
            <a:r>
              <a:rPr lang="en-US" sz="2400" b="1" spc="5" dirty="0" smtClean="0">
                <a:solidFill>
                  <a:schemeClr val="tx2"/>
                </a:solidFill>
                <a:latin typeface="Times New Roman"/>
                <a:cs typeface="Times New Roman"/>
              </a:rPr>
              <a:t>*</a:t>
            </a:r>
            <a:r>
              <a:rPr lang="en-US" sz="2400" b="1" spc="5" dirty="0" err="1" smtClean="0">
                <a:solidFill>
                  <a:schemeClr val="tx2"/>
                </a:solidFill>
                <a:latin typeface="Times New Roman"/>
                <a:cs typeface="Times New Roman"/>
              </a:rPr>
              <a:t>nominalna</a:t>
            </a:r>
            <a:r>
              <a:rPr lang="en-US" sz="2400" b="1" spc="5" dirty="0" smtClean="0">
                <a:solidFill>
                  <a:schemeClr val="tx2"/>
                </a:solidFill>
                <a:latin typeface="Times New Roman"/>
                <a:cs typeface="Times New Roman"/>
              </a:rPr>
              <a:t> </a:t>
            </a:r>
            <a:r>
              <a:rPr lang="en-US" sz="2400" b="1" spc="5" dirty="0" err="1" smtClean="0">
                <a:solidFill>
                  <a:schemeClr val="tx2"/>
                </a:solidFill>
                <a:latin typeface="Times New Roman"/>
                <a:cs typeface="Times New Roman"/>
              </a:rPr>
              <a:t>ponuda</a:t>
            </a:r>
            <a:r>
              <a:rPr lang="en-US" sz="2400" b="1" spc="5" dirty="0" smtClean="0">
                <a:solidFill>
                  <a:schemeClr val="tx2"/>
                </a:solidFill>
                <a:latin typeface="Times New Roman"/>
                <a:cs typeface="Times New Roman"/>
              </a:rPr>
              <a:t> </a:t>
            </a:r>
            <a:r>
              <a:rPr lang="en-US" sz="2400" b="1" spc="5" dirty="0" err="1" smtClean="0">
                <a:solidFill>
                  <a:schemeClr val="tx2"/>
                </a:solidFill>
                <a:latin typeface="Times New Roman"/>
                <a:cs typeface="Times New Roman"/>
              </a:rPr>
              <a:t>novca</a:t>
            </a:r>
            <a:endParaRPr lang="en-US" sz="2400" b="1" spc="5" dirty="0" smtClean="0">
              <a:solidFill>
                <a:schemeClr val="tx2"/>
              </a:solidFill>
              <a:latin typeface="Times New Roman"/>
              <a:cs typeface="Times New Roman"/>
            </a:endParaRPr>
          </a:p>
          <a:p>
            <a:pPr marL="355600" marR="5080" indent="-342900" algn="just">
              <a:lnSpc>
                <a:spcPct val="100000"/>
              </a:lnSpc>
              <a:buClr>
                <a:srgbClr val="32CCCC"/>
              </a:buClr>
              <a:buSzPct val="69230"/>
              <a:tabLst>
                <a:tab pos="355600" algn="l"/>
              </a:tabLst>
            </a:pPr>
            <a:endParaRPr lang="en-US" sz="2400" spc="5" dirty="0" smtClean="0">
              <a:solidFill>
                <a:schemeClr val="tx2"/>
              </a:solidFill>
              <a:latin typeface="Times New Roman"/>
              <a:cs typeface="Times New Roman"/>
            </a:endParaRPr>
          </a:p>
          <a:p>
            <a:pPr marL="355600" marR="5080" indent="-342900" algn="just">
              <a:lnSpc>
                <a:spcPct val="100000"/>
              </a:lnSpc>
              <a:buClr>
                <a:srgbClr val="32CCCC"/>
              </a:buClr>
              <a:buSzPct val="69230"/>
              <a:buFont typeface="Wingdings"/>
              <a:buChar char=""/>
              <a:tabLst>
                <a:tab pos="355600" algn="l"/>
              </a:tabLst>
            </a:pPr>
            <a:r>
              <a:rPr lang="en-US" sz="2400" b="1" spc="5" dirty="0" err="1" smtClean="0">
                <a:latin typeface="Times New Roman"/>
                <a:cs typeface="Times New Roman"/>
              </a:rPr>
              <a:t>Realni</a:t>
            </a:r>
            <a:r>
              <a:rPr lang="en-US" sz="2400" b="1" spc="5" dirty="0" smtClean="0">
                <a:latin typeface="Times New Roman"/>
                <a:cs typeface="Times New Roman"/>
              </a:rPr>
              <a:t> </a:t>
            </a:r>
            <a:r>
              <a:rPr lang="en-US" sz="2400" b="1" spc="5" dirty="0" err="1" smtClean="0">
                <a:latin typeface="Times New Roman"/>
                <a:cs typeface="Times New Roman"/>
              </a:rPr>
              <a:t>inflatorni</a:t>
            </a:r>
            <a:r>
              <a:rPr lang="en-US" sz="2400" b="1" spc="5" dirty="0" smtClean="0">
                <a:latin typeface="Times New Roman"/>
                <a:cs typeface="Times New Roman"/>
              </a:rPr>
              <a:t> </a:t>
            </a:r>
            <a:r>
              <a:rPr lang="en-US" sz="2400" b="1" spc="5" dirty="0" err="1" smtClean="0">
                <a:latin typeface="Times New Roman"/>
                <a:cs typeface="Times New Roman"/>
              </a:rPr>
              <a:t>porez</a:t>
            </a:r>
            <a:r>
              <a:rPr lang="en-US" sz="2400" b="1" spc="5" dirty="0" smtClean="0">
                <a:latin typeface="Times New Roman"/>
                <a:cs typeface="Times New Roman"/>
              </a:rPr>
              <a:t> </a:t>
            </a:r>
            <a:r>
              <a:rPr lang="en-US" sz="2400" b="1" spc="5" dirty="0" smtClean="0">
                <a:solidFill>
                  <a:schemeClr val="tx2"/>
                </a:solidFill>
                <a:latin typeface="Times New Roman"/>
                <a:cs typeface="Times New Roman"/>
              </a:rPr>
              <a:t>(</a:t>
            </a:r>
            <a:r>
              <a:rPr lang="pl-PL" sz="2400" b="1" i="1" spc="-10" dirty="0" smtClean="0">
                <a:latin typeface="Times New Roman"/>
                <a:cs typeface="Times New Roman"/>
              </a:rPr>
              <a:t>ili  </a:t>
            </a:r>
            <a:r>
              <a:rPr lang="pl-PL" sz="2400" b="1" i="1" dirty="0" smtClean="0">
                <a:latin typeface="Times New Roman"/>
                <a:cs typeface="Times New Roman"/>
              </a:rPr>
              <a:t>realni prihod </a:t>
            </a:r>
            <a:r>
              <a:rPr lang="pl-PL" sz="2400" b="1" i="1" spc="-5" dirty="0" smtClean="0">
                <a:latin typeface="Times New Roman"/>
                <a:cs typeface="Times New Roman"/>
              </a:rPr>
              <a:t>od inflacije) </a:t>
            </a:r>
            <a:r>
              <a:rPr lang="pl-PL" sz="2400" b="1" i="1" dirty="0" smtClean="0">
                <a:latin typeface="Times New Roman"/>
                <a:cs typeface="Times New Roman"/>
              </a:rPr>
              <a:t>koji </a:t>
            </a:r>
            <a:r>
              <a:rPr lang="pl-PL" sz="2400" b="1" i="1" spc="-5" dirty="0" smtClean="0">
                <a:latin typeface="Times New Roman"/>
                <a:cs typeface="Times New Roman"/>
              </a:rPr>
              <a:t>je </a:t>
            </a:r>
            <a:r>
              <a:rPr lang="pl-PL" sz="2400" b="1" i="1" dirty="0" smtClean="0">
                <a:latin typeface="Times New Roman"/>
                <a:cs typeface="Times New Roman"/>
              </a:rPr>
              <a:t>jednak stopi</a:t>
            </a:r>
            <a:r>
              <a:rPr lang="pl-PL" sz="2400" b="1" i="1" spc="204" dirty="0" smtClean="0">
                <a:latin typeface="Times New Roman"/>
                <a:cs typeface="Times New Roman"/>
              </a:rPr>
              <a:t> </a:t>
            </a:r>
            <a:r>
              <a:rPr lang="pl-PL" sz="2400" b="1" i="1" spc="-5" dirty="0" smtClean="0">
                <a:latin typeface="Times New Roman"/>
                <a:cs typeface="Times New Roman"/>
              </a:rPr>
              <a:t>inflacije,</a:t>
            </a:r>
            <a:r>
              <a:rPr lang="en-US" sz="2400" b="1" i="1" spc="-5" dirty="0" smtClean="0">
                <a:latin typeface="Times New Roman"/>
                <a:cs typeface="Times New Roman"/>
              </a:rPr>
              <a:t> </a:t>
            </a:r>
            <a:r>
              <a:rPr lang="pl-PL" sz="2400" b="1" i="1" dirty="0" smtClean="0">
                <a:latin typeface="Times New Roman"/>
                <a:cs typeface="Times New Roman"/>
              </a:rPr>
              <a:t>pomnožene </a:t>
            </a:r>
            <a:r>
              <a:rPr lang="pl-PL" sz="2400" b="1" i="1" spc="-5" dirty="0" smtClean="0">
                <a:latin typeface="Times New Roman"/>
                <a:cs typeface="Times New Roman"/>
              </a:rPr>
              <a:t>sa </a:t>
            </a:r>
            <a:r>
              <a:rPr lang="pl-PL" sz="2400" b="1" i="1" dirty="0" smtClean="0">
                <a:latin typeface="Times New Roman"/>
                <a:cs typeface="Times New Roman"/>
              </a:rPr>
              <a:t>realnom </a:t>
            </a:r>
            <a:r>
              <a:rPr lang="pl-PL" sz="2400" b="1" i="1" spc="5" dirty="0" smtClean="0">
                <a:latin typeface="Times New Roman"/>
                <a:cs typeface="Times New Roman"/>
              </a:rPr>
              <a:t>ponudom </a:t>
            </a:r>
            <a:r>
              <a:rPr lang="pl-PL" sz="2400" b="1" i="1" dirty="0" smtClean="0">
                <a:latin typeface="Times New Roman"/>
                <a:cs typeface="Times New Roman"/>
              </a:rPr>
              <a:t>novca</a:t>
            </a:r>
            <a:endParaRPr lang="sr-Latn-RS" sz="2400" b="1" spc="5" dirty="0" smtClean="0">
              <a:solidFill>
                <a:schemeClr val="tx2"/>
              </a:solidFill>
              <a:latin typeface="Times New Roman"/>
              <a:cs typeface="Times New Roman"/>
            </a:endParaRPr>
          </a:p>
          <a:p>
            <a:pPr marL="355600" marR="5080" indent="-342900" algn="just">
              <a:lnSpc>
                <a:spcPct val="100000"/>
              </a:lnSpc>
              <a:buClr>
                <a:srgbClr val="32CCCC"/>
              </a:buClr>
              <a:buSzPct val="69230"/>
              <a:tabLst>
                <a:tab pos="355600" algn="l"/>
              </a:tabLst>
            </a:pPr>
            <a:r>
              <a:rPr lang="pl-PL" sz="2400" b="1" i="1" spc="-30" dirty="0" smtClean="0">
                <a:solidFill>
                  <a:schemeClr val="tx2"/>
                </a:solidFill>
                <a:latin typeface="Times New Roman"/>
                <a:cs typeface="Times New Roman"/>
              </a:rPr>
              <a:t>realni inflatorni </a:t>
            </a:r>
            <a:r>
              <a:rPr lang="pl-PL" sz="2400" b="1" i="1" spc="-5" dirty="0" smtClean="0">
                <a:solidFill>
                  <a:schemeClr val="tx2"/>
                </a:solidFill>
                <a:latin typeface="Times New Roman"/>
                <a:cs typeface="Times New Roman"/>
              </a:rPr>
              <a:t>porez </a:t>
            </a:r>
            <a:r>
              <a:rPr lang="pl-PL" sz="2400" b="1" i="1" spc="15" dirty="0" smtClean="0">
                <a:solidFill>
                  <a:schemeClr val="tx2"/>
                </a:solidFill>
                <a:latin typeface="Times New Roman"/>
                <a:cs typeface="Times New Roman"/>
              </a:rPr>
              <a:t>= </a:t>
            </a:r>
            <a:r>
              <a:rPr lang="pl-PL" sz="2400" b="1" i="1" dirty="0" smtClean="0">
                <a:solidFill>
                  <a:schemeClr val="tx2"/>
                </a:solidFill>
                <a:latin typeface="Times New Roman"/>
                <a:cs typeface="Times New Roman"/>
              </a:rPr>
              <a:t>stopa </a:t>
            </a:r>
            <a:r>
              <a:rPr lang="pl-PL" sz="2400" b="1" i="1" spc="-5" dirty="0" smtClean="0">
                <a:solidFill>
                  <a:schemeClr val="tx2"/>
                </a:solidFill>
                <a:latin typeface="Times New Roman"/>
                <a:cs typeface="Times New Roman"/>
              </a:rPr>
              <a:t>inflacije </a:t>
            </a:r>
            <a:r>
              <a:rPr lang="pl-PL" sz="2400" spc="-5" dirty="0" smtClean="0">
                <a:solidFill>
                  <a:schemeClr val="tx2"/>
                </a:solidFill>
                <a:latin typeface="Symbol"/>
                <a:cs typeface="Symbol"/>
              </a:rPr>
              <a:t></a:t>
            </a:r>
            <a:r>
              <a:rPr lang="pl-PL" sz="2400" spc="-5" dirty="0" smtClean="0">
                <a:solidFill>
                  <a:schemeClr val="tx2"/>
                </a:solidFill>
                <a:latin typeface="Times New Roman"/>
                <a:cs typeface="Times New Roman"/>
              </a:rPr>
              <a:t>  </a:t>
            </a:r>
            <a:r>
              <a:rPr lang="pl-PL" sz="2400" b="1" i="1" dirty="0" smtClean="0">
                <a:solidFill>
                  <a:schemeClr val="tx2"/>
                </a:solidFill>
                <a:latin typeface="Times New Roman"/>
                <a:cs typeface="Times New Roman"/>
              </a:rPr>
              <a:t>realna ponuda </a:t>
            </a:r>
            <a:r>
              <a:rPr lang="pl-PL" sz="2400" b="1" i="1" spc="-5" dirty="0" smtClean="0">
                <a:solidFill>
                  <a:schemeClr val="tx2"/>
                </a:solidFill>
                <a:latin typeface="Times New Roman"/>
                <a:cs typeface="Times New Roman"/>
              </a:rPr>
              <a:t>novca</a:t>
            </a:r>
            <a:endParaRPr lang="en-US" sz="2400" b="1" i="1" spc="-5" dirty="0" smtClean="0">
              <a:solidFill>
                <a:schemeClr val="tx2"/>
              </a:solidFill>
              <a:latin typeface="Times New Roman"/>
              <a:cs typeface="Times New Roman"/>
            </a:endParaRPr>
          </a:p>
          <a:p>
            <a:pPr marL="355600" marR="5080" indent="-342900" algn="just">
              <a:buClr>
                <a:srgbClr val="32CCCC"/>
              </a:buClr>
              <a:buSzPct val="69230"/>
              <a:tabLst>
                <a:tab pos="355600" algn="l"/>
              </a:tabLst>
            </a:pPr>
            <a:r>
              <a:rPr lang="pl-PL" sz="2400" b="1" i="1" spc="10" dirty="0" smtClean="0">
                <a:solidFill>
                  <a:schemeClr val="tx2"/>
                </a:solidFill>
                <a:latin typeface="Times New Roman"/>
                <a:cs typeface="Times New Roman"/>
              </a:rPr>
              <a:t>realni prihod od </a:t>
            </a:r>
            <a:r>
              <a:rPr lang="pl-PL" sz="2400" b="1" i="1" spc="5" dirty="0" smtClean="0">
                <a:solidFill>
                  <a:schemeClr val="tx2"/>
                </a:solidFill>
                <a:latin typeface="Times New Roman"/>
                <a:cs typeface="Times New Roman"/>
              </a:rPr>
              <a:t>inflacij</a:t>
            </a:r>
            <a:r>
              <a:rPr lang="pl-PL" sz="2400" b="1" spc="5" dirty="0" smtClean="0">
                <a:solidFill>
                  <a:schemeClr val="tx2"/>
                </a:solidFill>
                <a:latin typeface="Times New Roman"/>
                <a:cs typeface="Times New Roman"/>
              </a:rPr>
              <a:t>e</a:t>
            </a:r>
            <a:r>
              <a:rPr lang="pl-PL" sz="2400" b="1" spc="20" dirty="0" smtClean="0">
                <a:solidFill>
                  <a:schemeClr val="tx2"/>
                </a:solidFill>
                <a:latin typeface="Times New Roman"/>
                <a:cs typeface="Times New Roman"/>
              </a:rPr>
              <a:t> </a:t>
            </a:r>
            <a:r>
              <a:rPr lang="pl-PL" sz="2400" spc="15" dirty="0" smtClean="0">
                <a:solidFill>
                  <a:schemeClr val="tx2"/>
                </a:solidFill>
                <a:latin typeface="Times New Roman"/>
                <a:cs typeface="Times New Roman"/>
              </a:rPr>
              <a:t>=</a:t>
            </a:r>
            <a:r>
              <a:rPr lang="pl-PL" sz="2400" dirty="0" smtClean="0">
                <a:solidFill>
                  <a:schemeClr val="tx2"/>
                </a:solidFill>
                <a:latin typeface="Times New Roman"/>
                <a:cs typeface="Times New Roman"/>
              </a:rPr>
              <a:t> </a:t>
            </a:r>
            <a:r>
              <a:rPr lang="pl-PL" sz="2400" spc="80" dirty="0" smtClean="0">
                <a:solidFill>
                  <a:schemeClr val="tx2"/>
                </a:solidFill>
                <a:latin typeface="Times New Roman"/>
                <a:cs typeface="Times New Roman"/>
              </a:rPr>
              <a:t>π</a:t>
            </a:r>
            <a:r>
              <a:rPr lang="pl-PL" sz="2400" spc="-5" dirty="0" smtClean="0">
                <a:solidFill>
                  <a:schemeClr val="tx2"/>
                </a:solidFill>
                <a:latin typeface="Symbol"/>
                <a:cs typeface="Symbol"/>
              </a:rPr>
              <a:t></a:t>
            </a:r>
            <a:r>
              <a:rPr lang="pl-PL" sz="2400" spc="-5" dirty="0" smtClean="0">
                <a:solidFill>
                  <a:schemeClr val="tx2"/>
                </a:solidFill>
                <a:latin typeface="Times New Roman"/>
                <a:cs typeface="Times New Roman"/>
              </a:rPr>
              <a:t>  </a:t>
            </a:r>
            <a:r>
              <a:rPr lang="pl-PL" sz="2400" b="1" i="1" spc="-10" dirty="0" smtClean="0">
                <a:solidFill>
                  <a:schemeClr val="tx2"/>
                </a:solidFill>
                <a:latin typeface="Times New Roman"/>
                <a:cs typeface="Times New Roman"/>
              </a:rPr>
              <a:t>M  </a:t>
            </a:r>
            <a:r>
              <a:rPr lang="pl-PL" sz="2400" b="1" i="1" spc="-5" dirty="0" smtClean="0">
                <a:solidFill>
                  <a:schemeClr val="tx2"/>
                </a:solidFill>
                <a:latin typeface="Times New Roman"/>
                <a:cs typeface="Times New Roman"/>
              </a:rPr>
              <a:t>/</a:t>
            </a:r>
            <a:r>
              <a:rPr lang="pl-PL" sz="2400" b="1" i="1" spc="-35" dirty="0" smtClean="0">
                <a:solidFill>
                  <a:schemeClr val="tx2"/>
                </a:solidFill>
                <a:latin typeface="Times New Roman"/>
                <a:cs typeface="Times New Roman"/>
              </a:rPr>
              <a:t> </a:t>
            </a:r>
            <a:r>
              <a:rPr lang="pl-PL" sz="2400" b="1" i="1" spc="-10" dirty="0" smtClean="0">
                <a:solidFill>
                  <a:schemeClr val="tx2"/>
                </a:solidFill>
                <a:latin typeface="Times New Roman"/>
                <a:cs typeface="Times New Roman"/>
              </a:rPr>
              <a:t>P.</a:t>
            </a:r>
            <a:endParaRPr lang="pl-PL" sz="2400" dirty="0" smtClean="0">
              <a:solidFill>
                <a:schemeClr val="tx2"/>
              </a:solidFill>
              <a:latin typeface="Times New Roman"/>
              <a:cs typeface="Times New Roman"/>
            </a:endParaRPr>
          </a:p>
          <a:p>
            <a:pPr marL="355600" marR="5080" indent="-342900" algn="just">
              <a:lnSpc>
                <a:spcPct val="100000"/>
              </a:lnSpc>
              <a:buClr>
                <a:srgbClr val="32CCCC"/>
              </a:buClr>
              <a:buSzPct val="69230"/>
              <a:tabLst>
                <a:tab pos="355600" algn="l"/>
              </a:tabLst>
            </a:pPr>
            <a:endParaRPr lang="en-US" sz="2400" b="1" i="1" spc="-5" dirty="0" smtClean="0">
              <a:solidFill>
                <a:schemeClr val="tx2"/>
              </a:solidFill>
              <a:latin typeface="Times New Roman"/>
              <a:cs typeface="Times New Roman"/>
            </a:endParaRPr>
          </a:p>
          <a:p>
            <a:pPr marL="355600" marR="5080" indent="-342900" algn="just">
              <a:lnSpc>
                <a:spcPct val="100000"/>
              </a:lnSpc>
              <a:buClr>
                <a:srgbClr val="32CCCC"/>
              </a:buClr>
              <a:buSzPct val="69230"/>
              <a:tabLst>
                <a:tab pos="355600" algn="l"/>
              </a:tabLst>
            </a:pPr>
            <a:endParaRPr lang="sr-Latn-RS" sz="2400" spc="5" dirty="0" smtClean="0">
              <a:solidFill>
                <a:schemeClr val="tx2"/>
              </a:solidFill>
              <a:latin typeface="Times New Roman"/>
              <a:cs typeface="Times New Roman"/>
            </a:endParaRPr>
          </a:p>
          <a:p>
            <a:pPr marL="355600" marR="5080" indent="-342900" algn="just">
              <a:lnSpc>
                <a:spcPct val="100000"/>
              </a:lnSpc>
              <a:buClr>
                <a:srgbClr val="32CCCC"/>
              </a:buClr>
              <a:buSzPct val="69230"/>
              <a:buFont typeface="Wingdings"/>
              <a:buChar char=""/>
              <a:tabLst>
                <a:tab pos="355600" algn="l"/>
              </a:tabLst>
            </a:pPr>
            <a:endParaRPr lang="sr-Latn-RS" sz="2600" spc="5" dirty="0" smtClean="0">
              <a:latin typeface="Times New Roman"/>
              <a:cs typeface="Times New Roman"/>
            </a:endParaRPr>
          </a:p>
          <a:p>
            <a:pPr marL="355600" marR="5080" indent="-342900" algn="just">
              <a:lnSpc>
                <a:spcPct val="100000"/>
              </a:lnSpc>
              <a:buClr>
                <a:srgbClr val="32CCCC"/>
              </a:buClr>
              <a:buSzPct val="69230"/>
              <a:buFont typeface="Wingdings"/>
              <a:buChar char=""/>
              <a:tabLst>
                <a:tab pos="355600" algn="l"/>
              </a:tabLst>
            </a:pPr>
            <a:endParaRPr sz="2600">
              <a:latin typeface="Times New Roman"/>
              <a:cs typeface="Times New Roman"/>
            </a:endParaRPr>
          </a:p>
        </p:txBody>
      </p:sp>
      <p:sp>
        <p:nvSpPr>
          <p:cNvPr id="26" name="object 26"/>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spc="-5" dirty="0"/>
              <a:pPr marL="25400">
                <a:lnSpc>
                  <a:spcPts val="1105"/>
                </a:lnSpc>
              </a:pPr>
              <a:t>38</a:t>
            </a:fld>
            <a:endParaRPr spc="-5"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75692" rIns="0" bIns="0" rtlCol="0">
            <a:spAutoFit/>
          </a:bodyPr>
          <a:lstStyle/>
          <a:p>
            <a:pPr marL="443230">
              <a:lnSpc>
                <a:spcPct val="100000"/>
              </a:lnSpc>
            </a:pPr>
            <a:r>
              <a:rPr spc="-5" dirty="0"/>
              <a:t>Inflatorni</a:t>
            </a:r>
            <a:r>
              <a:rPr spc="-80" dirty="0"/>
              <a:t> </a:t>
            </a:r>
            <a:r>
              <a:rPr spc="-5" dirty="0"/>
              <a:t>porez</a:t>
            </a:r>
          </a:p>
        </p:txBody>
      </p:sp>
      <p:sp>
        <p:nvSpPr>
          <p:cNvPr id="5" name="object 5"/>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6" name="object 6"/>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7" name="object 7"/>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8" name="object 8"/>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9" name="object 9"/>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0" name="object 10"/>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1" name="object 11"/>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2" name="object 12"/>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3" name="object 13"/>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4" name="object 14"/>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5" name="object 15"/>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16" name="object 16"/>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17" name="object 17"/>
          <p:cNvSpPr txBox="1"/>
          <p:nvPr/>
        </p:nvSpPr>
        <p:spPr>
          <a:xfrm>
            <a:off x="1767216" y="1298955"/>
            <a:ext cx="7767320" cy="4401205"/>
          </a:xfrm>
          <a:prstGeom prst="rect">
            <a:avLst/>
          </a:prstGeom>
        </p:spPr>
        <p:txBody>
          <a:bodyPr vert="horz" wrap="square" lIns="0" tIns="0" rIns="0" bIns="0" rtlCol="0">
            <a:spAutoFit/>
          </a:bodyPr>
          <a:lstStyle/>
          <a:p>
            <a:pPr marL="355600" marR="5080" indent="-342900" algn="just">
              <a:lnSpc>
                <a:spcPct val="100000"/>
              </a:lnSpc>
              <a:buClr>
                <a:srgbClr val="32CCCC"/>
              </a:buClr>
              <a:buSzPct val="69230"/>
              <a:buFont typeface="Wingdings"/>
              <a:buChar char=""/>
              <a:tabLst>
                <a:tab pos="355600" algn="l"/>
              </a:tabLst>
            </a:pPr>
            <a:r>
              <a:rPr lang="en-US" sz="2600" i="1" dirty="0" smtClean="0">
                <a:latin typeface="Arial" pitchFamily="34" charset="0"/>
                <a:cs typeface="Arial" pitchFamily="34" charset="0"/>
              </a:rPr>
              <a:t>I</a:t>
            </a:r>
            <a:r>
              <a:rPr sz="2600" i="1" smtClean="0">
                <a:latin typeface="Arial" pitchFamily="34" charset="0"/>
                <a:cs typeface="Arial" pitchFamily="34" charset="0"/>
              </a:rPr>
              <a:t>nflacija </a:t>
            </a:r>
            <a:r>
              <a:rPr sz="2600" i="1" spc="-5" dirty="0">
                <a:latin typeface="Arial" pitchFamily="34" charset="0"/>
                <a:cs typeface="Arial" pitchFamily="34" charset="0"/>
              </a:rPr>
              <a:t>pomaže vladi da smanji  </a:t>
            </a:r>
            <a:r>
              <a:rPr sz="2600" i="1" dirty="0">
                <a:latin typeface="Arial" pitchFamily="34" charset="0"/>
                <a:cs typeface="Arial" pitchFamily="34" charset="0"/>
              </a:rPr>
              <a:t>realnu </a:t>
            </a:r>
            <a:r>
              <a:rPr sz="2600" i="1" spc="-5" dirty="0">
                <a:latin typeface="Arial" pitchFamily="34" charset="0"/>
                <a:cs typeface="Arial" pitchFamily="34" charset="0"/>
              </a:rPr>
              <a:t>vrednost dela </a:t>
            </a:r>
            <a:r>
              <a:rPr sz="2600" i="1" spc="-10" dirty="0">
                <a:latin typeface="Arial" pitchFamily="34" charset="0"/>
                <a:cs typeface="Arial" pitchFamily="34" charset="0"/>
              </a:rPr>
              <a:t>svog </a:t>
            </a:r>
            <a:r>
              <a:rPr sz="2600" i="1" spc="-5" dirty="0">
                <a:latin typeface="Arial" pitchFamily="34" charset="0"/>
                <a:cs typeface="Arial" pitchFamily="34" charset="0"/>
              </a:rPr>
              <a:t>duga na koji </a:t>
            </a:r>
            <a:r>
              <a:rPr sz="2600" i="1" dirty="0">
                <a:latin typeface="Arial" pitchFamily="34" charset="0"/>
                <a:cs typeface="Arial" pitchFamily="34" charset="0"/>
              </a:rPr>
              <a:t>ne </a:t>
            </a:r>
            <a:r>
              <a:rPr sz="2600" i="1" spc="-5" dirty="0">
                <a:latin typeface="Arial" pitchFamily="34" charset="0"/>
                <a:cs typeface="Arial" pitchFamily="34" charset="0"/>
              </a:rPr>
              <a:t>ide kamata,  što </a:t>
            </a:r>
            <a:r>
              <a:rPr sz="2600" i="1" spc="-5">
                <a:latin typeface="Arial" pitchFamily="34" charset="0"/>
                <a:cs typeface="Arial" pitchFamily="34" charset="0"/>
              </a:rPr>
              <a:t>je </a:t>
            </a:r>
            <a:r>
              <a:rPr sz="2600" i="1" spc="-5" smtClean="0">
                <a:latin typeface="Arial" pitchFamily="34" charset="0"/>
                <a:cs typeface="Arial" pitchFamily="34" charset="0"/>
              </a:rPr>
              <a:t>uglavno</a:t>
            </a:r>
            <a:r>
              <a:rPr lang="en-US" sz="2600" i="1" spc="-5" dirty="0" smtClean="0">
                <a:latin typeface="Arial" pitchFamily="34" charset="0"/>
                <a:cs typeface="Arial" pitchFamily="34" charset="0"/>
              </a:rPr>
              <a:t>m</a:t>
            </a:r>
            <a:r>
              <a:rPr sz="2600" i="1" spc="-5" smtClean="0">
                <a:latin typeface="Arial" pitchFamily="34" charset="0"/>
                <a:cs typeface="Arial" pitchFamily="34" charset="0"/>
              </a:rPr>
              <a:t> </a:t>
            </a:r>
            <a:r>
              <a:rPr sz="2600" i="1" dirty="0">
                <a:latin typeface="Arial" pitchFamily="34" charset="0"/>
                <a:cs typeface="Arial" pitchFamily="34" charset="0"/>
              </a:rPr>
              <a:t>gotovina</a:t>
            </a:r>
            <a:r>
              <a:rPr sz="2600" dirty="0">
                <a:latin typeface="Arial" pitchFamily="34" charset="0"/>
                <a:cs typeface="Arial" pitchFamily="34" charset="0"/>
              </a:rPr>
              <a:t>. </a:t>
            </a:r>
            <a:r>
              <a:rPr sz="2600" i="1" dirty="0">
                <a:latin typeface="Arial" pitchFamily="34" charset="0"/>
                <a:cs typeface="Arial" pitchFamily="34" charset="0"/>
              </a:rPr>
              <a:t>U stvari</a:t>
            </a:r>
            <a:r>
              <a:rPr sz="2600" dirty="0">
                <a:latin typeface="Arial" pitchFamily="34" charset="0"/>
                <a:cs typeface="Arial" pitchFamily="34" charset="0"/>
              </a:rPr>
              <a:t>, </a:t>
            </a:r>
            <a:r>
              <a:rPr sz="2600" b="1" i="1" spc="-5" dirty="0">
                <a:latin typeface="Arial" pitchFamily="34" charset="0"/>
                <a:cs typeface="Arial" pitchFamily="34" charset="0"/>
              </a:rPr>
              <a:t>inflacija se </a:t>
            </a:r>
            <a:r>
              <a:rPr sz="2600" b="1" i="1" dirty="0">
                <a:latin typeface="Arial" pitchFamily="34" charset="0"/>
                <a:cs typeface="Arial" pitchFamily="34" charset="0"/>
              </a:rPr>
              <a:t>može  </a:t>
            </a:r>
            <a:r>
              <a:rPr sz="2600" b="1" i="1" spc="-5" dirty="0">
                <a:latin typeface="Arial" pitchFamily="34" charset="0"/>
                <a:cs typeface="Arial" pitchFamily="34" charset="0"/>
              </a:rPr>
              <a:t>zamisliti </a:t>
            </a:r>
            <a:r>
              <a:rPr sz="2600" b="1" i="1" spc="5" dirty="0">
                <a:latin typeface="Arial" pitchFamily="34" charset="0"/>
                <a:cs typeface="Arial" pitchFamily="34" charset="0"/>
              </a:rPr>
              <a:t>kao </a:t>
            </a:r>
            <a:r>
              <a:rPr sz="2600" b="1" i="1" spc="-5" dirty="0">
                <a:latin typeface="Arial" pitchFamily="34" charset="0"/>
                <a:cs typeface="Arial" pitchFamily="34" charset="0"/>
              </a:rPr>
              <a:t>poreska </a:t>
            </a:r>
            <a:r>
              <a:rPr sz="2600" b="1" i="1" dirty="0">
                <a:latin typeface="Arial" pitchFamily="34" charset="0"/>
                <a:cs typeface="Arial" pitchFamily="34" charset="0"/>
              </a:rPr>
              <a:t>stopa</a:t>
            </a:r>
            <a:r>
              <a:rPr sz="2600" b="1" dirty="0">
                <a:latin typeface="Arial" pitchFamily="34" charset="0"/>
                <a:cs typeface="Arial" pitchFamily="34" charset="0"/>
              </a:rPr>
              <a:t>, </a:t>
            </a:r>
            <a:r>
              <a:rPr sz="2600" b="1" i="1" dirty="0">
                <a:latin typeface="Arial" pitchFamily="34" charset="0"/>
                <a:cs typeface="Arial" pitchFamily="34" charset="0"/>
              </a:rPr>
              <a:t>a realna </a:t>
            </a:r>
            <a:r>
              <a:rPr sz="2600" b="1" i="1" spc="-5" dirty="0">
                <a:latin typeface="Arial" pitchFamily="34" charset="0"/>
                <a:cs typeface="Arial" pitchFamily="34" charset="0"/>
              </a:rPr>
              <a:t>gotovina služi  </a:t>
            </a:r>
            <a:r>
              <a:rPr sz="2600" b="1" i="1" dirty="0">
                <a:latin typeface="Arial" pitchFamily="34" charset="0"/>
                <a:cs typeface="Arial" pitchFamily="34" charset="0"/>
              </a:rPr>
              <a:t>kao </a:t>
            </a:r>
            <a:r>
              <a:rPr sz="2600" b="1" i="1" spc="-5" dirty="0">
                <a:latin typeface="Arial" pitchFamily="34" charset="0"/>
                <a:cs typeface="Arial" pitchFamily="34" charset="0"/>
              </a:rPr>
              <a:t>poreska osnova za inflatorni </a:t>
            </a:r>
            <a:r>
              <a:rPr sz="2600" b="1" i="1" dirty="0">
                <a:latin typeface="Arial" pitchFamily="34" charset="0"/>
                <a:cs typeface="Arial" pitchFamily="34" charset="0"/>
              </a:rPr>
              <a:t>porez</a:t>
            </a:r>
            <a:r>
              <a:rPr sz="2600">
                <a:latin typeface="Arial" pitchFamily="34" charset="0"/>
                <a:cs typeface="Arial" pitchFamily="34" charset="0"/>
              </a:rPr>
              <a:t>. </a:t>
            </a:r>
            <a:r>
              <a:rPr lang="en-US" sz="2600" i="1" spc="-5" dirty="0" smtClean="0">
                <a:latin typeface="Arial" pitchFamily="34" charset="0"/>
                <a:cs typeface="Arial" pitchFamily="34" charset="0"/>
              </a:rPr>
              <a:t>I</a:t>
            </a:r>
            <a:r>
              <a:rPr sz="2600" b="1" i="1" smtClean="0">
                <a:latin typeface="Arial" pitchFamily="34" charset="0"/>
                <a:cs typeface="Arial" pitchFamily="34" charset="0"/>
              </a:rPr>
              <a:t>nflatorni </a:t>
            </a:r>
            <a:r>
              <a:rPr sz="2600" b="1" i="1" dirty="0">
                <a:latin typeface="Arial" pitchFamily="34" charset="0"/>
                <a:cs typeface="Arial" pitchFamily="34" charset="0"/>
              </a:rPr>
              <a:t>porez </a:t>
            </a:r>
            <a:r>
              <a:rPr sz="2600" b="1" i="1" spc="-5" dirty="0">
                <a:latin typeface="Arial" pitchFamily="34" charset="0"/>
                <a:cs typeface="Arial" pitchFamily="34" charset="0"/>
              </a:rPr>
              <a:t>je porez </a:t>
            </a:r>
            <a:r>
              <a:rPr sz="2600" b="1" i="1" dirty="0">
                <a:latin typeface="Arial" pitchFamily="34" charset="0"/>
                <a:cs typeface="Arial" pitchFamily="34" charset="0"/>
              </a:rPr>
              <a:t>koji </a:t>
            </a:r>
            <a:r>
              <a:rPr sz="2600" b="1" i="1" spc="-5" dirty="0">
                <a:latin typeface="Arial" pitchFamily="34" charset="0"/>
                <a:cs typeface="Arial" pitchFamily="34" charset="0"/>
              </a:rPr>
              <a:t>pla</a:t>
            </a:r>
            <a:r>
              <a:rPr sz="2600" spc="-5" dirty="0">
                <a:latin typeface="Arial" pitchFamily="34" charset="0"/>
                <a:cs typeface="Arial" pitchFamily="34" charset="0"/>
              </a:rPr>
              <a:t>ć</a:t>
            </a:r>
            <a:r>
              <a:rPr sz="2600" b="1" i="1" spc="-5" dirty="0">
                <a:latin typeface="Arial" pitchFamily="34" charset="0"/>
                <a:cs typeface="Arial" pitchFamily="34" charset="0"/>
              </a:rPr>
              <a:t>aju svi </a:t>
            </a:r>
            <a:r>
              <a:rPr sz="2600" b="1" i="1" dirty="0">
                <a:latin typeface="Arial" pitchFamily="34" charset="0"/>
                <a:cs typeface="Arial" pitchFamily="34" charset="0"/>
              </a:rPr>
              <a:t>koji drže  </a:t>
            </a:r>
            <a:r>
              <a:rPr sz="2600" b="1" i="1" spc="-5" dirty="0">
                <a:latin typeface="Arial" pitchFamily="34" charset="0"/>
                <a:cs typeface="Arial" pitchFamily="34" charset="0"/>
              </a:rPr>
              <a:t>novac</a:t>
            </a:r>
            <a:r>
              <a:rPr sz="2600" spc="-5">
                <a:latin typeface="Arial" pitchFamily="34" charset="0"/>
                <a:cs typeface="Arial" pitchFamily="34" charset="0"/>
              </a:rPr>
              <a:t>. </a:t>
            </a:r>
            <a:endParaRPr lang="en-US" sz="2600" spc="-5" dirty="0" smtClean="0">
              <a:latin typeface="Arial" pitchFamily="34" charset="0"/>
              <a:cs typeface="Arial" pitchFamily="34" charset="0"/>
            </a:endParaRPr>
          </a:p>
          <a:p>
            <a:pPr marL="355600" marR="5080" indent="-342900" algn="just">
              <a:lnSpc>
                <a:spcPct val="100000"/>
              </a:lnSpc>
              <a:buClr>
                <a:srgbClr val="32CCCC"/>
              </a:buClr>
              <a:buSzPct val="69230"/>
              <a:buFont typeface="Wingdings"/>
              <a:buChar char=""/>
              <a:tabLst>
                <a:tab pos="355600" algn="l"/>
              </a:tabLst>
            </a:pPr>
            <a:r>
              <a:rPr lang="en-US" sz="2600" b="1" i="1" dirty="0" err="1" smtClean="0">
                <a:latin typeface="Arial"/>
                <a:cs typeface="Arial"/>
              </a:rPr>
              <a:t>Inflatorni</a:t>
            </a:r>
            <a:r>
              <a:rPr lang="en-US" sz="2600" b="1" i="1" dirty="0" smtClean="0">
                <a:latin typeface="Arial"/>
                <a:cs typeface="Arial"/>
              </a:rPr>
              <a:t> </a:t>
            </a:r>
            <a:r>
              <a:rPr lang="en-US" sz="2600" b="1" i="1" dirty="0" err="1" smtClean="0">
                <a:latin typeface="Arial"/>
                <a:cs typeface="Arial"/>
              </a:rPr>
              <a:t>porez</a:t>
            </a:r>
            <a:r>
              <a:rPr lang="en-US" sz="2600" b="1" i="1" dirty="0" smtClean="0">
                <a:latin typeface="Arial"/>
                <a:cs typeface="Arial"/>
              </a:rPr>
              <a:t> </a:t>
            </a:r>
            <a:r>
              <a:rPr lang="en-US" sz="2600" dirty="0" err="1" smtClean="0">
                <a:latin typeface="Arial"/>
                <a:cs typeface="Arial"/>
              </a:rPr>
              <a:t>predstavlja</a:t>
            </a:r>
            <a:r>
              <a:rPr lang="en-US" sz="2600" dirty="0" smtClean="0">
                <a:latin typeface="Arial"/>
                <a:cs typeface="Arial"/>
              </a:rPr>
              <a:t> </a:t>
            </a:r>
            <a:r>
              <a:rPr lang="en-US" sz="2600" dirty="0" err="1" smtClean="0">
                <a:latin typeface="Arial"/>
                <a:cs typeface="Arial"/>
              </a:rPr>
              <a:t>efekat</a:t>
            </a:r>
            <a:r>
              <a:rPr lang="en-US" sz="2600" dirty="0" smtClean="0">
                <a:latin typeface="Arial"/>
                <a:cs typeface="Arial"/>
              </a:rPr>
              <a:t> </a:t>
            </a:r>
            <a:r>
              <a:rPr lang="en-US" sz="2600" dirty="0" err="1" smtClean="0">
                <a:latin typeface="Arial"/>
                <a:cs typeface="Arial"/>
              </a:rPr>
              <a:t>inflacije</a:t>
            </a:r>
            <a:r>
              <a:rPr lang="en-US" sz="2600" dirty="0" smtClean="0">
                <a:latin typeface="Arial"/>
                <a:cs typeface="Arial"/>
              </a:rPr>
              <a:t> u </a:t>
            </a:r>
            <a:r>
              <a:rPr lang="en-US" sz="2600" dirty="0" err="1" smtClean="0">
                <a:latin typeface="Arial"/>
                <a:cs typeface="Arial"/>
              </a:rPr>
              <a:t>pove</a:t>
            </a:r>
            <a:r>
              <a:rPr lang="sr-Latn-RS" sz="2600" dirty="0" smtClean="0">
                <a:latin typeface="Arial"/>
                <a:cs typeface="Arial"/>
              </a:rPr>
              <a:t>ćanju realnog prihoda putem smanjenja realne vrednosti dela nekamatonosnog duga države.</a:t>
            </a:r>
            <a:endParaRPr sz="2600">
              <a:latin typeface="Arial"/>
              <a:cs typeface="Arial"/>
            </a:endParaRPr>
          </a:p>
        </p:txBody>
      </p:sp>
      <p:sp>
        <p:nvSpPr>
          <p:cNvPr id="18" name="object 18"/>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spc="-5" dirty="0"/>
              <a:pPr marL="25400">
                <a:lnSpc>
                  <a:spcPts val="1105"/>
                </a:lnSpc>
              </a:pPr>
              <a:t>39</a:t>
            </a:fld>
            <a:endParaRPr spc="-5"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1843416" y="598423"/>
            <a:ext cx="7348220" cy="1229995"/>
          </a:xfrm>
          <a:prstGeom prst="rect">
            <a:avLst/>
          </a:prstGeom>
        </p:spPr>
        <p:txBody>
          <a:bodyPr vert="horz" wrap="square" lIns="0" tIns="0" rIns="0" bIns="0" rtlCol="0">
            <a:spAutoFit/>
          </a:bodyPr>
          <a:lstStyle/>
          <a:p>
            <a:pPr marL="12700" marR="5080">
              <a:lnSpc>
                <a:spcPct val="100000"/>
              </a:lnSpc>
            </a:pPr>
            <a:r>
              <a:rPr sz="4000" dirty="0"/>
              <a:t>Šta je inflacija, nivo </a:t>
            </a:r>
            <a:r>
              <a:rPr sz="4000" spc="-5" dirty="0"/>
              <a:t>cena i</a:t>
            </a:r>
            <a:r>
              <a:rPr sz="4000" spc="-105" dirty="0"/>
              <a:t> </a:t>
            </a:r>
            <a:r>
              <a:rPr sz="4000" dirty="0"/>
              <a:t>vrednost  </a:t>
            </a:r>
            <a:r>
              <a:rPr sz="4000" i="1" dirty="0"/>
              <a:t>novca</a:t>
            </a:r>
            <a:endParaRPr sz="4000"/>
          </a:p>
        </p:txBody>
      </p:sp>
      <p:sp>
        <p:nvSpPr>
          <p:cNvPr id="5" name="object 5"/>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6" name="object 6"/>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7" name="object 7"/>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8" name="object 8"/>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9" name="object 9"/>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0" name="object 10"/>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1" name="object 11"/>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2" name="object 12"/>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3" name="object 13"/>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4" name="object 14"/>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5" name="object 15"/>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16" name="object 16"/>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17" name="object 17"/>
          <p:cNvSpPr txBox="1"/>
          <p:nvPr/>
        </p:nvSpPr>
        <p:spPr>
          <a:xfrm>
            <a:off x="9513706" y="6639557"/>
            <a:ext cx="95885" cy="163830"/>
          </a:xfrm>
          <a:prstGeom prst="rect">
            <a:avLst/>
          </a:prstGeom>
        </p:spPr>
        <p:txBody>
          <a:bodyPr vert="horz" wrap="square" lIns="0" tIns="0" rIns="0" bIns="0" rtlCol="0">
            <a:spAutoFit/>
          </a:bodyPr>
          <a:lstStyle/>
          <a:p>
            <a:pPr marL="12700">
              <a:lnSpc>
                <a:spcPct val="100000"/>
              </a:lnSpc>
            </a:pPr>
            <a:r>
              <a:rPr sz="1000" spc="-5" dirty="0">
                <a:latin typeface="Arial"/>
                <a:cs typeface="Arial"/>
              </a:rPr>
              <a:t>5</a:t>
            </a:r>
            <a:endParaRPr sz="1000">
              <a:latin typeface="Arial"/>
              <a:cs typeface="Arial"/>
            </a:endParaRPr>
          </a:p>
        </p:txBody>
      </p:sp>
      <p:sp>
        <p:nvSpPr>
          <p:cNvPr id="18" name="object 18"/>
          <p:cNvSpPr txBox="1">
            <a:spLocks noGrp="1"/>
          </p:cNvSpPr>
          <p:nvPr>
            <p:ph type="body" idx="1"/>
          </p:nvPr>
        </p:nvSpPr>
        <p:spPr>
          <a:prstGeom prst="rect">
            <a:avLst/>
          </a:prstGeom>
        </p:spPr>
        <p:txBody>
          <a:bodyPr vert="horz" wrap="square" lIns="0" tIns="688847" rIns="0" bIns="0" rtlCol="0">
            <a:spAutoFit/>
          </a:bodyPr>
          <a:lstStyle/>
          <a:p>
            <a:pPr marL="355600" indent="-342900">
              <a:lnSpc>
                <a:spcPct val="100000"/>
              </a:lnSpc>
              <a:buClr>
                <a:srgbClr val="32CCCC"/>
              </a:buClr>
              <a:buSzPct val="69230"/>
              <a:buFont typeface="Wingdings"/>
              <a:buChar char=""/>
              <a:tabLst>
                <a:tab pos="354965" algn="l"/>
                <a:tab pos="355600" algn="l"/>
              </a:tabLst>
            </a:pPr>
            <a:r>
              <a:rPr b="1" i="1" dirty="0">
                <a:latin typeface="Times New Roman"/>
                <a:cs typeface="Times New Roman"/>
              </a:rPr>
              <a:t>2. </a:t>
            </a:r>
            <a:r>
              <a:rPr b="1" i="1" spc="-5" dirty="0">
                <a:latin typeface="Times New Roman"/>
                <a:cs typeface="Times New Roman"/>
              </a:rPr>
              <a:t>Nivo cena </a:t>
            </a:r>
            <a:r>
              <a:rPr b="1" i="1" dirty="0">
                <a:latin typeface="Times New Roman"/>
                <a:cs typeface="Times New Roman"/>
              </a:rPr>
              <a:t>i vrednost</a:t>
            </a:r>
            <a:r>
              <a:rPr b="1" i="1" spc="-95" dirty="0">
                <a:latin typeface="Times New Roman"/>
                <a:cs typeface="Times New Roman"/>
              </a:rPr>
              <a:t> </a:t>
            </a:r>
            <a:r>
              <a:rPr b="1" i="1" dirty="0">
                <a:latin typeface="Times New Roman"/>
                <a:cs typeface="Times New Roman"/>
              </a:rPr>
              <a:t>novca.</a:t>
            </a:r>
          </a:p>
          <a:p>
            <a:pPr marL="355600" marR="5080" indent="-342900" algn="just">
              <a:lnSpc>
                <a:spcPct val="100000"/>
              </a:lnSpc>
              <a:spcBef>
                <a:spcPts val="625"/>
              </a:spcBef>
              <a:buClr>
                <a:srgbClr val="32CCCC"/>
              </a:buClr>
              <a:buSzPct val="69230"/>
              <a:buFont typeface="Wingdings"/>
              <a:buChar char=""/>
              <a:tabLst>
                <a:tab pos="355600" algn="l"/>
              </a:tabLst>
            </a:pPr>
            <a:r>
              <a:rPr dirty="0"/>
              <a:t>Opšti </a:t>
            </a:r>
            <a:r>
              <a:rPr spc="-5" dirty="0"/>
              <a:t>nivo </a:t>
            </a:r>
            <a:r>
              <a:rPr dirty="0"/>
              <a:t>cena u </a:t>
            </a:r>
            <a:r>
              <a:rPr spc="-5" dirty="0"/>
              <a:t>privredi može se posmatrati </a:t>
            </a:r>
            <a:r>
              <a:rPr dirty="0"/>
              <a:t>kao  opšti </a:t>
            </a:r>
            <a:r>
              <a:rPr spc="-5" dirty="0"/>
              <a:t>trend rasta cena, </a:t>
            </a:r>
            <a:r>
              <a:rPr dirty="0"/>
              <a:t>pa ljudi </a:t>
            </a:r>
            <a:r>
              <a:rPr spc="-5" dirty="0"/>
              <a:t>moraju </a:t>
            </a:r>
            <a:r>
              <a:rPr dirty="0"/>
              <a:t>više (skuplje) da  </a:t>
            </a:r>
            <a:r>
              <a:rPr spc="-5" dirty="0"/>
              <a:t>plaćaju </a:t>
            </a:r>
            <a:r>
              <a:rPr dirty="0"/>
              <a:t>dobra i </a:t>
            </a:r>
            <a:r>
              <a:rPr spc="-5" dirty="0"/>
              <a:t>usluge koje </a:t>
            </a:r>
            <a:r>
              <a:rPr dirty="0"/>
              <a:t>kupuju. </a:t>
            </a:r>
            <a:r>
              <a:rPr spc="-5" dirty="0"/>
              <a:t>Ili se nivo </a:t>
            </a:r>
            <a:r>
              <a:rPr spc="-10" dirty="0"/>
              <a:t>cena  </a:t>
            </a:r>
            <a:r>
              <a:rPr spc="-5" dirty="0"/>
              <a:t>sagledava preko </a:t>
            </a:r>
            <a:r>
              <a:rPr b="1" i="1" spc="-5" dirty="0">
                <a:latin typeface="Times New Roman"/>
                <a:cs typeface="Times New Roman"/>
              </a:rPr>
              <a:t>vrednosti novca</a:t>
            </a:r>
            <a:r>
              <a:rPr spc="-5" dirty="0"/>
              <a:t>, što podrazumeva da  za   svaku   novčanu   jedinicu   možete   kupiti </a:t>
            </a:r>
            <a:r>
              <a:rPr spc="459" dirty="0"/>
              <a:t> </a:t>
            </a:r>
            <a:r>
              <a:rPr spc="-5" dirty="0"/>
              <a:t>manju</a:t>
            </a:r>
          </a:p>
        </p:txBody>
      </p:sp>
      <p:sp>
        <p:nvSpPr>
          <p:cNvPr id="19" name="object 19"/>
          <p:cNvSpPr txBox="1"/>
          <p:nvPr/>
        </p:nvSpPr>
        <p:spPr>
          <a:xfrm>
            <a:off x="1919616" y="4516118"/>
            <a:ext cx="7614284" cy="2468245"/>
          </a:xfrm>
          <a:prstGeom prst="rect">
            <a:avLst/>
          </a:prstGeom>
        </p:spPr>
        <p:txBody>
          <a:bodyPr vert="horz" wrap="square" lIns="0" tIns="0" rIns="0" bIns="0" rtlCol="0">
            <a:spAutoFit/>
          </a:bodyPr>
          <a:lstStyle/>
          <a:p>
            <a:pPr marL="354965">
              <a:lnSpc>
                <a:spcPct val="100000"/>
              </a:lnSpc>
            </a:pPr>
            <a:r>
              <a:rPr sz="2600" dirty="0">
                <a:latin typeface="Times New Roman"/>
                <a:cs typeface="Times New Roman"/>
              </a:rPr>
              <a:t>količinu roba i</a:t>
            </a:r>
            <a:r>
              <a:rPr sz="2600" spc="-120" dirty="0">
                <a:latin typeface="Times New Roman"/>
                <a:cs typeface="Times New Roman"/>
              </a:rPr>
              <a:t> </a:t>
            </a:r>
            <a:r>
              <a:rPr sz="2600" dirty="0">
                <a:latin typeface="Times New Roman"/>
                <a:cs typeface="Times New Roman"/>
              </a:rPr>
              <a:t>usluga.</a:t>
            </a:r>
            <a:endParaRPr sz="2600">
              <a:latin typeface="Times New Roman"/>
              <a:cs typeface="Times New Roman"/>
            </a:endParaRPr>
          </a:p>
          <a:p>
            <a:pPr marL="355600" marR="5080" indent="-342900" algn="just">
              <a:lnSpc>
                <a:spcPct val="100000"/>
              </a:lnSpc>
              <a:spcBef>
                <a:spcPts val="620"/>
              </a:spcBef>
              <a:buClr>
                <a:srgbClr val="32CCCC"/>
              </a:buClr>
              <a:buSzPct val="69230"/>
              <a:buFont typeface="Wingdings"/>
              <a:buChar char=""/>
              <a:tabLst>
                <a:tab pos="355600" algn="l"/>
              </a:tabLst>
            </a:pPr>
            <a:r>
              <a:rPr sz="2600" dirty="0">
                <a:latin typeface="Times New Roman"/>
                <a:cs typeface="Times New Roman"/>
              </a:rPr>
              <a:t>I </a:t>
            </a:r>
            <a:r>
              <a:rPr sz="2600" spc="-5" dirty="0">
                <a:latin typeface="Times New Roman"/>
                <a:cs typeface="Times New Roman"/>
              </a:rPr>
              <a:t>obrnuto, količinu dobara </a:t>
            </a:r>
            <a:r>
              <a:rPr sz="2600" dirty="0">
                <a:latin typeface="Times New Roman"/>
                <a:cs typeface="Times New Roman"/>
              </a:rPr>
              <a:t>i usluga </a:t>
            </a:r>
            <a:r>
              <a:rPr sz="2600" spc="-5" dirty="0">
                <a:latin typeface="Times New Roman"/>
                <a:cs typeface="Times New Roman"/>
              </a:rPr>
              <a:t>koja može da se  </a:t>
            </a:r>
            <a:r>
              <a:rPr sz="2600" dirty="0">
                <a:latin typeface="Times New Roman"/>
                <a:cs typeface="Times New Roman"/>
              </a:rPr>
              <a:t>kupi </a:t>
            </a:r>
            <a:r>
              <a:rPr sz="2600" spc="-5" dirty="0">
                <a:latin typeface="Times New Roman"/>
                <a:cs typeface="Times New Roman"/>
              </a:rPr>
              <a:t>za </a:t>
            </a:r>
            <a:r>
              <a:rPr sz="2600" b="1" dirty="0">
                <a:latin typeface="Times New Roman"/>
                <a:cs typeface="Times New Roman"/>
              </a:rPr>
              <a:t>1 </a:t>
            </a:r>
            <a:r>
              <a:rPr sz="2600" spc="-5" dirty="0">
                <a:latin typeface="Times New Roman"/>
                <a:cs typeface="Times New Roman"/>
              </a:rPr>
              <a:t>novčanu jedinicu (dinar ili druga valuta)  </a:t>
            </a:r>
            <a:r>
              <a:rPr sz="2600" dirty="0">
                <a:latin typeface="Times New Roman"/>
                <a:cs typeface="Times New Roman"/>
              </a:rPr>
              <a:t>iznosi </a:t>
            </a:r>
            <a:r>
              <a:rPr sz="2600" b="1" spc="-5" dirty="0">
                <a:latin typeface="Times New Roman"/>
                <a:cs typeface="Times New Roman"/>
              </a:rPr>
              <a:t>1/P</a:t>
            </a:r>
            <a:r>
              <a:rPr sz="2600" spc="-5" dirty="0">
                <a:latin typeface="Times New Roman"/>
                <a:cs typeface="Times New Roman"/>
              </a:rPr>
              <a:t>. Drugim </a:t>
            </a:r>
            <a:r>
              <a:rPr sz="2600" spc="-10" dirty="0">
                <a:latin typeface="Times New Roman"/>
                <a:cs typeface="Times New Roman"/>
              </a:rPr>
              <a:t>rečima, </a:t>
            </a:r>
            <a:r>
              <a:rPr sz="2600" i="1" dirty="0">
                <a:latin typeface="Times New Roman"/>
                <a:cs typeface="Times New Roman"/>
              </a:rPr>
              <a:t>ako </a:t>
            </a:r>
            <a:r>
              <a:rPr sz="2600" i="1" spc="-5" dirty="0">
                <a:latin typeface="Times New Roman"/>
                <a:cs typeface="Times New Roman"/>
              </a:rPr>
              <a:t>je cena </a:t>
            </a:r>
            <a:r>
              <a:rPr sz="2600" b="1" dirty="0">
                <a:latin typeface="Times New Roman"/>
                <a:cs typeface="Times New Roman"/>
              </a:rPr>
              <a:t>P </a:t>
            </a:r>
            <a:r>
              <a:rPr sz="2600" i="1" spc="-10" dirty="0">
                <a:latin typeface="Times New Roman"/>
                <a:cs typeface="Times New Roman"/>
              </a:rPr>
              <a:t>cena </a:t>
            </a:r>
            <a:r>
              <a:rPr sz="2600" i="1" spc="-5" dirty="0">
                <a:latin typeface="Times New Roman"/>
                <a:cs typeface="Times New Roman"/>
              </a:rPr>
              <a:t>roba </a:t>
            </a:r>
            <a:r>
              <a:rPr sz="2600" i="1" dirty="0">
                <a:latin typeface="Times New Roman"/>
                <a:cs typeface="Times New Roman"/>
              </a:rPr>
              <a:t>i  usluga </a:t>
            </a:r>
            <a:r>
              <a:rPr sz="2600" i="1" spc="-5" dirty="0">
                <a:latin typeface="Times New Roman"/>
                <a:cs typeface="Times New Roman"/>
              </a:rPr>
              <a:t>izražena </a:t>
            </a:r>
            <a:r>
              <a:rPr sz="2600" i="1" dirty="0">
                <a:latin typeface="Times New Roman"/>
                <a:cs typeface="Times New Roman"/>
              </a:rPr>
              <a:t>u </a:t>
            </a:r>
            <a:r>
              <a:rPr sz="2600" i="1" spc="-5" dirty="0">
                <a:latin typeface="Times New Roman"/>
                <a:cs typeface="Times New Roman"/>
              </a:rPr>
              <a:t>novcu, onda </a:t>
            </a:r>
            <a:r>
              <a:rPr sz="2600" b="1" i="1" dirty="0">
                <a:latin typeface="Times New Roman"/>
                <a:cs typeface="Times New Roman"/>
              </a:rPr>
              <a:t>1/P </a:t>
            </a:r>
            <a:r>
              <a:rPr sz="2600" i="1" spc="-5" dirty="0">
                <a:latin typeface="Times New Roman"/>
                <a:cs typeface="Times New Roman"/>
              </a:rPr>
              <a:t>jeste vrednost  </a:t>
            </a:r>
            <a:r>
              <a:rPr sz="2600" i="1" dirty="0">
                <a:latin typeface="Times New Roman"/>
                <a:cs typeface="Times New Roman"/>
              </a:rPr>
              <a:t>novca </a:t>
            </a:r>
            <a:r>
              <a:rPr sz="2600" i="1" spc="-5" dirty="0">
                <a:latin typeface="Times New Roman"/>
                <a:cs typeface="Times New Roman"/>
              </a:rPr>
              <a:t>izražena </a:t>
            </a:r>
            <a:r>
              <a:rPr sz="2600" i="1" dirty="0">
                <a:latin typeface="Times New Roman"/>
                <a:cs typeface="Times New Roman"/>
              </a:rPr>
              <a:t>u dobrima i</a:t>
            </a:r>
            <a:r>
              <a:rPr sz="2600" i="1" spc="-70" dirty="0">
                <a:latin typeface="Times New Roman"/>
                <a:cs typeface="Times New Roman"/>
              </a:rPr>
              <a:t> </a:t>
            </a:r>
            <a:r>
              <a:rPr sz="2600" i="1" dirty="0">
                <a:latin typeface="Times New Roman"/>
                <a:cs typeface="Times New Roman"/>
              </a:rPr>
              <a:t>uslugama</a:t>
            </a:r>
            <a:r>
              <a:rPr sz="2600" dirty="0">
                <a:latin typeface="Times New Roman"/>
                <a:cs typeface="Times New Roman"/>
              </a:rPr>
              <a:t>.</a:t>
            </a:r>
            <a:endParaRPr sz="2600">
              <a:latin typeface="Times New Roman"/>
              <a:cs typeface="Times New Roman"/>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75692" rIns="0" bIns="0" rtlCol="0">
            <a:spAutoFit/>
          </a:bodyPr>
          <a:lstStyle/>
          <a:p>
            <a:pPr marL="443230">
              <a:lnSpc>
                <a:spcPct val="100000"/>
              </a:lnSpc>
            </a:pPr>
            <a:r>
              <a:rPr spc="-5" dirty="0"/>
              <a:t>Inflatorni</a:t>
            </a:r>
            <a:r>
              <a:rPr spc="-80" dirty="0"/>
              <a:t> </a:t>
            </a:r>
            <a:r>
              <a:rPr spc="-5" dirty="0"/>
              <a:t>porez</a:t>
            </a:r>
          </a:p>
        </p:txBody>
      </p:sp>
      <p:sp>
        <p:nvSpPr>
          <p:cNvPr id="5" name="object 5"/>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6" name="object 6"/>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7" name="object 7"/>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8" name="object 8"/>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9" name="object 9"/>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0" name="object 10"/>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1" name="object 11"/>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2" name="object 12"/>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3" name="object 13"/>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4" name="object 14"/>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5" name="object 15"/>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16" name="object 16"/>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17" name="object 17"/>
          <p:cNvSpPr txBox="1"/>
          <p:nvPr/>
        </p:nvSpPr>
        <p:spPr>
          <a:xfrm>
            <a:off x="1767216" y="1297431"/>
            <a:ext cx="7767955" cy="2800767"/>
          </a:xfrm>
          <a:prstGeom prst="rect">
            <a:avLst/>
          </a:prstGeom>
        </p:spPr>
        <p:txBody>
          <a:bodyPr vert="horz" wrap="square" lIns="0" tIns="0" rIns="0" bIns="0" rtlCol="0">
            <a:spAutoFit/>
          </a:bodyPr>
          <a:lstStyle/>
          <a:p>
            <a:pPr marL="355600" marR="5080" indent="-342900" algn="just">
              <a:lnSpc>
                <a:spcPct val="100000"/>
              </a:lnSpc>
              <a:buClr>
                <a:srgbClr val="32CCCC"/>
              </a:buClr>
              <a:buSzPct val="69230"/>
              <a:buFont typeface="Wingdings"/>
              <a:buChar char=""/>
              <a:tabLst>
                <a:tab pos="355600" algn="l"/>
              </a:tabLst>
            </a:pPr>
            <a:r>
              <a:rPr sz="2600" i="1" spc="-5" smtClean="0">
                <a:latin typeface="Times New Roman"/>
                <a:cs typeface="Times New Roman"/>
              </a:rPr>
              <a:t>Ako </a:t>
            </a:r>
            <a:r>
              <a:rPr sz="2600" i="1" spc="-5" dirty="0">
                <a:latin typeface="Times New Roman"/>
                <a:cs typeface="Times New Roman"/>
              </a:rPr>
              <a:t>je inflacija niska,  </a:t>
            </a:r>
            <a:r>
              <a:rPr sz="2600" i="1" dirty="0">
                <a:latin typeface="Times New Roman"/>
                <a:cs typeface="Times New Roman"/>
              </a:rPr>
              <a:t>realna tražnja </a:t>
            </a:r>
            <a:r>
              <a:rPr sz="2600" i="1" spc="-5" dirty="0">
                <a:latin typeface="Times New Roman"/>
                <a:cs typeface="Times New Roman"/>
              </a:rPr>
              <a:t>gotovine je </a:t>
            </a:r>
            <a:r>
              <a:rPr sz="2600" i="1" dirty="0">
                <a:latin typeface="Times New Roman"/>
                <a:cs typeface="Times New Roman"/>
              </a:rPr>
              <a:t>velika, ali </a:t>
            </a:r>
            <a:r>
              <a:rPr sz="2600" i="1" spc="-5" dirty="0">
                <a:latin typeface="Times New Roman"/>
                <a:cs typeface="Times New Roman"/>
              </a:rPr>
              <a:t>je </a:t>
            </a:r>
            <a:r>
              <a:rPr sz="2600" i="1" dirty="0">
                <a:latin typeface="Times New Roman"/>
                <a:cs typeface="Times New Roman"/>
              </a:rPr>
              <a:t>multiplikator  </a:t>
            </a:r>
            <a:r>
              <a:rPr sz="2600" i="1" spc="-5" dirty="0">
                <a:latin typeface="Times New Roman"/>
                <a:cs typeface="Times New Roman"/>
              </a:rPr>
              <a:t>inflacije </a:t>
            </a:r>
            <a:r>
              <a:rPr sz="2600" i="1" dirty="0">
                <a:latin typeface="Times New Roman"/>
                <a:cs typeface="Times New Roman"/>
              </a:rPr>
              <a:t>i realna tražnja </a:t>
            </a:r>
            <a:r>
              <a:rPr sz="2600" i="1" spc="-5" dirty="0">
                <a:latin typeface="Times New Roman"/>
                <a:cs typeface="Times New Roman"/>
              </a:rPr>
              <a:t>za gotovinom </a:t>
            </a:r>
            <a:r>
              <a:rPr sz="2600" i="1" dirty="0">
                <a:latin typeface="Times New Roman"/>
                <a:cs typeface="Times New Roman"/>
              </a:rPr>
              <a:t>mala. </a:t>
            </a:r>
            <a:r>
              <a:rPr sz="2600" i="1" spc="-5" dirty="0">
                <a:latin typeface="Times New Roman"/>
                <a:cs typeface="Times New Roman"/>
              </a:rPr>
              <a:t>Isto </a:t>
            </a:r>
            <a:r>
              <a:rPr sz="2600" i="1" dirty="0">
                <a:latin typeface="Times New Roman"/>
                <a:cs typeface="Times New Roman"/>
              </a:rPr>
              <a:t>tako,  pri visokoj </a:t>
            </a:r>
            <a:r>
              <a:rPr sz="2600" i="1" spc="-5" dirty="0">
                <a:latin typeface="Times New Roman"/>
                <a:cs typeface="Times New Roman"/>
              </a:rPr>
              <a:t>inflaciji, </a:t>
            </a:r>
            <a:r>
              <a:rPr sz="2600" i="1" dirty="0">
                <a:latin typeface="Times New Roman"/>
                <a:cs typeface="Times New Roman"/>
              </a:rPr>
              <a:t>iako </a:t>
            </a:r>
            <a:r>
              <a:rPr sz="2600" i="1" spc="-5" dirty="0">
                <a:latin typeface="Times New Roman"/>
                <a:cs typeface="Times New Roman"/>
              </a:rPr>
              <a:t>je poreska </a:t>
            </a:r>
            <a:r>
              <a:rPr sz="2600" i="1" dirty="0">
                <a:latin typeface="Times New Roman"/>
                <a:cs typeface="Times New Roman"/>
              </a:rPr>
              <a:t>osnova visoka,  </a:t>
            </a:r>
            <a:r>
              <a:rPr sz="2600" i="1" spc="-5" dirty="0">
                <a:latin typeface="Times New Roman"/>
                <a:cs typeface="Times New Roman"/>
              </a:rPr>
              <a:t>poreska </a:t>
            </a:r>
            <a:r>
              <a:rPr sz="2600" i="1" dirty="0">
                <a:latin typeface="Times New Roman"/>
                <a:cs typeface="Times New Roman"/>
              </a:rPr>
              <a:t>osnova – </a:t>
            </a:r>
            <a:r>
              <a:rPr sz="2600" i="1" spc="-5" dirty="0">
                <a:latin typeface="Times New Roman"/>
                <a:cs typeface="Times New Roman"/>
              </a:rPr>
              <a:t>realna </a:t>
            </a:r>
            <a:r>
              <a:rPr sz="2600" i="1" dirty="0">
                <a:latin typeface="Times New Roman"/>
                <a:cs typeface="Times New Roman"/>
              </a:rPr>
              <a:t>tražnja gotovine </a:t>
            </a:r>
            <a:r>
              <a:rPr sz="2600" i="1" spc="-5" dirty="0">
                <a:latin typeface="Times New Roman"/>
                <a:cs typeface="Times New Roman"/>
              </a:rPr>
              <a:t>je </a:t>
            </a:r>
            <a:r>
              <a:rPr sz="2600" i="1" dirty="0">
                <a:latin typeface="Times New Roman"/>
                <a:cs typeface="Times New Roman"/>
              </a:rPr>
              <a:t>mala, </a:t>
            </a:r>
            <a:r>
              <a:rPr sz="2600" i="1" spc="-5" dirty="0">
                <a:latin typeface="Times New Roman"/>
                <a:cs typeface="Times New Roman"/>
              </a:rPr>
              <a:t>jer  su </a:t>
            </a:r>
            <a:r>
              <a:rPr sz="2600" i="1" dirty="0">
                <a:latin typeface="Times New Roman"/>
                <a:cs typeface="Times New Roman"/>
              </a:rPr>
              <a:t>nominalne </a:t>
            </a:r>
            <a:r>
              <a:rPr sz="2600" i="1" spc="-5" dirty="0">
                <a:latin typeface="Times New Roman"/>
                <a:cs typeface="Times New Roman"/>
              </a:rPr>
              <a:t>kamatne stope veoma visoke.  </a:t>
            </a:r>
            <a:r>
              <a:rPr sz="2600" dirty="0">
                <a:latin typeface="Times New Roman"/>
                <a:cs typeface="Times New Roman"/>
              </a:rPr>
              <a:t>Multiplikator </a:t>
            </a:r>
            <a:r>
              <a:rPr sz="2600" spc="-5" dirty="0">
                <a:latin typeface="Times New Roman"/>
                <a:cs typeface="Times New Roman"/>
              </a:rPr>
              <a:t>inflacije </a:t>
            </a:r>
            <a:r>
              <a:rPr sz="2600" dirty="0">
                <a:latin typeface="Times New Roman"/>
                <a:cs typeface="Times New Roman"/>
              </a:rPr>
              <a:t>i </a:t>
            </a:r>
            <a:r>
              <a:rPr sz="2600" spc="-5" dirty="0">
                <a:latin typeface="Times New Roman"/>
                <a:cs typeface="Times New Roman"/>
              </a:rPr>
              <a:t>realne </a:t>
            </a:r>
            <a:r>
              <a:rPr sz="2600" dirty="0">
                <a:latin typeface="Times New Roman"/>
                <a:cs typeface="Times New Roman"/>
              </a:rPr>
              <a:t>gotovine </a:t>
            </a:r>
            <a:r>
              <a:rPr sz="2600" spc="-5" dirty="0">
                <a:latin typeface="Times New Roman"/>
                <a:cs typeface="Times New Roman"/>
              </a:rPr>
              <a:t>je </a:t>
            </a:r>
            <a:r>
              <a:rPr sz="2600" dirty="0">
                <a:latin typeface="Times New Roman"/>
                <a:cs typeface="Times New Roman"/>
              </a:rPr>
              <a:t>i </a:t>
            </a:r>
            <a:r>
              <a:rPr sz="2600" spc="-5" dirty="0">
                <a:latin typeface="Times New Roman"/>
                <a:cs typeface="Times New Roman"/>
              </a:rPr>
              <a:t>dalje</a:t>
            </a:r>
            <a:r>
              <a:rPr sz="2600" spc="-60" dirty="0">
                <a:latin typeface="Times New Roman"/>
                <a:cs typeface="Times New Roman"/>
              </a:rPr>
              <a:t> </a:t>
            </a:r>
            <a:r>
              <a:rPr sz="2600" spc="-5" dirty="0">
                <a:latin typeface="Times New Roman"/>
                <a:cs typeface="Times New Roman"/>
              </a:rPr>
              <a:t>mali.</a:t>
            </a:r>
            <a:endParaRPr sz="2600">
              <a:latin typeface="Times New Roman"/>
              <a:cs typeface="Times New Roman"/>
            </a:endParaRPr>
          </a:p>
        </p:txBody>
      </p:sp>
      <p:sp>
        <p:nvSpPr>
          <p:cNvPr id="18" name="object 18"/>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spc="-5" dirty="0"/>
              <a:pPr marL="25400">
                <a:lnSpc>
                  <a:spcPts val="1105"/>
                </a:lnSpc>
              </a:pPr>
              <a:t>40</a:t>
            </a:fld>
            <a:endParaRPr spc="-5"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7700" y="425450"/>
            <a:ext cx="8394700" cy="738664"/>
          </a:xfrm>
        </p:spPr>
        <p:txBody>
          <a:bodyPr/>
          <a:lstStyle/>
          <a:p>
            <a:r>
              <a:rPr lang="sr-Latn-RS" sz="2400" b="1" dirty="0" smtClean="0"/>
              <a:t>Kratkoročni i dugoročni odnos između inflacije i nezaposlenosti</a:t>
            </a:r>
            <a:r>
              <a:rPr lang="en-US" sz="2400" b="1" dirty="0" smtClean="0"/>
              <a:t>- </a:t>
            </a:r>
            <a:r>
              <a:rPr lang="en-US" sz="2400" b="1" dirty="0" err="1" smtClean="0"/>
              <a:t>Filipsova</a:t>
            </a:r>
            <a:r>
              <a:rPr lang="en-US" sz="2400" b="1" dirty="0" smtClean="0"/>
              <a:t> </a:t>
            </a:r>
            <a:r>
              <a:rPr lang="en-US" sz="2400" b="1" dirty="0" err="1" smtClean="0"/>
              <a:t>kriva</a:t>
            </a:r>
            <a:r>
              <a:rPr lang="en-US" sz="2400" b="1" dirty="0" smtClean="0"/>
              <a:t> </a:t>
            </a:r>
            <a:r>
              <a:rPr lang="en-US" sz="2400" b="1" dirty="0" err="1" smtClean="0"/>
              <a:t>i</a:t>
            </a:r>
            <a:r>
              <a:rPr lang="en-US" sz="2400" b="1" dirty="0" smtClean="0"/>
              <a:t> </a:t>
            </a:r>
            <a:r>
              <a:rPr lang="en-US" sz="2400" b="1" dirty="0" err="1" smtClean="0"/>
              <a:t>monetarna</a:t>
            </a:r>
            <a:r>
              <a:rPr lang="en-US" sz="2400" b="1" dirty="0" smtClean="0"/>
              <a:t> </a:t>
            </a:r>
            <a:r>
              <a:rPr lang="en-US" sz="2400" b="1" dirty="0" err="1" smtClean="0"/>
              <a:t>neutralnost</a:t>
            </a:r>
            <a:endParaRPr lang="en-US" sz="2400" b="1" dirty="0"/>
          </a:p>
        </p:txBody>
      </p:sp>
      <p:sp>
        <p:nvSpPr>
          <p:cNvPr id="3" name="Text Placeholder 2"/>
          <p:cNvSpPr>
            <a:spLocks noGrp="1"/>
          </p:cNvSpPr>
          <p:nvPr>
            <p:ph type="body" idx="1"/>
          </p:nvPr>
        </p:nvSpPr>
        <p:spPr>
          <a:xfrm>
            <a:off x="1919616" y="1416050"/>
            <a:ext cx="8075284" cy="8402300"/>
          </a:xfrm>
        </p:spPr>
        <p:txBody>
          <a:bodyPr/>
          <a:lstStyle/>
          <a:p>
            <a:pPr algn="just">
              <a:buFont typeface="Arial" pitchFamily="34" charset="0"/>
              <a:buChar char="•"/>
            </a:pPr>
            <a:r>
              <a:rPr lang="en-US" b="1" i="1" dirty="0" smtClean="0"/>
              <a:t>Na </a:t>
            </a:r>
            <a:r>
              <a:rPr lang="en-US" b="1" i="1" dirty="0" err="1" smtClean="0"/>
              <a:t>kratak</a:t>
            </a:r>
            <a:r>
              <a:rPr lang="en-US" b="1" i="1" dirty="0" smtClean="0"/>
              <a:t> </a:t>
            </a:r>
            <a:r>
              <a:rPr lang="en-US" b="1" i="1" dirty="0" err="1" smtClean="0"/>
              <a:t>rok</a:t>
            </a:r>
            <a:r>
              <a:rPr lang="en-US" b="1" i="1" dirty="0" smtClean="0"/>
              <a:t>, </a:t>
            </a:r>
            <a:r>
              <a:rPr lang="en-US" dirty="0" err="1" smtClean="0"/>
              <a:t>dru</a:t>
            </a:r>
            <a:r>
              <a:rPr lang="sr-Latn-RS" dirty="0" smtClean="0"/>
              <a:t>štvo mora da bira između inflacije i nezaposlenosti, a </a:t>
            </a:r>
            <a:r>
              <a:rPr lang="sr-Latn-RS" b="1" i="1" dirty="0" smtClean="0"/>
              <a:t>u  dugom roku </a:t>
            </a:r>
            <a:r>
              <a:rPr lang="sr-Latn-RS" dirty="0" smtClean="0"/>
              <a:t>ta veza nije realna opcija za rešenje problema.</a:t>
            </a:r>
          </a:p>
          <a:p>
            <a:pPr algn="just">
              <a:buFont typeface="Arial" pitchFamily="34" charset="0"/>
              <a:buChar char="•"/>
            </a:pPr>
            <a:r>
              <a:rPr lang="sr-Latn-RS" b="1" i="1" dirty="0" smtClean="0"/>
              <a:t>Filipsova kriva </a:t>
            </a:r>
            <a:r>
              <a:rPr lang="sr-Latn-RS" dirty="0" smtClean="0"/>
              <a:t>pokazuje negativnu korelacionu vezu  između stope inflacije i stope nezaposlenosti u kratkoročnom periodu.</a:t>
            </a:r>
          </a:p>
          <a:p>
            <a:pPr algn="just">
              <a:buFont typeface="Arial" pitchFamily="34" charset="0"/>
              <a:buChar char="•"/>
            </a:pPr>
            <a:endParaRPr lang="sr-Latn-RS" dirty="0" smtClean="0"/>
          </a:p>
          <a:p>
            <a:pPr algn="just">
              <a:buFont typeface="Arial" pitchFamily="34" charset="0"/>
              <a:buChar char="•"/>
            </a:pPr>
            <a:r>
              <a:rPr lang="sr-Latn-RS" b="1" i="1" dirty="0" smtClean="0"/>
              <a:t>U skladu sa Filipsovom krivom, kada je inflacija visoka, nezaposlenost teži da bude niska, i obrnuto. (grafikon 21.6</a:t>
            </a:r>
            <a:r>
              <a:rPr lang="en-US" b="1" i="1" dirty="0" smtClean="0"/>
              <a:t>- panel a)- </a:t>
            </a:r>
            <a:r>
              <a:rPr lang="en-US" b="1" i="1" dirty="0" err="1" smtClean="0"/>
              <a:t>kratak</a:t>
            </a:r>
            <a:r>
              <a:rPr lang="en-US" b="1" i="1" dirty="0" smtClean="0"/>
              <a:t> </a:t>
            </a:r>
            <a:r>
              <a:rPr lang="en-US" b="1" i="1" dirty="0" err="1" smtClean="0"/>
              <a:t>rok</a:t>
            </a:r>
            <a:endParaRPr lang="en-US" b="1" i="1" dirty="0" smtClean="0"/>
          </a:p>
          <a:p>
            <a:pPr algn="just">
              <a:buFont typeface="Arial" pitchFamily="34" charset="0"/>
              <a:buChar char="•"/>
            </a:pPr>
            <a:r>
              <a:rPr lang="en-US" b="1" i="1" dirty="0" err="1" smtClean="0"/>
              <a:t>Dugoro</a:t>
            </a:r>
            <a:r>
              <a:rPr lang="sr-Latn-RS" b="1" i="1" dirty="0" smtClean="0"/>
              <a:t>čna Filipsova kriva ukazuje na to da se ne može birati između inflacije i nezaposlenosti. Bez obzira na stopu inflacije</a:t>
            </a:r>
            <a:r>
              <a:rPr lang="en-US" b="1" i="1" dirty="0" smtClean="0"/>
              <a:t>,</a:t>
            </a:r>
            <a:r>
              <a:rPr lang="sr-Latn-RS" b="1" i="1" dirty="0" smtClean="0"/>
              <a:t> nezaposlenost teži ka svojoj prirodnoj stopi. Zato je Filipsova </a:t>
            </a:r>
            <a:r>
              <a:rPr lang="en-US" b="1" i="1" dirty="0" smtClean="0"/>
              <a:t> </a:t>
            </a:r>
            <a:r>
              <a:rPr lang="sr-Latn-RS" b="1" i="1" dirty="0" smtClean="0"/>
              <a:t>kriva u dugom roku vertikalna. grafikon 21.6</a:t>
            </a:r>
            <a:r>
              <a:rPr lang="en-US" b="1" i="1" dirty="0" smtClean="0"/>
              <a:t>- panel </a:t>
            </a:r>
            <a:r>
              <a:rPr lang="sr-Latn-RS" b="1" i="1" dirty="0" smtClean="0"/>
              <a:t>b</a:t>
            </a:r>
            <a:r>
              <a:rPr lang="en-US" b="1" i="1" dirty="0" smtClean="0"/>
              <a:t>)</a:t>
            </a:r>
          </a:p>
          <a:p>
            <a:pPr algn="just">
              <a:buFont typeface="Arial" pitchFamily="34" charset="0"/>
              <a:buChar char="•"/>
            </a:pPr>
            <a:endParaRPr lang="en-US" b="1" i="1" dirty="0" smtClean="0"/>
          </a:p>
          <a:p>
            <a:pPr algn="just">
              <a:buFont typeface="Arial" pitchFamily="34" charset="0"/>
              <a:buChar char="•"/>
            </a:pPr>
            <a:endParaRPr lang="sr-Latn-RS" b="1" i="1" dirty="0" smtClean="0"/>
          </a:p>
          <a:p>
            <a:pPr algn="just">
              <a:buFont typeface="Arial" pitchFamily="34" charset="0"/>
              <a:buChar char="•"/>
            </a:pPr>
            <a:endParaRPr lang="sr-Latn-RS" b="1" i="1" dirty="0" smtClean="0"/>
          </a:p>
          <a:p>
            <a:pPr algn="just">
              <a:buFont typeface="Arial" pitchFamily="34" charset="0"/>
              <a:buChar char="•"/>
            </a:pPr>
            <a:endParaRPr lang="sr-Latn-RS" dirty="0" smtClean="0"/>
          </a:p>
          <a:p>
            <a:pPr>
              <a:buFont typeface="Arial" pitchFamily="34" charset="0"/>
              <a:buChar char="•"/>
            </a:pPr>
            <a:endParaRPr lang="sr-Latn-RS" dirty="0" smtClean="0"/>
          </a:p>
          <a:p>
            <a:pPr>
              <a:buFont typeface="Arial" pitchFamily="34" charset="0"/>
              <a:buChar char="•"/>
            </a:pPr>
            <a:endParaRPr lang="sr-Latn-RS" b="1" i="1"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19616" y="577850"/>
            <a:ext cx="7614920" cy="6278642"/>
          </a:xfrm>
        </p:spPr>
        <p:txBody>
          <a:bodyPr/>
          <a:lstStyle/>
          <a:p>
            <a:pPr algn="just"/>
            <a:r>
              <a:rPr lang="sr-Latn-RS" sz="2400" dirty="0" smtClean="0"/>
              <a:t>Filipsova kriva opravdava vadine intervencije u ekonomiji. Ako kreatori politike u kratkom periodu žele nižu inflaciju oni će morati da prihvate i višu nezaposlenost. Položaj filipsove krive pokazuje dostićne kombinacije inflacije i stope nezaposlenosti duž same krive. </a:t>
            </a:r>
            <a:endParaRPr lang="sr-Latn-RS" sz="2400" dirty="0"/>
          </a:p>
          <a:p>
            <a:pPr algn="just"/>
            <a:r>
              <a:rPr lang="sr-Latn-RS" sz="2400" b="1" dirty="0" smtClean="0"/>
              <a:t>1. Model AS-AD, rast AD i dugoročna agregatna ponuda (Slika 21.7, pano a)</a:t>
            </a:r>
          </a:p>
          <a:p>
            <a:pPr algn="just"/>
            <a:r>
              <a:rPr lang="sr-Latn-RS" sz="2400" dirty="0" smtClean="0"/>
              <a:t>Ako je agregatna tražnja niska ekonomija je u tački ravnoteže E1 sa agregatnim nivoom cena od 103 i niskim agregatnim autputom od 10. Ako je kriva agregatne tražnje AD1 tada je autput gep 0 a stopa inflacije 3%. Ako se kriva pomeri na položaj AD2 atuput gep će biti 4% a stopa inflacije 7%</a:t>
            </a:r>
          </a:p>
          <a:p>
            <a:pPr algn="just"/>
            <a:r>
              <a:rPr lang="sr-Latn-RS" sz="2400" b="1" dirty="0" smtClean="0"/>
              <a:t>2.  Filipsova kria vodi inflaciji i padu stope nezaposlenosti (Slika 21.7, pano b)</a:t>
            </a:r>
          </a:p>
          <a:p>
            <a:pPr algn="just"/>
            <a:r>
              <a:rPr lang="sr-Latn-RS" sz="2400" dirty="0" smtClean="0"/>
              <a:t>Ako je stopa nezaposlenosti 8% i niska stopa inflacije od 3% ako agregatna tražnja raste, smanjiće se stopa nezaposlenosti na 4%, ali će se povećati stopa inflacije na 7%, tačka E2.</a:t>
            </a:r>
            <a:endParaRPr lang="sr-Latn-RS" sz="2400" dirty="0"/>
          </a:p>
        </p:txBody>
      </p:sp>
    </p:spTree>
    <p:extLst>
      <p:ext uri="{BB962C8B-B14F-4D97-AF65-F5344CB8AC3E}">
        <p14:creationId xmlns:p14="http://schemas.microsoft.com/office/powerpoint/2010/main" val="13399026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19616" y="425450"/>
            <a:ext cx="8075284" cy="6278642"/>
          </a:xfrm>
        </p:spPr>
        <p:txBody>
          <a:bodyPr/>
          <a:lstStyle/>
          <a:p>
            <a:pPr algn="just"/>
            <a:r>
              <a:rPr lang="sr-Latn-RS" sz="2400" b="1" dirty="0" smtClean="0"/>
              <a:t>Dugoročna Filipsova kriva</a:t>
            </a:r>
          </a:p>
          <a:p>
            <a:pPr algn="just"/>
            <a:r>
              <a:rPr lang="sr-Latn-RS" sz="2400" dirty="0" smtClean="0"/>
              <a:t>Predstavljena je vertikalnom krivom pri prirodnoj stopi nezaposlenosti i pokazuju verovanje da će se ekonomija uvek vratiti ravnotežnoj ili prirodnoj stopi nezaposlenosti koliko god da je dugoročna stopa inflacije. To znači da nezaposlenost na dugi rok ne zavisi od rasta novčane mase tj. Inflacije. Tvrdnja da se nezaposlenost vraća na svoju ravnotežnu ili prirodnu stopu naziva se hipoteza prirodne stope.</a:t>
            </a:r>
          </a:p>
          <a:p>
            <a:pPr algn="just"/>
            <a:r>
              <a:rPr lang="sr-Latn-RS" sz="2400" dirty="0" smtClean="0"/>
              <a:t>Vertikalna Filipsova kriva je izraz ideje o monetarnoj neutralnosti. </a:t>
            </a:r>
          </a:p>
          <a:p>
            <a:pPr algn="just"/>
            <a:r>
              <a:rPr lang="sr-Latn-RS" sz="2400" dirty="0" smtClean="0"/>
              <a:t>Vertikalna dugoročna Filipsova kriva zajedno sa vertikalnom krivom dugoročne agregatne ponude nameće zaključak da monetarna politika utiče na nominalne varijable tj. Nivo cena i stopu inflacije ali ne i na realne varijable tj. Na realni GDP i nezaposlenost. Bez obzira kakvu monetarnu politiku da sprovodi Centralna banka u tom slučaju autput i nezaposlenost su na dugi rok na svojim prirodnim nivoima.</a:t>
            </a:r>
          </a:p>
        </p:txBody>
      </p:sp>
    </p:spTree>
    <p:extLst>
      <p:ext uri="{BB962C8B-B14F-4D97-AF65-F5344CB8AC3E}">
        <p14:creationId xmlns:p14="http://schemas.microsoft.com/office/powerpoint/2010/main" val="3998645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1843416" y="598423"/>
            <a:ext cx="7348220" cy="1229995"/>
          </a:xfrm>
          <a:prstGeom prst="rect">
            <a:avLst/>
          </a:prstGeom>
        </p:spPr>
        <p:txBody>
          <a:bodyPr vert="horz" wrap="square" lIns="0" tIns="0" rIns="0" bIns="0" rtlCol="0">
            <a:spAutoFit/>
          </a:bodyPr>
          <a:lstStyle/>
          <a:p>
            <a:pPr marL="12700" marR="5080">
              <a:lnSpc>
                <a:spcPct val="100000"/>
              </a:lnSpc>
            </a:pPr>
            <a:r>
              <a:rPr sz="4000" dirty="0"/>
              <a:t>Šta je inflacija, nivo </a:t>
            </a:r>
            <a:r>
              <a:rPr sz="4000" spc="-5" dirty="0"/>
              <a:t>cena i</a:t>
            </a:r>
            <a:r>
              <a:rPr sz="4000" spc="-105" dirty="0"/>
              <a:t> </a:t>
            </a:r>
            <a:r>
              <a:rPr sz="4000" dirty="0"/>
              <a:t>vrednost  </a:t>
            </a:r>
            <a:r>
              <a:rPr sz="4000" i="1" dirty="0"/>
              <a:t>novca</a:t>
            </a:r>
            <a:endParaRPr sz="4000"/>
          </a:p>
        </p:txBody>
      </p:sp>
      <p:sp>
        <p:nvSpPr>
          <p:cNvPr id="5" name="object 5"/>
          <p:cNvSpPr/>
          <p:nvPr/>
        </p:nvSpPr>
        <p:spPr>
          <a:xfrm>
            <a:off x="774073" y="3777996"/>
            <a:ext cx="9144000" cy="3429000"/>
          </a:xfrm>
          <a:custGeom>
            <a:avLst/>
            <a:gdLst/>
            <a:ahLst/>
            <a:cxnLst/>
            <a:rect l="l" t="t" r="r" b="b"/>
            <a:pathLst>
              <a:path w="9144000" h="3429000">
                <a:moveTo>
                  <a:pt x="9143996" y="3428999"/>
                </a:moveTo>
                <a:lnTo>
                  <a:pt x="9143996" y="0"/>
                </a:lnTo>
                <a:lnTo>
                  <a:pt x="0" y="0"/>
                </a:lnTo>
                <a:lnTo>
                  <a:pt x="0" y="3428999"/>
                </a:lnTo>
                <a:lnTo>
                  <a:pt x="9143996" y="3428999"/>
                </a:lnTo>
                <a:close/>
              </a:path>
            </a:pathLst>
          </a:custGeom>
          <a:solidFill>
            <a:srgbClr val="FFFFFF"/>
          </a:solidFill>
        </p:spPr>
        <p:txBody>
          <a:bodyPr wrap="square" lIns="0" tIns="0" rIns="0" bIns="0" rtlCol="0"/>
          <a:lstStyle/>
          <a:p>
            <a:endParaRPr/>
          </a:p>
        </p:txBody>
      </p:sp>
      <p:sp>
        <p:nvSpPr>
          <p:cNvPr id="6" name="object 6"/>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7" name="object 7"/>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8" name="object 8"/>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9" name="object 9"/>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10" name="object 10"/>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1" name="object 11"/>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2" name="object 12"/>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3" name="object 13"/>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4" name="object 14"/>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5" name="object 15"/>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6" name="object 16"/>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17" name="object 17"/>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18" name="object 18"/>
          <p:cNvSpPr txBox="1"/>
          <p:nvPr/>
        </p:nvSpPr>
        <p:spPr>
          <a:xfrm>
            <a:off x="1919616" y="1983840"/>
            <a:ext cx="7615555" cy="1920398"/>
          </a:xfrm>
          <a:prstGeom prst="rect">
            <a:avLst/>
          </a:prstGeom>
        </p:spPr>
        <p:txBody>
          <a:bodyPr vert="horz" wrap="square" lIns="0" tIns="0" rIns="0" bIns="0" rtlCol="0">
            <a:spAutoFit/>
          </a:bodyPr>
          <a:lstStyle/>
          <a:p>
            <a:pPr marL="355600" marR="5080" indent="-342900" algn="just">
              <a:lnSpc>
                <a:spcPct val="96000"/>
              </a:lnSpc>
              <a:buClr>
                <a:srgbClr val="32CCCC"/>
              </a:buClr>
              <a:buSzPct val="69230"/>
              <a:buFont typeface="Wingdings"/>
              <a:buChar char=""/>
              <a:tabLst>
                <a:tab pos="355600" algn="l"/>
              </a:tabLst>
            </a:pPr>
            <a:r>
              <a:rPr sz="2600" spc="-5" dirty="0">
                <a:latin typeface="Times New Roman"/>
                <a:cs typeface="Times New Roman"/>
              </a:rPr>
              <a:t>Prema </a:t>
            </a:r>
            <a:r>
              <a:rPr sz="2600" dirty="0">
                <a:latin typeface="Times New Roman"/>
                <a:cs typeface="Times New Roman"/>
              </a:rPr>
              <a:t>tome</a:t>
            </a:r>
            <a:r>
              <a:rPr sz="2600" b="1" dirty="0">
                <a:latin typeface="Times New Roman"/>
                <a:cs typeface="Times New Roman"/>
              </a:rPr>
              <a:t>, kada </a:t>
            </a:r>
            <a:r>
              <a:rPr sz="2600" b="1" spc="-5" dirty="0">
                <a:latin typeface="Times New Roman"/>
                <a:cs typeface="Times New Roman"/>
              </a:rPr>
              <a:t>opšti </a:t>
            </a:r>
            <a:r>
              <a:rPr sz="2600" b="1" dirty="0">
                <a:latin typeface="Times New Roman"/>
                <a:cs typeface="Times New Roman"/>
              </a:rPr>
              <a:t>nivo </a:t>
            </a:r>
            <a:r>
              <a:rPr sz="2600" b="1" spc="-5" dirty="0">
                <a:latin typeface="Times New Roman"/>
                <a:cs typeface="Times New Roman"/>
              </a:rPr>
              <a:t>cena </a:t>
            </a:r>
            <a:r>
              <a:rPr sz="2600" b="1" spc="-10" dirty="0">
                <a:latin typeface="Times New Roman"/>
                <a:cs typeface="Times New Roman"/>
              </a:rPr>
              <a:t>raste, </a:t>
            </a:r>
            <a:r>
              <a:rPr sz="2600" b="1" dirty="0">
                <a:latin typeface="Times New Roman"/>
                <a:cs typeface="Times New Roman"/>
              </a:rPr>
              <a:t>vrednost  novca opada, odnosno </a:t>
            </a:r>
            <a:r>
              <a:rPr sz="2600" b="1" spc="-5" dirty="0">
                <a:latin typeface="Times New Roman"/>
                <a:cs typeface="Times New Roman"/>
              </a:rPr>
              <a:t>ljudi drže ve</a:t>
            </a:r>
            <a:r>
              <a:rPr sz="2600" spc="-5" dirty="0">
                <a:latin typeface="Times New Roman"/>
                <a:cs typeface="Times New Roman"/>
              </a:rPr>
              <a:t>ć</a:t>
            </a:r>
            <a:r>
              <a:rPr sz="2600" b="1" spc="-5" dirty="0">
                <a:latin typeface="Times New Roman"/>
                <a:cs typeface="Times New Roman"/>
              </a:rPr>
              <a:t>u koli</a:t>
            </a:r>
            <a:r>
              <a:rPr sz="2600" spc="-5" dirty="0">
                <a:latin typeface="Times New Roman"/>
                <a:cs typeface="Times New Roman"/>
              </a:rPr>
              <a:t>č</a:t>
            </a:r>
            <a:r>
              <a:rPr sz="2600" b="1" spc="-5" dirty="0">
                <a:latin typeface="Times New Roman"/>
                <a:cs typeface="Times New Roman"/>
              </a:rPr>
              <a:t>inu  </a:t>
            </a:r>
            <a:r>
              <a:rPr sz="2600" b="1" dirty="0">
                <a:latin typeface="Times New Roman"/>
                <a:cs typeface="Times New Roman"/>
              </a:rPr>
              <a:t>novca, </a:t>
            </a:r>
            <a:r>
              <a:rPr sz="2600" b="1" spc="-10" dirty="0">
                <a:latin typeface="Times New Roman"/>
                <a:cs typeface="Times New Roman"/>
              </a:rPr>
              <a:t>zato </a:t>
            </a:r>
            <a:r>
              <a:rPr sz="2600" b="1" spc="-5" dirty="0">
                <a:latin typeface="Times New Roman"/>
                <a:cs typeface="Times New Roman"/>
              </a:rPr>
              <a:t>što </a:t>
            </a:r>
            <a:r>
              <a:rPr sz="2600" b="1" spc="-10" dirty="0">
                <a:latin typeface="Times New Roman"/>
                <a:cs typeface="Times New Roman"/>
              </a:rPr>
              <a:t>za </a:t>
            </a:r>
            <a:r>
              <a:rPr sz="2600" b="1" dirty="0">
                <a:latin typeface="Times New Roman"/>
                <a:cs typeface="Times New Roman"/>
              </a:rPr>
              <a:t>jednu </a:t>
            </a:r>
            <a:r>
              <a:rPr sz="2600" b="1" spc="-5" dirty="0">
                <a:latin typeface="Times New Roman"/>
                <a:cs typeface="Times New Roman"/>
              </a:rPr>
              <a:t>nov</a:t>
            </a:r>
            <a:r>
              <a:rPr sz="2600" spc="-5" dirty="0">
                <a:latin typeface="Times New Roman"/>
                <a:cs typeface="Times New Roman"/>
              </a:rPr>
              <a:t>č</a:t>
            </a:r>
            <a:r>
              <a:rPr sz="2600" b="1" spc="-5" dirty="0">
                <a:latin typeface="Times New Roman"/>
                <a:cs typeface="Times New Roman"/>
              </a:rPr>
              <a:t>anu jedinicu kupuju  manje dobara </a:t>
            </a:r>
            <a:r>
              <a:rPr sz="2600" b="1" dirty="0">
                <a:latin typeface="Times New Roman"/>
                <a:cs typeface="Times New Roman"/>
              </a:rPr>
              <a:t>i usluga. </a:t>
            </a:r>
            <a:r>
              <a:rPr sz="2600" spc="-5" dirty="0">
                <a:latin typeface="Times New Roman"/>
                <a:cs typeface="Times New Roman"/>
              </a:rPr>
              <a:t>Tada svaka novčana jedinica  </a:t>
            </a:r>
            <a:r>
              <a:rPr sz="2600" dirty="0">
                <a:latin typeface="Times New Roman"/>
                <a:cs typeface="Times New Roman"/>
              </a:rPr>
              <a:t>postaje </a:t>
            </a:r>
            <a:r>
              <a:rPr sz="2600" spc="-5" dirty="0">
                <a:latin typeface="Times New Roman"/>
                <a:cs typeface="Times New Roman"/>
              </a:rPr>
              <a:t>manje </a:t>
            </a:r>
            <a:r>
              <a:rPr sz="2600" dirty="0">
                <a:latin typeface="Times New Roman"/>
                <a:cs typeface="Times New Roman"/>
              </a:rPr>
              <a:t>vredna (zbog </a:t>
            </a:r>
            <a:r>
              <a:rPr sz="2600" spc="-5" dirty="0">
                <a:latin typeface="Times New Roman"/>
                <a:cs typeface="Times New Roman"/>
              </a:rPr>
              <a:t>rasta </a:t>
            </a:r>
            <a:r>
              <a:rPr sz="2600" spc="5" dirty="0">
                <a:latin typeface="Times New Roman"/>
                <a:cs typeface="Times New Roman"/>
              </a:rPr>
              <a:t>ponude</a:t>
            </a:r>
            <a:r>
              <a:rPr sz="2600" spc="-145" dirty="0">
                <a:latin typeface="Times New Roman"/>
                <a:cs typeface="Times New Roman"/>
              </a:rPr>
              <a:t> </a:t>
            </a:r>
            <a:r>
              <a:rPr sz="2600">
                <a:latin typeface="Times New Roman"/>
                <a:cs typeface="Times New Roman"/>
              </a:rPr>
              <a:t>novca</a:t>
            </a:r>
            <a:r>
              <a:rPr sz="2600" smtClean="0">
                <a:latin typeface="Times New Roman"/>
                <a:cs typeface="Times New Roman"/>
              </a:rPr>
              <a:t>).</a:t>
            </a:r>
            <a:endParaRPr sz="2600">
              <a:latin typeface="Times New Roman"/>
              <a:cs typeface="Times New Roman"/>
            </a:endParaRPr>
          </a:p>
        </p:txBody>
      </p:sp>
      <p:sp>
        <p:nvSpPr>
          <p:cNvPr id="19" name="object 19"/>
          <p:cNvSpPr txBox="1">
            <a:spLocks noGrp="1"/>
          </p:cNvSpPr>
          <p:nvPr>
            <p:ph type="sldNum" sz="quarter" idx="7"/>
          </p:nvPr>
        </p:nvSpPr>
        <p:spPr>
          <a:prstGeom prst="rect">
            <a:avLst/>
          </a:prstGeom>
        </p:spPr>
        <p:txBody>
          <a:bodyPr vert="horz" wrap="square" lIns="0" tIns="0" rIns="0" bIns="0" rtlCol="0">
            <a:spAutoFit/>
          </a:bodyPr>
          <a:lstStyle/>
          <a:p>
            <a:pPr marL="95250">
              <a:lnSpc>
                <a:spcPts val="1105"/>
              </a:lnSpc>
            </a:pPr>
            <a:fld id="{81D60167-4931-47E6-BA6A-407CBD079E47}" type="slidenum">
              <a:rPr spc="-5" dirty="0"/>
              <a:pPr marL="95250">
                <a:lnSpc>
                  <a:spcPts val="1105"/>
                </a:lnSpc>
              </a:pPr>
              <a:t>5</a:t>
            </a:fld>
            <a:endParaRPr spc="-5"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1843416" y="598423"/>
            <a:ext cx="7348220" cy="1229995"/>
          </a:xfrm>
          <a:prstGeom prst="rect">
            <a:avLst/>
          </a:prstGeom>
        </p:spPr>
        <p:txBody>
          <a:bodyPr vert="horz" wrap="square" lIns="0" tIns="0" rIns="0" bIns="0" rtlCol="0">
            <a:spAutoFit/>
          </a:bodyPr>
          <a:lstStyle/>
          <a:p>
            <a:pPr marL="12700" marR="5080">
              <a:lnSpc>
                <a:spcPct val="100000"/>
              </a:lnSpc>
            </a:pPr>
            <a:r>
              <a:rPr sz="4000" dirty="0"/>
              <a:t>Šta je inflacija, nivo </a:t>
            </a:r>
            <a:r>
              <a:rPr sz="4000" spc="-5" dirty="0"/>
              <a:t>cena i</a:t>
            </a:r>
            <a:r>
              <a:rPr sz="4000" spc="-105" dirty="0"/>
              <a:t> </a:t>
            </a:r>
            <a:r>
              <a:rPr sz="4000" dirty="0"/>
              <a:t>vrednost  </a:t>
            </a:r>
            <a:r>
              <a:rPr sz="4000" i="1" dirty="0"/>
              <a:t>novca</a:t>
            </a:r>
            <a:endParaRPr sz="4000"/>
          </a:p>
        </p:txBody>
      </p:sp>
      <p:sp>
        <p:nvSpPr>
          <p:cNvPr id="5" name="object 5"/>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6" name="object 6"/>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7" name="object 7"/>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8" name="object 8"/>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9" name="object 9"/>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0" name="object 10"/>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1" name="object 11"/>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2" name="object 12"/>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3" name="object 13"/>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4" name="object 14"/>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5" name="object 15"/>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16" name="object 16"/>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17" name="object 17"/>
          <p:cNvSpPr txBox="1"/>
          <p:nvPr/>
        </p:nvSpPr>
        <p:spPr>
          <a:xfrm>
            <a:off x="1995816" y="1983230"/>
            <a:ext cx="7615555" cy="3200876"/>
          </a:xfrm>
          <a:prstGeom prst="rect">
            <a:avLst/>
          </a:prstGeom>
        </p:spPr>
        <p:txBody>
          <a:bodyPr vert="horz" wrap="square" lIns="0" tIns="0" rIns="0" bIns="0" rtlCol="0">
            <a:spAutoFit/>
          </a:bodyPr>
          <a:lstStyle/>
          <a:p>
            <a:pPr marL="355600" marR="5080" indent="-342900" algn="just">
              <a:lnSpc>
                <a:spcPct val="100000"/>
              </a:lnSpc>
              <a:buClr>
                <a:srgbClr val="32CCCC"/>
              </a:buClr>
              <a:buSzPct val="69230"/>
              <a:buFont typeface="Wingdings"/>
              <a:buChar char=""/>
              <a:tabLst>
                <a:tab pos="355600" algn="l"/>
              </a:tabLst>
            </a:pPr>
            <a:r>
              <a:rPr lang="sr-Latn-RS" sz="2600" dirty="0" smtClean="0">
                <a:latin typeface="Times New Roman"/>
                <a:cs typeface="Times New Roman"/>
              </a:rPr>
              <a:t>V</a:t>
            </a:r>
            <a:r>
              <a:rPr sz="2600" smtClean="0">
                <a:latin typeface="Times New Roman"/>
                <a:cs typeface="Times New Roman"/>
              </a:rPr>
              <a:t>iši </a:t>
            </a:r>
            <a:r>
              <a:rPr sz="2600" spc="5" dirty="0">
                <a:latin typeface="Times New Roman"/>
                <a:cs typeface="Times New Roman"/>
              </a:rPr>
              <a:t>nivo </a:t>
            </a:r>
            <a:r>
              <a:rPr sz="2600" spc="-5" dirty="0">
                <a:latin typeface="Times New Roman"/>
                <a:cs typeface="Times New Roman"/>
              </a:rPr>
              <a:t>cena (niža vrednost novca)  povećava traženu količinu novca. </a:t>
            </a:r>
            <a:r>
              <a:rPr sz="2600" b="1" spc="-5" dirty="0">
                <a:latin typeface="Times New Roman"/>
                <a:cs typeface="Times New Roman"/>
              </a:rPr>
              <a:t>Vrednost novca  zavisi </a:t>
            </a:r>
            <a:r>
              <a:rPr sz="2600" b="1" dirty="0">
                <a:latin typeface="Times New Roman"/>
                <a:cs typeface="Times New Roman"/>
              </a:rPr>
              <a:t>od </a:t>
            </a:r>
            <a:r>
              <a:rPr sz="2600" b="1" spc="-5" dirty="0">
                <a:latin typeface="Times New Roman"/>
                <a:cs typeface="Times New Roman"/>
              </a:rPr>
              <a:t>njegove </a:t>
            </a:r>
            <a:r>
              <a:rPr sz="2600" b="1" dirty="0">
                <a:latin typeface="Times New Roman"/>
                <a:cs typeface="Times New Roman"/>
              </a:rPr>
              <a:t>ponude i </a:t>
            </a:r>
            <a:r>
              <a:rPr sz="2600" b="1" spc="-5" dirty="0">
                <a:latin typeface="Times New Roman"/>
                <a:cs typeface="Times New Roman"/>
              </a:rPr>
              <a:t>tražnje</a:t>
            </a:r>
            <a:r>
              <a:rPr sz="2600" spc="-5" dirty="0">
                <a:latin typeface="Times New Roman"/>
                <a:cs typeface="Times New Roman"/>
              </a:rPr>
              <a:t>, postavlja se  </a:t>
            </a:r>
            <a:r>
              <a:rPr sz="2600" dirty="0">
                <a:latin typeface="Times New Roman"/>
                <a:cs typeface="Times New Roman"/>
              </a:rPr>
              <a:t>pitanje </a:t>
            </a:r>
            <a:r>
              <a:rPr sz="2600" i="1" spc="-5" dirty="0">
                <a:latin typeface="Times New Roman"/>
                <a:cs typeface="Times New Roman"/>
              </a:rPr>
              <a:t>kako je ponuda novca </a:t>
            </a:r>
            <a:r>
              <a:rPr sz="2600" i="1" spc="-10">
                <a:latin typeface="Times New Roman"/>
                <a:cs typeface="Times New Roman"/>
              </a:rPr>
              <a:t>koju </a:t>
            </a:r>
            <a:r>
              <a:rPr sz="2600" i="1" spc="-5" smtClean="0">
                <a:latin typeface="Times New Roman"/>
                <a:cs typeface="Times New Roman"/>
              </a:rPr>
              <a:t>obezbe</a:t>
            </a:r>
            <a:r>
              <a:rPr lang="sr-Latn-RS" sz="2600" i="1" spc="-5" dirty="0">
                <a:latin typeface="Times New Roman"/>
                <a:cs typeface="Times New Roman"/>
              </a:rPr>
              <a:t>đ</a:t>
            </a:r>
            <a:r>
              <a:rPr sz="2600" i="1" spc="-5" smtClean="0">
                <a:latin typeface="Times New Roman"/>
                <a:cs typeface="Times New Roman"/>
              </a:rPr>
              <a:t>uje </a:t>
            </a:r>
            <a:r>
              <a:rPr sz="2600" b="1" i="1" dirty="0">
                <a:latin typeface="Times New Roman"/>
                <a:cs typeface="Times New Roman"/>
              </a:rPr>
              <a:t>CB </a:t>
            </a:r>
            <a:r>
              <a:rPr sz="2600" i="1" dirty="0">
                <a:latin typeface="Times New Roman"/>
                <a:cs typeface="Times New Roman"/>
              </a:rPr>
              <a:t>u  </a:t>
            </a:r>
            <a:r>
              <a:rPr sz="2600" i="1" spc="-5" dirty="0">
                <a:latin typeface="Times New Roman"/>
                <a:cs typeface="Times New Roman"/>
              </a:rPr>
              <a:t>ravnoteži sa </a:t>
            </a:r>
            <a:r>
              <a:rPr sz="2600" i="1" dirty="0">
                <a:latin typeface="Times New Roman"/>
                <a:cs typeface="Times New Roman"/>
              </a:rPr>
              <a:t>koli</a:t>
            </a:r>
            <a:r>
              <a:rPr sz="2600" dirty="0">
                <a:latin typeface="Times New Roman"/>
                <a:cs typeface="Times New Roman"/>
              </a:rPr>
              <a:t>č</a:t>
            </a:r>
            <a:r>
              <a:rPr sz="2600" i="1" dirty="0">
                <a:latin typeface="Times New Roman"/>
                <a:cs typeface="Times New Roman"/>
              </a:rPr>
              <a:t>inom </a:t>
            </a:r>
            <a:r>
              <a:rPr sz="2600" i="1" spc="-5" dirty="0">
                <a:latin typeface="Times New Roman"/>
                <a:cs typeface="Times New Roman"/>
              </a:rPr>
              <a:t>novca </a:t>
            </a:r>
            <a:r>
              <a:rPr sz="2600" i="1" dirty="0">
                <a:latin typeface="Times New Roman"/>
                <a:cs typeface="Times New Roman"/>
              </a:rPr>
              <a:t>koju </a:t>
            </a:r>
            <a:r>
              <a:rPr sz="2600" i="1" spc="-5" dirty="0">
                <a:latin typeface="Times New Roman"/>
                <a:cs typeface="Times New Roman"/>
              </a:rPr>
              <a:t>ljudi </a:t>
            </a:r>
            <a:r>
              <a:rPr sz="2600" i="1" dirty="0">
                <a:latin typeface="Times New Roman"/>
                <a:cs typeface="Times New Roman"/>
              </a:rPr>
              <a:t>traže</a:t>
            </a:r>
            <a:r>
              <a:rPr sz="2600" i="1">
                <a:latin typeface="Times New Roman"/>
                <a:cs typeface="Times New Roman"/>
              </a:rPr>
              <a:t>. </a:t>
            </a:r>
            <a:r>
              <a:rPr sz="2600" spc="-5" smtClean="0">
                <a:latin typeface="Times New Roman"/>
                <a:cs typeface="Times New Roman"/>
              </a:rPr>
              <a:t>Na  </a:t>
            </a:r>
            <a:r>
              <a:rPr sz="2600" dirty="0">
                <a:latin typeface="Times New Roman"/>
                <a:cs typeface="Times New Roman"/>
              </a:rPr>
              <a:t>dugi </a:t>
            </a:r>
            <a:r>
              <a:rPr sz="2600" spc="-5" dirty="0">
                <a:latin typeface="Times New Roman"/>
                <a:cs typeface="Times New Roman"/>
              </a:rPr>
              <a:t>rok, </a:t>
            </a:r>
            <a:r>
              <a:rPr sz="2600" dirty="0">
                <a:latin typeface="Times New Roman"/>
                <a:cs typeface="Times New Roman"/>
              </a:rPr>
              <a:t>opšti nivo cena </a:t>
            </a:r>
            <a:r>
              <a:rPr sz="2600" spc="-5">
                <a:latin typeface="Times New Roman"/>
                <a:cs typeface="Times New Roman"/>
              </a:rPr>
              <a:t>se </a:t>
            </a:r>
            <a:r>
              <a:rPr sz="2600" spc="-5" smtClean="0">
                <a:latin typeface="Times New Roman"/>
                <a:cs typeface="Times New Roman"/>
              </a:rPr>
              <a:t>prilago</a:t>
            </a:r>
            <a:r>
              <a:rPr lang="sr-Latn-RS" sz="2600" spc="-5" dirty="0" smtClean="0">
                <a:latin typeface="Times New Roman"/>
                <a:cs typeface="Times New Roman"/>
              </a:rPr>
              <a:t>đ</a:t>
            </a:r>
            <a:r>
              <a:rPr sz="2600" spc="-5" smtClean="0">
                <a:latin typeface="Times New Roman"/>
                <a:cs typeface="Times New Roman"/>
              </a:rPr>
              <a:t>ava </a:t>
            </a:r>
            <a:r>
              <a:rPr sz="2600" dirty="0">
                <a:latin typeface="Times New Roman"/>
                <a:cs typeface="Times New Roman"/>
              </a:rPr>
              <a:t>dok ne  dostigne nivo u kome </a:t>
            </a:r>
            <a:r>
              <a:rPr sz="2600" spc="-5" dirty="0">
                <a:latin typeface="Times New Roman"/>
                <a:cs typeface="Times New Roman"/>
              </a:rPr>
              <a:t>je tražnja jednaka </a:t>
            </a:r>
            <a:r>
              <a:rPr sz="2600">
                <a:latin typeface="Times New Roman"/>
                <a:cs typeface="Times New Roman"/>
              </a:rPr>
              <a:t>ponudi </a:t>
            </a:r>
            <a:r>
              <a:rPr sz="2600" spc="180">
                <a:latin typeface="Times New Roman"/>
                <a:cs typeface="Times New Roman"/>
              </a:rPr>
              <a:t> </a:t>
            </a:r>
            <a:r>
              <a:rPr sz="2600" spc="-5" smtClean="0">
                <a:latin typeface="Times New Roman"/>
                <a:cs typeface="Times New Roman"/>
              </a:rPr>
              <a:t>novca</a:t>
            </a:r>
            <a:r>
              <a:rPr lang="sr-Latn-RS" sz="2600" spc="-5" dirty="0">
                <a:latin typeface="Times New Roman"/>
                <a:cs typeface="Times New Roman"/>
              </a:rPr>
              <a:t> </a:t>
            </a:r>
            <a:r>
              <a:rPr sz="2600" smtClean="0">
                <a:latin typeface="Times New Roman"/>
                <a:cs typeface="Times New Roman"/>
              </a:rPr>
              <a:t>- </a:t>
            </a:r>
            <a:r>
              <a:rPr sz="2600" b="1" i="1" dirty="0">
                <a:latin typeface="Times New Roman"/>
                <a:cs typeface="Times New Roman"/>
              </a:rPr>
              <a:t>ravnotežna kamatna</a:t>
            </a:r>
            <a:r>
              <a:rPr sz="2600" b="1" i="1" spc="-125" dirty="0">
                <a:latin typeface="Times New Roman"/>
                <a:cs typeface="Times New Roman"/>
              </a:rPr>
              <a:t> </a:t>
            </a:r>
            <a:r>
              <a:rPr sz="2600" b="1" i="1" dirty="0">
                <a:latin typeface="Times New Roman"/>
                <a:cs typeface="Times New Roman"/>
              </a:rPr>
              <a:t>stopa</a:t>
            </a:r>
            <a:r>
              <a:rPr sz="2600" dirty="0">
                <a:latin typeface="Times New Roman"/>
                <a:cs typeface="Times New Roman"/>
              </a:rPr>
              <a:t>.</a:t>
            </a:r>
            <a:endParaRPr sz="2600">
              <a:latin typeface="Times New Roman"/>
              <a:cs typeface="Times New Roman"/>
            </a:endParaRPr>
          </a:p>
        </p:txBody>
      </p:sp>
      <p:sp>
        <p:nvSpPr>
          <p:cNvPr id="18" name="object 18"/>
          <p:cNvSpPr txBox="1">
            <a:spLocks noGrp="1"/>
          </p:cNvSpPr>
          <p:nvPr>
            <p:ph type="sldNum" sz="quarter" idx="7"/>
          </p:nvPr>
        </p:nvSpPr>
        <p:spPr>
          <a:prstGeom prst="rect">
            <a:avLst/>
          </a:prstGeom>
        </p:spPr>
        <p:txBody>
          <a:bodyPr vert="horz" wrap="square" lIns="0" tIns="0" rIns="0" bIns="0" rtlCol="0">
            <a:spAutoFit/>
          </a:bodyPr>
          <a:lstStyle/>
          <a:p>
            <a:pPr marL="95250">
              <a:lnSpc>
                <a:spcPts val="1105"/>
              </a:lnSpc>
            </a:pPr>
            <a:fld id="{81D60167-4931-47E6-BA6A-407CBD079E47}" type="slidenum">
              <a:rPr spc="-5" dirty="0"/>
              <a:pPr marL="95250">
                <a:lnSpc>
                  <a:spcPts val="1105"/>
                </a:lnSpc>
              </a:pPr>
              <a:t>6</a:t>
            </a:fld>
            <a:endParaRPr spc="-5"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1843416" y="598423"/>
            <a:ext cx="7348220" cy="1229995"/>
          </a:xfrm>
          <a:prstGeom prst="rect">
            <a:avLst/>
          </a:prstGeom>
        </p:spPr>
        <p:txBody>
          <a:bodyPr vert="horz" wrap="square" lIns="0" tIns="0" rIns="0" bIns="0" rtlCol="0">
            <a:spAutoFit/>
          </a:bodyPr>
          <a:lstStyle/>
          <a:p>
            <a:pPr marL="12700" marR="5080">
              <a:lnSpc>
                <a:spcPct val="100000"/>
              </a:lnSpc>
            </a:pPr>
            <a:r>
              <a:rPr sz="4000" dirty="0"/>
              <a:t>Šta je inflacija, nivo </a:t>
            </a:r>
            <a:r>
              <a:rPr sz="4000" spc="-5" dirty="0"/>
              <a:t>cena i</a:t>
            </a:r>
            <a:r>
              <a:rPr sz="4000" spc="-105" dirty="0"/>
              <a:t> </a:t>
            </a:r>
            <a:r>
              <a:rPr sz="4000" dirty="0"/>
              <a:t>vrednost  </a:t>
            </a:r>
            <a:r>
              <a:rPr sz="4000" i="1" dirty="0"/>
              <a:t>novca</a:t>
            </a:r>
            <a:endParaRPr sz="4000"/>
          </a:p>
        </p:txBody>
      </p:sp>
      <p:sp>
        <p:nvSpPr>
          <p:cNvPr id="5" name="object 5"/>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6" name="object 6"/>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7" name="object 7"/>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8" name="object 8"/>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9" name="object 9"/>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0" name="object 10"/>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1" name="object 11"/>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2" name="object 12"/>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3" name="object 13"/>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4" name="object 14"/>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5" name="object 15"/>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16" name="object 16"/>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17" name="object 17"/>
          <p:cNvSpPr txBox="1"/>
          <p:nvPr/>
        </p:nvSpPr>
        <p:spPr>
          <a:xfrm>
            <a:off x="9513706" y="6639557"/>
            <a:ext cx="95885" cy="163830"/>
          </a:xfrm>
          <a:prstGeom prst="rect">
            <a:avLst/>
          </a:prstGeom>
        </p:spPr>
        <p:txBody>
          <a:bodyPr vert="horz" wrap="square" lIns="0" tIns="0" rIns="0" bIns="0" rtlCol="0">
            <a:spAutoFit/>
          </a:bodyPr>
          <a:lstStyle/>
          <a:p>
            <a:pPr marL="12700">
              <a:lnSpc>
                <a:spcPct val="100000"/>
              </a:lnSpc>
            </a:pPr>
            <a:r>
              <a:rPr sz="1000" spc="-5" dirty="0">
                <a:latin typeface="Arial"/>
                <a:cs typeface="Arial"/>
              </a:rPr>
              <a:t>8</a:t>
            </a:r>
            <a:endParaRPr sz="1000">
              <a:latin typeface="Arial"/>
              <a:cs typeface="Arial"/>
            </a:endParaRPr>
          </a:p>
        </p:txBody>
      </p:sp>
      <p:sp>
        <p:nvSpPr>
          <p:cNvPr id="18" name="object 18"/>
          <p:cNvSpPr txBox="1"/>
          <p:nvPr/>
        </p:nvSpPr>
        <p:spPr>
          <a:xfrm>
            <a:off x="1995816" y="1983230"/>
            <a:ext cx="7615555" cy="4580741"/>
          </a:xfrm>
          <a:prstGeom prst="rect">
            <a:avLst/>
          </a:prstGeom>
        </p:spPr>
        <p:txBody>
          <a:bodyPr vert="horz" wrap="square" lIns="0" tIns="0" rIns="0" bIns="0" rtlCol="0">
            <a:spAutoFit/>
          </a:bodyPr>
          <a:lstStyle/>
          <a:p>
            <a:pPr marL="355600" marR="5080" indent="-342900" algn="just">
              <a:lnSpc>
                <a:spcPct val="100000"/>
              </a:lnSpc>
              <a:buClr>
                <a:srgbClr val="32CCCC"/>
              </a:buClr>
              <a:buSzPct val="69230"/>
              <a:buFont typeface="Wingdings"/>
              <a:buChar char=""/>
              <a:tabLst>
                <a:tab pos="355600" algn="l"/>
              </a:tabLst>
            </a:pPr>
            <a:r>
              <a:rPr lang="sr-Latn-RS" sz="2600" spc="-5" dirty="0" smtClean="0">
                <a:latin typeface="Times New Roman"/>
                <a:cs typeface="Times New Roman"/>
              </a:rPr>
              <a:t>K</a:t>
            </a:r>
            <a:r>
              <a:rPr sz="2600" spc="-5" smtClean="0">
                <a:latin typeface="Times New Roman"/>
                <a:cs typeface="Times New Roman"/>
              </a:rPr>
              <a:t>ada </a:t>
            </a:r>
            <a:r>
              <a:rPr sz="2600" spc="-5" dirty="0">
                <a:latin typeface="Times New Roman"/>
                <a:cs typeface="Times New Roman"/>
              </a:rPr>
              <a:t>je nivo cena </a:t>
            </a:r>
            <a:r>
              <a:rPr sz="2600" dirty="0">
                <a:latin typeface="Times New Roman"/>
                <a:cs typeface="Times New Roman"/>
              </a:rPr>
              <a:t>viši od </a:t>
            </a:r>
            <a:r>
              <a:rPr sz="2600" spc="-5" dirty="0">
                <a:latin typeface="Times New Roman"/>
                <a:cs typeface="Times New Roman"/>
              </a:rPr>
              <a:t>ravnotežnog, ljudi će  želeti </a:t>
            </a:r>
            <a:r>
              <a:rPr sz="2600" dirty="0">
                <a:latin typeface="Times New Roman"/>
                <a:cs typeface="Times New Roman"/>
              </a:rPr>
              <a:t>da drže više novca </a:t>
            </a:r>
            <a:r>
              <a:rPr sz="2600" spc="-5" dirty="0">
                <a:latin typeface="Times New Roman"/>
                <a:cs typeface="Times New Roman"/>
              </a:rPr>
              <a:t>nego što </a:t>
            </a:r>
            <a:r>
              <a:rPr sz="2600" dirty="0">
                <a:latin typeface="Times New Roman"/>
                <a:cs typeface="Times New Roman"/>
              </a:rPr>
              <a:t>ga </a:t>
            </a:r>
            <a:r>
              <a:rPr sz="2600" spc="-5" dirty="0">
                <a:latin typeface="Times New Roman"/>
                <a:cs typeface="Times New Roman"/>
              </a:rPr>
              <a:t>je </a:t>
            </a:r>
            <a:r>
              <a:rPr sz="2600" b="1" dirty="0">
                <a:latin typeface="Times New Roman"/>
                <a:cs typeface="Times New Roman"/>
              </a:rPr>
              <a:t>CB </a:t>
            </a:r>
            <a:r>
              <a:rPr sz="2600" spc="-5" dirty="0">
                <a:latin typeface="Times New Roman"/>
                <a:cs typeface="Times New Roman"/>
              </a:rPr>
              <a:t>kreirala,  </a:t>
            </a:r>
            <a:r>
              <a:rPr sz="2600" dirty="0">
                <a:latin typeface="Times New Roman"/>
                <a:cs typeface="Times New Roman"/>
              </a:rPr>
              <a:t>pa </a:t>
            </a:r>
            <a:r>
              <a:rPr sz="2600" spc="-5" dirty="0">
                <a:latin typeface="Times New Roman"/>
                <a:cs typeface="Times New Roman"/>
              </a:rPr>
              <a:t>nivo cena pada, </a:t>
            </a:r>
            <a:r>
              <a:rPr sz="2600" dirty="0">
                <a:latin typeface="Times New Roman"/>
                <a:cs typeface="Times New Roman"/>
              </a:rPr>
              <a:t>da bi </a:t>
            </a:r>
            <a:r>
              <a:rPr sz="2600" spc="-5" dirty="0">
                <a:latin typeface="Times New Roman"/>
                <a:cs typeface="Times New Roman"/>
              </a:rPr>
              <a:t>se izjednačile ponuda </a:t>
            </a:r>
            <a:r>
              <a:rPr sz="2600" dirty="0">
                <a:latin typeface="Times New Roman"/>
                <a:cs typeface="Times New Roman"/>
              </a:rPr>
              <a:t>i  </a:t>
            </a:r>
            <a:r>
              <a:rPr sz="2600" spc="-5" dirty="0">
                <a:latin typeface="Times New Roman"/>
                <a:cs typeface="Times New Roman"/>
              </a:rPr>
              <a:t>tražnja.</a:t>
            </a:r>
            <a:endParaRPr sz="2600">
              <a:latin typeface="Times New Roman"/>
              <a:cs typeface="Times New Roman"/>
            </a:endParaRPr>
          </a:p>
          <a:p>
            <a:pPr marL="355600" marR="405130" indent="-342900" algn="just">
              <a:lnSpc>
                <a:spcPct val="100000"/>
              </a:lnSpc>
              <a:spcBef>
                <a:spcPts val="620"/>
              </a:spcBef>
              <a:buClr>
                <a:srgbClr val="32CCCC"/>
              </a:buClr>
              <a:buSzPct val="69230"/>
              <a:buFont typeface="Wingdings"/>
              <a:buChar char=""/>
              <a:tabLst>
                <a:tab pos="354965" algn="l"/>
                <a:tab pos="355600" algn="l"/>
                <a:tab pos="1763395" algn="l"/>
              </a:tabLst>
            </a:pPr>
            <a:r>
              <a:rPr lang="sr-Latn-RS" sz="2600" dirty="0" smtClean="0">
                <a:latin typeface="Times New Roman"/>
                <a:cs typeface="Times New Roman"/>
              </a:rPr>
              <a:t>Ako </a:t>
            </a:r>
            <a:r>
              <a:rPr sz="2600" spc="-5" smtClean="0">
                <a:latin typeface="Times New Roman"/>
                <a:cs typeface="Times New Roman"/>
              </a:rPr>
              <a:t>je </a:t>
            </a:r>
            <a:r>
              <a:rPr sz="2600" dirty="0">
                <a:latin typeface="Times New Roman"/>
                <a:cs typeface="Times New Roman"/>
              </a:rPr>
              <a:t>nivo cena niži od ravnotežnog, ljudi</a:t>
            </a:r>
            <a:r>
              <a:rPr sz="2600" spc="-180" dirty="0">
                <a:latin typeface="Times New Roman"/>
                <a:cs typeface="Times New Roman"/>
              </a:rPr>
              <a:t> </a:t>
            </a:r>
            <a:r>
              <a:rPr sz="2600" dirty="0">
                <a:latin typeface="Times New Roman"/>
                <a:cs typeface="Times New Roman"/>
              </a:rPr>
              <a:t>drže  </a:t>
            </a:r>
            <a:r>
              <a:rPr sz="2600" spc="-5" dirty="0">
                <a:latin typeface="Times New Roman"/>
                <a:cs typeface="Times New Roman"/>
              </a:rPr>
              <a:t>manje </a:t>
            </a:r>
            <a:r>
              <a:rPr sz="2600" dirty="0">
                <a:latin typeface="Times New Roman"/>
                <a:cs typeface="Times New Roman"/>
              </a:rPr>
              <a:t>novca nego </a:t>
            </a:r>
            <a:r>
              <a:rPr sz="2600" spc="-5" dirty="0">
                <a:latin typeface="Times New Roman"/>
                <a:cs typeface="Times New Roman"/>
              </a:rPr>
              <a:t>što je </a:t>
            </a:r>
            <a:r>
              <a:rPr sz="2600" dirty="0">
                <a:latin typeface="Times New Roman"/>
                <a:cs typeface="Times New Roman"/>
              </a:rPr>
              <a:t>CB </a:t>
            </a:r>
            <a:r>
              <a:rPr sz="2600" spc="-5" dirty="0">
                <a:latin typeface="Times New Roman"/>
                <a:cs typeface="Times New Roman"/>
              </a:rPr>
              <a:t>kreirala </a:t>
            </a:r>
            <a:r>
              <a:rPr sz="2600" dirty="0">
                <a:latin typeface="Times New Roman"/>
                <a:cs typeface="Times New Roman"/>
              </a:rPr>
              <a:t>i nivo cena </a:t>
            </a:r>
            <a:r>
              <a:rPr sz="2600" spc="-5" dirty="0">
                <a:latin typeface="Times New Roman"/>
                <a:cs typeface="Times New Roman"/>
              </a:rPr>
              <a:t>se  </a:t>
            </a:r>
            <a:r>
              <a:rPr sz="2600" dirty="0">
                <a:latin typeface="Times New Roman"/>
                <a:cs typeface="Times New Roman"/>
              </a:rPr>
              <a:t>povećava	da bi </a:t>
            </a:r>
            <a:r>
              <a:rPr sz="2600" spc="-5" dirty="0">
                <a:latin typeface="Times New Roman"/>
                <a:cs typeface="Times New Roman"/>
              </a:rPr>
              <a:t>se izjednačile </a:t>
            </a:r>
            <a:r>
              <a:rPr sz="2600" spc="5" dirty="0">
                <a:latin typeface="Times New Roman"/>
                <a:cs typeface="Times New Roman"/>
              </a:rPr>
              <a:t>ponuda </a:t>
            </a:r>
            <a:r>
              <a:rPr sz="2600" dirty="0">
                <a:latin typeface="Times New Roman"/>
                <a:cs typeface="Times New Roman"/>
              </a:rPr>
              <a:t>i </a:t>
            </a:r>
            <a:r>
              <a:rPr sz="2600" spc="-5">
                <a:latin typeface="Times New Roman"/>
                <a:cs typeface="Times New Roman"/>
              </a:rPr>
              <a:t>tražnja</a:t>
            </a:r>
            <a:r>
              <a:rPr sz="2600" spc="-100">
                <a:latin typeface="Times New Roman"/>
                <a:cs typeface="Times New Roman"/>
              </a:rPr>
              <a:t> </a:t>
            </a:r>
            <a:r>
              <a:rPr sz="2600" smtClean="0">
                <a:latin typeface="Times New Roman"/>
                <a:cs typeface="Times New Roman"/>
              </a:rPr>
              <a:t>-</a:t>
            </a:r>
            <a:r>
              <a:rPr lang="sr-Latn-RS" sz="2600" dirty="0">
                <a:latin typeface="Times New Roman"/>
                <a:cs typeface="Times New Roman"/>
              </a:rPr>
              <a:t> </a:t>
            </a:r>
            <a:r>
              <a:rPr sz="2600" smtClean="0">
                <a:latin typeface="Times New Roman"/>
                <a:cs typeface="Times New Roman"/>
              </a:rPr>
              <a:t>uspostavila</a:t>
            </a:r>
            <a:r>
              <a:rPr sz="2600" spc="-130" smtClean="0">
                <a:latin typeface="Times New Roman"/>
                <a:cs typeface="Times New Roman"/>
              </a:rPr>
              <a:t> </a:t>
            </a:r>
            <a:r>
              <a:rPr sz="2600" dirty="0">
                <a:latin typeface="Times New Roman"/>
                <a:cs typeface="Times New Roman"/>
              </a:rPr>
              <a:t>ravnoteža.</a:t>
            </a:r>
            <a:endParaRPr sz="2600">
              <a:latin typeface="Times New Roman"/>
              <a:cs typeface="Times New Roman"/>
            </a:endParaRPr>
          </a:p>
          <a:p>
            <a:pPr marL="355600" marR="106680" indent="-342900" algn="just">
              <a:lnSpc>
                <a:spcPct val="100000"/>
              </a:lnSpc>
              <a:spcBef>
                <a:spcPts val="755"/>
              </a:spcBef>
              <a:buClr>
                <a:srgbClr val="32CCCC"/>
              </a:buClr>
              <a:buSzPct val="69230"/>
              <a:buFont typeface="Wingdings"/>
              <a:buChar char=""/>
              <a:tabLst>
                <a:tab pos="354965" algn="l"/>
                <a:tab pos="355600" algn="l"/>
              </a:tabLst>
            </a:pPr>
            <a:r>
              <a:rPr sz="2600" dirty="0">
                <a:latin typeface="Times New Roman"/>
                <a:cs typeface="Times New Roman"/>
              </a:rPr>
              <a:t>Kriva </a:t>
            </a:r>
            <a:r>
              <a:rPr sz="2600" spc="5" dirty="0">
                <a:latin typeface="Times New Roman"/>
                <a:cs typeface="Times New Roman"/>
              </a:rPr>
              <a:t>ponude </a:t>
            </a:r>
            <a:r>
              <a:rPr sz="2600" spc="-5" dirty="0">
                <a:latin typeface="Times New Roman"/>
                <a:cs typeface="Times New Roman"/>
              </a:rPr>
              <a:t>je </a:t>
            </a:r>
            <a:r>
              <a:rPr sz="2600" dirty="0">
                <a:latin typeface="Times New Roman"/>
                <a:cs typeface="Times New Roman"/>
              </a:rPr>
              <a:t>vertikalna </a:t>
            </a:r>
            <a:r>
              <a:rPr sz="2600">
                <a:latin typeface="Times New Roman"/>
                <a:cs typeface="Times New Roman"/>
              </a:rPr>
              <a:t>- </a:t>
            </a:r>
            <a:r>
              <a:rPr sz="2600" smtClean="0">
                <a:latin typeface="Times New Roman"/>
                <a:cs typeface="Times New Roman"/>
              </a:rPr>
              <a:t>odre</a:t>
            </a:r>
            <a:r>
              <a:rPr lang="sr-Latn-RS" sz="2600" dirty="0" smtClean="0">
                <a:latin typeface="Times New Roman"/>
                <a:cs typeface="Times New Roman"/>
              </a:rPr>
              <a:t>đ</a:t>
            </a:r>
            <a:r>
              <a:rPr sz="2600" smtClean="0">
                <a:latin typeface="Times New Roman"/>
                <a:cs typeface="Times New Roman"/>
              </a:rPr>
              <a:t>ena </a:t>
            </a:r>
            <a:r>
              <a:rPr sz="2600" dirty="0">
                <a:latin typeface="Times New Roman"/>
                <a:cs typeface="Times New Roman"/>
              </a:rPr>
              <a:t>od </a:t>
            </a:r>
            <a:r>
              <a:rPr sz="2600" spc="-5" dirty="0">
                <a:latin typeface="Times New Roman"/>
                <a:cs typeface="Times New Roman"/>
              </a:rPr>
              <a:t>strane </a:t>
            </a:r>
            <a:r>
              <a:rPr sz="2600" b="1" dirty="0">
                <a:latin typeface="Times New Roman"/>
                <a:cs typeface="Times New Roman"/>
              </a:rPr>
              <a:t>CB</a:t>
            </a:r>
            <a:r>
              <a:rPr sz="2600" dirty="0">
                <a:latin typeface="Times New Roman"/>
                <a:cs typeface="Times New Roman"/>
              </a:rPr>
              <a:t>,</a:t>
            </a:r>
            <a:r>
              <a:rPr sz="2600" spc="-210" dirty="0">
                <a:latin typeface="Times New Roman"/>
                <a:cs typeface="Times New Roman"/>
              </a:rPr>
              <a:t> </a:t>
            </a:r>
            <a:r>
              <a:rPr sz="2600" dirty="0">
                <a:latin typeface="Times New Roman"/>
                <a:cs typeface="Times New Roman"/>
              </a:rPr>
              <a:t>a  kriva </a:t>
            </a:r>
            <a:r>
              <a:rPr sz="2600" spc="-5" dirty="0">
                <a:latin typeface="Times New Roman"/>
                <a:cs typeface="Times New Roman"/>
              </a:rPr>
              <a:t>tražnje </a:t>
            </a:r>
            <a:r>
              <a:rPr sz="2600" dirty="0">
                <a:latin typeface="Times New Roman"/>
                <a:cs typeface="Times New Roman"/>
              </a:rPr>
              <a:t>opadajuća, </a:t>
            </a:r>
            <a:r>
              <a:rPr sz="2600" spc="-5" dirty="0">
                <a:latin typeface="Times New Roman"/>
                <a:cs typeface="Times New Roman"/>
              </a:rPr>
              <a:t>što </a:t>
            </a:r>
            <a:r>
              <a:rPr sz="2600" dirty="0">
                <a:latin typeface="Times New Roman"/>
                <a:cs typeface="Times New Roman"/>
              </a:rPr>
              <a:t>govori da pri manjoj  vrednosti novca a višem nivou </a:t>
            </a:r>
            <a:r>
              <a:rPr sz="2600" spc="-5" dirty="0">
                <a:latin typeface="Times New Roman"/>
                <a:cs typeface="Times New Roman"/>
              </a:rPr>
              <a:t>cena, </a:t>
            </a:r>
            <a:r>
              <a:rPr sz="2600" dirty="0">
                <a:latin typeface="Times New Roman"/>
                <a:cs typeface="Times New Roman"/>
              </a:rPr>
              <a:t>ljudi </a:t>
            </a:r>
            <a:r>
              <a:rPr sz="2600" spc="-5">
                <a:latin typeface="Times New Roman"/>
                <a:cs typeface="Times New Roman"/>
              </a:rPr>
              <a:t>traže</a:t>
            </a:r>
            <a:r>
              <a:rPr sz="2600" spc="-140">
                <a:latin typeface="Times New Roman"/>
                <a:cs typeface="Times New Roman"/>
              </a:rPr>
              <a:t> </a:t>
            </a:r>
            <a:r>
              <a:rPr sz="2600" smtClean="0">
                <a:latin typeface="Times New Roman"/>
                <a:cs typeface="Times New Roman"/>
              </a:rPr>
              <a:t>veću</a:t>
            </a:r>
            <a:r>
              <a:rPr lang="sr-Latn-RS" sz="2600" dirty="0" smtClean="0">
                <a:latin typeface="Times New Roman"/>
                <a:cs typeface="Times New Roman"/>
              </a:rPr>
              <a:t> količinu novca za kupovinu roba i usluga. </a:t>
            </a:r>
            <a:endParaRPr sz="2600">
              <a:latin typeface="Times New Roman"/>
              <a:cs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427097" y="1438655"/>
            <a:ext cx="0" cy="2339340"/>
          </a:xfrm>
          <a:custGeom>
            <a:avLst/>
            <a:gdLst/>
            <a:ahLst/>
            <a:cxnLst/>
            <a:rect l="l" t="t" r="r" b="b"/>
            <a:pathLst>
              <a:path h="2339340">
                <a:moveTo>
                  <a:pt x="0" y="0"/>
                </a:moveTo>
                <a:lnTo>
                  <a:pt x="0" y="2339340"/>
                </a:lnTo>
              </a:path>
            </a:pathLst>
          </a:custGeom>
          <a:ln w="17483">
            <a:solidFill>
              <a:srgbClr val="7F007F"/>
            </a:solidFill>
          </a:ln>
        </p:spPr>
        <p:txBody>
          <a:bodyPr wrap="square" lIns="0" tIns="0" rIns="0" bIns="0" rtlCol="0"/>
          <a:lstStyle/>
          <a:p>
            <a:endParaRPr/>
          </a:p>
        </p:txBody>
      </p:sp>
      <p:sp>
        <p:nvSpPr>
          <p:cNvPr id="5" name="object 5"/>
          <p:cNvSpPr/>
          <p:nvPr/>
        </p:nvSpPr>
        <p:spPr>
          <a:xfrm>
            <a:off x="5154045" y="1438655"/>
            <a:ext cx="0" cy="2339340"/>
          </a:xfrm>
          <a:custGeom>
            <a:avLst/>
            <a:gdLst/>
            <a:ahLst/>
            <a:cxnLst/>
            <a:rect l="l" t="t" r="r" b="b"/>
            <a:pathLst>
              <a:path h="2339340">
                <a:moveTo>
                  <a:pt x="0" y="0"/>
                </a:moveTo>
                <a:lnTo>
                  <a:pt x="0" y="2339340"/>
                </a:lnTo>
              </a:path>
            </a:pathLst>
          </a:custGeom>
          <a:ln w="17483">
            <a:solidFill>
              <a:srgbClr val="7F007F"/>
            </a:solidFill>
          </a:ln>
        </p:spPr>
        <p:txBody>
          <a:bodyPr wrap="square" lIns="0" tIns="0" rIns="0" bIns="0" rtlCol="0"/>
          <a:lstStyle/>
          <a:p>
            <a:endParaRPr/>
          </a:p>
        </p:txBody>
      </p:sp>
      <p:sp>
        <p:nvSpPr>
          <p:cNvPr id="6" name="object 6"/>
          <p:cNvSpPr/>
          <p:nvPr/>
        </p:nvSpPr>
        <p:spPr>
          <a:xfrm>
            <a:off x="3704721" y="3526535"/>
            <a:ext cx="4030979" cy="0"/>
          </a:xfrm>
          <a:custGeom>
            <a:avLst/>
            <a:gdLst/>
            <a:ahLst/>
            <a:cxnLst/>
            <a:rect l="l" t="t" r="r" b="b"/>
            <a:pathLst>
              <a:path w="4030979">
                <a:moveTo>
                  <a:pt x="0" y="0"/>
                </a:moveTo>
                <a:lnTo>
                  <a:pt x="4030979" y="0"/>
                </a:lnTo>
              </a:path>
            </a:pathLst>
          </a:custGeom>
          <a:ln w="17483">
            <a:solidFill>
              <a:srgbClr val="000000"/>
            </a:solidFill>
            <a:prstDash val="lgDash"/>
          </a:ln>
        </p:spPr>
        <p:txBody>
          <a:bodyPr wrap="square" lIns="0" tIns="0" rIns="0" bIns="0" rtlCol="0"/>
          <a:lstStyle/>
          <a:p>
            <a:endParaRPr/>
          </a:p>
        </p:txBody>
      </p:sp>
      <p:sp>
        <p:nvSpPr>
          <p:cNvPr id="7" name="object 7"/>
          <p:cNvSpPr/>
          <p:nvPr/>
        </p:nvSpPr>
        <p:spPr>
          <a:xfrm>
            <a:off x="4497202" y="2833116"/>
            <a:ext cx="85343" cy="310895"/>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5231770" y="3371088"/>
            <a:ext cx="120395" cy="310895"/>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4312797" y="1214621"/>
            <a:ext cx="242315" cy="320040"/>
          </a:xfrm>
          <a:prstGeom prst="rect">
            <a:avLst/>
          </a:prstGeom>
          <a:blipFill>
            <a:blip r:embed="rId6" cstate="print"/>
            <a:stretch>
              <a:fillRect/>
            </a:stretch>
          </a:blipFill>
        </p:spPr>
        <p:txBody>
          <a:bodyPr wrap="square" lIns="0" tIns="0" rIns="0" bIns="0" rtlCol="0"/>
          <a:lstStyle/>
          <a:p>
            <a:endParaRPr/>
          </a:p>
        </p:txBody>
      </p:sp>
      <p:sp>
        <p:nvSpPr>
          <p:cNvPr id="10" name="object 10"/>
          <p:cNvSpPr/>
          <p:nvPr/>
        </p:nvSpPr>
        <p:spPr>
          <a:xfrm>
            <a:off x="3431926" y="3471671"/>
            <a:ext cx="114299" cy="310895"/>
          </a:xfrm>
          <a:prstGeom prst="rect">
            <a:avLst/>
          </a:prstGeom>
          <a:blipFill>
            <a:blip r:embed="rId7" cstate="print"/>
            <a:stretch>
              <a:fillRect/>
            </a:stretch>
          </a:blipFill>
        </p:spPr>
        <p:txBody>
          <a:bodyPr wrap="square" lIns="0" tIns="0" rIns="0" bIns="0" rtlCol="0"/>
          <a:lstStyle/>
          <a:p>
            <a:endParaRPr/>
          </a:p>
        </p:txBody>
      </p:sp>
      <p:sp>
        <p:nvSpPr>
          <p:cNvPr id="11" name="object 11"/>
          <p:cNvSpPr/>
          <p:nvPr/>
        </p:nvSpPr>
        <p:spPr>
          <a:xfrm>
            <a:off x="3540130" y="3473196"/>
            <a:ext cx="73152" cy="306324"/>
          </a:xfrm>
          <a:prstGeom prst="rect">
            <a:avLst/>
          </a:prstGeom>
          <a:blipFill>
            <a:blip r:embed="rId8" cstate="print"/>
            <a:stretch>
              <a:fillRect/>
            </a:stretch>
          </a:blipFill>
        </p:spPr>
        <p:txBody>
          <a:bodyPr wrap="square" lIns="0" tIns="0" rIns="0" bIns="0" rtlCol="0"/>
          <a:lstStyle/>
          <a:p>
            <a:endParaRPr/>
          </a:p>
        </p:txBody>
      </p:sp>
      <p:sp>
        <p:nvSpPr>
          <p:cNvPr id="12" name="object 12"/>
          <p:cNvSpPr/>
          <p:nvPr/>
        </p:nvSpPr>
        <p:spPr>
          <a:xfrm>
            <a:off x="5458845" y="1722119"/>
            <a:ext cx="970915" cy="530860"/>
          </a:xfrm>
          <a:custGeom>
            <a:avLst/>
            <a:gdLst/>
            <a:ahLst/>
            <a:cxnLst/>
            <a:rect l="l" t="t" r="r" b="b"/>
            <a:pathLst>
              <a:path w="970914" h="530860">
                <a:moveTo>
                  <a:pt x="0" y="0"/>
                </a:moveTo>
                <a:lnTo>
                  <a:pt x="0" y="530351"/>
                </a:lnTo>
                <a:lnTo>
                  <a:pt x="970787" y="530351"/>
                </a:lnTo>
                <a:lnTo>
                  <a:pt x="970787" y="0"/>
                </a:lnTo>
                <a:lnTo>
                  <a:pt x="0" y="0"/>
                </a:lnTo>
                <a:close/>
              </a:path>
            </a:pathLst>
          </a:custGeom>
          <a:solidFill>
            <a:srgbClr val="FFCCCC"/>
          </a:solidFill>
        </p:spPr>
        <p:txBody>
          <a:bodyPr wrap="square" lIns="0" tIns="0" rIns="0" bIns="0" rtlCol="0"/>
          <a:lstStyle/>
          <a:p>
            <a:endParaRPr/>
          </a:p>
        </p:txBody>
      </p:sp>
      <p:sp>
        <p:nvSpPr>
          <p:cNvPr id="13" name="object 13"/>
          <p:cNvSpPr/>
          <p:nvPr/>
        </p:nvSpPr>
        <p:spPr>
          <a:xfrm>
            <a:off x="5458845" y="1722119"/>
            <a:ext cx="970915" cy="530860"/>
          </a:xfrm>
          <a:custGeom>
            <a:avLst/>
            <a:gdLst/>
            <a:ahLst/>
            <a:cxnLst/>
            <a:rect l="l" t="t" r="r" b="b"/>
            <a:pathLst>
              <a:path w="970914" h="530860">
                <a:moveTo>
                  <a:pt x="0" y="0"/>
                </a:moveTo>
                <a:lnTo>
                  <a:pt x="0" y="530351"/>
                </a:lnTo>
                <a:lnTo>
                  <a:pt x="970787" y="530351"/>
                </a:lnTo>
                <a:lnTo>
                  <a:pt x="970787" y="0"/>
                </a:lnTo>
                <a:lnTo>
                  <a:pt x="0" y="0"/>
                </a:lnTo>
                <a:close/>
              </a:path>
            </a:pathLst>
          </a:custGeom>
          <a:ln w="10490">
            <a:solidFill>
              <a:srgbClr val="000000"/>
            </a:solidFill>
            <a:prstDash val="lgDash"/>
          </a:ln>
        </p:spPr>
        <p:txBody>
          <a:bodyPr wrap="square" lIns="0" tIns="0" rIns="0" bIns="0" rtlCol="0"/>
          <a:lstStyle/>
          <a:p>
            <a:endParaRPr/>
          </a:p>
        </p:txBody>
      </p:sp>
      <p:sp>
        <p:nvSpPr>
          <p:cNvPr id="14" name="object 14"/>
          <p:cNvSpPr/>
          <p:nvPr/>
        </p:nvSpPr>
        <p:spPr>
          <a:xfrm>
            <a:off x="5531997" y="1754123"/>
            <a:ext cx="89915" cy="310895"/>
          </a:xfrm>
          <a:prstGeom prst="rect">
            <a:avLst/>
          </a:prstGeom>
          <a:blipFill>
            <a:blip r:embed="rId9" cstate="print"/>
            <a:stretch>
              <a:fillRect/>
            </a:stretch>
          </a:blipFill>
        </p:spPr>
        <p:txBody>
          <a:bodyPr wrap="square" lIns="0" tIns="0" rIns="0" bIns="0" rtlCol="0"/>
          <a:lstStyle/>
          <a:p>
            <a:endParaRPr/>
          </a:p>
        </p:txBody>
      </p:sp>
      <p:sp>
        <p:nvSpPr>
          <p:cNvPr id="15" name="object 15"/>
          <p:cNvSpPr/>
          <p:nvPr/>
        </p:nvSpPr>
        <p:spPr>
          <a:xfrm>
            <a:off x="5690494" y="1754123"/>
            <a:ext cx="670559" cy="201168"/>
          </a:xfrm>
          <a:prstGeom prst="rect">
            <a:avLst/>
          </a:prstGeom>
          <a:blipFill>
            <a:blip r:embed="rId10" cstate="print"/>
            <a:stretch>
              <a:fillRect/>
            </a:stretch>
          </a:blipFill>
        </p:spPr>
        <p:txBody>
          <a:bodyPr wrap="square" lIns="0" tIns="0" rIns="0" bIns="0" rtlCol="0"/>
          <a:lstStyle/>
          <a:p>
            <a:endParaRPr/>
          </a:p>
        </p:txBody>
      </p:sp>
      <p:sp>
        <p:nvSpPr>
          <p:cNvPr id="16" name="object 16"/>
          <p:cNvSpPr/>
          <p:nvPr/>
        </p:nvSpPr>
        <p:spPr>
          <a:xfrm>
            <a:off x="5687446" y="1926335"/>
            <a:ext cx="475487" cy="397763"/>
          </a:xfrm>
          <a:prstGeom prst="rect">
            <a:avLst/>
          </a:prstGeom>
          <a:blipFill>
            <a:blip r:embed="rId11" cstate="print"/>
            <a:stretch>
              <a:fillRect/>
            </a:stretch>
          </a:blipFill>
        </p:spPr>
        <p:txBody>
          <a:bodyPr wrap="square" lIns="0" tIns="0" rIns="0" bIns="0" rtlCol="0"/>
          <a:lstStyle/>
          <a:p>
            <a:endParaRPr/>
          </a:p>
        </p:txBody>
      </p:sp>
      <p:sp>
        <p:nvSpPr>
          <p:cNvPr id="17" name="object 17"/>
          <p:cNvSpPr/>
          <p:nvPr/>
        </p:nvSpPr>
        <p:spPr>
          <a:xfrm>
            <a:off x="5688970" y="2124455"/>
            <a:ext cx="377952" cy="237743"/>
          </a:xfrm>
          <a:prstGeom prst="rect">
            <a:avLst/>
          </a:prstGeom>
          <a:blipFill>
            <a:blip r:embed="rId12" cstate="print"/>
            <a:stretch>
              <a:fillRect/>
            </a:stretch>
          </a:blipFill>
        </p:spPr>
        <p:txBody>
          <a:bodyPr wrap="square" lIns="0" tIns="0" rIns="0" bIns="0" rtlCol="0"/>
          <a:lstStyle/>
          <a:p>
            <a:endParaRPr/>
          </a:p>
        </p:txBody>
      </p:sp>
      <p:sp>
        <p:nvSpPr>
          <p:cNvPr id="18" name="object 18"/>
          <p:cNvSpPr/>
          <p:nvPr/>
        </p:nvSpPr>
        <p:spPr>
          <a:xfrm>
            <a:off x="6636897" y="2801111"/>
            <a:ext cx="887094" cy="367665"/>
          </a:xfrm>
          <a:custGeom>
            <a:avLst/>
            <a:gdLst/>
            <a:ahLst/>
            <a:cxnLst/>
            <a:rect l="l" t="t" r="r" b="b"/>
            <a:pathLst>
              <a:path w="887095" h="367664">
                <a:moveTo>
                  <a:pt x="0" y="0"/>
                </a:moveTo>
                <a:lnTo>
                  <a:pt x="0" y="367283"/>
                </a:lnTo>
                <a:lnTo>
                  <a:pt x="886967" y="367283"/>
                </a:lnTo>
                <a:lnTo>
                  <a:pt x="886967" y="0"/>
                </a:lnTo>
                <a:lnTo>
                  <a:pt x="0" y="0"/>
                </a:lnTo>
                <a:close/>
              </a:path>
            </a:pathLst>
          </a:custGeom>
          <a:solidFill>
            <a:srgbClr val="FFCC98"/>
          </a:solidFill>
        </p:spPr>
        <p:txBody>
          <a:bodyPr wrap="square" lIns="0" tIns="0" rIns="0" bIns="0" rtlCol="0"/>
          <a:lstStyle/>
          <a:p>
            <a:endParaRPr/>
          </a:p>
        </p:txBody>
      </p:sp>
      <p:sp>
        <p:nvSpPr>
          <p:cNvPr id="19" name="object 19"/>
          <p:cNvSpPr/>
          <p:nvPr/>
        </p:nvSpPr>
        <p:spPr>
          <a:xfrm>
            <a:off x="6636897" y="2801111"/>
            <a:ext cx="887094" cy="367665"/>
          </a:xfrm>
          <a:custGeom>
            <a:avLst/>
            <a:gdLst/>
            <a:ahLst/>
            <a:cxnLst/>
            <a:rect l="l" t="t" r="r" b="b"/>
            <a:pathLst>
              <a:path w="887095" h="367664">
                <a:moveTo>
                  <a:pt x="0" y="0"/>
                </a:moveTo>
                <a:lnTo>
                  <a:pt x="0" y="367283"/>
                </a:lnTo>
                <a:lnTo>
                  <a:pt x="886967" y="367283"/>
                </a:lnTo>
                <a:lnTo>
                  <a:pt x="886967" y="0"/>
                </a:lnTo>
                <a:lnTo>
                  <a:pt x="0" y="0"/>
                </a:lnTo>
                <a:close/>
              </a:path>
            </a:pathLst>
          </a:custGeom>
          <a:ln w="3496">
            <a:solidFill>
              <a:srgbClr val="323232"/>
            </a:solidFill>
            <a:prstDash val="dash"/>
          </a:ln>
        </p:spPr>
        <p:txBody>
          <a:bodyPr wrap="square" lIns="0" tIns="0" rIns="0" bIns="0" rtlCol="0"/>
          <a:lstStyle/>
          <a:p>
            <a:endParaRPr/>
          </a:p>
        </p:txBody>
      </p:sp>
      <p:sp>
        <p:nvSpPr>
          <p:cNvPr id="20" name="object 20"/>
          <p:cNvSpPr/>
          <p:nvPr/>
        </p:nvSpPr>
        <p:spPr>
          <a:xfrm>
            <a:off x="6705478" y="2837688"/>
            <a:ext cx="719327" cy="160020"/>
          </a:xfrm>
          <a:prstGeom prst="rect">
            <a:avLst/>
          </a:prstGeom>
          <a:blipFill>
            <a:blip r:embed="rId13" cstate="print"/>
            <a:stretch>
              <a:fillRect/>
            </a:stretch>
          </a:blipFill>
        </p:spPr>
        <p:txBody>
          <a:bodyPr wrap="square" lIns="0" tIns="0" rIns="0" bIns="0" rtlCol="0"/>
          <a:lstStyle/>
          <a:p>
            <a:endParaRPr/>
          </a:p>
        </p:txBody>
      </p:sp>
      <p:sp>
        <p:nvSpPr>
          <p:cNvPr id="21" name="object 21"/>
          <p:cNvSpPr/>
          <p:nvPr/>
        </p:nvSpPr>
        <p:spPr>
          <a:xfrm>
            <a:off x="6703954" y="3009900"/>
            <a:ext cx="609600" cy="315468"/>
          </a:xfrm>
          <a:prstGeom prst="rect">
            <a:avLst/>
          </a:prstGeom>
          <a:blipFill>
            <a:blip r:embed="rId14" cstate="print"/>
            <a:stretch>
              <a:fillRect/>
            </a:stretch>
          </a:blipFill>
        </p:spPr>
        <p:txBody>
          <a:bodyPr wrap="square" lIns="0" tIns="0" rIns="0" bIns="0" rtlCol="0"/>
          <a:lstStyle/>
          <a:p>
            <a:endParaRPr/>
          </a:p>
        </p:txBody>
      </p:sp>
      <p:sp>
        <p:nvSpPr>
          <p:cNvPr id="22" name="object 22"/>
          <p:cNvSpPr/>
          <p:nvPr/>
        </p:nvSpPr>
        <p:spPr>
          <a:xfrm>
            <a:off x="4530730" y="1642872"/>
            <a:ext cx="454659" cy="0"/>
          </a:xfrm>
          <a:custGeom>
            <a:avLst/>
            <a:gdLst/>
            <a:ahLst/>
            <a:cxnLst/>
            <a:rect l="l" t="t" r="r" b="b"/>
            <a:pathLst>
              <a:path w="454660">
                <a:moveTo>
                  <a:pt x="0" y="0"/>
                </a:moveTo>
                <a:lnTo>
                  <a:pt x="454151" y="0"/>
                </a:lnTo>
              </a:path>
            </a:pathLst>
          </a:custGeom>
          <a:ln w="3496">
            <a:solidFill>
              <a:srgbClr val="000000"/>
            </a:solidFill>
          </a:ln>
        </p:spPr>
        <p:txBody>
          <a:bodyPr wrap="square" lIns="0" tIns="0" rIns="0" bIns="0" rtlCol="0"/>
          <a:lstStyle/>
          <a:p>
            <a:endParaRPr/>
          </a:p>
        </p:txBody>
      </p:sp>
      <p:sp>
        <p:nvSpPr>
          <p:cNvPr id="23" name="object 23"/>
          <p:cNvSpPr/>
          <p:nvPr/>
        </p:nvSpPr>
        <p:spPr>
          <a:xfrm>
            <a:off x="4966594" y="1603247"/>
            <a:ext cx="79375" cy="79375"/>
          </a:xfrm>
          <a:custGeom>
            <a:avLst/>
            <a:gdLst/>
            <a:ahLst/>
            <a:cxnLst/>
            <a:rect l="l" t="t" r="r" b="b"/>
            <a:pathLst>
              <a:path w="79375" h="79375">
                <a:moveTo>
                  <a:pt x="79247" y="39623"/>
                </a:moveTo>
                <a:lnTo>
                  <a:pt x="0" y="0"/>
                </a:lnTo>
                <a:lnTo>
                  <a:pt x="6857" y="19240"/>
                </a:lnTo>
                <a:lnTo>
                  <a:pt x="9143" y="39623"/>
                </a:lnTo>
                <a:lnTo>
                  <a:pt x="9143" y="74675"/>
                </a:lnTo>
                <a:lnTo>
                  <a:pt x="79247" y="39623"/>
                </a:lnTo>
                <a:close/>
              </a:path>
              <a:path w="79375" h="79375">
                <a:moveTo>
                  <a:pt x="9143" y="74675"/>
                </a:moveTo>
                <a:lnTo>
                  <a:pt x="9143" y="39623"/>
                </a:lnTo>
                <a:lnTo>
                  <a:pt x="6857" y="60007"/>
                </a:lnTo>
                <a:lnTo>
                  <a:pt x="0" y="79247"/>
                </a:lnTo>
                <a:lnTo>
                  <a:pt x="9143" y="74675"/>
                </a:lnTo>
                <a:close/>
              </a:path>
            </a:pathLst>
          </a:custGeom>
          <a:solidFill>
            <a:srgbClr val="000000"/>
          </a:solidFill>
        </p:spPr>
        <p:txBody>
          <a:bodyPr wrap="square" lIns="0" tIns="0" rIns="0" bIns="0" rtlCol="0"/>
          <a:lstStyle/>
          <a:p>
            <a:endParaRPr/>
          </a:p>
        </p:txBody>
      </p:sp>
      <p:sp>
        <p:nvSpPr>
          <p:cNvPr id="24" name="object 24"/>
          <p:cNvSpPr/>
          <p:nvPr/>
        </p:nvSpPr>
        <p:spPr>
          <a:xfrm>
            <a:off x="3704721" y="2980944"/>
            <a:ext cx="3949065" cy="0"/>
          </a:xfrm>
          <a:custGeom>
            <a:avLst/>
            <a:gdLst/>
            <a:ahLst/>
            <a:cxnLst/>
            <a:rect l="l" t="t" r="r" b="b"/>
            <a:pathLst>
              <a:path w="3949065">
                <a:moveTo>
                  <a:pt x="0" y="0"/>
                </a:moveTo>
                <a:lnTo>
                  <a:pt x="3948683" y="0"/>
                </a:lnTo>
              </a:path>
            </a:pathLst>
          </a:custGeom>
          <a:ln w="17483">
            <a:solidFill>
              <a:srgbClr val="000000"/>
            </a:solidFill>
            <a:prstDash val="lgDash"/>
          </a:ln>
        </p:spPr>
        <p:txBody>
          <a:bodyPr wrap="square" lIns="0" tIns="0" rIns="0" bIns="0" rtlCol="0"/>
          <a:lstStyle/>
          <a:p>
            <a:endParaRPr/>
          </a:p>
        </p:txBody>
      </p:sp>
      <p:sp>
        <p:nvSpPr>
          <p:cNvPr id="25" name="object 25"/>
          <p:cNvSpPr/>
          <p:nvPr/>
        </p:nvSpPr>
        <p:spPr>
          <a:xfrm>
            <a:off x="7627497" y="2927603"/>
            <a:ext cx="108585" cy="106680"/>
          </a:xfrm>
          <a:custGeom>
            <a:avLst/>
            <a:gdLst/>
            <a:ahLst/>
            <a:cxnLst/>
            <a:rect l="l" t="t" r="r" b="b"/>
            <a:pathLst>
              <a:path w="108584" h="106680">
                <a:moveTo>
                  <a:pt x="108203" y="53339"/>
                </a:moveTo>
                <a:lnTo>
                  <a:pt x="0" y="0"/>
                </a:lnTo>
                <a:lnTo>
                  <a:pt x="9429" y="26098"/>
                </a:lnTo>
                <a:lnTo>
                  <a:pt x="12572" y="53339"/>
                </a:lnTo>
                <a:lnTo>
                  <a:pt x="12572" y="100482"/>
                </a:lnTo>
                <a:lnTo>
                  <a:pt x="108203" y="53339"/>
                </a:lnTo>
                <a:close/>
              </a:path>
              <a:path w="108584" h="106680">
                <a:moveTo>
                  <a:pt x="12572" y="100482"/>
                </a:moveTo>
                <a:lnTo>
                  <a:pt x="12572" y="53339"/>
                </a:lnTo>
                <a:lnTo>
                  <a:pt x="9429" y="80581"/>
                </a:lnTo>
                <a:lnTo>
                  <a:pt x="0" y="106679"/>
                </a:lnTo>
                <a:lnTo>
                  <a:pt x="12572" y="100482"/>
                </a:lnTo>
                <a:close/>
              </a:path>
            </a:pathLst>
          </a:custGeom>
          <a:solidFill>
            <a:srgbClr val="000000"/>
          </a:solidFill>
        </p:spPr>
        <p:txBody>
          <a:bodyPr wrap="square" lIns="0" tIns="0" rIns="0" bIns="0" rtlCol="0"/>
          <a:lstStyle/>
          <a:p>
            <a:endParaRPr/>
          </a:p>
        </p:txBody>
      </p:sp>
      <p:sp>
        <p:nvSpPr>
          <p:cNvPr id="26" name="object 26"/>
          <p:cNvSpPr/>
          <p:nvPr/>
        </p:nvSpPr>
        <p:spPr>
          <a:xfrm>
            <a:off x="3704721" y="2476500"/>
            <a:ext cx="97790" cy="0"/>
          </a:xfrm>
          <a:custGeom>
            <a:avLst/>
            <a:gdLst/>
            <a:ahLst/>
            <a:cxnLst/>
            <a:rect l="l" t="t" r="r" b="b"/>
            <a:pathLst>
              <a:path w="97789">
                <a:moveTo>
                  <a:pt x="0" y="0"/>
                </a:moveTo>
                <a:lnTo>
                  <a:pt x="97535" y="0"/>
                </a:lnTo>
              </a:path>
            </a:pathLst>
          </a:custGeom>
          <a:ln w="3496">
            <a:solidFill>
              <a:srgbClr val="000000"/>
            </a:solidFill>
          </a:ln>
        </p:spPr>
        <p:txBody>
          <a:bodyPr wrap="square" lIns="0" tIns="0" rIns="0" bIns="0" rtlCol="0"/>
          <a:lstStyle/>
          <a:p>
            <a:endParaRPr/>
          </a:p>
        </p:txBody>
      </p:sp>
      <p:sp>
        <p:nvSpPr>
          <p:cNvPr id="27" name="object 27"/>
          <p:cNvSpPr/>
          <p:nvPr/>
        </p:nvSpPr>
        <p:spPr>
          <a:xfrm>
            <a:off x="3704721" y="1967483"/>
            <a:ext cx="97790" cy="0"/>
          </a:xfrm>
          <a:custGeom>
            <a:avLst/>
            <a:gdLst/>
            <a:ahLst/>
            <a:cxnLst/>
            <a:rect l="l" t="t" r="r" b="b"/>
            <a:pathLst>
              <a:path w="97789">
                <a:moveTo>
                  <a:pt x="0" y="0"/>
                </a:moveTo>
                <a:lnTo>
                  <a:pt x="97535" y="0"/>
                </a:lnTo>
              </a:path>
            </a:pathLst>
          </a:custGeom>
          <a:ln w="3496">
            <a:solidFill>
              <a:srgbClr val="000000"/>
            </a:solidFill>
          </a:ln>
        </p:spPr>
        <p:txBody>
          <a:bodyPr wrap="square" lIns="0" tIns="0" rIns="0" bIns="0" rtlCol="0"/>
          <a:lstStyle/>
          <a:p>
            <a:endParaRPr/>
          </a:p>
        </p:txBody>
      </p:sp>
      <p:sp>
        <p:nvSpPr>
          <p:cNvPr id="28" name="object 28"/>
          <p:cNvSpPr/>
          <p:nvPr/>
        </p:nvSpPr>
        <p:spPr>
          <a:xfrm>
            <a:off x="3869313" y="1886711"/>
            <a:ext cx="1693545" cy="1790700"/>
          </a:xfrm>
          <a:custGeom>
            <a:avLst/>
            <a:gdLst/>
            <a:ahLst/>
            <a:cxnLst/>
            <a:rect l="l" t="t" r="r" b="b"/>
            <a:pathLst>
              <a:path w="1693545" h="1790700">
                <a:moveTo>
                  <a:pt x="0" y="0"/>
                </a:moveTo>
                <a:lnTo>
                  <a:pt x="10476" y="47742"/>
                </a:lnTo>
                <a:lnTo>
                  <a:pt x="21918" y="95119"/>
                </a:lnTo>
                <a:lnTo>
                  <a:pt x="34314" y="142121"/>
                </a:lnTo>
                <a:lnTo>
                  <a:pt x="47655" y="188736"/>
                </a:lnTo>
                <a:lnTo>
                  <a:pt x="61930" y="234954"/>
                </a:lnTo>
                <a:lnTo>
                  <a:pt x="77130" y="280765"/>
                </a:lnTo>
                <a:lnTo>
                  <a:pt x="93243" y="326157"/>
                </a:lnTo>
                <a:lnTo>
                  <a:pt x="110260" y="371119"/>
                </a:lnTo>
                <a:lnTo>
                  <a:pt x="128171" y="415642"/>
                </a:lnTo>
                <a:lnTo>
                  <a:pt x="146964" y="459715"/>
                </a:lnTo>
                <a:lnTo>
                  <a:pt x="166631" y="503326"/>
                </a:lnTo>
                <a:lnTo>
                  <a:pt x="187161" y="546465"/>
                </a:lnTo>
                <a:lnTo>
                  <a:pt x="208543" y="589122"/>
                </a:lnTo>
                <a:lnTo>
                  <a:pt x="230768" y="631286"/>
                </a:lnTo>
                <a:lnTo>
                  <a:pt x="253824" y="672945"/>
                </a:lnTo>
                <a:lnTo>
                  <a:pt x="277703" y="714090"/>
                </a:lnTo>
                <a:lnTo>
                  <a:pt x="302393" y="754710"/>
                </a:lnTo>
                <a:lnTo>
                  <a:pt x="327885" y="794794"/>
                </a:lnTo>
                <a:lnTo>
                  <a:pt x="354168" y="834331"/>
                </a:lnTo>
                <a:lnTo>
                  <a:pt x="381233" y="873310"/>
                </a:lnTo>
                <a:lnTo>
                  <a:pt x="409068" y="911722"/>
                </a:lnTo>
                <a:lnTo>
                  <a:pt x="437663" y="949555"/>
                </a:lnTo>
                <a:lnTo>
                  <a:pt x="467009" y="986798"/>
                </a:lnTo>
                <a:lnTo>
                  <a:pt x="497095" y="1023442"/>
                </a:lnTo>
                <a:lnTo>
                  <a:pt x="527911" y="1059474"/>
                </a:lnTo>
                <a:lnTo>
                  <a:pt x="559447" y="1094886"/>
                </a:lnTo>
                <a:lnTo>
                  <a:pt x="591692" y="1129664"/>
                </a:lnTo>
                <a:lnTo>
                  <a:pt x="624637" y="1163801"/>
                </a:lnTo>
                <a:lnTo>
                  <a:pt x="658271" y="1197283"/>
                </a:lnTo>
                <a:lnTo>
                  <a:pt x="692583" y="1230102"/>
                </a:lnTo>
                <a:lnTo>
                  <a:pt x="727564" y="1262245"/>
                </a:lnTo>
                <a:lnTo>
                  <a:pt x="763204" y="1293703"/>
                </a:lnTo>
                <a:lnTo>
                  <a:pt x="799492" y="1324465"/>
                </a:lnTo>
                <a:lnTo>
                  <a:pt x="836417" y="1354519"/>
                </a:lnTo>
                <a:lnTo>
                  <a:pt x="873971" y="1383856"/>
                </a:lnTo>
                <a:lnTo>
                  <a:pt x="912142" y="1412465"/>
                </a:lnTo>
                <a:lnTo>
                  <a:pt x="950920" y="1440335"/>
                </a:lnTo>
                <a:lnTo>
                  <a:pt x="990295" y="1467455"/>
                </a:lnTo>
                <a:lnTo>
                  <a:pt x="1030257" y="1493815"/>
                </a:lnTo>
                <a:lnTo>
                  <a:pt x="1070796" y="1519403"/>
                </a:lnTo>
                <a:lnTo>
                  <a:pt x="1111902" y="1544210"/>
                </a:lnTo>
                <a:lnTo>
                  <a:pt x="1153563" y="1568225"/>
                </a:lnTo>
                <a:lnTo>
                  <a:pt x="1195770" y="1591436"/>
                </a:lnTo>
                <a:lnTo>
                  <a:pt x="1238514" y="1613834"/>
                </a:lnTo>
                <a:lnTo>
                  <a:pt x="1281782" y="1635407"/>
                </a:lnTo>
                <a:lnTo>
                  <a:pt x="1325566" y="1656145"/>
                </a:lnTo>
                <a:lnTo>
                  <a:pt x="1369855" y="1676037"/>
                </a:lnTo>
                <a:lnTo>
                  <a:pt x="1414639" y="1695072"/>
                </a:lnTo>
                <a:lnTo>
                  <a:pt x="1459908" y="1713240"/>
                </a:lnTo>
                <a:lnTo>
                  <a:pt x="1505651" y="1730531"/>
                </a:lnTo>
                <a:lnTo>
                  <a:pt x="1551858" y="1746933"/>
                </a:lnTo>
                <a:lnTo>
                  <a:pt x="1598520" y="1762435"/>
                </a:lnTo>
                <a:lnTo>
                  <a:pt x="1645625" y="1777028"/>
                </a:lnTo>
                <a:lnTo>
                  <a:pt x="1693163" y="1790699"/>
                </a:lnTo>
              </a:path>
            </a:pathLst>
          </a:custGeom>
          <a:ln w="31471">
            <a:solidFill>
              <a:srgbClr val="FF6500"/>
            </a:solidFill>
          </a:ln>
        </p:spPr>
        <p:txBody>
          <a:bodyPr wrap="square" lIns="0" tIns="0" rIns="0" bIns="0" rtlCol="0"/>
          <a:lstStyle/>
          <a:p>
            <a:endParaRPr/>
          </a:p>
        </p:txBody>
      </p:sp>
      <p:sp>
        <p:nvSpPr>
          <p:cNvPr id="29" name="object 29"/>
          <p:cNvSpPr/>
          <p:nvPr/>
        </p:nvSpPr>
        <p:spPr>
          <a:xfrm>
            <a:off x="4393569" y="2948939"/>
            <a:ext cx="66040" cy="66040"/>
          </a:xfrm>
          <a:custGeom>
            <a:avLst/>
            <a:gdLst/>
            <a:ahLst/>
            <a:cxnLst/>
            <a:rect l="l" t="t" r="r" b="b"/>
            <a:pathLst>
              <a:path w="66039" h="66039">
                <a:moveTo>
                  <a:pt x="65531" y="32003"/>
                </a:moveTo>
                <a:lnTo>
                  <a:pt x="63103" y="19288"/>
                </a:lnTo>
                <a:lnTo>
                  <a:pt x="56387" y="9143"/>
                </a:lnTo>
                <a:lnTo>
                  <a:pt x="46243" y="2428"/>
                </a:lnTo>
                <a:lnTo>
                  <a:pt x="33527" y="0"/>
                </a:lnTo>
                <a:lnTo>
                  <a:pt x="20573" y="2428"/>
                </a:lnTo>
                <a:lnTo>
                  <a:pt x="9905" y="9143"/>
                </a:lnTo>
                <a:lnTo>
                  <a:pt x="2666" y="19288"/>
                </a:lnTo>
                <a:lnTo>
                  <a:pt x="0" y="32003"/>
                </a:lnTo>
                <a:lnTo>
                  <a:pt x="2666" y="44957"/>
                </a:lnTo>
                <a:lnTo>
                  <a:pt x="9905" y="55625"/>
                </a:lnTo>
                <a:lnTo>
                  <a:pt x="20573" y="62864"/>
                </a:lnTo>
                <a:lnTo>
                  <a:pt x="33527" y="65531"/>
                </a:lnTo>
                <a:lnTo>
                  <a:pt x="46243" y="62864"/>
                </a:lnTo>
                <a:lnTo>
                  <a:pt x="56387" y="55625"/>
                </a:lnTo>
                <a:lnTo>
                  <a:pt x="63103" y="44957"/>
                </a:lnTo>
                <a:lnTo>
                  <a:pt x="65531" y="32003"/>
                </a:lnTo>
                <a:close/>
              </a:path>
            </a:pathLst>
          </a:custGeom>
          <a:solidFill>
            <a:srgbClr val="FFFFFF"/>
          </a:solidFill>
        </p:spPr>
        <p:txBody>
          <a:bodyPr wrap="square" lIns="0" tIns="0" rIns="0" bIns="0" rtlCol="0"/>
          <a:lstStyle/>
          <a:p>
            <a:endParaRPr/>
          </a:p>
        </p:txBody>
      </p:sp>
      <p:sp>
        <p:nvSpPr>
          <p:cNvPr id="30" name="object 30"/>
          <p:cNvSpPr/>
          <p:nvPr/>
        </p:nvSpPr>
        <p:spPr>
          <a:xfrm>
            <a:off x="4393569" y="2948939"/>
            <a:ext cx="66040" cy="66040"/>
          </a:xfrm>
          <a:custGeom>
            <a:avLst/>
            <a:gdLst/>
            <a:ahLst/>
            <a:cxnLst/>
            <a:rect l="l" t="t" r="r" b="b"/>
            <a:pathLst>
              <a:path w="66039" h="66039">
                <a:moveTo>
                  <a:pt x="0" y="32003"/>
                </a:moveTo>
                <a:lnTo>
                  <a:pt x="2666" y="19288"/>
                </a:lnTo>
                <a:lnTo>
                  <a:pt x="9905" y="9143"/>
                </a:lnTo>
                <a:lnTo>
                  <a:pt x="20573" y="2428"/>
                </a:lnTo>
                <a:lnTo>
                  <a:pt x="33527" y="0"/>
                </a:lnTo>
                <a:lnTo>
                  <a:pt x="46243" y="2428"/>
                </a:lnTo>
                <a:lnTo>
                  <a:pt x="56387" y="9143"/>
                </a:lnTo>
                <a:lnTo>
                  <a:pt x="63103" y="19288"/>
                </a:lnTo>
                <a:lnTo>
                  <a:pt x="65531" y="32003"/>
                </a:lnTo>
                <a:lnTo>
                  <a:pt x="63103" y="44957"/>
                </a:lnTo>
                <a:lnTo>
                  <a:pt x="56387" y="55625"/>
                </a:lnTo>
                <a:lnTo>
                  <a:pt x="46243" y="62864"/>
                </a:lnTo>
                <a:lnTo>
                  <a:pt x="33527" y="65531"/>
                </a:lnTo>
                <a:lnTo>
                  <a:pt x="20573" y="62864"/>
                </a:lnTo>
                <a:lnTo>
                  <a:pt x="9905" y="55625"/>
                </a:lnTo>
                <a:lnTo>
                  <a:pt x="2666" y="44957"/>
                </a:lnTo>
                <a:lnTo>
                  <a:pt x="0" y="32003"/>
                </a:lnTo>
                <a:close/>
              </a:path>
            </a:pathLst>
          </a:custGeom>
          <a:ln w="3496">
            <a:solidFill>
              <a:srgbClr val="000000"/>
            </a:solidFill>
          </a:ln>
        </p:spPr>
        <p:txBody>
          <a:bodyPr wrap="square" lIns="0" tIns="0" rIns="0" bIns="0" rtlCol="0"/>
          <a:lstStyle/>
          <a:p>
            <a:endParaRPr/>
          </a:p>
        </p:txBody>
      </p:sp>
      <p:sp>
        <p:nvSpPr>
          <p:cNvPr id="31" name="object 31"/>
          <p:cNvSpPr/>
          <p:nvPr/>
        </p:nvSpPr>
        <p:spPr>
          <a:xfrm>
            <a:off x="5120518" y="3494532"/>
            <a:ext cx="66040" cy="64135"/>
          </a:xfrm>
          <a:custGeom>
            <a:avLst/>
            <a:gdLst/>
            <a:ahLst/>
            <a:cxnLst/>
            <a:rect l="l" t="t" r="r" b="b"/>
            <a:pathLst>
              <a:path w="66039" h="64135">
                <a:moveTo>
                  <a:pt x="65531" y="32003"/>
                </a:moveTo>
                <a:lnTo>
                  <a:pt x="63103" y="19288"/>
                </a:lnTo>
                <a:lnTo>
                  <a:pt x="56387" y="9143"/>
                </a:lnTo>
                <a:lnTo>
                  <a:pt x="46243" y="2428"/>
                </a:lnTo>
                <a:lnTo>
                  <a:pt x="33527" y="0"/>
                </a:lnTo>
                <a:lnTo>
                  <a:pt x="20573" y="2428"/>
                </a:lnTo>
                <a:lnTo>
                  <a:pt x="9905" y="9143"/>
                </a:lnTo>
                <a:lnTo>
                  <a:pt x="2666" y="19288"/>
                </a:lnTo>
                <a:lnTo>
                  <a:pt x="0" y="32003"/>
                </a:lnTo>
                <a:lnTo>
                  <a:pt x="2666" y="44719"/>
                </a:lnTo>
                <a:lnTo>
                  <a:pt x="9905" y="54863"/>
                </a:lnTo>
                <a:lnTo>
                  <a:pt x="20573" y="61579"/>
                </a:lnTo>
                <a:lnTo>
                  <a:pt x="33527" y="64007"/>
                </a:lnTo>
                <a:lnTo>
                  <a:pt x="46243" y="61579"/>
                </a:lnTo>
                <a:lnTo>
                  <a:pt x="56387" y="54863"/>
                </a:lnTo>
                <a:lnTo>
                  <a:pt x="63103" y="44719"/>
                </a:lnTo>
                <a:lnTo>
                  <a:pt x="65531" y="32003"/>
                </a:lnTo>
                <a:close/>
              </a:path>
            </a:pathLst>
          </a:custGeom>
          <a:solidFill>
            <a:srgbClr val="FFFFFF"/>
          </a:solidFill>
        </p:spPr>
        <p:txBody>
          <a:bodyPr wrap="square" lIns="0" tIns="0" rIns="0" bIns="0" rtlCol="0"/>
          <a:lstStyle/>
          <a:p>
            <a:endParaRPr/>
          </a:p>
        </p:txBody>
      </p:sp>
      <p:sp>
        <p:nvSpPr>
          <p:cNvPr id="32" name="object 32"/>
          <p:cNvSpPr/>
          <p:nvPr/>
        </p:nvSpPr>
        <p:spPr>
          <a:xfrm>
            <a:off x="5120518" y="3494532"/>
            <a:ext cx="66040" cy="64135"/>
          </a:xfrm>
          <a:custGeom>
            <a:avLst/>
            <a:gdLst/>
            <a:ahLst/>
            <a:cxnLst/>
            <a:rect l="l" t="t" r="r" b="b"/>
            <a:pathLst>
              <a:path w="66039" h="64135">
                <a:moveTo>
                  <a:pt x="0" y="32003"/>
                </a:moveTo>
                <a:lnTo>
                  <a:pt x="2666" y="19288"/>
                </a:lnTo>
                <a:lnTo>
                  <a:pt x="9905" y="9143"/>
                </a:lnTo>
                <a:lnTo>
                  <a:pt x="20573" y="2428"/>
                </a:lnTo>
                <a:lnTo>
                  <a:pt x="33527" y="0"/>
                </a:lnTo>
                <a:lnTo>
                  <a:pt x="46243" y="2428"/>
                </a:lnTo>
                <a:lnTo>
                  <a:pt x="56387" y="9143"/>
                </a:lnTo>
                <a:lnTo>
                  <a:pt x="63103" y="19288"/>
                </a:lnTo>
                <a:lnTo>
                  <a:pt x="65531" y="32003"/>
                </a:lnTo>
                <a:lnTo>
                  <a:pt x="63103" y="44719"/>
                </a:lnTo>
                <a:lnTo>
                  <a:pt x="56387" y="54863"/>
                </a:lnTo>
                <a:lnTo>
                  <a:pt x="46243" y="61579"/>
                </a:lnTo>
                <a:lnTo>
                  <a:pt x="33527" y="64007"/>
                </a:lnTo>
                <a:lnTo>
                  <a:pt x="20573" y="61579"/>
                </a:lnTo>
                <a:lnTo>
                  <a:pt x="9905" y="54863"/>
                </a:lnTo>
                <a:lnTo>
                  <a:pt x="2666" y="44719"/>
                </a:lnTo>
                <a:lnTo>
                  <a:pt x="0" y="32003"/>
                </a:lnTo>
                <a:close/>
              </a:path>
            </a:pathLst>
          </a:custGeom>
          <a:ln w="3496">
            <a:solidFill>
              <a:srgbClr val="000000"/>
            </a:solidFill>
          </a:ln>
        </p:spPr>
        <p:txBody>
          <a:bodyPr wrap="square" lIns="0" tIns="0" rIns="0" bIns="0" rtlCol="0"/>
          <a:lstStyle/>
          <a:p>
            <a:endParaRPr/>
          </a:p>
        </p:txBody>
      </p:sp>
      <p:sp>
        <p:nvSpPr>
          <p:cNvPr id="33" name="object 33"/>
          <p:cNvSpPr/>
          <p:nvPr/>
        </p:nvSpPr>
        <p:spPr>
          <a:xfrm>
            <a:off x="3704721" y="1133855"/>
            <a:ext cx="0" cy="2644140"/>
          </a:xfrm>
          <a:custGeom>
            <a:avLst/>
            <a:gdLst/>
            <a:ahLst/>
            <a:cxnLst/>
            <a:rect l="l" t="t" r="r" b="b"/>
            <a:pathLst>
              <a:path h="2644140">
                <a:moveTo>
                  <a:pt x="0" y="0"/>
                </a:moveTo>
                <a:lnTo>
                  <a:pt x="0" y="2644140"/>
                </a:lnTo>
              </a:path>
            </a:pathLst>
          </a:custGeom>
          <a:ln w="17483">
            <a:solidFill>
              <a:srgbClr val="000000"/>
            </a:solidFill>
          </a:ln>
        </p:spPr>
        <p:txBody>
          <a:bodyPr wrap="square" lIns="0" tIns="0" rIns="0" bIns="0" rtlCol="0"/>
          <a:lstStyle/>
          <a:p>
            <a:endParaRPr/>
          </a:p>
        </p:txBody>
      </p:sp>
      <p:sp>
        <p:nvSpPr>
          <p:cNvPr id="34" name="object 34"/>
          <p:cNvSpPr/>
          <p:nvPr/>
        </p:nvSpPr>
        <p:spPr>
          <a:xfrm>
            <a:off x="7731129" y="1133855"/>
            <a:ext cx="0" cy="2644140"/>
          </a:xfrm>
          <a:custGeom>
            <a:avLst/>
            <a:gdLst/>
            <a:ahLst/>
            <a:cxnLst/>
            <a:rect l="l" t="t" r="r" b="b"/>
            <a:pathLst>
              <a:path h="2644140">
                <a:moveTo>
                  <a:pt x="0" y="2644140"/>
                </a:moveTo>
                <a:lnTo>
                  <a:pt x="0" y="0"/>
                </a:lnTo>
              </a:path>
            </a:pathLst>
          </a:custGeom>
          <a:ln w="17483">
            <a:solidFill>
              <a:srgbClr val="000000"/>
            </a:solidFill>
          </a:ln>
        </p:spPr>
        <p:txBody>
          <a:bodyPr wrap="square" lIns="0" tIns="0" rIns="0" bIns="0" rtlCol="0"/>
          <a:lstStyle/>
          <a:p>
            <a:endParaRPr/>
          </a:p>
        </p:txBody>
      </p:sp>
      <p:sp>
        <p:nvSpPr>
          <p:cNvPr id="35" name="object 35"/>
          <p:cNvSpPr/>
          <p:nvPr/>
        </p:nvSpPr>
        <p:spPr>
          <a:xfrm>
            <a:off x="3431926" y="2945892"/>
            <a:ext cx="184404" cy="310895"/>
          </a:xfrm>
          <a:prstGeom prst="rect">
            <a:avLst/>
          </a:prstGeom>
          <a:blipFill>
            <a:blip r:embed="rId15" cstate="print"/>
            <a:stretch>
              <a:fillRect/>
            </a:stretch>
          </a:blipFill>
        </p:spPr>
        <p:txBody>
          <a:bodyPr wrap="square" lIns="0" tIns="0" rIns="0" bIns="0" rtlCol="0"/>
          <a:lstStyle/>
          <a:p>
            <a:endParaRPr/>
          </a:p>
        </p:txBody>
      </p:sp>
      <p:sp>
        <p:nvSpPr>
          <p:cNvPr id="36" name="object 36"/>
          <p:cNvSpPr/>
          <p:nvPr/>
        </p:nvSpPr>
        <p:spPr>
          <a:xfrm>
            <a:off x="3422782" y="2436876"/>
            <a:ext cx="123443" cy="315468"/>
          </a:xfrm>
          <a:prstGeom prst="rect">
            <a:avLst/>
          </a:prstGeom>
          <a:blipFill>
            <a:blip r:embed="rId16" cstate="print"/>
            <a:stretch>
              <a:fillRect/>
            </a:stretch>
          </a:blipFill>
        </p:spPr>
        <p:txBody>
          <a:bodyPr wrap="square" lIns="0" tIns="0" rIns="0" bIns="0" rtlCol="0"/>
          <a:lstStyle/>
          <a:p>
            <a:endParaRPr/>
          </a:p>
        </p:txBody>
      </p:sp>
      <p:sp>
        <p:nvSpPr>
          <p:cNvPr id="37" name="object 37"/>
          <p:cNvSpPr/>
          <p:nvPr/>
        </p:nvSpPr>
        <p:spPr>
          <a:xfrm>
            <a:off x="3540130" y="2438400"/>
            <a:ext cx="73152" cy="306324"/>
          </a:xfrm>
          <a:prstGeom prst="rect">
            <a:avLst/>
          </a:prstGeom>
          <a:blipFill>
            <a:blip r:embed="rId8" cstate="print"/>
            <a:stretch>
              <a:fillRect/>
            </a:stretch>
          </a:blipFill>
        </p:spPr>
        <p:txBody>
          <a:bodyPr wrap="square" lIns="0" tIns="0" rIns="0" bIns="0" rtlCol="0"/>
          <a:lstStyle/>
          <a:p>
            <a:endParaRPr/>
          </a:p>
        </p:txBody>
      </p:sp>
      <p:sp>
        <p:nvSpPr>
          <p:cNvPr id="38" name="object 38"/>
          <p:cNvSpPr/>
          <p:nvPr/>
        </p:nvSpPr>
        <p:spPr>
          <a:xfrm>
            <a:off x="3492886" y="1927860"/>
            <a:ext cx="48767" cy="310895"/>
          </a:xfrm>
          <a:prstGeom prst="rect">
            <a:avLst/>
          </a:prstGeom>
          <a:blipFill>
            <a:blip r:embed="rId17" cstate="print"/>
            <a:stretch>
              <a:fillRect/>
            </a:stretch>
          </a:blipFill>
        </p:spPr>
        <p:txBody>
          <a:bodyPr wrap="square" lIns="0" tIns="0" rIns="0" bIns="0" rtlCol="0"/>
          <a:lstStyle/>
          <a:p>
            <a:endParaRPr/>
          </a:p>
        </p:txBody>
      </p:sp>
      <p:sp>
        <p:nvSpPr>
          <p:cNvPr id="39" name="object 39"/>
          <p:cNvSpPr/>
          <p:nvPr/>
        </p:nvSpPr>
        <p:spPr>
          <a:xfrm>
            <a:off x="5035174" y="1214621"/>
            <a:ext cx="260603" cy="320040"/>
          </a:xfrm>
          <a:prstGeom prst="rect">
            <a:avLst/>
          </a:prstGeom>
          <a:blipFill>
            <a:blip r:embed="rId18" cstate="print"/>
            <a:stretch>
              <a:fillRect/>
            </a:stretch>
          </a:blipFill>
        </p:spPr>
        <p:txBody>
          <a:bodyPr wrap="square" lIns="0" tIns="0" rIns="0" bIns="0" rtlCol="0"/>
          <a:lstStyle/>
          <a:p>
            <a:endParaRPr/>
          </a:p>
        </p:txBody>
      </p:sp>
      <p:sp>
        <p:nvSpPr>
          <p:cNvPr id="40" name="object 40"/>
          <p:cNvSpPr/>
          <p:nvPr/>
        </p:nvSpPr>
        <p:spPr>
          <a:xfrm>
            <a:off x="5458845" y="2394203"/>
            <a:ext cx="970915" cy="532130"/>
          </a:xfrm>
          <a:custGeom>
            <a:avLst/>
            <a:gdLst/>
            <a:ahLst/>
            <a:cxnLst/>
            <a:rect l="l" t="t" r="r" b="b"/>
            <a:pathLst>
              <a:path w="970914" h="532130">
                <a:moveTo>
                  <a:pt x="0" y="0"/>
                </a:moveTo>
                <a:lnTo>
                  <a:pt x="0" y="531875"/>
                </a:lnTo>
                <a:lnTo>
                  <a:pt x="970787" y="531875"/>
                </a:lnTo>
                <a:lnTo>
                  <a:pt x="970787" y="0"/>
                </a:lnTo>
                <a:lnTo>
                  <a:pt x="0" y="0"/>
                </a:lnTo>
                <a:close/>
              </a:path>
            </a:pathLst>
          </a:custGeom>
          <a:solidFill>
            <a:srgbClr val="FFCC98"/>
          </a:solidFill>
        </p:spPr>
        <p:txBody>
          <a:bodyPr wrap="square" lIns="0" tIns="0" rIns="0" bIns="0" rtlCol="0"/>
          <a:lstStyle/>
          <a:p>
            <a:endParaRPr/>
          </a:p>
        </p:txBody>
      </p:sp>
      <p:sp>
        <p:nvSpPr>
          <p:cNvPr id="41" name="object 41"/>
          <p:cNvSpPr/>
          <p:nvPr/>
        </p:nvSpPr>
        <p:spPr>
          <a:xfrm>
            <a:off x="5458845" y="2394203"/>
            <a:ext cx="970915" cy="532130"/>
          </a:xfrm>
          <a:custGeom>
            <a:avLst/>
            <a:gdLst/>
            <a:ahLst/>
            <a:cxnLst/>
            <a:rect l="l" t="t" r="r" b="b"/>
            <a:pathLst>
              <a:path w="970914" h="532130">
                <a:moveTo>
                  <a:pt x="0" y="0"/>
                </a:moveTo>
                <a:lnTo>
                  <a:pt x="0" y="531875"/>
                </a:lnTo>
                <a:lnTo>
                  <a:pt x="970787" y="531875"/>
                </a:lnTo>
                <a:lnTo>
                  <a:pt x="970787" y="0"/>
                </a:lnTo>
                <a:lnTo>
                  <a:pt x="0" y="0"/>
                </a:lnTo>
                <a:close/>
              </a:path>
            </a:pathLst>
          </a:custGeom>
          <a:ln w="3496">
            <a:solidFill>
              <a:srgbClr val="323232"/>
            </a:solidFill>
            <a:prstDash val="dash"/>
          </a:ln>
        </p:spPr>
        <p:txBody>
          <a:bodyPr wrap="square" lIns="0" tIns="0" rIns="0" bIns="0" rtlCol="0"/>
          <a:lstStyle/>
          <a:p>
            <a:endParaRPr/>
          </a:p>
        </p:txBody>
      </p:sp>
      <p:sp>
        <p:nvSpPr>
          <p:cNvPr id="42" name="object 42"/>
          <p:cNvSpPr/>
          <p:nvPr/>
        </p:nvSpPr>
        <p:spPr>
          <a:xfrm>
            <a:off x="5528950" y="2426207"/>
            <a:ext cx="768095" cy="160020"/>
          </a:xfrm>
          <a:prstGeom prst="rect">
            <a:avLst/>
          </a:prstGeom>
          <a:blipFill>
            <a:blip r:embed="rId19" cstate="print"/>
            <a:stretch>
              <a:fillRect/>
            </a:stretch>
          </a:blipFill>
        </p:spPr>
        <p:txBody>
          <a:bodyPr wrap="square" lIns="0" tIns="0" rIns="0" bIns="0" rtlCol="0"/>
          <a:lstStyle/>
          <a:p>
            <a:endParaRPr/>
          </a:p>
        </p:txBody>
      </p:sp>
      <p:sp>
        <p:nvSpPr>
          <p:cNvPr id="43" name="object 43"/>
          <p:cNvSpPr/>
          <p:nvPr/>
        </p:nvSpPr>
        <p:spPr>
          <a:xfrm>
            <a:off x="5525902" y="2598420"/>
            <a:ext cx="548640" cy="315468"/>
          </a:xfrm>
          <a:prstGeom prst="rect">
            <a:avLst/>
          </a:prstGeom>
          <a:blipFill>
            <a:blip r:embed="rId20" cstate="print"/>
            <a:stretch>
              <a:fillRect/>
            </a:stretch>
          </a:blipFill>
        </p:spPr>
        <p:txBody>
          <a:bodyPr wrap="square" lIns="0" tIns="0" rIns="0" bIns="0" rtlCol="0"/>
          <a:lstStyle/>
          <a:p>
            <a:endParaRPr/>
          </a:p>
        </p:txBody>
      </p:sp>
      <p:sp>
        <p:nvSpPr>
          <p:cNvPr id="44" name="object 44"/>
          <p:cNvSpPr/>
          <p:nvPr/>
        </p:nvSpPr>
        <p:spPr>
          <a:xfrm>
            <a:off x="5521330" y="2772155"/>
            <a:ext cx="353568" cy="393191"/>
          </a:xfrm>
          <a:prstGeom prst="rect">
            <a:avLst/>
          </a:prstGeom>
          <a:blipFill>
            <a:blip r:embed="rId21" cstate="print"/>
            <a:stretch>
              <a:fillRect/>
            </a:stretch>
          </a:blipFill>
        </p:spPr>
        <p:txBody>
          <a:bodyPr wrap="square" lIns="0" tIns="0" rIns="0" bIns="0" rtlCol="0"/>
          <a:lstStyle/>
          <a:p>
            <a:endParaRPr/>
          </a:p>
        </p:txBody>
      </p:sp>
      <p:sp>
        <p:nvSpPr>
          <p:cNvPr id="45" name="object 45"/>
          <p:cNvSpPr/>
          <p:nvPr/>
        </p:nvSpPr>
        <p:spPr>
          <a:xfrm>
            <a:off x="4638933" y="2689859"/>
            <a:ext cx="699770" cy="173990"/>
          </a:xfrm>
          <a:custGeom>
            <a:avLst/>
            <a:gdLst/>
            <a:ahLst/>
            <a:cxnLst/>
            <a:rect l="l" t="t" r="r" b="b"/>
            <a:pathLst>
              <a:path w="699770" h="173989">
                <a:moveTo>
                  <a:pt x="0" y="173735"/>
                </a:moveTo>
                <a:lnTo>
                  <a:pt x="699515" y="0"/>
                </a:lnTo>
              </a:path>
            </a:pathLst>
          </a:custGeom>
          <a:ln w="3496">
            <a:solidFill>
              <a:srgbClr val="000000"/>
            </a:solidFill>
          </a:ln>
        </p:spPr>
        <p:txBody>
          <a:bodyPr wrap="square" lIns="0" tIns="0" rIns="0" bIns="0" rtlCol="0"/>
          <a:lstStyle/>
          <a:p>
            <a:endParaRPr/>
          </a:p>
        </p:txBody>
      </p:sp>
      <p:sp>
        <p:nvSpPr>
          <p:cNvPr id="46" name="object 46"/>
          <p:cNvSpPr/>
          <p:nvPr/>
        </p:nvSpPr>
        <p:spPr>
          <a:xfrm>
            <a:off x="5309494" y="2656331"/>
            <a:ext cx="88900" cy="76200"/>
          </a:xfrm>
          <a:custGeom>
            <a:avLst/>
            <a:gdLst/>
            <a:ahLst/>
            <a:cxnLst/>
            <a:rect l="l" t="t" r="r" b="b"/>
            <a:pathLst>
              <a:path w="88900" h="76200">
                <a:moveTo>
                  <a:pt x="88391" y="18287"/>
                </a:moveTo>
                <a:lnTo>
                  <a:pt x="0" y="0"/>
                </a:lnTo>
                <a:lnTo>
                  <a:pt x="11668" y="17049"/>
                </a:lnTo>
                <a:lnTo>
                  <a:pt x="19049" y="35813"/>
                </a:lnTo>
                <a:lnTo>
                  <a:pt x="21859" y="55721"/>
                </a:lnTo>
                <a:lnTo>
                  <a:pt x="21859" y="74470"/>
                </a:lnTo>
                <a:lnTo>
                  <a:pt x="88391" y="18287"/>
                </a:lnTo>
                <a:close/>
              </a:path>
              <a:path w="88900" h="76200">
                <a:moveTo>
                  <a:pt x="21859" y="74470"/>
                </a:moveTo>
                <a:lnTo>
                  <a:pt x="21859" y="55721"/>
                </a:lnTo>
                <a:lnTo>
                  <a:pt x="19811" y="76199"/>
                </a:lnTo>
                <a:lnTo>
                  <a:pt x="21859" y="74470"/>
                </a:lnTo>
                <a:close/>
              </a:path>
            </a:pathLst>
          </a:custGeom>
          <a:solidFill>
            <a:srgbClr val="000000"/>
          </a:solidFill>
        </p:spPr>
        <p:txBody>
          <a:bodyPr wrap="square" lIns="0" tIns="0" rIns="0" bIns="0" rtlCol="0"/>
          <a:lstStyle/>
          <a:p>
            <a:endParaRPr/>
          </a:p>
        </p:txBody>
      </p:sp>
      <p:sp>
        <p:nvSpPr>
          <p:cNvPr id="47" name="object 47"/>
          <p:cNvSpPr/>
          <p:nvPr/>
        </p:nvSpPr>
        <p:spPr>
          <a:xfrm>
            <a:off x="4788286" y="1714500"/>
            <a:ext cx="568960" cy="335280"/>
          </a:xfrm>
          <a:custGeom>
            <a:avLst/>
            <a:gdLst/>
            <a:ahLst/>
            <a:cxnLst/>
            <a:rect l="l" t="t" r="r" b="b"/>
            <a:pathLst>
              <a:path w="568960" h="335280">
                <a:moveTo>
                  <a:pt x="568451" y="335279"/>
                </a:moveTo>
                <a:lnTo>
                  <a:pt x="0" y="0"/>
                </a:lnTo>
              </a:path>
            </a:pathLst>
          </a:custGeom>
          <a:ln w="3496">
            <a:solidFill>
              <a:srgbClr val="000000"/>
            </a:solidFill>
          </a:ln>
        </p:spPr>
        <p:txBody>
          <a:bodyPr wrap="square" lIns="0" tIns="0" rIns="0" bIns="0" rtlCol="0"/>
          <a:lstStyle/>
          <a:p>
            <a:endParaRPr/>
          </a:p>
        </p:txBody>
      </p:sp>
      <p:sp>
        <p:nvSpPr>
          <p:cNvPr id="48" name="object 48"/>
          <p:cNvSpPr/>
          <p:nvPr/>
        </p:nvSpPr>
        <p:spPr>
          <a:xfrm>
            <a:off x="4736469" y="1684019"/>
            <a:ext cx="90170" cy="74930"/>
          </a:xfrm>
          <a:custGeom>
            <a:avLst/>
            <a:gdLst/>
            <a:ahLst/>
            <a:cxnLst/>
            <a:rect l="l" t="t" r="r" b="b"/>
            <a:pathLst>
              <a:path w="90170" h="74930">
                <a:moveTo>
                  <a:pt x="89915" y="6095"/>
                </a:moveTo>
                <a:lnTo>
                  <a:pt x="0" y="0"/>
                </a:lnTo>
                <a:lnTo>
                  <a:pt x="48767" y="74675"/>
                </a:lnTo>
                <a:lnTo>
                  <a:pt x="52411" y="53887"/>
                </a:lnTo>
                <a:lnTo>
                  <a:pt x="60769" y="35242"/>
                </a:lnTo>
                <a:lnTo>
                  <a:pt x="73413" y="19169"/>
                </a:lnTo>
                <a:lnTo>
                  <a:pt x="89915" y="6095"/>
                </a:lnTo>
                <a:close/>
              </a:path>
            </a:pathLst>
          </a:custGeom>
          <a:solidFill>
            <a:srgbClr val="000000"/>
          </a:solidFill>
        </p:spPr>
        <p:txBody>
          <a:bodyPr wrap="square" lIns="0" tIns="0" rIns="0" bIns="0" rtlCol="0"/>
          <a:lstStyle/>
          <a:p>
            <a:endParaRPr/>
          </a:p>
        </p:txBody>
      </p:sp>
      <p:sp>
        <p:nvSpPr>
          <p:cNvPr id="49" name="object 49"/>
          <p:cNvSpPr/>
          <p:nvPr/>
        </p:nvSpPr>
        <p:spPr>
          <a:xfrm>
            <a:off x="2330074" y="2212847"/>
            <a:ext cx="962025" cy="548640"/>
          </a:xfrm>
          <a:custGeom>
            <a:avLst/>
            <a:gdLst/>
            <a:ahLst/>
            <a:cxnLst/>
            <a:rect l="l" t="t" r="r" b="b"/>
            <a:pathLst>
              <a:path w="962025" h="548639">
                <a:moveTo>
                  <a:pt x="0" y="0"/>
                </a:moveTo>
                <a:lnTo>
                  <a:pt x="0" y="548639"/>
                </a:lnTo>
                <a:lnTo>
                  <a:pt x="961643" y="548639"/>
                </a:lnTo>
                <a:lnTo>
                  <a:pt x="961643" y="0"/>
                </a:lnTo>
                <a:lnTo>
                  <a:pt x="0" y="0"/>
                </a:lnTo>
                <a:close/>
              </a:path>
            </a:pathLst>
          </a:custGeom>
          <a:solidFill>
            <a:srgbClr val="FFCC98"/>
          </a:solidFill>
        </p:spPr>
        <p:txBody>
          <a:bodyPr wrap="square" lIns="0" tIns="0" rIns="0" bIns="0" rtlCol="0"/>
          <a:lstStyle/>
          <a:p>
            <a:endParaRPr/>
          </a:p>
        </p:txBody>
      </p:sp>
      <p:sp>
        <p:nvSpPr>
          <p:cNvPr id="50" name="object 50"/>
          <p:cNvSpPr/>
          <p:nvPr/>
        </p:nvSpPr>
        <p:spPr>
          <a:xfrm>
            <a:off x="2330074" y="2212847"/>
            <a:ext cx="962025" cy="548640"/>
          </a:xfrm>
          <a:custGeom>
            <a:avLst/>
            <a:gdLst/>
            <a:ahLst/>
            <a:cxnLst/>
            <a:rect l="l" t="t" r="r" b="b"/>
            <a:pathLst>
              <a:path w="962025" h="548639">
                <a:moveTo>
                  <a:pt x="0" y="0"/>
                </a:moveTo>
                <a:lnTo>
                  <a:pt x="0" y="548639"/>
                </a:lnTo>
                <a:lnTo>
                  <a:pt x="961643" y="548639"/>
                </a:lnTo>
                <a:lnTo>
                  <a:pt x="961643" y="0"/>
                </a:lnTo>
                <a:lnTo>
                  <a:pt x="0" y="0"/>
                </a:lnTo>
                <a:close/>
              </a:path>
            </a:pathLst>
          </a:custGeom>
          <a:ln w="3496">
            <a:solidFill>
              <a:srgbClr val="323232"/>
            </a:solidFill>
            <a:prstDash val="dash"/>
          </a:ln>
        </p:spPr>
        <p:txBody>
          <a:bodyPr wrap="square" lIns="0" tIns="0" rIns="0" bIns="0" rtlCol="0"/>
          <a:lstStyle/>
          <a:p>
            <a:endParaRPr/>
          </a:p>
        </p:txBody>
      </p:sp>
      <p:sp>
        <p:nvSpPr>
          <p:cNvPr id="51" name="object 51"/>
          <p:cNvSpPr/>
          <p:nvPr/>
        </p:nvSpPr>
        <p:spPr>
          <a:xfrm>
            <a:off x="2400178" y="2253995"/>
            <a:ext cx="768095" cy="160020"/>
          </a:xfrm>
          <a:prstGeom prst="rect">
            <a:avLst/>
          </a:prstGeom>
          <a:blipFill>
            <a:blip r:embed="rId22" cstate="print"/>
            <a:stretch>
              <a:fillRect/>
            </a:stretch>
          </a:blipFill>
        </p:spPr>
        <p:txBody>
          <a:bodyPr wrap="square" lIns="0" tIns="0" rIns="0" bIns="0" rtlCol="0"/>
          <a:lstStyle/>
          <a:p>
            <a:endParaRPr/>
          </a:p>
        </p:txBody>
      </p:sp>
      <p:sp>
        <p:nvSpPr>
          <p:cNvPr id="52" name="object 52"/>
          <p:cNvSpPr/>
          <p:nvPr/>
        </p:nvSpPr>
        <p:spPr>
          <a:xfrm>
            <a:off x="2389510" y="2426207"/>
            <a:ext cx="560831" cy="315468"/>
          </a:xfrm>
          <a:prstGeom prst="rect">
            <a:avLst/>
          </a:prstGeom>
          <a:blipFill>
            <a:blip r:embed="rId23" cstate="print"/>
            <a:stretch>
              <a:fillRect/>
            </a:stretch>
          </a:blipFill>
        </p:spPr>
        <p:txBody>
          <a:bodyPr wrap="square" lIns="0" tIns="0" rIns="0" bIns="0" rtlCol="0"/>
          <a:lstStyle/>
          <a:p>
            <a:endParaRPr/>
          </a:p>
        </p:txBody>
      </p:sp>
      <p:sp>
        <p:nvSpPr>
          <p:cNvPr id="53" name="object 53"/>
          <p:cNvSpPr/>
          <p:nvPr/>
        </p:nvSpPr>
        <p:spPr>
          <a:xfrm>
            <a:off x="2398654" y="2624327"/>
            <a:ext cx="377952" cy="237743"/>
          </a:xfrm>
          <a:prstGeom prst="rect">
            <a:avLst/>
          </a:prstGeom>
          <a:blipFill>
            <a:blip r:embed="rId24" cstate="print"/>
            <a:stretch>
              <a:fillRect/>
            </a:stretch>
          </a:blipFill>
        </p:spPr>
        <p:txBody>
          <a:bodyPr wrap="square" lIns="0" tIns="0" rIns="0" bIns="0" rtlCol="0"/>
          <a:lstStyle/>
          <a:p>
            <a:endParaRPr/>
          </a:p>
        </p:txBody>
      </p:sp>
      <p:sp>
        <p:nvSpPr>
          <p:cNvPr id="54" name="object 54"/>
          <p:cNvSpPr/>
          <p:nvPr/>
        </p:nvSpPr>
        <p:spPr>
          <a:xfrm>
            <a:off x="2320930" y="2840735"/>
            <a:ext cx="970915" cy="530860"/>
          </a:xfrm>
          <a:custGeom>
            <a:avLst/>
            <a:gdLst/>
            <a:ahLst/>
            <a:cxnLst/>
            <a:rect l="l" t="t" r="r" b="b"/>
            <a:pathLst>
              <a:path w="970914" h="530860">
                <a:moveTo>
                  <a:pt x="0" y="0"/>
                </a:moveTo>
                <a:lnTo>
                  <a:pt x="0" y="530351"/>
                </a:lnTo>
                <a:lnTo>
                  <a:pt x="970787" y="530351"/>
                </a:lnTo>
                <a:lnTo>
                  <a:pt x="970787" y="0"/>
                </a:lnTo>
                <a:lnTo>
                  <a:pt x="0" y="0"/>
                </a:lnTo>
                <a:close/>
              </a:path>
            </a:pathLst>
          </a:custGeom>
          <a:solidFill>
            <a:srgbClr val="FFCCCC"/>
          </a:solidFill>
        </p:spPr>
        <p:txBody>
          <a:bodyPr wrap="square" lIns="0" tIns="0" rIns="0" bIns="0" rtlCol="0"/>
          <a:lstStyle/>
          <a:p>
            <a:endParaRPr/>
          </a:p>
        </p:txBody>
      </p:sp>
      <p:sp>
        <p:nvSpPr>
          <p:cNvPr id="55" name="object 55"/>
          <p:cNvSpPr/>
          <p:nvPr/>
        </p:nvSpPr>
        <p:spPr>
          <a:xfrm>
            <a:off x="2320930" y="2840735"/>
            <a:ext cx="970915" cy="530860"/>
          </a:xfrm>
          <a:custGeom>
            <a:avLst/>
            <a:gdLst/>
            <a:ahLst/>
            <a:cxnLst/>
            <a:rect l="l" t="t" r="r" b="b"/>
            <a:pathLst>
              <a:path w="970914" h="530860">
                <a:moveTo>
                  <a:pt x="0" y="0"/>
                </a:moveTo>
                <a:lnTo>
                  <a:pt x="0" y="530351"/>
                </a:lnTo>
                <a:lnTo>
                  <a:pt x="970787" y="530351"/>
                </a:lnTo>
                <a:lnTo>
                  <a:pt x="970787" y="0"/>
                </a:lnTo>
                <a:lnTo>
                  <a:pt x="0" y="0"/>
                </a:lnTo>
                <a:close/>
              </a:path>
            </a:pathLst>
          </a:custGeom>
          <a:ln w="10490">
            <a:solidFill>
              <a:srgbClr val="000000"/>
            </a:solidFill>
            <a:prstDash val="lgDash"/>
          </a:ln>
        </p:spPr>
        <p:txBody>
          <a:bodyPr wrap="square" lIns="0" tIns="0" rIns="0" bIns="0" rtlCol="0"/>
          <a:lstStyle/>
          <a:p>
            <a:endParaRPr/>
          </a:p>
        </p:txBody>
      </p:sp>
      <p:sp>
        <p:nvSpPr>
          <p:cNvPr id="56" name="object 56"/>
          <p:cNvSpPr/>
          <p:nvPr/>
        </p:nvSpPr>
        <p:spPr>
          <a:xfrm>
            <a:off x="2383414" y="2872739"/>
            <a:ext cx="100583" cy="310895"/>
          </a:xfrm>
          <a:prstGeom prst="rect">
            <a:avLst/>
          </a:prstGeom>
          <a:blipFill>
            <a:blip r:embed="rId25" cstate="print"/>
            <a:stretch>
              <a:fillRect/>
            </a:stretch>
          </a:blipFill>
        </p:spPr>
        <p:txBody>
          <a:bodyPr wrap="square" lIns="0" tIns="0" rIns="0" bIns="0" rtlCol="0"/>
          <a:lstStyle/>
          <a:p>
            <a:endParaRPr/>
          </a:p>
        </p:txBody>
      </p:sp>
      <p:sp>
        <p:nvSpPr>
          <p:cNvPr id="57" name="object 57"/>
          <p:cNvSpPr/>
          <p:nvPr/>
        </p:nvSpPr>
        <p:spPr>
          <a:xfrm>
            <a:off x="2546482" y="2871216"/>
            <a:ext cx="597408" cy="205740"/>
          </a:xfrm>
          <a:prstGeom prst="rect">
            <a:avLst/>
          </a:prstGeom>
          <a:blipFill>
            <a:blip r:embed="rId26" cstate="print"/>
            <a:stretch>
              <a:fillRect/>
            </a:stretch>
          </a:blipFill>
        </p:spPr>
        <p:txBody>
          <a:bodyPr wrap="square" lIns="0" tIns="0" rIns="0" bIns="0" rtlCol="0"/>
          <a:lstStyle/>
          <a:p>
            <a:endParaRPr/>
          </a:p>
        </p:txBody>
      </p:sp>
      <p:sp>
        <p:nvSpPr>
          <p:cNvPr id="58" name="object 58"/>
          <p:cNvSpPr/>
          <p:nvPr/>
        </p:nvSpPr>
        <p:spPr>
          <a:xfrm>
            <a:off x="2541910" y="3044951"/>
            <a:ext cx="560831" cy="315468"/>
          </a:xfrm>
          <a:prstGeom prst="rect">
            <a:avLst/>
          </a:prstGeom>
          <a:blipFill>
            <a:blip r:embed="rId27" cstate="print"/>
            <a:stretch>
              <a:fillRect/>
            </a:stretch>
          </a:blipFill>
        </p:spPr>
        <p:txBody>
          <a:bodyPr wrap="square" lIns="0" tIns="0" rIns="0" bIns="0" rtlCol="0"/>
          <a:lstStyle/>
          <a:p>
            <a:endParaRPr/>
          </a:p>
        </p:txBody>
      </p:sp>
      <p:sp>
        <p:nvSpPr>
          <p:cNvPr id="59" name="object 59"/>
          <p:cNvSpPr/>
          <p:nvPr/>
        </p:nvSpPr>
        <p:spPr>
          <a:xfrm>
            <a:off x="2551054" y="3243072"/>
            <a:ext cx="377952" cy="237743"/>
          </a:xfrm>
          <a:prstGeom prst="rect">
            <a:avLst/>
          </a:prstGeom>
          <a:blipFill>
            <a:blip r:embed="rId28" cstate="print"/>
            <a:stretch>
              <a:fillRect/>
            </a:stretch>
          </a:blipFill>
        </p:spPr>
        <p:txBody>
          <a:bodyPr wrap="square" lIns="0" tIns="0" rIns="0" bIns="0" rtlCol="0"/>
          <a:lstStyle/>
          <a:p>
            <a:endParaRPr/>
          </a:p>
        </p:txBody>
      </p:sp>
      <p:sp>
        <p:nvSpPr>
          <p:cNvPr id="60" name="object 60"/>
          <p:cNvSpPr/>
          <p:nvPr/>
        </p:nvSpPr>
        <p:spPr>
          <a:xfrm>
            <a:off x="2980822" y="3308603"/>
            <a:ext cx="97535" cy="36576"/>
          </a:xfrm>
          <a:prstGeom prst="rect">
            <a:avLst/>
          </a:prstGeom>
          <a:blipFill>
            <a:blip r:embed="rId29" cstate="print"/>
            <a:stretch>
              <a:fillRect/>
            </a:stretch>
          </a:blipFill>
        </p:spPr>
        <p:txBody>
          <a:bodyPr wrap="square" lIns="0" tIns="0" rIns="0" bIns="0" rtlCol="0"/>
          <a:lstStyle/>
          <a:p>
            <a:endParaRPr/>
          </a:p>
        </p:txBody>
      </p:sp>
      <p:sp>
        <p:nvSpPr>
          <p:cNvPr id="61" name="object 61"/>
          <p:cNvSpPr/>
          <p:nvPr/>
        </p:nvSpPr>
        <p:spPr>
          <a:xfrm>
            <a:off x="5666109" y="3575303"/>
            <a:ext cx="887094" cy="203200"/>
          </a:xfrm>
          <a:custGeom>
            <a:avLst/>
            <a:gdLst/>
            <a:ahLst/>
            <a:cxnLst/>
            <a:rect l="l" t="t" r="r" b="b"/>
            <a:pathLst>
              <a:path w="887095" h="203200">
                <a:moveTo>
                  <a:pt x="0" y="0"/>
                </a:moveTo>
                <a:lnTo>
                  <a:pt x="0" y="202692"/>
                </a:lnTo>
                <a:lnTo>
                  <a:pt x="886967" y="202692"/>
                </a:lnTo>
                <a:lnTo>
                  <a:pt x="886967" y="0"/>
                </a:lnTo>
                <a:lnTo>
                  <a:pt x="0" y="0"/>
                </a:lnTo>
                <a:close/>
              </a:path>
            </a:pathLst>
          </a:custGeom>
          <a:solidFill>
            <a:srgbClr val="FFCC98"/>
          </a:solidFill>
        </p:spPr>
        <p:txBody>
          <a:bodyPr wrap="square" lIns="0" tIns="0" rIns="0" bIns="0" rtlCol="0"/>
          <a:lstStyle/>
          <a:p>
            <a:endParaRPr/>
          </a:p>
        </p:txBody>
      </p:sp>
      <p:sp>
        <p:nvSpPr>
          <p:cNvPr id="62" name="object 62"/>
          <p:cNvSpPr/>
          <p:nvPr/>
        </p:nvSpPr>
        <p:spPr>
          <a:xfrm>
            <a:off x="5666109" y="3575303"/>
            <a:ext cx="0" cy="203200"/>
          </a:xfrm>
          <a:custGeom>
            <a:avLst/>
            <a:gdLst/>
            <a:ahLst/>
            <a:cxnLst/>
            <a:rect l="l" t="t" r="r" b="b"/>
            <a:pathLst>
              <a:path h="203200">
                <a:moveTo>
                  <a:pt x="0" y="0"/>
                </a:moveTo>
                <a:lnTo>
                  <a:pt x="0" y="202692"/>
                </a:lnTo>
              </a:path>
            </a:pathLst>
          </a:custGeom>
          <a:ln w="3496">
            <a:solidFill>
              <a:srgbClr val="323232"/>
            </a:solidFill>
            <a:prstDash val="dash"/>
          </a:ln>
        </p:spPr>
        <p:txBody>
          <a:bodyPr wrap="square" lIns="0" tIns="0" rIns="0" bIns="0" rtlCol="0"/>
          <a:lstStyle/>
          <a:p>
            <a:endParaRPr/>
          </a:p>
        </p:txBody>
      </p:sp>
      <p:sp>
        <p:nvSpPr>
          <p:cNvPr id="63" name="object 63"/>
          <p:cNvSpPr/>
          <p:nvPr/>
        </p:nvSpPr>
        <p:spPr>
          <a:xfrm>
            <a:off x="5666109" y="3575303"/>
            <a:ext cx="887094" cy="203200"/>
          </a:xfrm>
          <a:custGeom>
            <a:avLst/>
            <a:gdLst/>
            <a:ahLst/>
            <a:cxnLst/>
            <a:rect l="l" t="t" r="r" b="b"/>
            <a:pathLst>
              <a:path w="887095" h="203200">
                <a:moveTo>
                  <a:pt x="886967" y="202692"/>
                </a:moveTo>
                <a:lnTo>
                  <a:pt x="886967" y="0"/>
                </a:lnTo>
                <a:lnTo>
                  <a:pt x="0" y="0"/>
                </a:lnTo>
              </a:path>
            </a:pathLst>
          </a:custGeom>
          <a:ln w="3496">
            <a:solidFill>
              <a:srgbClr val="323232"/>
            </a:solidFill>
            <a:prstDash val="dash"/>
          </a:ln>
        </p:spPr>
        <p:txBody>
          <a:bodyPr wrap="square" lIns="0" tIns="0" rIns="0" bIns="0" rtlCol="0"/>
          <a:lstStyle/>
          <a:p>
            <a:endParaRPr/>
          </a:p>
        </p:txBody>
      </p:sp>
      <p:sp>
        <p:nvSpPr>
          <p:cNvPr id="64" name="object 64"/>
          <p:cNvSpPr/>
          <p:nvPr/>
        </p:nvSpPr>
        <p:spPr>
          <a:xfrm>
            <a:off x="5728594" y="3611879"/>
            <a:ext cx="670559" cy="201168"/>
          </a:xfrm>
          <a:prstGeom prst="rect">
            <a:avLst/>
          </a:prstGeom>
          <a:blipFill>
            <a:blip r:embed="rId30" cstate="print"/>
            <a:stretch>
              <a:fillRect/>
            </a:stretch>
          </a:blipFill>
        </p:spPr>
        <p:txBody>
          <a:bodyPr wrap="square" lIns="0" tIns="0" rIns="0" bIns="0" rtlCol="0"/>
          <a:lstStyle/>
          <a:p>
            <a:endParaRPr/>
          </a:p>
        </p:txBody>
      </p:sp>
      <p:sp>
        <p:nvSpPr>
          <p:cNvPr id="65" name="object 65"/>
          <p:cNvSpPr/>
          <p:nvPr/>
        </p:nvSpPr>
        <p:spPr>
          <a:xfrm>
            <a:off x="2805562" y="1063751"/>
            <a:ext cx="826135" cy="467995"/>
          </a:xfrm>
          <a:custGeom>
            <a:avLst/>
            <a:gdLst/>
            <a:ahLst/>
            <a:cxnLst/>
            <a:rect l="l" t="t" r="r" b="b"/>
            <a:pathLst>
              <a:path w="826135" h="467994">
                <a:moveTo>
                  <a:pt x="0" y="0"/>
                </a:moveTo>
                <a:lnTo>
                  <a:pt x="0" y="467867"/>
                </a:lnTo>
                <a:lnTo>
                  <a:pt x="826007" y="467867"/>
                </a:lnTo>
                <a:lnTo>
                  <a:pt x="826007" y="0"/>
                </a:lnTo>
                <a:lnTo>
                  <a:pt x="0" y="0"/>
                </a:lnTo>
                <a:close/>
              </a:path>
            </a:pathLst>
          </a:custGeom>
          <a:solidFill>
            <a:srgbClr val="FFCC98"/>
          </a:solidFill>
        </p:spPr>
        <p:txBody>
          <a:bodyPr wrap="square" lIns="0" tIns="0" rIns="0" bIns="0" rtlCol="0"/>
          <a:lstStyle/>
          <a:p>
            <a:endParaRPr/>
          </a:p>
        </p:txBody>
      </p:sp>
      <p:sp>
        <p:nvSpPr>
          <p:cNvPr id="66" name="object 66"/>
          <p:cNvSpPr/>
          <p:nvPr/>
        </p:nvSpPr>
        <p:spPr>
          <a:xfrm>
            <a:off x="2805562" y="1063751"/>
            <a:ext cx="826135" cy="467995"/>
          </a:xfrm>
          <a:custGeom>
            <a:avLst/>
            <a:gdLst/>
            <a:ahLst/>
            <a:cxnLst/>
            <a:rect l="l" t="t" r="r" b="b"/>
            <a:pathLst>
              <a:path w="826135" h="467994">
                <a:moveTo>
                  <a:pt x="0" y="0"/>
                </a:moveTo>
                <a:lnTo>
                  <a:pt x="0" y="467867"/>
                </a:lnTo>
                <a:lnTo>
                  <a:pt x="826007" y="467867"/>
                </a:lnTo>
                <a:lnTo>
                  <a:pt x="826007" y="0"/>
                </a:lnTo>
                <a:lnTo>
                  <a:pt x="0" y="0"/>
                </a:lnTo>
                <a:close/>
              </a:path>
            </a:pathLst>
          </a:custGeom>
          <a:ln w="3496">
            <a:solidFill>
              <a:srgbClr val="323232"/>
            </a:solidFill>
            <a:prstDash val="dash"/>
          </a:ln>
        </p:spPr>
        <p:txBody>
          <a:bodyPr wrap="square" lIns="0" tIns="0" rIns="0" bIns="0" rtlCol="0"/>
          <a:lstStyle/>
          <a:p>
            <a:endParaRPr/>
          </a:p>
        </p:txBody>
      </p:sp>
      <p:sp>
        <p:nvSpPr>
          <p:cNvPr id="67" name="object 67"/>
          <p:cNvSpPr/>
          <p:nvPr/>
        </p:nvSpPr>
        <p:spPr>
          <a:xfrm>
            <a:off x="2861950" y="1149089"/>
            <a:ext cx="585216" cy="315468"/>
          </a:xfrm>
          <a:prstGeom prst="rect">
            <a:avLst/>
          </a:prstGeom>
          <a:blipFill>
            <a:blip r:embed="rId31" cstate="print"/>
            <a:stretch>
              <a:fillRect/>
            </a:stretch>
          </a:blipFill>
        </p:spPr>
        <p:txBody>
          <a:bodyPr wrap="square" lIns="0" tIns="0" rIns="0" bIns="0" rtlCol="0"/>
          <a:lstStyle/>
          <a:p>
            <a:endParaRPr/>
          </a:p>
        </p:txBody>
      </p:sp>
      <p:sp>
        <p:nvSpPr>
          <p:cNvPr id="68" name="object 68"/>
          <p:cNvSpPr/>
          <p:nvPr/>
        </p:nvSpPr>
        <p:spPr>
          <a:xfrm>
            <a:off x="2874142" y="1347209"/>
            <a:ext cx="377952" cy="237743"/>
          </a:xfrm>
          <a:prstGeom prst="rect">
            <a:avLst/>
          </a:prstGeom>
          <a:blipFill>
            <a:blip r:embed="rId28" cstate="print"/>
            <a:stretch>
              <a:fillRect/>
            </a:stretch>
          </a:blipFill>
        </p:spPr>
        <p:txBody>
          <a:bodyPr wrap="square" lIns="0" tIns="0" rIns="0" bIns="0" rtlCol="0"/>
          <a:lstStyle/>
          <a:p>
            <a:endParaRPr/>
          </a:p>
        </p:txBody>
      </p:sp>
      <p:sp>
        <p:nvSpPr>
          <p:cNvPr id="69" name="object 69"/>
          <p:cNvSpPr/>
          <p:nvPr/>
        </p:nvSpPr>
        <p:spPr>
          <a:xfrm>
            <a:off x="3308482" y="1321301"/>
            <a:ext cx="202691" cy="310895"/>
          </a:xfrm>
          <a:prstGeom prst="rect">
            <a:avLst/>
          </a:prstGeom>
          <a:blipFill>
            <a:blip r:embed="rId32" cstate="print"/>
            <a:stretch>
              <a:fillRect/>
            </a:stretch>
          </a:blipFill>
        </p:spPr>
        <p:txBody>
          <a:bodyPr wrap="square" lIns="0" tIns="0" rIns="0" bIns="0" rtlCol="0"/>
          <a:lstStyle/>
          <a:p>
            <a:endParaRPr/>
          </a:p>
        </p:txBody>
      </p:sp>
      <p:sp>
        <p:nvSpPr>
          <p:cNvPr id="70" name="object 70"/>
          <p:cNvSpPr/>
          <p:nvPr/>
        </p:nvSpPr>
        <p:spPr>
          <a:xfrm>
            <a:off x="2913766" y="1906523"/>
            <a:ext cx="36576" cy="397763"/>
          </a:xfrm>
          <a:prstGeom prst="rect">
            <a:avLst/>
          </a:prstGeom>
          <a:blipFill>
            <a:blip r:embed="rId33" cstate="print"/>
            <a:stretch>
              <a:fillRect/>
            </a:stretch>
          </a:blipFill>
        </p:spPr>
        <p:txBody>
          <a:bodyPr wrap="square" lIns="0" tIns="0" rIns="0" bIns="0" rtlCol="0"/>
          <a:lstStyle/>
          <a:p>
            <a:endParaRPr/>
          </a:p>
        </p:txBody>
      </p:sp>
      <p:sp>
        <p:nvSpPr>
          <p:cNvPr id="71" name="object 71"/>
          <p:cNvSpPr/>
          <p:nvPr/>
        </p:nvSpPr>
        <p:spPr>
          <a:xfrm>
            <a:off x="2951866" y="1906523"/>
            <a:ext cx="440436" cy="397763"/>
          </a:xfrm>
          <a:prstGeom prst="rect">
            <a:avLst/>
          </a:prstGeom>
          <a:blipFill>
            <a:blip r:embed="rId34" cstate="print"/>
            <a:stretch>
              <a:fillRect/>
            </a:stretch>
          </a:blipFill>
        </p:spPr>
        <p:txBody>
          <a:bodyPr wrap="square" lIns="0" tIns="0" rIns="0" bIns="0" rtlCol="0"/>
          <a:lstStyle/>
          <a:p>
            <a:endParaRPr/>
          </a:p>
        </p:txBody>
      </p:sp>
      <p:sp>
        <p:nvSpPr>
          <p:cNvPr id="72" name="object 72"/>
          <p:cNvSpPr/>
          <p:nvPr/>
        </p:nvSpPr>
        <p:spPr>
          <a:xfrm>
            <a:off x="3972945" y="848867"/>
            <a:ext cx="1073150" cy="288290"/>
          </a:xfrm>
          <a:custGeom>
            <a:avLst/>
            <a:gdLst/>
            <a:ahLst/>
            <a:cxnLst/>
            <a:rect l="l" t="t" r="r" b="b"/>
            <a:pathLst>
              <a:path w="1073150" h="288290">
                <a:moveTo>
                  <a:pt x="0" y="0"/>
                </a:moveTo>
                <a:lnTo>
                  <a:pt x="0" y="288035"/>
                </a:lnTo>
                <a:lnTo>
                  <a:pt x="1072895" y="288035"/>
                </a:lnTo>
                <a:lnTo>
                  <a:pt x="1072895" y="0"/>
                </a:lnTo>
                <a:lnTo>
                  <a:pt x="0" y="0"/>
                </a:lnTo>
                <a:close/>
              </a:path>
            </a:pathLst>
          </a:custGeom>
          <a:solidFill>
            <a:srgbClr val="FFCC98"/>
          </a:solidFill>
        </p:spPr>
        <p:txBody>
          <a:bodyPr wrap="square" lIns="0" tIns="0" rIns="0" bIns="0" rtlCol="0"/>
          <a:lstStyle/>
          <a:p>
            <a:endParaRPr/>
          </a:p>
        </p:txBody>
      </p:sp>
      <p:sp>
        <p:nvSpPr>
          <p:cNvPr id="73" name="object 73"/>
          <p:cNvSpPr/>
          <p:nvPr/>
        </p:nvSpPr>
        <p:spPr>
          <a:xfrm>
            <a:off x="3972945" y="848867"/>
            <a:ext cx="1073150" cy="288290"/>
          </a:xfrm>
          <a:custGeom>
            <a:avLst/>
            <a:gdLst/>
            <a:ahLst/>
            <a:cxnLst/>
            <a:rect l="l" t="t" r="r" b="b"/>
            <a:pathLst>
              <a:path w="1073150" h="288290">
                <a:moveTo>
                  <a:pt x="0" y="0"/>
                </a:moveTo>
                <a:lnTo>
                  <a:pt x="0" y="288035"/>
                </a:lnTo>
                <a:lnTo>
                  <a:pt x="1072895" y="288035"/>
                </a:lnTo>
                <a:lnTo>
                  <a:pt x="1072895" y="0"/>
                </a:lnTo>
                <a:lnTo>
                  <a:pt x="0" y="0"/>
                </a:lnTo>
                <a:close/>
              </a:path>
            </a:pathLst>
          </a:custGeom>
          <a:ln w="3496">
            <a:solidFill>
              <a:srgbClr val="000000"/>
            </a:solidFill>
            <a:prstDash val="dash"/>
          </a:ln>
        </p:spPr>
        <p:txBody>
          <a:bodyPr wrap="square" lIns="0" tIns="0" rIns="0" bIns="0" rtlCol="0"/>
          <a:lstStyle/>
          <a:p>
            <a:endParaRPr/>
          </a:p>
        </p:txBody>
      </p:sp>
      <p:sp>
        <p:nvSpPr>
          <p:cNvPr id="74" name="object 74"/>
          <p:cNvSpPr/>
          <p:nvPr/>
        </p:nvSpPr>
        <p:spPr>
          <a:xfrm>
            <a:off x="4055242" y="931157"/>
            <a:ext cx="914400" cy="160020"/>
          </a:xfrm>
          <a:prstGeom prst="rect">
            <a:avLst/>
          </a:prstGeom>
          <a:blipFill>
            <a:blip r:embed="rId35" cstate="print"/>
            <a:stretch>
              <a:fillRect/>
            </a:stretch>
          </a:blipFill>
        </p:spPr>
        <p:txBody>
          <a:bodyPr wrap="square" lIns="0" tIns="0" rIns="0" bIns="0" rtlCol="0"/>
          <a:lstStyle/>
          <a:p>
            <a:endParaRPr/>
          </a:p>
        </p:txBody>
      </p:sp>
      <p:sp>
        <p:nvSpPr>
          <p:cNvPr id="75" name="object 75"/>
          <p:cNvSpPr/>
          <p:nvPr/>
        </p:nvSpPr>
        <p:spPr>
          <a:xfrm>
            <a:off x="3704721" y="2980944"/>
            <a:ext cx="97790" cy="0"/>
          </a:xfrm>
          <a:custGeom>
            <a:avLst/>
            <a:gdLst/>
            <a:ahLst/>
            <a:cxnLst/>
            <a:rect l="l" t="t" r="r" b="b"/>
            <a:pathLst>
              <a:path w="97789">
                <a:moveTo>
                  <a:pt x="0" y="0"/>
                </a:moveTo>
                <a:lnTo>
                  <a:pt x="97535" y="0"/>
                </a:lnTo>
              </a:path>
            </a:pathLst>
          </a:custGeom>
          <a:ln w="3496">
            <a:solidFill>
              <a:srgbClr val="000000"/>
            </a:solidFill>
          </a:ln>
        </p:spPr>
        <p:txBody>
          <a:bodyPr wrap="square" lIns="0" tIns="0" rIns="0" bIns="0" rtlCol="0"/>
          <a:lstStyle/>
          <a:p>
            <a:endParaRPr/>
          </a:p>
        </p:txBody>
      </p:sp>
      <p:sp>
        <p:nvSpPr>
          <p:cNvPr id="76" name="object 76"/>
          <p:cNvSpPr/>
          <p:nvPr/>
        </p:nvSpPr>
        <p:spPr>
          <a:xfrm>
            <a:off x="3704721" y="3526535"/>
            <a:ext cx="97790" cy="0"/>
          </a:xfrm>
          <a:custGeom>
            <a:avLst/>
            <a:gdLst/>
            <a:ahLst/>
            <a:cxnLst/>
            <a:rect l="l" t="t" r="r" b="b"/>
            <a:pathLst>
              <a:path w="97789">
                <a:moveTo>
                  <a:pt x="0" y="0"/>
                </a:moveTo>
                <a:lnTo>
                  <a:pt x="97535" y="0"/>
                </a:lnTo>
              </a:path>
            </a:pathLst>
          </a:custGeom>
          <a:ln w="3496">
            <a:solidFill>
              <a:srgbClr val="000000"/>
            </a:solidFill>
          </a:ln>
        </p:spPr>
        <p:txBody>
          <a:bodyPr wrap="square" lIns="0" tIns="0" rIns="0" bIns="0" rtlCol="0"/>
          <a:lstStyle/>
          <a:p>
            <a:endParaRPr/>
          </a:p>
        </p:txBody>
      </p:sp>
      <p:sp>
        <p:nvSpPr>
          <p:cNvPr id="77" name="object 77"/>
          <p:cNvSpPr/>
          <p:nvPr/>
        </p:nvSpPr>
        <p:spPr>
          <a:xfrm>
            <a:off x="7845430" y="3473196"/>
            <a:ext cx="73152" cy="306324"/>
          </a:xfrm>
          <a:prstGeom prst="rect">
            <a:avLst/>
          </a:prstGeom>
          <a:blipFill>
            <a:blip r:embed="rId8" cstate="print"/>
            <a:stretch>
              <a:fillRect/>
            </a:stretch>
          </a:blipFill>
        </p:spPr>
        <p:txBody>
          <a:bodyPr wrap="square" lIns="0" tIns="0" rIns="0" bIns="0" rtlCol="0"/>
          <a:lstStyle/>
          <a:p>
            <a:endParaRPr/>
          </a:p>
        </p:txBody>
      </p:sp>
      <p:sp>
        <p:nvSpPr>
          <p:cNvPr id="78" name="object 78"/>
          <p:cNvSpPr/>
          <p:nvPr/>
        </p:nvSpPr>
        <p:spPr>
          <a:xfrm>
            <a:off x="7850002" y="2903220"/>
            <a:ext cx="73152" cy="310895"/>
          </a:xfrm>
          <a:prstGeom prst="rect">
            <a:avLst/>
          </a:prstGeom>
          <a:blipFill>
            <a:blip r:embed="rId36" cstate="print"/>
            <a:stretch>
              <a:fillRect/>
            </a:stretch>
          </a:blipFill>
        </p:spPr>
        <p:txBody>
          <a:bodyPr wrap="square" lIns="0" tIns="0" rIns="0" bIns="0" rtlCol="0"/>
          <a:lstStyle/>
          <a:p>
            <a:endParaRPr/>
          </a:p>
        </p:txBody>
      </p:sp>
      <p:sp>
        <p:nvSpPr>
          <p:cNvPr id="79" name="object 79"/>
          <p:cNvSpPr/>
          <p:nvPr/>
        </p:nvSpPr>
        <p:spPr>
          <a:xfrm>
            <a:off x="7810378" y="2415539"/>
            <a:ext cx="89915" cy="310895"/>
          </a:xfrm>
          <a:prstGeom prst="rect">
            <a:avLst/>
          </a:prstGeom>
          <a:blipFill>
            <a:blip r:embed="rId37" cstate="print"/>
            <a:stretch>
              <a:fillRect/>
            </a:stretch>
          </a:blipFill>
        </p:spPr>
        <p:txBody>
          <a:bodyPr wrap="square" lIns="0" tIns="0" rIns="0" bIns="0" rtlCol="0"/>
          <a:lstStyle/>
          <a:p>
            <a:endParaRPr/>
          </a:p>
        </p:txBody>
      </p:sp>
      <p:sp>
        <p:nvSpPr>
          <p:cNvPr id="80" name="object 80"/>
          <p:cNvSpPr/>
          <p:nvPr/>
        </p:nvSpPr>
        <p:spPr>
          <a:xfrm>
            <a:off x="7923154" y="2415539"/>
            <a:ext cx="158495" cy="315468"/>
          </a:xfrm>
          <a:prstGeom prst="rect">
            <a:avLst/>
          </a:prstGeom>
          <a:blipFill>
            <a:blip r:embed="rId38" cstate="print"/>
            <a:stretch>
              <a:fillRect/>
            </a:stretch>
          </a:blipFill>
        </p:spPr>
        <p:txBody>
          <a:bodyPr wrap="square" lIns="0" tIns="0" rIns="0" bIns="0" rtlCol="0"/>
          <a:lstStyle/>
          <a:p>
            <a:endParaRPr/>
          </a:p>
        </p:txBody>
      </p:sp>
      <p:sp>
        <p:nvSpPr>
          <p:cNvPr id="81" name="object 81"/>
          <p:cNvSpPr/>
          <p:nvPr/>
        </p:nvSpPr>
        <p:spPr>
          <a:xfrm>
            <a:off x="7627497" y="2476500"/>
            <a:ext cx="97790" cy="0"/>
          </a:xfrm>
          <a:custGeom>
            <a:avLst/>
            <a:gdLst/>
            <a:ahLst/>
            <a:cxnLst/>
            <a:rect l="l" t="t" r="r" b="b"/>
            <a:pathLst>
              <a:path w="97790">
                <a:moveTo>
                  <a:pt x="0" y="0"/>
                </a:moveTo>
                <a:lnTo>
                  <a:pt x="97535" y="0"/>
                </a:lnTo>
              </a:path>
            </a:pathLst>
          </a:custGeom>
          <a:ln w="3496">
            <a:solidFill>
              <a:srgbClr val="000000"/>
            </a:solidFill>
          </a:ln>
        </p:spPr>
        <p:txBody>
          <a:bodyPr wrap="square" lIns="0" tIns="0" rIns="0" bIns="0" rtlCol="0"/>
          <a:lstStyle/>
          <a:p>
            <a:endParaRPr/>
          </a:p>
        </p:txBody>
      </p:sp>
      <p:sp>
        <p:nvSpPr>
          <p:cNvPr id="82" name="object 82"/>
          <p:cNvSpPr/>
          <p:nvPr/>
        </p:nvSpPr>
        <p:spPr>
          <a:xfrm>
            <a:off x="7627497" y="1967483"/>
            <a:ext cx="97790" cy="0"/>
          </a:xfrm>
          <a:custGeom>
            <a:avLst/>
            <a:gdLst/>
            <a:ahLst/>
            <a:cxnLst/>
            <a:rect l="l" t="t" r="r" b="b"/>
            <a:pathLst>
              <a:path w="97790">
                <a:moveTo>
                  <a:pt x="0" y="0"/>
                </a:moveTo>
                <a:lnTo>
                  <a:pt x="97535" y="0"/>
                </a:lnTo>
              </a:path>
            </a:pathLst>
          </a:custGeom>
          <a:ln w="3496">
            <a:solidFill>
              <a:srgbClr val="000000"/>
            </a:solidFill>
          </a:ln>
        </p:spPr>
        <p:txBody>
          <a:bodyPr wrap="square" lIns="0" tIns="0" rIns="0" bIns="0" rtlCol="0"/>
          <a:lstStyle/>
          <a:p>
            <a:endParaRPr/>
          </a:p>
        </p:txBody>
      </p:sp>
      <p:sp>
        <p:nvSpPr>
          <p:cNvPr id="83" name="object 83"/>
          <p:cNvSpPr/>
          <p:nvPr/>
        </p:nvSpPr>
        <p:spPr>
          <a:xfrm>
            <a:off x="7807330" y="1906523"/>
            <a:ext cx="48767" cy="310895"/>
          </a:xfrm>
          <a:prstGeom prst="rect">
            <a:avLst/>
          </a:prstGeom>
          <a:blipFill>
            <a:blip r:embed="rId17" cstate="print"/>
            <a:stretch>
              <a:fillRect/>
            </a:stretch>
          </a:blipFill>
        </p:spPr>
        <p:txBody>
          <a:bodyPr wrap="square" lIns="0" tIns="0" rIns="0" bIns="0" rtlCol="0"/>
          <a:lstStyle/>
          <a:p>
            <a:endParaRPr/>
          </a:p>
        </p:txBody>
      </p:sp>
      <p:sp>
        <p:nvSpPr>
          <p:cNvPr id="84" name="object 84"/>
          <p:cNvSpPr/>
          <p:nvPr/>
        </p:nvSpPr>
        <p:spPr>
          <a:xfrm>
            <a:off x="7842381" y="1150613"/>
            <a:ext cx="280415" cy="315468"/>
          </a:xfrm>
          <a:prstGeom prst="rect">
            <a:avLst/>
          </a:prstGeom>
          <a:blipFill>
            <a:blip r:embed="rId39" cstate="print"/>
            <a:stretch>
              <a:fillRect/>
            </a:stretch>
          </a:blipFill>
        </p:spPr>
        <p:txBody>
          <a:bodyPr wrap="square" lIns="0" tIns="0" rIns="0" bIns="0" rtlCol="0"/>
          <a:lstStyle/>
          <a:p>
            <a:endParaRPr/>
          </a:p>
        </p:txBody>
      </p:sp>
      <p:sp>
        <p:nvSpPr>
          <p:cNvPr id="85" name="object 85"/>
          <p:cNvSpPr/>
          <p:nvPr/>
        </p:nvSpPr>
        <p:spPr>
          <a:xfrm>
            <a:off x="7836286" y="1348733"/>
            <a:ext cx="304800" cy="237743"/>
          </a:xfrm>
          <a:prstGeom prst="rect">
            <a:avLst/>
          </a:prstGeom>
          <a:blipFill>
            <a:blip r:embed="rId40" cstate="print"/>
            <a:stretch>
              <a:fillRect/>
            </a:stretch>
          </a:blipFill>
        </p:spPr>
        <p:txBody>
          <a:bodyPr wrap="square" lIns="0" tIns="0" rIns="0" bIns="0" rtlCol="0"/>
          <a:lstStyle/>
          <a:p>
            <a:endParaRPr/>
          </a:p>
        </p:txBody>
      </p:sp>
      <p:sp>
        <p:nvSpPr>
          <p:cNvPr id="86" name="object 86"/>
          <p:cNvSpPr/>
          <p:nvPr/>
        </p:nvSpPr>
        <p:spPr>
          <a:xfrm>
            <a:off x="8195950" y="1322825"/>
            <a:ext cx="36576" cy="397763"/>
          </a:xfrm>
          <a:prstGeom prst="rect">
            <a:avLst/>
          </a:prstGeom>
          <a:blipFill>
            <a:blip r:embed="rId33" cstate="print"/>
            <a:stretch>
              <a:fillRect/>
            </a:stretch>
          </a:blipFill>
        </p:spPr>
        <p:txBody>
          <a:bodyPr wrap="square" lIns="0" tIns="0" rIns="0" bIns="0" rtlCol="0"/>
          <a:lstStyle/>
          <a:p>
            <a:endParaRPr/>
          </a:p>
        </p:txBody>
      </p:sp>
      <p:sp>
        <p:nvSpPr>
          <p:cNvPr id="87" name="object 87"/>
          <p:cNvSpPr/>
          <p:nvPr/>
        </p:nvSpPr>
        <p:spPr>
          <a:xfrm>
            <a:off x="8246242" y="1322825"/>
            <a:ext cx="128016" cy="397763"/>
          </a:xfrm>
          <a:prstGeom prst="rect">
            <a:avLst/>
          </a:prstGeom>
          <a:blipFill>
            <a:blip r:embed="rId41" cstate="print"/>
            <a:stretch>
              <a:fillRect/>
            </a:stretch>
          </a:blipFill>
        </p:spPr>
        <p:txBody>
          <a:bodyPr wrap="square" lIns="0" tIns="0" rIns="0" bIns="0" rtlCol="0"/>
          <a:lstStyle/>
          <a:p>
            <a:endParaRPr/>
          </a:p>
        </p:txBody>
      </p:sp>
      <p:sp>
        <p:nvSpPr>
          <p:cNvPr id="88" name="object 88"/>
          <p:cNvSpPr/>
          <p:nvPr/>
        </p:nvSpPr>
        <p:spPr>
          <a:xfrm>
            <a:off x="7875909" y="3046475"/>
            <a:ext cx="0" cy="306705"/>
          </a:xfrm>
          <a:custGeom>
            <a:avLst/>
            <a:gdLst/>
            <a:ahLst/>
            <a:cxnLst/>
            <a:rect l="l" t="t" r="r" b="b"/>
            <a:pathLst>
              <a:path h="306704">
                <a:moveTo>
                  <a:pt x="0" y="0"/>
                </a:moveTo>
                <a:lnTo>
                  <a:pt x="0" y="306323"/>
                </a:lnTo>
              </a:path>
            </a:pathLst>
          </a:custGeom>
          <a:ln w="3496">
            <a:solidFill>
              <a:srgbClr val="000000"/>
            </a:solidFill>
          </a:ln>
        </p:spPr>
        <p:txBody>
          <a:bodyPr wrap="square" lIns="0" tIns="0" rIns="0" bIns="0" rtlCol="0"/>
          <a:lstStyle/>
          <a:p>
            <a:endParaRPr/>
          </a:p>
        </p:txBody>
      </p:sp>
      <p:sp>
        <p:nvSpPr>
          <p:cNvPr id="89" name="object 89"/>
          <p:cNvSpPr/>
          <p:nvPr/>
        </p:nvSpPr>
        <p:spPr>
          <a:xfrm>
            <a:off x="7834762" y="3332988"/>
            <a:ext cx="81280" cy="79375"/>
          </a:xfrm>
          <a:custGeom>
            <a:avLst/>
            <a:gdLst/>
            <a:ahLst/>
            <a:cxnLst/>
            <a:rect l="l" t="t" r="r" b="b"/>
            <a:pathLst>
              <a:path w="81279" h="79375">
                <a:moveTo>
                  <a:pt x="80771" y="0"/>
                </a:moveTo>
                <a:lnTo>
                  <a:pt x="60864" y="6857"/>
                </a:lnTo>
                <a:lnTo>
                  <a:pt x="40385" y="9143"/>
                </a:lnTo>
                <a:lnTo>
                  <a:pt x="19907" y="6857"/>
                </a:lnTo>
                <a:lnTo>
                  <a:pt x="0" y="0"/>
                </a:lnTo>
                <a:lnTo>
                  <a:pt x="41147" y="79247"/>
                </a:lnTo>
                <a:lnTo>
                  <a:pt x="80771" y="0"/>
                </a:lnTo>
                <a:close/>
              </a:path>
            </a:pathLst>
          </a:custGeom>
          <a:solidFill>
            <a:srgbClr val="000000"/>
          </a:solidFill>
        </p:spPr>
        <p:txBody>
          <a:bodyPr wrap="square" lIns="0" tIns="0" rIns="0" bIns="0" rtlCol="0"/>
          <a:lstStyle/>
          <a:p>
            <a:endParaRPr/>
          </a:p>
        </p:txBody>
      </p:sp>
      <p:sp>
        <p:nvSpPr>
          <p:cNvPr id="90" name="object 90"/>
          <p:cNvSpPr/>
          <p:nvPr/>
        </p:nvSpPr>
        <p:spPr>
          <a:xfrm>
            <a:off x="8144133" y="2761488"/>
            <a:ext cx="970915" cy="532130"/>
          </a:xfrm>
          <a:custGeom>
            <a:avLst/>
            <a:gdLst/>
            <a:ahLst/>
            <a:cxnLst/>
            <a:rect l="l" t="t" r="r" b="b"/>
            <a:pathLst>
              <a:path w="970915" h="532129">
                <a:moveTo>
                  <a:pt x="0" y="0"/>
                </a:moveTo>
                <a:lnTo>
                  <a:pt x="0" y="531875"/>
                </a:lnTo>
                <a:lnTo>
                  <a:pt x="970787" y="531875"/>
                </a:lnTo>
                <a:lnTo>
                  <a:pt x="970787" y="0"/>
                </a:lnTo>
                <a:lnTo>
                  <a:pt x="0" y="0"/>
                </a:lnTo>
                <a:close/>
              </a:path>
            </a:pathLst>
          </a:custGeom>
          <a:solidFill>
            <a:srgbClr val="FFCCCC"/>
          </a:solidFill>
        </p:spPr>
        <p:txBody>
          <a:bodyPr wrap="square" lIns="0" tIns="0" rIns="0" bIns="0" rtlCol="0"/>
          <a:lstStyle/>
          <a:p>
            <a:endParaRPr/>
          </a:p>
        </p:txBody>
      </p:sp>
      <p:sp>
        <p:nvSpPr>
          <p:cNvPr id="91" name="object 91"/>
          <p:cNvSpPr/>
          <p:nvPr/>
        </p:nvSpPr>
        <p:spPr>
          <a:xfrm>
            <a:off x="8144133" y="2761488"/>
            <a:ext cx="970915" cy="532130"/>
          </a:xfrm>
          <a:custGeom>
            <a:avLst/>
            <a:gdLst/>
            <a:ahLst/>
            <a:cxnLst/>
            <a:rect l="l" t="t" r="r" b="b"/>
            <a:pathLst>
              <a:path w="970915" h="532129">
                <a:moveTo>
                  <a:pt x="0" y="0"/>
                </a:moveTo>
                <a:lnTo>
                  <a:pt x="0" y="531875"/>
                </a:lnTo>
                <a:lnTo>
                  <a:pt x="970787" y="531875"/>
                </a:lnTo>
                <a:lnTo>
                  <a:pt x="970787" y="0"/>
                </a:lnTo>
                <a:lnTo>
                  <a:pt x="0" y="0"/>
                </a:lnTo>
                <a:close/>
              </a:path>
            </a:pathLst>
          </a:custGeom>
          <a:ln w="10490">
            <a:solidFill>
              <a:srgbClr val="000000"/>
            </a:solidFill>
            <a:prstDash val="lgDash"/>
          </a:ln>
        </p:spPr>
        <p:txBody>
          <a:bodyPr wrap="square" lIns="0" tIns="0" rIns="0" bIns="0" rtlCol="0"/>
          <a:lstStyle/>
          <a:p>
            <a:endParaRPr/>
          </a:p>
        </p:txBody>
      </p:sp>
      <p:sp>
        <p:nvSpPr>
          <p:cNvPr id="92" name="object 92"/>
          <p:cNvSpPr/>
          <p:nvPr/>
        </p:nvSpPr>
        <p:spPr>
          <a:xfrm>
            <a:off x="8208142" y="2793492"/>
            <a:ext cx="99059" cy="315468"/>
          </a:xfrm>
          <a:prstGeom prst="rect">
            <a:avLst/>
          </a:prstGeom>
          <a:blipFill>
            <a:blip r:embed="rId42" cstate="print"/>
            <a:stretch>
              <a:fillRect/>
            </a:stretch>
          </a:blipFill>
        </p:spPr>
        <p:txBody>
          <a:bodyPr wrap="square" lIns="0" tIns="0" rIns="0" bIns="0" rtlCol="0"/>
          <a:lstStyle/>
          <a:p>
            <a:endParaRPr/>
          </a:p>
        </p:txBody>
      </p:sp>
      <p:sp>
        <p:nvSpPr>
          <p:cNvPr id="93" name="object 93"/>
          <p:cNvSpPr/>
          <p:nvPr/>
        </p:nvSpPr>
        <p:spPr>
          <a:xfrm>
            <a:off x="8362066" y="2793492"/>
            <a:ext cx="158495" cy="310895"/>
          </a:xfrm>
          <a:prstGeom prst="rect">
            <a:avLst/>
          </a:prstGeom>
          <a:blipFill>
            <a:blip r:embed="rId43" cstate="print"/>
            <a:stretch>
              <a:fillRect/>
            </a:stretch>
          </a:blipFill>
        </p:spPr>
        <p:txBody>
          <a:bodyPr wrap="square" lIns="0" tIns="0" rIns="0" bIns="0" rtlCol="0"/>
          <a:lstStyle/>
          <a:p>
            <a:endParaRPr/>
          </a:p>
        </p:txBody>
      </p:sp>
      <p:sp>
        <p:nvSpPr>
          <p:cNvPr id="94" name="object 94"/>
          <p:cNvSpPr/>
          <p:nvPr/>
        </p:nvSpPr>
        <p:spPr>
          <a:xfrm>
            <a:off x="8372733" y="2965704"/>
            <a:ext cx="611124" cy="487680"/>
          </a:xfrm>
          <a:prstGeom prst="rect">
            <a:avLst/>
          </a:prstGeom>
          <a:blipFill>
            <a:blip r:embed="rId44" cstate="print"/>
            <a:stretch>
              <a:fillRect/>
            </a:stretch>
          </a:blipFill>
        </p:spPr>
        <p:txBody>
          <a:bodyPr wrap="square" lIns="0" tIns="0" rIns="0" bIns="0" rtlCol="0"/>
          <a:lstStyle/>
          <a:p>
            <a:endParaRPr/>
          </a:p>
        </p:txBody>
      </p:sp>
      <p:sp>
        <p:nvSpPr>
          <p:cNvPr id="95" name="object 95"/>
          <p:cNvSpPr/>
          <p:nvPr/>
        </p:nvSpPr>
        <p:spPr>
          <a:xfrm>
            <a:off x="7991733" y="3107435"/>
            <a:ext cx="152400" cy="74930"/>
          </a:xfrm>
          <a:custGeom>
            <a:avLst/>
            <a:gdLst/>
            <a:ahLst/>
            <a:cxnLst/>
            <a:rect l="l" t="t" r="r" b="b"/>
            <a:pathLst>
              <a:path w="152400" h="74930">
                <a:moveTo>
                  <a:pt x="152399" y="0"/>
                </a:moveTo>
                <a:lnTo>
                  <a:pt x="0" y="74675"/>
                </a:lnTo>
              </a:path>
            </a:pathLst>
          </a:custGeom>
          <a:ln w="3496">
            <a:solidFill>
              <a:srgbClr val="000000"/>
            </a:solidFill>
          </a:ln>
        </p:spPr>
        <p:txBody>
          <a:bodyPr wrap="square" lIns="0" tIns="0" rIns="0" bIns="0" rtlCol="0"/>
          <a:lstStyle/>
          <a:p>
            <a:endParaRPr/>
          </a:p>
        </p:txBody>
      </p:sp>
      <p:sp>
        <p:nvSpPr>
          <p:cNvPr id="96" name="object 96"/>
          <p:cNvSpPr/>
          <p:nvPr/>
        </p:nvSpPr>
        <p:spPr>
          <a:xfrm>
            <a:off x="7936869" y="3137916"/>
            <a:ext cx="90170" cy="71755"/>
          </a:xfrm>
          <a:custGeom>
            <a:avLst/>
            <a:gdLst/>
            <a:ahLst/>
            <a:cxnLst/>
            <a:rect l="l" t="t" r="r" b="b"/>
            <a:pathLst>
              <a:path w="90170" h="71755">
                <a:moveTo>
                  <a:pt x="89915" y="71627"/>
                </a:moveTo>
                <a:lnTo>
                  <a:pt x="74795" y="57221"/>
                </a:lnTo>
                <a:lnTo>
                  <a:pt x="63817" y="39814"/>
                </a:lnTo>
                <a:lnTo>
                  <a:pt x="57126" y="20407"/>
                </a:lnTo>
                <a:lnTo>
                  <a:pt x="54863" y="0"/>
                </a:lnTo>
                <a:lnTo>
                  <a:pt x="0" y="71627"/>
                </a:lnTo>
                <a:lnTo>
                  <a:pt x="89915" y="71627"/>
                </a:lnTo>
                <a:close/>
              </a:path>
            </a:pathLst>
          </a:custGeom>
          <a:solidFill>
            <a:srgbClr val="000000"/>
          </a:solidFill>
        </p:spPr>
        <p:txBody>
          <a:bodyPr wrap="square" lIns="0" tIns="0" rIns="0" bIns="0" rtlCol="0"/>
          <a:lstStyle/>
          <a:p>
            <a:endParaRPr/>
          </a:p>
        </p:txBody>
      </p:sp>
      <p:sp>
        <p:nvSpPr>
          <p:cNvPr id="97" name="object 97"/>
          <p:cNvSpPr/>
          <p:nvPr/>
        </p:nvSpPr>
        <p:spPr>
          <a:xfrm>
            <a:off x="3518794" y="3093719"/>
            <a:ext cx="0" cy="259079"/>
          </a:xfrm>
          <a:custGeom>
            <a:avLst/>
            <a:gdLst/>
            <a:ahLst/>
            <a:cxnLst/>
            <a:rect l="l" t="t" r="r" b="b"/>
            <a:pathLst>
              <a:path h="259079">
                <a:moveTo>
                  <a:pt x="0" y="0"/>
                </a:moveTo>
                <a:lnTo>
                  <a:pt x="0" y="259079"/>
                </a:lnTo>
              </a:path>
            </a:pathLst>
          </a:custGeom>
          <a:ln w="3496">
            <a:solidFill>
              <a:srgbClr val="000000"/>
            </a:solidFill>
          </a:ln>
        </p:spPr>
        <p:txBody>
          <a:bodyPr wrap="square" lIns="0" tIns="0" rIns="0" bIns="0" rtlCol="0"/>
          <a:lstStyle/>
          <a:p>
            <a:endParaRPr/>
          </a:p>
        </p:txBody>
      </p:sp>
      <p:sp>
        <p:nvSpPr>
          <p:cNvPr id="98" name="object 98"/>
          <p:cNvSpPr/>
          <p:nvPr/>
        </p:nvSpPr>
        <p:spPr>
          <a:xfrm>
            <a:off x="3477645" y="3332988"/>
            <a:ext cx="81280" cy="79375"/>
          </a:xfrm>
          <a:custGeom>
            <a:avLst/>
            <a:gdLst/>
            <a:ahLst/>
            <a:cxnLst/>
            <a:rect l="l" t="t" r="r" b="b"/>
            <a:pathLst>
              <a:path w="81279" h="79375">
                <a:moveTo>
                  <a:pt x="80771" y="0"/>
                </a:moveTo>
                <a:lnTo>
                  <a:pt x="60864" y="6857"/>
                </a:lnTo>
                <a:lnTo>
                  <a:pt x="40385" y="9143"/>
                </a:lnTo>
                <a:lnTo>
                  <a:pt x="19907" y="6857"/>
                </a:lnTo>
                <a:lnTo>
                  <a:pt x="0" y="0"/>
                </a:lnTo>
                <a:lnTo>
                  <a:pt x="41147" y="79247"/>
                </a:lnTo>
                <a:lnTo>
                  <a:pt x="80771" y="0"/>
                </a:lnTo>
                <a:close/>
              </a:path>
            </a:pathLst>
          </a:custGeom>
          <a:solidFill>
            <a:srgbClr val="000000"/>
          </a:solidFill>
        </p:spPr>
        <p:txBody>
          <a:bodyPr wrap="square" lIns="0" tIns="0" rIns="0" bIns="0" rtlCol="0"/>
          <a:lstStyle/>
          <a:p>
            <a:endParaRPr/>
          </a:p>
        </p:txBody>
      </p:sp>
      <p:sp>
        <p:nvSpPr>
          <p:cNvPr id="99" name="object 99"/>
          <p:cNvSpPr/>
          <p:nvPr/>
        </p:nvSpPr>
        <p:spPr>
          <a:xfrm>
            <a:off x="3285621" y="2476500"/>
            <a:ext cx="350520" cy="422275"/>
          </a:xfrm>
          <a:custGeom>
            <a:avLst/>
            <a:gdLst/>
            <a:ahLst/>
            <a:cxnLst/>
            <a:rect l="l" t="t" r="r" b="b"/>
            <a:pathLst>
              <a:path w="350520" h="422275">
                <a:moveTo>
                  <a:pt x="0" y="0"/>
                </a:moveTo>
                <a:lnTo>
                  <a:pt x="350519" y="422147"/>
                </a:lnTo>
              </a:path>
            </a:pathLst>
          </a:custGeom>
          <a:ln w="3496">
            <a:solidFill>
              <a:srgbClr val="000000"/>
            </a:solidFill>
          </a:ln>
        </p:spPr>
        <p:txBody>
          <a:bodyPr wrap="square" lIns="0" tIns="0" rIns="0" bIns="0" rtlCol="0"/>
          <a:lstStyle/>
          <a:p>
            <a:endParaRPr/>
          </a:p>
        </p:txBody>
      </p:sp>
      <p:sp>
        <p:nvSpPr>
          <p:cNvPr id="100" name="object 100"/>
          <p:cNvSpPr/>
          <p:nvPr/>
        </p:nvSpPr>
        <p:spPr>
          <a:xfrm>
            <a:off x="3593469" y="2859023"/>
            <a:ext cx="82550" cy="86995"/>
          </a:xfrm>
          <a:custGeom>
            <a:avLst/>
            <a:gdLst/>
            <a:ahLst/>
            <a:cxnLst/>
            <a:rect l="l" t="t" r="r" b="b"/>
            <a:pathLst>
              <a:path w="82550" h="86994">
                <a:moveTo>
                  <a:pt x="82295" y="86867"/>
                </a:moveTo>
                <a:lnTo>
                  <a:pt x="62483" y="0"/>
                </a:lnTo>
                <a:lnTo>
                  <a:pt x="51434" y="17930"/>
                </a:lnTo>
                <a:lnTo>
                  <a:pt x="36956" y="32575"/>
                </a:lnTo>
                <a:lnTo>
                  <a:pt x="19621" y="43505"/>
                </a:lnTo>
                <a:lnTo>
                  <a:pt x="0" y="50291"/>
                </a:lnTo>
                <a:lnTo>
                  <a:pt x="82295" y="86867"/>
                </a:lnTo>
                <a:close/>
              </a:path>
            </a:pathLst>
          </a:custGeom>
          <a:solidFill>
            <a:srgbClr val="000000"/>
          </a:solidFill>
        </p:spPr>
        <p:txBody>
          <a:bodyPr wrap="square" lIns="0" tIns="0" rIns="0" bIns="0" rtlCol="0"/>
          <a:lstStyle/>
          <a:p>
            <a:endParaRPr/>
          </a:p>
        </p:txBody>
      </p:sp>
      <p:sp>
        <p:nvSpPr>
          <p:cNvPr id="101" name="object 101"/>
          <p:cNvSpPr/>
          <p:nvPr/>
        </p:nvSpPr>
        <p:spPr>
          <a:xfrm>
            <a:off x="774073" y="3777996"/>
            <a:ext cx="9144000" cy="3429000"/>
          </a:xfrm>
          <a:custGeom>
            <a:avLst/>
            <a:gdLst/>
            <a:ahLst/>
            <a:cxnLst/>
            <a:rect l="l" t="t" r="r" b="b"/>
            <a:pathLst>
              <a:path w="9144000" h="3429000">
                <a:moveTo>
                  <a:pt x="9143996" y="3428999"/>
                </a:moveTo>
                <a:lnTo>
                  <a:pt x="9143996" y="0"/>
                </a:lnTo>
                <a:lnTo>
                  <a:pt x="0" y="0"/>
                </a:lnTo>
                <a:lnTo>
                  <a:pt x="0" y="3428999"/>
                </a:lnTo>
                <a:lnTo>
                  <a:pt x="9143996" y="3428999"/>
                </a:lnTo>
                <a:close/>
              </a:path>
            </a:pathLst>
          </a:custGeom>
          <a:solidFill>
            <a:srgbClr val="FFFFFF"/>
          </a:solidFill>
        </p:spPr>
        <p:txBody>
          <a:bodyPr wrap="square" lIns="0" tIns="0" rIns="0" bIns="0" rtlCol="0"/>
          <a:lstStyle/>
          <a:p>
            <a:endParaRPr/>
          </a:p>
        </p:txBody>
      </p:sp>
      <p:sp>
        <p:nvSpPr>
          <p:cNvPr id="102" name="object 102"/>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103" name="object 103"/>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104" name="object 104"/>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105" name="object 105"/>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106" name="object 106"/>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07" name="object 107"/>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08" name="object 108"/>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09" name="object 109"/>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10" name="object 110"/>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11" name="object 111"/>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12" name="object 112"/>
          <p:cNvSpPr/>
          <p:nvPr/>
        </p:nvSpPr>
        <p:spPr>
          <a:xfrm>
            <a:off x="778645" y="3777995"/>
            <a:ext cx="332231" cy="3424427"/>
          </a:xfrm>
          <a:prstGeom prst="rect">
            <a:avLst/>
          </a:prstGeom>
          <a:blipFill>
            <a:blip r:embed="rId45" cstate="print"/>
            <a:stretch>
              <a:fillRect/>
            </a:stretch>
          </a:blipFill>
        </p:spPr>
        <p:txBody>
          <a:bodyPr wrap="square" lIns="0" tIns="0" rIns="0" bIns="0" rtlCol="0"/>
          <a:lstStyle/>
          <a:p>
            <a:endParaRPr/>
          </a:p>
        </p:txBody>
      </p:sp>
      <p:sp>
        <p:nvSpPr>
          <p:cNvPr id="113" name="object 113"/>
          <p:cNvSpPr/>
          <p:nvPr/>
        </p:nvSpPr>
        <p:spPr>
          <a:xfrm>
            <a:off x="1540642" y="3777995"/>
            <a:ext cx="297179" cy="3422903"/>
          </a:xfrm>
          <a:prstGeom prst="rect">
            <a:avLst/>
          </a:prstGeom>
          <a:blipFill>
            <a:blip r:embed="rId46" cstate="print"/>
            <a:stretch>
              <a:fillRect/>
            </a:stretch>
          </a:blipFill>
        </p:spPr>
        <p:txBody>
          <a:bodyPr wrap="square" lIns="0" tIns="0" rIns="0" bIns="0" rtlCol="0"/>
          <a:lstStyle/>
          <a:p>
            <a:endParaRPr/>
          </a:p>
        </p:txBody>
      </p:sp>
      <p:sp>
        <p:nvSpPr>
          <p:cNvPr id="114" name="object 114"/>
          <p:cNvSpPr/>
          <p:nvPr/>
        </p:nvSpPr>
        <p:spPr>
          <a:xfrm>
            <a:off x="4427097" y="3777996"/>
            <a:ext cx="0" cy="204470"/>
          </a:xfrm>
          <a:custGeom>
            <a:avLst/>
            <a:gdLst/>
            <a:ahLst/>
            <a:cxnLst/>
            <a:rect l="l" t="t" r="r" b="b"/>
            <a:pathLst>
              <a:path h="204470">
                <a:moveTo>
                  <a:pt x="0" y="0"/>
                </a:moveTo>
                <a:lnTo>
                  <a:pt x="0" y="204215"/>
                </a:lnTo>
              </a:path>
            </a:pathLst>
          </a:custGeom>
          <a:ln w="17483">
            <a:solidFill>
              <a:srgbClr val="7F007F"/>
            </a:solidFill>
          </a:ln>
        </p:spPr>
        <p:txBody>
          <a:bodyPr wrap="square" lIns="0" tIns="0" rIns="0" bIns="0" rtlCol="0"/>
          <a:lstStyle/>
          <a:p>
            <a:endParaRPr/>
          </a:p>
        </p:txBody>
      </p:sp>
      <p:sp>
        <p:nvSpPr>
          <p:cNvPr id="115" name="object 115"/>
          <p:cNvSpPr/>
          <p:nvPr/>
        </p:nvSpPr>
        <p:spPr>
          <a:xfrm>
            <a:off x="5154045" y="3777996"/>
            <a:ext cx="0" cy="204470"/>
          </a:xfrm>
          <a:custGeom>
            <a:avLst/>
            <a:gdLst/>
            <a:ahLst/>
            <a:cxnLst/>
            <a:rect l="l" t="t" r="r" b="b"/>
            <a:pathLst>
              <a:path h="204470">
                <a:moveTo>
                  <a:pt x="0" y="0"/>
                </a:moveTo>
                <a:lnTo>
                  <a:pt x="0" y="204215"/>
                </a:lnTo>
              </a:path>
            </a:pathLst>
          </a:custGeom>
          <a:ln w="17483">
            <a:solidFill>
              <a:srgbClr val="7F007F"/>
            </a:solidFill>
          </a:ln>
        </p:spPr>
        <p:txBody>
          <a:bodyPr wrap="square" lIns="0" tIns="0" rIns="0" bIns="0" rtlCol="0"/>
          <a:lstStyle/>
          <a:p>
            <a:endParaRPr/>
          </a:p>
        </p:txBody>
      </p:sp>
      <p:sp>
        <p:nvSpPr>
          <p:cNvPr id="116" name="object 116"/>
          <p:cNvSpPr/>
          <p:nvPr/>
        </p:nvSpPr>
        <p:spPr>
          <a:xfrm>
            <a:off x="3704721" y="3777996"/>
            <a:ext cx="4026535" cy="204470"/>
          </a:xfrm>
          <a:custGeom>
            <a:avLst/>
            <a:gdLst/>
            <a:ahLst/>
            <a:cxnLst/>
            <a:rect l="l" t="t" r="r" b="b"/>
            <a:pathLst>
              <a:path w="4026534" h="204470">
                <a:moveTo>
                  <a:pt x="0" y="0"/>
                </a:moveTo>
                <a:lnTo>
                  <a:pt x="0" y="204215"/>
                </a:lnTo>
                <a:lnTo>
                  <a:pt x="4026407" y="204215"/>
                </a:lnTo>
                <a:lnTo>
                  <a:pt x="4026407" y="0"/>
                </a:lnTo>
              </a:path>
            </a:pathLst>
          </a:custGeom>
          <a:ln w="17483">
            <a:solidFill>
              <a:srgbClr val="000000"/>
            </a:solidFill>
          </a:ln>
        </p:spPr>
        <p:txBody>
          <a:bodyPr wrap="square" lIns="0" tIns="0" rIns="0" bIns="0" rtlCol="0"/>
          <a:lstStyle/>
          <a:p>
            <a:endParaRPr/>
          </a:p>
        </p:txBody>
      </p:sp>
      <p:sp>
        <p:nvSpPr>
          <p:cNvPr id="117" name="object 117"/>
          <p:cNvSpPr/>
          <p:nvPr/>
        </p:nvSpPr>
        <p:spPr>
          <a:xfrm>
            <a:off x="5666109" y="3777996"/>
            <a:ext cx="887094" cy="165100"/>
          </a:xfrm>
          <a:custGeom>
            <a:avLst/>
            <a:gdLst/>
            <a:ahLst/>
            <a:cxnLst/>
            <a:rect l="l" t="t" r="r" b="b"/>
            <a:pathLst>
              <a:path w="887095" h="165100">
                <a:moveTo>
                  <a:pt x="886967" y="0"/>
                </a:moveTo>
                <a:lnTo>
                  <a:pt x="0" y="0"/>
                </a:lnTo>
                <a:lnTo>
                  <a:pt x="0" y="164591"/>
                </a:lnTo>
                <a:lnTo>
                  <a:pt x="886967" y="164591"/>
                </a:lnTo>
                <a:lnTo>
                  <a:pt x="886967" y="0"/>
                </a:lnTo>
                <a:close/>
              </a:path>
            </a:pathLst>
          </a:custGeom>
          <a:solidFill>
            <a:srgbClr val="FFCC98"/>
          </a:solidFill>
        </p:spPr>
        <p:txBody>
          <a:bodyPr wrap="square" lIns="0" tIns="0" rIns="0" bIns="0" rtlCol="0"/>
          <a:lstStyle/>
          <a:p>
            <a:endParaRPr/>
          </a:p>
        </p:txBody>
      </p:sp>
      <p:sp>
        <p:nvSpPr>
          <p:cNvPr id="118" name="object 118"/>
          <p:cNvSpPr/>
          <p:nvPr/>
        </p:nvSpPr>
        <p:spPr>
          <a:xfrm>
            <a:off x="5666109" y="3777996"/>
            <a:ext cx="887094" cy="165100"/>
          </a:xfrm>
          <a:custGeom>
            <a:avLst/>
            <a:gdLst/>
            <a:ahLst/>
            <a:cxnLst/>
            <a:rect l="l" t="t" r="r" b="b"/>
            <a:pathLst>
              <a:path w="887095" h="165100">
                <a:moveTo>
                  <a:pt x="0" y="0"/>
                </a:moveTo>
                <a:lnTo>
                  <a:pt x="0" y="164591"/>
                </a:lnTo>
                <a:lnTo>
                  <a:pt x="886967" y="164591"/>
                </a:lnTo>
                <a:lnTo>
                  <a:pt x="886967" y="0"/>
                </a:lnTo>
              </a:path>
            </a:pathLst>
          </a:custGeom>
          <a:ln w="3496">
            <a:solidFill>
              <a:srgbClr val="323232"/>
            </a:solidFill>
            <a:prstDash val="dash"/>
          </a:ln>
        </p:spPr>
        <p:txBody>
          <a:bodyPr wrap="square" lIns="0" tIns="0" rIns="0" bIns="0" rtlCol="0"/>
          <a:lstStyle/>
          <a:p>
            <a:endParaRPr/>
          </a:p>
        </p:txBody>
      </p:sp>
      <p:sp>
        <p:nvSpPr>
          <p:cNvPr id="119" name="object 119"/>
          <p:cNvSpPr/>
          <p:nvPr/>
        </p:nvSpPr>
        <p:spPr>
          <a:xfrm>
            <a:off x="5734690" y="3810000"/>
            <a:ext cx="487680" cy="237743"/>
          </a:xfrm>
          <a:prstGeom prst="rect">
            <a:avLst/>
          </a:prstGeom>
          <a:blipFill>
            <a:blip r:embed="rId47" cstate="print"/>
            <a:stretch>
              <a:fillRect/>
            </a:stretch>
          </a:blipFill>
        </p:spPr>
        <p:txBody>
          <a:bodyPr wrap="square" lIns="0" tIns="0" rIns="0" bIns="0" rtlCol="0"/>
          <a:lstStyle/>
          <a:p>
            <a:endParaRPr/>
          </a:p>
        </p:txBody>
      </p:sp>
      <p:sp>
        <p:nvSpPr>
          <p:cNvPr id="120" name="object 120"/>
          <p:cNvSpPr/>
          <p:nvPr/>
        </p:nvSpPr>
        <p:spPr>
          <a:xfrm>
            <a:off x="5073274" y="4064508"/>
            <a:ext cx="163067" cy="310895"/>
          </a:xfrm>
          <a:prstGeom prst="rect">
            <a:avLst/>
          </a:prstGeom>
          <a:blipFill>
            <a:blip r:embed="rId48" cstate="print"/>
            <a:stretch>
              <a:fillRect/>
            </a:stretch>
          </a:blipFill>
        </p:spPr>
        <p:txBody>
          <a:bodyPr wrap="square" lIns="0" tIns="0" rIns="0" bIns="0" rtlCol="0"/>
          <a:lstStyle/>
          <a:p>
            <a:endParaRPr/>
          </a:p>
        </p:txBody>
      </p:sp>
      <p:sp>
        <p:nvSpPr>
          <p:cNvPr id="121" name="object 121"/>
          <p:cNvSpPr/>
          <p:nvPr/>
        </p:nvSpPr>
        <p:spPr>
          <a:xfrm>
            <a:off x="3689482" y="4064508"/>
            <a:ext cx="73152" cy="315468"/>
          </a:xfrm>
          <a:prstGeom prst="rect">
            <a:avLst/>
          </a:prstGeom>
          <a:blipFill>
            <a:blip r:embed="rId49" cstate="print"/>
            <a:stretch>
              <a:fillRect/>
            </a:stretch>
          </a:blipFill>
        </p:spPr>
        <p:txBody>
          <a:bodyPr wrap="square" lIns="0" tIns="0" rIns="0" bIns="0" rtlCol="0"/>
          <a:lstStyle/>
          <a:p>
            <a:endParaRPr/>
          </a:p>
        </p:txBody>
      </p:sp>
      <p:sp>
        <p:nvSpPr>
          <p:cNvPr id="122" name="object 122"/>
          <p:cNvSpPr/>
          <p:nvPr/>
        </p:nvSpPr>
        <p:spPr>
          <a:xfrm>
            <a:off x="4349374" y="4064508"/>
            <a:ext cx="146303" cy="310895"/>
          </a:xfrm>
          <a:prstGeom prst="rect">
            <a:avLst/>
          </a:prstGeom>
          <a:blipFill>
            <a:blip r:embed="rId50" cstate="print"/>
            <a:stretch>
              <a:fillRect/>
            </a:stretch>
          </a:blipFill>
        </p:spPr>
        <p:txBody>
          <a:bodyPr wrap="square" lIns="0" tIns="0" rIns="0" bIns="0" rtlCol="0"/>
          <a:lstStyle/>
          <a:p>
            <a:endParaRPr/>
          </a:p>
        </p:txBody>
      </p:sp>
      <p:sp>
        <p:nvSpPr>
          <p:cNvPr id="123" name="object 123"/>
          <p:cNvSpPr/>
          <p:nvPr/>
        </p:nvSpPr>
        <p:spPr>
          <a:xfrm>
            <a:off x="6787774" y="4105655"/>
            <a:ext cx="926591" cy="160020"/>
          </a:xfrm>
          <a:prstGeom prst="rect">
            <a:avLst/>
          </a:prstGeom>
          <a:blipFill>
            <a:blip r:embed="rId51" cstate="print"/>
            <a:stretch>
              <a:fillRect/>
            </a:stretch>
          </a:blipFill>
        </p:spPr>
        <p:txBody>
          <a:bodyPr wrap="square" lIns="0" tIns="0" rIns="0" bIns="0" rtlCol="0"/>
          <a:lstStyle/>
          <a:p>
            <a:endParaRPr/>
          </a:p>
        </p:txBody>
      </p:sp>
      <p:sp>
        <p:nvSpPr>
          <p:cNvPr id="124" name="object 124"/>
          <p:cNvSpPr/>
          <p:nvPr/>
        </p:nvSpPr>
        <p:spPr>
          <a:xfrm>
            <a:off x="7817997" y="3819144"/>
            <a:ext cx="36576" cy="397763"/>
          </a:xfrm>
          <a:prstGeom prst="rect">
            <a:avLst/>
          </a:prstGeom>
          <a:blipFill>
            <a:blip r:embed="rId33" cstate="print"/>
            <a:stretch>
              <a:fillRect/>
            </a:stretch>
          </a:blipFill>
        </p:spPr>
        <p:txBody>
          <a:bodyPr wrap="square" lIns="0" tIns="0" rIns="0" bIns="0" rtlCol="0"/>
          <a:lstStyle/>
          <a:p>
            <a:endParaRPr/>
          </a:p>
        </p:txBody>
      </p:sp>
      <p:sp>
        <p:nvSpPr>
          <p:cNvPr id="125" name="object 125"/>
          <p:cNvSpPr/>
          <p:nvPr/>
        </p:nvSpPr>
        <p:spPr>
          <a:xfrm>
            <a:off x="7854574" y="3819144"/>
            <a:ext cx="400812" cy="397763"/>
          </a:xfrm>
          <a:prstGeom prst="rect">
            <a:avLst/>
          </a:prstGeom>
          <a:blipFill>
            <a:blip r:embed="rId52" cstate="print"/>
            <a:stretch>
              <a:fillRect/>
            </a:stretch>
          </a:blipFill>
        </p:spPr>
        <p:txBody>
          <a:bodyPr wrap="square" lIns="0" tIns="0" rIns="0" bIns="0" rtlCol="0"/>
          <a:lstStyle/>
          <a:p>
            <a:endParaRPr/>
          </a:p>
        </p:txBody>
      </p:sp>
      <p:sp>
        <p:nvSpPr>
          <p:cNvPr id="126" name="object 126"/>
          <p:cNvSpPr/>
          <p:nvPr/>
        </p:nvSpPr>
        <p:spPr>
          <a:xfrm>
            <a:off x="2989966" y="3819144"/>
            <a:ext cx="36576" cy="397763"/>
          </a:xfrm>
          <a:prstGeom prst="rect">
            <a:avLst/>
          </a:prstGeom>
          <a:blipFill>
            <a:blip r:embed="rId33" cstate="print"/>
            <a:stretch>
              <a:fillRect/>
            </a:stretch>
          </a:blipFill>
        </p:spPr>
        <p:txBody>
          <a:bodyPr wrap="square" lIns="0" tIns="0" rIns="0" bIns="0" rtlCol="0"/>
          <a:lstStyle/>
          <a:p>
            <a:endParaRPr/>
          </a:p>
        </p:txBody>
      </p:sp>
      <p:sp>
        <p:nvSpPr>
          <p:cNvPr id="127" name="object 127"/>
          <p:cNvSpPr/>
          <p:nvPr/>
        </p:nvSpPr>
        <p:spPr>
          <a:xfrm>
            <a:off x="3040258" y="3819144"/>
            <a:ext cx="347472" cy="397763"/>
          </a:xfrm>
          <a:prstGeom prst="rect">
            <a:avLst/>
          </a:prstGeom>
          <a:blipFill>
            <a:blip r:embed="rId53" cstate="print"/>
            <a:stretch>
              <a:fillRect/>
            </a:stretch>
          </a:blipFill>
        </p:spPr>
        <p:txBody>
          <a:bodyPr wrap="square" lIns="0" tIns="0" rIns="0" bIns="0" rtlCol="0"/>
          <a:lstStyle/>
          <a:p>
            <a:endParaRPr/>
          </a:p>
        </p:txBody>
      </p:sp>
      <p:sp>
        <p:nvSpPr>
          <p:cNvPr id="128" name="object 128"/>
          <p:cNvSpPr/>
          <p:nvPr/>
        </p:nvSpPr>
        <p:spPr>
          <a:xfrm>
            <a:off x="3918082" y="4280915"/>
            <a:ext cx="1158239" cy="160020"/>
          </a:xfrm>
          <a:prstGeom prst="rect">
            <a:avLst/>
          </a:prstGeom>
          <a:blipFill>
            <a:blip r:embed="rId54" cstate="print"/>
            <a:stretch>
              <a:fillRect/>
            </a:stretch>
          </a:blipFill>
        </p:spPr>
        <p:txBody>
          <a:bodyPr wrap="square" lIns="0" tIns="0" rIns="0" bIns="0" rtlCol="0"/>
          <a:lstStyle/>
          <a:p>
            <a:endParaRPr/>
          </a:p>
        </p:txBody>
      </p:sp>
      <p:sp>
        <p:nvSpPr>
          <p:cNvPr id="129" name="object 129"/>
          <p:cNvSpPr/>
          <p:nvPr/>
        </p:nvSpPr>
        <p:spPr>
          <a:xfrm>
            <a:off x="3911986" y="4451603"/>
            <a:ext cx="841247" cy="160020"/>
          </a:xfrm>
          <a:prstGeom prst="rect">
            <a:avLst/>
          </a:prstGeom>
          <a:blipFill>
            <a:blip r:embed="rId55" cstate="print"/>
            <a:stretch>
              <a:fillRect/>
            </a:stretch>
          </a:blipFill>
        </p:spPr>
        <p:txBody>
          <a:bodyPr wrap="square" lIns="0" tIns="0" rIns="0" bIns="0" rtlCol="0"/>
          <a:lstStyle/>
          <a:p>
            <a:endParaRPr/>
          </a:p>
        </p:txBody>
      </p:sp>
      <p:sp>
        <p:nvSpPr>
          <p:cNvPr id="130" name="object 130"/>
          <p:cNvSpPr txBox="1"/>
          <p:nvPr/>
        </p:nvSpPr>
        <p:spPr>
          <a:xfrm>
            <a:off x="2132976" y="4627877"/>
            <a:ext cx="6999605" cy="2052955"/>
          </a:xfrm>
          <a:prstGeom prst="rect">
            <a:avLst/>
          </a:prstGeom>
        </p:spPr>
        <p:txBody>
          <a:bodyPr vert="horz" wrap="square" lIns="0" tIns="0" rIns="0" bIns="0" rtlCol="0">
            <a:spAutoFit/>
          </a:bodyPr>
          <a:lstStyle/>
          <a:p>
            <a:pPr marL="2589530" marR="1449705" indent="-962025">
              <a:lnSpc>
                <a:spcPts val="1789"/>
              </a:lnSpc>
            </a:pPr>
            <a:r>
              <a:rPr sz="1550" b="1" i="1" spc="5" dirty="0">
                <a:latin typeface="Times New Roman"/>
                <a:cs typeface="Times New Roman"/>
              </a:rPr>
              <a:t>Slika </a:t>
            </a:r>
            <a:r>
              <a:rPr sz="1550" b="1" i="1" dirty="0">
                <a:latin typeface="Times New Roman"/>
                <a:cs typeface="Times New Roman"/>
              </a:rPr>
              <a:t>21.1. </a:t>
            </a:r>
            <a:r>
              <a:rPr sz="1550" b="1" i="1" spc="5" dirty="0">
                <a:latin typeface="Times New Roman"/>
                <a:cs typeface="Times New Roman"/>
              </a:rPr>
              <a:t>Ponuda </a:t>
            </a:r>
            <a:r>
              <a:rPr sz="1550" b="1" i="1" dirty="0">
                <a:latin typeface="Times New Roman"/>
                <a:cs typeface="Times New Roman"/>
              </a:rPr>
              <a:t>i tražnja </a:t>
            </a:r>
            <a:r>
              <a:rPr sz="1550" b="1" i="1" spc="5" dirty="0">
                <a:latin typeface="Times New Roman"/>
                <a:cs typeface="Times New Roman"/>
              </a:rPr>
              <a:t>novca sa </a:t>
            </a:r>
            <a:r>
              <a:rPr sz="1550" b="1" i="1" dirty="0">
                <a:latin typeface="Times New Roman"/>
                <a:cs typeface="Times New Roman"/>
              </a:rPr>
              <a:t>stanovišta  ravnotežnog </a:t>
            </a:r>
            <a:r>
              <a:rPr sz="1550" b="1" i="1" spc="5" dirty="0">
                <a:latin typeface="Times New Roman"/>
                <a:cs typeface="Times New Roman"/>
              </a:rPr>
              <a:t>nivoa</a:t>
            </a:r>
            <a:r>
              <a:rPr sz="1550" b="1" i="1" spc="345" dirty="0">
                <a:latin typeface="Times New Roman"/>
                <a:cs typeface="Times New Roman"/>
              </a:rPr>
              <a:t> </a:t>
            </a:r>
            <a:r>
              <a:rPr sz="1550" b="1" i="1" dirty="0">
                <a:latin typeface="Times New Roman"/>
                <a:cs typeface="Times New Roman"/>
              </a:rPr>
              <a:t>cena</a:t>
            </a:r>
            <a:endParaRPr sz="1550">
              <a:latin typeface="Times New Roman"/>
              <a:cs typeface="Times New Roman"/>
            </a:endParaRPr>
          </a:p>
          <a:p>
            <a:pPr marL="12700">
              <a:lnSpc>
                <a:spcPts val="1685"/>
              </a:lnSpc>
            </a:pPr>
            <a:r>
              <a:rPr sz="1550" i="1" spc="-10" dirty="0">
                <a:latin typeface="Times New Roman"/>
                <a:cs typeface="Times New Roman"/>
              </a:rPr>
              <a:t>Kriva ponude novca </a:t>
            </a:r>
            <a:r>
              <a:rPr sz="1550" i="1" dirty="0">
                <a:latin typeface="Times New Roman"/>
                <a:cs typeface="Times New Roman"/>
              </a:rPr>
              <a:t>je </a:t>
            </a:r>
            <a:r>
              <a:rPr sz="1550" i="1" spc="-10" dirty="0">
                <a:latin typeface="Times New Roman"/>
                <a:cs typeface="Times New Roman"/>
              </a:rPr>
              <a:t>vertikalna </a:t>
            </a:r>
            <a:r>
              <a:rPr sz="1550" i="1" dirty="0">
                <a:latin typeface="Times New Roman"/>
                <a:cs typeface="Times New Roman"/>
              </a:rPr>
              <a:t>- </a:t>
            </a:r>
            <a:r>
              <a:rPr sz="1550" i="1" spc="-10" dirty="0">
                <a:latin typeface="Times New Roman"/>
                <a:cs typeface="Times New Roman"/>
              </a:rPr>
              <a:t>odre</a:t>
            </a:r>
            <a:r>
              <a:rPr sz="1550" spc="-10" dirty="0">
                <a:latin typeface="Times New Roman"/>
                <a:cs typeface="Times New Roman"/>
              </a:rPr>
              <a:t>ñ</a:t>
            </a:r>
            <a:r>
              <a:rPr sz="1550" i="1" spc="-10" dirty="0">
                <a:latin typeface="Times New Roman"/>
                <a:cs typeface="Times New Roman"/>
              </a:rPr>
              <a:t>ena </a:t>
            </a:r>
            <a:r>
              <a:rPr sz="1550" i="1" spc="-5" dirty="0">
                <a:latin typeface="Times New Roman"/>
                <a:cs typeface="Times New Roman"/>
              </a:rPr>
              <a:t>od </a:t>
            </a:r>
            <a:r>
              <a:rPr sz="1550" i="1" spc="-10" dirty="0">
                <a:latin typeface="Times New Roman"/>
                <a:cs typeface="Times New Roman"/>
              </a:rPr>
              <a:t>strane </a:t>
            </a:r>
            <a:r>
              <a:rPr sz="1550" b="1" i="1" spc="-5" dirty="0">
                <a:latin typeface="Times New Roman"/>
                <a:cs typeface="Times New Roman"/>
              </a:rPr>
              <a:t>CB</a:t>
            </a:r>
            <a:r>
              <a:rPr sz="1550" i="1" spc="-5" dirty="0">
                <a:latin typeface="Times New Roman"/>
                <a:cs typeface="Times New Roman"/>
              </a:rPr>
              <a:t>, </a:t>
            </a:r>
            <a:r>
              <a:rPr sz="1550" i="1" spc="5" dirty="0">
                <a:latin typeface="Times New Roman"/>
                <a:cs typeface="Times New Roman"/>
              </a:rPr>
              <a:t>a </a:t>
            </a:r>
            <a:r>
              <a:rPr sz="1550" i="1" spc="-10" dirty="0">
                <a:latin typeface="Times New Roman"/>
                <a:cs typeface="Times New Roman"/>
              </a:rPr>
              <a:t>kada </a:t>
            </a:r>
            <a:r>
              <a:rPr sz="1550" b="1" i="1" dirty="0">
                <a:latin typeface="Times New Roman"/>
                <a:cs typeface="Times New Roman"/>
              </a:rPr>
              <a:t>CB </a:t>
            </a:r>
            <a:r>
              <a:rPr sz="1550" i="1" spc="-5" dirty="0">
                <a:latin typeface="Times New Roman"/>
                <a:cs typeface="Times New Roman"/>
              </a:rPr>
              <a:t>pove</a:t>
            </a:r>
            <a:r>
              <a:rPr sz="1550" spc="-5" dirty="0">
                <a:latin typeface="Times New Roman"/>
                <a:cs typeface="Times New Roman"/>
              </a:rPr>
              <a:t>ć</a:t>
            </a:r>
            <a:r>
              <a:rPr sz="1550" i="1" spc="-5" dirty="0">
                <a:latin typeface="Times New Roman"/>
                <a:cs typeface="Times New Roman"/>
              </a:rPr>
              <a:t>a</a:t>
            </a:r>
            <a:r>
              <a:rPr sz="1550" i="1" spc="-195" dirty="0">
                <a:latin typeface="Times New Roman"/>
                <a:cs typeface="Times New Roman"/>
              </a:rPr>
              <a:t> </a:t>
            </a:r>
            <a:r>
              <a:rPr sz="1550" i="1" spc="-10" dirty="0">
                <a:latin typeface="Times New Roman"/>
                <a:cs typeface="Times New Roman"/>
              </a:rPr>
              <a:t>ponudu</a:t>
            </a:r>
            <a:endParaRPr sz="1550">
              <a:latin typeface="Times New Roman"/>
              <a:cs typeface="Times New Roman"/>
            </a:endParaRPr>
          </a:p>
          <a:p>
            <a:pPr marL="12700" marR="5080">
              <a:lnSpc>
                <a:spcPct val="96500"/>
              </a:lnSpc>
              <a:spcBef>
                <a:spcPts val="35"/>
              </a:spcBef>
            </a:pPr>
            <a:r>
              <a:rPr sz="1550" i="1" spc="-10" dirty="0">
                <a:latin typeface="Times New Roman"/>
                <a:cs typeface="Times New Roman"/>
              </a:rPr>
              <a:t>novca, </a:t>
            </a:r>
            <a:r>
              <a:rPr sz="1550" i="1" spc="-15" dirty="0">
                <a:latin typeface="Times New Roman"/>
                <a:cs typeface="Times New Roman"/>
              </a:rPr>
              <a:t>kriva </a:t>
            </a:r>
            <a:r>
              <a:rPr sz="1550" i="1" spc="-10" dirty="0">
                <a:latin typeface="Times New Roman"/>
                <a:cs typeface="Times New Roman"/>
              </a:rPr>
              <a:t>ponude </a:t>
            </a:r>
            <a:r>
              <a:rPr sz="1550" i="1" dirty="0">
                <a:latin typeface="Times New Roman"/>
                <a:cs typeface="Times New Roman"/>
              </a:rPr>
              <a:t>se </a:t>
            </a:r>
            <a:r>
              <a:rPr sz="1550" i="1" spc="-10" dirty="0">
                <a:latin typeface="Times New Roman"/>
                <a:cs typeface="Times New Roman"/>
              </a:rPr>
              <a:t>pomera udesno </a:t>
            </a:r>
            <a:r>
              <a:rPr sz="1550" i="1" spc="-5" dirty="0">
                <a:latin typeface="Times New Roman"/>
                <a:cs typeface="Times New Roman"/>
              </a:rPr>
              <a:t>sa, </a:t>
            </a:r>
            <a:r>
              <a:rPr sz="1550" b="1" i="1" spc="-15" dirty="0">
                <a:latin typeface="Times New Roman"/>
                <a:cs typeface="Times New Roman"/>
              </a:rPr>
              <a:t>M</a:t>
            </a:r>
            <a:r>
              <a:rPr sz="1575" b="1" i="1" spc="-22" baseline="-10582" dirty="0">
                <a:latin typeface="Times New Roman"/>
                <a:cs typeface="Times New Roman"/>
              </a:rPr>
              <a:t>S1 </a:t>
            </a:r>
            <a:r>
              <a:rPr sz="1550" i="1" spc="-5" dirty="0">
                <a:latin typeface="Times New Roman"/>
                <a:cs typeface="Times New Roman"/>
              </a:rPr>
              <a:t>na </a:t>
            </a:r>
            <a:r>
              <a:rPr sz="1550" b="1" i="1" spc="-15" dirty="0">
                <a:latin typeface="Times New Roman"/>
                <a:cs typeface="Times New Roman"/>
              </a:rPr>
              <a:t>M</a:t>
            </a:r>
            <a:r>
              <a:rPr sz="1575" b="1" i="1" spc="-22" baseline="-10582" dirty="0">
                <a:latin typeface="Times New Roman"/>
                <a:cs typeface="Times New Roman"/>
              </a:rPr>
              <a:t>S2</a:t>
            </a:r>
            <a:r>
              <a:rPr sz="1550" i="1" spc="-15" dirty="0">
                <a:latin typeface="Times New Roman"/>
                <a:cs typeface="Times New Roman"/>
              </a:rPr>
              <a:t>. </a:t>
            </a:r>
            <a:r>
              <a:rPr sz="1550" i="1" spc="-10" dirty="0">
                <a:latin typeface="Times New Roman"/>
                <a:cs typeface="Times New Roman"/>
              </a:rPr>
              <a:t>Kriva tražnje </a:t>
            </a:r>
            <a:r>
              <a:rPr sz="1550" i="1" spc="5" dirty="0">
                <a:latin typeface="Times New Roman"/>
                <a:cs typeface="Times New Roman"/>
              </a:rPr>
              <a:t>je </a:t>
            </a:r>
            <a:r>
              <a:rPr sz="1550" i="1" spc="-10" dirty="0">
                <a:latin typeface="Times New Roman"/>
                <a:cs typeface="Times New Roman"/>
              </a:rPr>
              <a:t>opadaju</a:t>
            </a:r>
            <a:r>
              <a:rPr sz="1550" spc="-10" dirty="0">
                <a:latin typeface="Times New Roman"/>
                <a:cs typeface="Times New Roman"/>
              </a:rPr>
              <a:t>ć</a:t>
            </a:r>
            <a:r>
              <a:rPr sz="1550" i="1" spc="-10" dirty="0">
                <a:latin typeface="Times New Roman"/>
                <a:cs typeface="Times New Roman"/>
              </a:rPr>
              <a:t>a, pošto  ljudi drže ve</a:t>
            </a:r>
            <a:r>
              <a:rPr sz="1550" spc="-10" dirty="0">
                <a:latin typeface="Times New Roman"/>
                <a:cs typeface="Times New Roman"/>
              </a:rPr>
              <a:t>ć</a:t>
            </a:r>
            <a:r>
              <a:rPr sz="1550" i="1" spc="-10" dirty="0">
                <a:latin typeface="Times New Roman"/>
                <a:cs typeface="Times New Roman"/>
              </a:rPr>
              <a:t>u koli</a:t>
            </a:r>
            <a:r>
              <a:rPr sz="1550" spc="-10" dirty="0">
                <a:latin typeface="Times New Roman"/>
                <a:cs typeface="Times New Roman"/>
              </a:rPr>
              <a:t>č</a:t>
            </a:r>
            <a:r>
              <a:rPr sz="1550" i="1" spc="-10" dirty="0">
                <a:latin typeface="Times New Roman"/>
                <a:cs typeface="Times New Roman"/>
              </a:rPr>
              <a:t>inu novca kako </a:t>
            </a:r>
            <a:r>
              <a:rPr sz="1550" i="1" spc="-5" dirty="0">
                <a:latin typeface="Times New Roman"/>
                <a:cs typeface="Times New Roman"/>
              </a:rPr>
              <a:t>opada </a:t>
            </a:r>
            <a:r>
              <a:rPr sz="1550" i="1" spc="-10" dirty="0">
                <a:latin typeface="Times New Roman"/>
                <a:cs typeface="Times New Roman"/>
              </a:rPr>
              <a:t>njegova vrednost (manje </a:t>
            </a:r>
            <a:r>
              <a:rPr sz="1550" i="1" dirty="0">
                <a:latin typeface="Times New Roman"/>
                <a:cs typeface="Times New Roman"/>
              </a:rPr>
              <a:t>se </a:t>
            </a:r>
            <a:r>
              <a:rPr sz="1550" i="1" spc="-10" dirty="0">
                <a:latin typeface="Times New Roman"/>
                <a:cs typeface="Times New Roman"/>
              </a:rPr>
              <a:t>kupuje dobara </a:t>
            </a:r>
            <a:r>
              <a:rPr sz="1550" i="1" dirty="0">
                <a:latin typeface="Times New Roman"/>
                <a:cs typeface="Times New Roman"/>
              </a:rPr>
              <a:t>za  </a:t>
            </a:r>
            <a:r>
              <a:rPr sz="1550" i="1" spc="-15" dirty="0">
                <a:latin typeface="Times New Roman"/>
                <a:cs typeface="Times New Roman"/>
              </a:rPr>
              <a:t>jedinicu </a:t>
            </a:r>
            <a:r>
              <a:rPr sz="1550" i="1" spc="-10" dirty="0">
                <a:latin typeface="Times New Roman"/>
                <a:cs typeface="Times New Roman"/>
              </a:rPr>
              <a:t>novca). </a:t>
            </a:r>
            <a:r>
              <a:rPr sz="1550" i="1" spc="5" dirty="0">
                <a:latin typeface="Times New Roman"/>
                <a:cs typeface="Times New Roman"/>
              </a:rPr>
              <a:t>U </a:t>
            </a:r>
            <a:r>
              <a:rPr sz="1550" i="1" spc="-10" dirty="0">
                <a:latin typeface="Times New Roman"/>
                <a:cs typeface="Times New Roman"/>
              </a:rPr>
              <a:t>ta</a:t>
            </a:r>
            <a:r>
              <a:rPr sz="1550" spc="-10" dirty="0">
                <a:latin typeface="Times New Roman"/>
                <a:cs typeface="Times New Roman"/>
              </a:rPr>
              <a:t>č</a:t>
            </a:r>
            <a:r>
              <a:rPr sz="1550" i="1" spc="-10" dirty="0">
                <a:latin typeface="Times New Roman"/>
                <a:cs typeface="Times New Roman"/>
              </a:rPr>
              <a:t>ki ravnoteže </a:t>
            </a:r>
            <a:r>
              <a:rPr sz="1550" b="1" i="1" spc="5" dirty="0">
                <a:latin typeface="Times New Roman"/>
                <a:cs typeface="Times New Roman"/>
              </a:rPr>
              <a:t>E </a:t>
            </a:r>
            <a:r>
              <a:rPr sz="1550" i="1" spc="-10" dirty="0">
                <a:latin typeface="Times New Roman"/>
                <a:cs typeface="Times New Roman"/>
              </a:rPr>
              <a:t>vrednost </a:t>
            </a:r>
            <a:r>
              <a:rPr sz="1550" i="1" spc="-5" dirty="0">
                <a:latin typeface="Times New Roman"/>
                <a:cs typeface="Times New Roman"/>
              </a:rPr>
              <a:t>novca </a:t>
            </a:r>
            <a:r>
              <a:rPr sz="1550" i="1" spc="-15" dirty="0">
                <a:latin typeface="Times New Roman"/>
                <a:cs typeface="Times New Roman"/>
              </a:rPr>
              <a:t>(na </a:t>
            </a:r>
            <a:r>
              <a:rPr sz="1550" i="1" spc="-10" dirty="0">
                <a:latin typeface="Times New Roman"/>
                <a:cs typeface="Times New Roman"/>
              </a:rPr>
              <a:t>levoj osi) </a:t>
            </a:r>
            <a:r>
              <a:rPr sz="1550" i="1" dirty="0">
                <a:latin typeface="Times New Roman"/>
                <a:cs typeface="Times New Roman"/>
              </a:rPr>
              <a:t>i </a:t>
            </a:r>
            <a:r>
              <a:rPr sz="1550" i="1" spc="-10" dirty="0">
                <a:latin typeface="Times New Roman"/>
                <a:cs typeface="Times New Roman"/>
              </a:rPr>
              <a:t>nivo </a:t>
            </a:r>
            <a:r>
              <a:rPr sz="1550" i="1" spc="-5" dirty="0">
                <a:latin typeface="Times New Roman"/>
                <a:cs typeface="Times New Roman"/>
              </a:rPr>
              <a:t>cena </a:t>
            </a:r>
            <a:r>
              <a:rPr sz="1550" i="1" spc="-15" dirty="0">
                <a:latin typeface="Times New Roman"/>
                <a:cs typeface="Times New Roman"/>
              </a:rPr>
              <a:t>(na </a:t>
            </a:r>
            <a:r>
              <a:rPr sz="1550" i="1" spc="-10" dirty="0">
                <a:latin typeface="Times New Roman"/>
                <a:cs typeface="Times New Roman"/>
              </a:rPr>
              <a:t>desnoj  </a:t>
            </a:r>
            <a:r>
              <a:rPr sz="1550" i="1" spc="-5" dirty="0">
                <a:latin typeface="Times New Roman"/>
                <a:cs typeface="Times New Roman"/>
              </a:rPr>
              <a:t>osi) </a:t>
            </a:r>
            <a:r>
              <a:rPr sz="1550" i="1" dirty="0">
                <a:latin typeface="Times New Roman"/>
                <a:cs typeface="Times New Roman"/>
              </a:rPr>
              <a:t>su </a:t>
            </a:r>
            <a:r>
              <a:rPr sz="1550" i="1" spc="-10" dirty="0">
                <a:latin typeface="Times New Roman"/>
                <a:cs typeface="Times New Roman"/>
              </a:rPr>
              <a:t>izjedna</a:t>
            </a:r>
            <a:r>
              <a:rPr sz="1550" spc="-10" dirty="0">
                <a:latin typeface="Times New Roman"/>
                <a:cs typeface="Times New Roman"/>
              </a:rPr>
              <a:t>č</a:t>
            </a:r>
            <a:r>
              <a:rPr sz="1550" i="1" spc="-10" dirty="0">
                <a:latin typeface="Times New Roman"/>
                <a:cs typeface="Times New Roman"/>
              </a:rPr>
              <a:t>eni, tj. ponuda </a:t>
            </a:r>
            <a:r>
              <a:rPr sz="1550" i="1" dirty="0">
                <a:latin typeface="Times New Roman"/>
                <a:cs typeface="Times New Roman"/>
              </a:rPr>
              <a:t>je </a:t>
            </a:r>
            <a:r>
              <a:rPr sz="1550" i="1" spc="-10" dirty="0">
                <a:latin typeface="Times New Roman"/>
                <a:cs typeface="Times New Roman"/>
              </a:rPr>
              <a:t>jednaka tražnji novca. Me</a:t>
            </a:r>
            <a:r>
              <a:rPr sz="1550" spc="-10" dirty="0">
                <a:latin typeface="Times New Roman"/>
                <a:cs typeface="Times New Roman"/>
              </a:rPr>
              <a:t>ñ</a:t>
            </a:r>
            <a:r>
              <a:rPr sz="1550" i="1" spc="-10" dirty="0">
                <a:latin typeface="Times New Roman"/>
                <a:cs typeface="Times New Roman"/>
              </a:rPr>
              <a:t>utim, kada </a:t>
            </a:r>
            <a:r>
              <a:rPr sz="1550" i="1" spc="5" dirty="0">
                <a:latin typeface="Times New Roman"/>
                <a:cs typeface="Times New Roman"/>
              </a:rPr>
              <a:t>se </a:t>
            </a:r>
            <a:r>
              <a:rPr sz="1550" i="1" spc="-10" dirty="0">
                <a:latin typeface="Times New Roman"/>
                <a:cs typeface="Times New Roman"/>
              </a:rPr>
              <a:t>pove</a:t>
            </a:r>
            <a:r>
              <a:rPr sz="1550" spc="-10" dirty="0">
                <a:latin typeface="Times New Roman"/>
                <a:cs typeface="Times New Roman"/>
              </a:rPr>
              <a:t>ć</a:t>
            </a:r>
            <a:r>
              <a:rPr sz="1550" i="1" spc="-10" dirty="0">
                <a:latin typeface="Times New Roman"/>
                <a:cs typeface="Times New Roman"/>
              </a:rPr>
              <a:t>a ponuda  novca, ta</a:t>
            </a:r>
            <a:r>
              <a:rPr sz="1550" spc="-10" dirty="0">
                <a:latin typeface="Times New Roman"/>
                <a:cs typeface="Times New Roman"/>
              </a:rPr>
              <a:t>č</a:t>
            </a:r>
            <a:r>
              <a:rPr sz="1550" i="1" spc="-10" dirty="0">
                <a:latin typeface="Times New Roman"/>
                <a:cs typeface="Times New Roman"/>
              </a:rPr>
              <a:t>ka ravnoteže </a:t>
            </a:r>
            <a:r>
              <a:rPr sz="1550" i="1" spc="-5" dirty="0">
                <a:latin typeface="Times New Roman"/>
                <a:cs typeface="Times New Roman"/>
              </a:rPr>
              <a:t>je </a:t>
            </a:r>
            <a:r>
              <a:rPr sz="1550" b="1" i="1" spc="-5" dirty="0">
                <a:latin typeface="Times New Roman"/>
                <a:cs typeface="Times New Roman"/>
              </a:rPr>
              <a:t>E</a:t>
            </a:r>
            <a:r>
              <a:rPr sz="1575" b="1" i="1" spc="-7" baseline="-10582" dirty="0">
                <a:latin typeface="Times New Roman"/>
                <a:cs typeface="Times New Roman"/>
              </a:rPr>
              <a:t>1</a:t>
            </a:r>
            <a:r>
              <a:rPr sz="1550" i="1" spc="-5" dirty="0">
                <a:latin typeface="Times New Roman"/>
                <a:cs typeface="Times New Roman"/>
              </a:rPr>
              <a:t>, </a:t>
            </a:r>
            <a:r>
              <a:rPr sz="1550" i="1" dirty="0">
                <a:latin typeface="Times New Roman"/>
                <a:cs typeface="Times New Roman"/>
              </a:rPr>
              <a:t>i </a:t>
            </a:r>
            <a:r>
              <a:rPr sz="1550" i="1" spc="-10" dirty="0">
                <a:latin typeface="Times New Roman"/>
                <a:cs typeface="Times New Roman"/>
              </a:rPr>
              <a:t>porast ponude </a:t>
            </a:r>
            <a:r>
              <a:rPr sz="1550" i="1" spc="-5" dirty="0">
                <a:latin typeface="Times New Roman"/>
                <a:cs typeface="Times New Roman"/>
              </a:rPr>
              <a:t>novca </a:t>
            </a:r>
            <a:r>
              <a:rPr sz="1550" i="1" spc="-10" dirty="0">
                <a:latin typeface="Times New Roman"/>
                <a:cs typeface="Times New Roman"/>
              </a:rPr>
              <a:t>pove</a:t>
            </a:r>
            <a:r>
              <a:rPr sz="1550" spc="-10" dirty="0">
                <a:latin typeface="Times New Roman"/>
                <a:cs typeface="Times New Roman"/>
              </a:rPr>
              <a:t>ć</a:t>
            </a:r>
            <a:r>
              <a:rPr sz="1550" i="1" spc="-10" dirty="0">
                <a:latin typeface="Times New Roman"/>
                <a:cs typeface="Times New Roman"/>
              </a:rPr>
              <a:t>ava koli</a:t>
            </a:r>
            <a:r>
              <a:rPr sz="1550" spc="-10" dirty="0">
                <a:latin typeface="Times New Roman"/>
                <a:cs typeface="Times New Roman"/>
              </a:rPr>
              <a:t>č</a:t>
            </a:r>
            <a:r>
              <a:rPr sz="1550" i="1" spc="-10" dirty="0">
                <a:latin typeface="Times New Roman"/>
                <a:cs typeface="Times New Roman"/>
              </a:rPr>
              <a:t>inu novca </a:t>
            </a:r>
            <a:r>
              <a:rPr sz="1550" i="1" spc="5" dirty="0">
                <a:latin typeface="Times New Roman"/>
                <a:cs typeface="Times New Roman"/>
              </a:rPr>
              <a:t>u </a:t>
            </a:r>
            <a:r>
              <a:rPr sz="1550" i="1" spc="-10" dirty="0">
                <a:latin typeface="Times New Roman"/>
                <a:cs typeface="Times New Roman"/>
              </a:rPr>
              <a:t>opticaju,  podiže </a:t>
            </a:r>
            <a:r>
              <a:rPr sz="1550" i="1" spc="-5" dirty="0">
                <a:latin typeface="Times New Roman"/>
                <a:cs typeface="Times New Roman"/>
              </a:rPr>
              <a:t>nivo </a:t>
            </a:r>
            <a:r>
              <a:rPr sz="1550" i="1" spc="-10" dirty="0">
                <a:latin typeface="Times New Roman"/>
                <a:cs typeface="Times New Roman"/>
              </a:rPr>
              <a:t>cena </a:t>
            </a:r>
            <a:r>
              <a:rPr sz="1550" i="1" dirty="0">
                <a:latin typeface="Times New Roman"/>
                <a:cs typeface="Times New Roman"/>
              </a:rPr>
              <a:t>i </a:t>
            </a:r>
            <a:r>
              <a:rPr sz="1550" i="1" spc="-5" dirty="0">
                <a:latin typeface="Times New Roman"/>
                <a:cs typeface="Times New Roman"/>
              </a:rPr>
              <a:t>smanjuje </a:t>
            </a:r>
            <a:r>
              <a:rPr sz="1550" i="1" spc="-15" dirty="0">
                <a:latin typeface="Times New Roman"/>
                <a:cs typeface="Times New Roman"/>
              </a:rPr>
              <a:t>vrednost</a:t>
            </a:r>
            <a:r>
              <a:rPr sz="1550" i="1" spc="-140" dirty="0">
                <a:latin typeface="Times New Roman"/>
                <a:cs typeface="Times New Roman"/>
              </a:rPr>
              <a:t> </a:t>
            </a:r>
            <a:r>
              <a:rPr sz="1550" i="1" spc="-10" dirty="0">
                <a:latin typeface="Times New Roman"/>
                <a:cs typeface="Times New Roman"/>
              </a:rPr>
              <a:t>novca.</a:t>
            </a:r>
            <a:endParaRPr sz="1550">
              <a:latin typeface="Times New Roman"/>
              <a:cs typeface="Times New Roman"/>
            </a:endParaRPr>
          </a:p>
        </p:txBody>
      </p:sp>
      <p:sp>
        <p:nvSpPr>
          <p:cNvPr id="131" name="object 131"/>
          <p:cNvSpPr txBox="1">
            <a:spLocks noGrp="1"/>
          </p:cNvSpPr>
          <p:nvPr>
            <p:ph type="sldNum" sz="quarter" idx="7"/>
          </p:nvPr>
        </p:nvSpPr>
        <p:spPr>
          <a:prstGeom prst="rect">
            <a:avLst/>
          </a:prstGeom>
        </p:spPr>
        <p:txBody>
          <a:bodyPr vert="horz" wrap="square" lIns="0" tIns="0" rIns="0" bIns="0" rtlCol="0">
            <a:spAutoFit/>
          </a:bodyPr>
          <a:lstStyle/>
          <a:p>
            <a:pPr marL="95250">
              <a:lnSpc>
                <a:spcPts val="1105"/>
              </a:lnSpc>
            </a:pPr>
            <a:fld id="{81D60167-4931-47E6-BA6A-407CBD079E47}" type="slidenum">
              <a:rPr spc="-5" dirty="0"/>
              <a:pPr marL="95250">
                <a:lnSpc>
                  <a:spcPts val="1105"/>
                </a:lnSpc>
              </a:pPr>
              <a:t>8</a:t>
            </a:fld>
            <a:endParaRPr spc="-5"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4078" y="348995"/>
            <a:ext cx="444571" cy="3428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122" y="348995"/>
            <a:ext cx="259699" cy="3428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151892" rIns="0" bIns="0" rtlCol="0">
            <a:spAutoFit/>
          </a:bodyPr>
          <a:lstStyle/>
          <a:p>
            <a:pPr marL="214629">
              <a:lnSpc>
                <a:spcPct val="100000"/>
              </a:lnSpc>
            </a:pPr>
            <a:r>
              <a:rPr spc="-5" dirty="0"/>
              <a:t>Inflacije</a:t>
            </a:r>
            <a:r>
              <a:rPr spc="-90" dirty="0"/>
              <a:t> </a:t>
            </a:r>
            <a:r>
              <a:rPr spc="-5" dirty="0"/>
              <a:t>tražnje</a:t>
            </a:r>
          </a:p>
        </p:txBody>
      </p:sp>
      <p:sp>
        <p:nvSpPr>
          <p:cNvPr id="5" name="object 5"/>
          <p:cNvSpPr/>
          <p:nvPr/>
        </p:nvSpPr>
        <p:spPr>
          <a:xfrm>
            <a:off x="774073" y="3777996"/>
            <a:ext cx="9144000" cy="3429000"/>
          </a:xfrm>
          <a:custGeom>
            <a:avLst/>
            <a:gdLst/>
            <a:ahLst/>
            <a:cxnLst/>
            <a:rect l="l" t="t" r="r" b="b"/>
            <a:pathLst>
              <a:path w="9144000" h="3429000">
                <a:moveTo>
                  <a:pt x="9143996" y="3428999"/>
                </a:moveTo>
                <a:lnTo>
                  <a:pt x="9143996" y="0"/>
                </a:lnTo>
                <a:lnTo>
                  <a:pt x="0" y="0"/>
                </a:lnTo>
                <a:lnTo>
                  <a:pt x="0" y="3428999"/>
                </a:lnTo>
                <a:lnTo>
                  <a:pt x="9143996" y="3428999"/>
                </a:lnTo>
                <a:close/>
              </a:path>
            </a:pathLst>
          </a:custGeom>
          <a:solidFill>
            <a:srgbClr val="FFFFFF"/>
          </a:solidFill>
        </p:spPr>
        <p:txBody>
          <a:bodyPr wrap="square" lIns="0" tIns="0" rIns="0" bIns="0" rtlCol="0"/>
          <a:lstStyle/>
          <a:p>
            <a:endParaRPr/>
          </a:p>
        </p:txBody>
      </p:sp>
      <p:sp>
        <p:nvSpPr>
          <p:cNvPr id="6" name="object 6"/>
          <p:cNvSpPr/>
          <p:nvPr/>
        </p:nvSpPr>
        <p:spPr>
          <a:xfrm>
            <a:off x="824365" y="3777996"/>
            <a:ext cx="990600" cy="3404870"/>
          </a:xfrm>
          <a:custGeom>
            <a:avLst/>
            <a:gdLst/>
            <a:ahLst/>
            <a:cxnLst/>
            <a:rect l="l" t="t" r="r" b="b"/>
            <a:pathLst>
              <a:path w="990600" h="3404870">
                <a:moveTo>
                  <a:pt x="990599" y="0"/>
                </a:moveTo>
                <a:lnTo>
                  <a:pt x="0" y="0"/>
                </a:lnTo>
                <a:lnTo>
                  <a:pt x="0" y="3404615"/>
                </a:lnTo>
                <a:lnTo>
                  <a:pt x="990599" y="3404615"/>
                </a:lnTo>
                <a:lnTo>
                  <a:pt x="990599" y="0"/>
                </a:lnTo>
                <a:close/>
              </a:path>
            </a:pathLst>
          </a:custGeom>
          <a:solidFill>
            <a:srgbClr val="32CCCC"/>
          </a:solidFill>
        </p:spPr>
        <p:txBody>
          <a:bodyPr wrap="square" lIns="0" tIns="0" rIns="0" bIns="0" rtlCol="0"/>
          <a:lstStyle/>
          <a:p>
            <a:endParaRPr/>
          </a:p>
        </p:txBody>
      </p:sp>
      <p:sp>
        <p:nvSpPr>
          <p:cNvPr id="7" name="object 7"/>
          <p:cNvSpPr/>
          <p:nvPr/>
        </p:nvSpPr>
        <p:spPr>
          <a:xfrm>
            <a:off x="816745" y="4290059"/>
            <a:ext cx="990600" cy="450215"/>
          </a:xfrm>
          <a:custGeom>
            <a:avLst/>
            <a:gdLst/>
            <a:ahLst/>
            <a:cxnLst/>
            <a:rect l="l" t="t" r="r" b="b"/>
            <a:pathLst>
              <a:path w="990600" h="450214">
                <a:moveTo>
                  <a:pt x="990596" y="429767"/>
                </a:moveTo>
                <a:lnTo>
                  <a:pt x="990596" y="0"/>
                </a:lnTo>
                <a:lnTo>
                  <a:pt x="0" y="0"/>
                </a:lnTo>
                <a:lnTo>
                  <a:pt x="0" y="429767"/>
                </a:lnTo>
                <a:lnTo>
                  <a:pt x="46855" y="444644"/>
                </a:lnTo>
                <a:lnTo>
                  <a:pt x="95337" y="449876"/>
                </a:lnTo>
                <a:lnTo>
                  <a:pt x="121111" y="449594"/>
                </a:lnTo>
                <a:lnTo>
                  <a:pt x="148401" y="447762"/>
                </a:lnTo>
                <a:lnTo>
                  <a:pt x="177574" y="444669"/>
                </a:lnTo>
                <a:lnTo>
                  <a:pt x="209000" y="440601"/>
                </a:lnTo>
                <a:lnTo>
                  <a:pt x="243048" y="435846"/>
                </a:lnTo>
                <a:lnTo>
                  <a:pt x="280089" y="430691"/>
                </a:lnTo>
                <a:lnTo>
                  <a:pt x="320490" y="425423"/>
                </a:lnTo>
                <a:lnTo>
                  <a:pt x="364621" y="420330"/>
                </a:lnTo>
                <a:lnTo>
                  <a:pt x="412853" y="415699"/>
                </a:lnTo>
                <a:lnTo>
                  <a:pt x="465552" y="411818"/>
                </a:lnTo>
                <a:lnTo>
                  <a:pt x="523090" y="408974"/>
                </a:lnTo>
                <a:lnTo>
                  <a:pt x="585836" y="407453"/>
                </a:lnTo>
                <a:lnTo>
                  <a:pt x="654157" y="407544"/>
                </a:lnTo>
                <a:lnTo>
                  <a:pt x="728425" y="409533"/>
                </a:lnTo>
                <a:lnTo>
                  <a:pt x="809008" y="413709"/>
                </a:lnTo>
                <a:lnTo>
                  <a:pt x="896275" y="420358"/>
                </a:lnTo>
                <a:lnTo>
                  <a:pt x="990596" y="429767"/>
                </a:lnTo>
                <a:close/>
              </a:path>
            </a:pathLst>
          </a:custGeom>
          <a:solidFill>
            <a:srgbClr val="CCCC00"/>
          </a:solidFill>
        </p:spPr>
        <p:txBody>
          <a:bodyPr wrap="square" lIns="0" tIns="0" rIns="0" bIns="0" rtlCol="0"/>
          <a:lstStyle/>
          <a:p>
            <a:endParaRPr/>
          </a:p>
        </p:txBody>
      </p:sp>
      <p:sp>
        <p:nvSpPr>
          <p:cNvPr id="8" name="object 8"/>
          <p:cNvSpPr/>
          <p:nvPr/>
        </p:nvSpPr>
        <p:spPr>
          <a:xfrm>
            <a:off x="818269" y="3883151"/>
            <a:ext cx="990600" cy="454659"/>
          </a:xfrm>
          <a:custGeom>
            <a:avLst/>
            <a:gdLst/>
            <a:ahLst/>
            <a:cxnLst/>
            <a:rect l="l" t="t" r="r" b="b"/>
            <a:pathLst>
              <a:path w="990600" h="454660">
                <a:moveTo>
                  <a:pt x="990596" y="431291"/>
                </a:moveTo>
                <a:lnTo>
                  <a:pt x="990596" y="0"/>
                </a:lnTo>
                <a:lnTo>
                  <a:pt x="0" y="0"/>
                </a:lnTo>
                <a:lnTo>
                  <a:pt x="0" y="431291"/>
                </a:lnTo>
                <a:lnTo>
                  <a:pt x="47260" y="424994"/>
                </a:lnTo>
                <a:lnTo>
                  <a:pt x="97317" y="421004"/>
                </a:lnTo>
                <a:lnTo>
                  <a:pt x="149745" y="419050"/>
                </a:lnTo>
                <a:lnTo>
                  <a:pt x="204118" y="418856"/>
                </a:lnTo>
                <a:lnTo>
                  <a:pt x="260008" y="420147"/>
                </a:lnTo>
                <a:lnTo>
                  <a:pt x="316989" y="422650"/>
                </a:lnTo>
                <a:lnTo>
                  <a:pt x="374636" y="426091"/>
                </a:lnTo>
                <a:lnTo>
                  <a:pt x="432522" y="430194"/>
                </a:lnTo>
                <a:lnTo>
                  <a:pt x="490220" y="434686"/>
                </a:lnTo>
                <a:lnTo>
                  <a:pt x="547304" y="439292"/>
                </a:lnTo>
                <a:lnTo>
                  <a:pt x="603349" y="443739"/>
                </a:lnTo>
                <a:lnTo>
                  <a:pt x="657927" y="447751"/>
                </a:lnTo>
                <a:lnTo>
                  <a:pt x="710612" y="451054"/>
                </a:lnTo>
                <a:lnTo>
                  <a:pt x="760978" y="453374"/>
                </a:lnTo>
                <a:lnTo>
                  <a:pt x="808598" y="454437"/>
                </a:lnTo>
                <a:lnTo>
                  <a:pt x="853047" y="453969"/>
                </a:lnTo>
                <a:lnTo>
                  <a:pt x="893897" y="451694"/>
                </a:lnTo>
                <a:lnTo>
                  <a:pt x="930723" y="447339"/>
                </a:lnTo>
                <a:lnTo>
                  <a:pt x="963098" y="440630"/>
                </a:lnTo>
                <a:lnTo>
                  <a:pt x="990596" y="431291"/>
                </a:lnTo>
                <a:close/>
              </a:path>
            </a:pathLst>
          </a:custGeom>
          <a:solidFill>
            <a:srgbClr val="000000"/>
          </a:solidFill>
        </p:spPr>
        <p:txBody>
          <a:bodyPr wrap="square" lIns="0" tIns="0" rIns="0" bIns="0" rtlCol="0"/>
          <a:lstStyle/>
          <a:p>
            <a:endParaRPr/>
          </a:p>
        </p:txBody>
      </p:sp>
      <p:sp>
        <p:nvSpPr>
          <p:cNvPr id="9" name="object 9"/>
          <p:cNvSpPr/>
          <p:nvPr/>
        </p:nvSpPr>
        <p:spPr>
          <a:xfrm>
            <a:off x="818269" y="3777996"/>
            <a:ext cx="990600" cy="140335"/>
          </a:xfrm>
          <a:custGeom>
            <a:avLst/>
            <a:gdLst/>
            <a:ahLst/>
            <a:cxnLst/>
            <a:rect l="l" t="t" r="r" b="b"/>
            <a:pathLst>
              <a:path w="990600" h="140335">
                <a:moveTo>
                  <a:pt x="990596" y="102107"/>
                </a:moveTo>
                <a:lnTo>
                  <a:pt x="990596" y="0"/>
                </a:lnTo>
                <a:lnTo>
                  <a:pt x="0" y="0"/>
                </a:lnTo>
                <a:lnTo>
                  <a:pt x="0" y="102107"/>
                </a:lnTo>
                <a:lnTo>
                  <a:pt x="28279" y="109274"/>
                </a:lnTo>
                <a:lnTo>
                  <a:pt x="104160" y="121344"/>
                </a:lnTo>
                <a:lnTo>
                  <a:pt x="150278" y="126247"/>
                </a:lnTo>
                <a:lnTo>
                  <a:pt x="200857" y="130396"/>
                </a:lnTo>
                <a:lnTo>
                  <a:pt x="255158" y="133791"/>
                </a:lnTo>
                <a:lnTo>
                  <a:pt x="312436" y="136431"/>
                </a:lnTo>
                <a:lnTo>
                  <a:pt x="371952" y="138317"/>
                </a:lnTo>
                <a:lnTo>
                  <a:pt x="432963" y="139449"/>
                </a:lnTo>
                <a:lnTo>
                  <a:pt x="494726" y="139826"/>
                </a:lnTo>
                <a:lnTo>
                  <a:pt x="556502" y="139449"/>
                </a:lnTo>
                <a:lnTo>
                  <a:pt x="617547" y="138317"/>
                </a:lnTo>
                <a:lnTo>
                  <a:pt x="677119" y="136431"/>
                </a:lnTo>
                <a:lnTo>
                  <a:pt x="734478" y="133791"/>
                </a:lnTo>
                <a:lnTo>
                  <a:pt x="788881" y="130396"/>
                </a:lnTo>
                <a:lnTo>
                  <a:pt x="839587" y="126247"/>
                </a:lnTo>
                <a:lnTo>
                  <a:pt x="885853" y="121344"/>
                </a:lnTo>
                <a:lnTo>
                  <a:pt x="926938" y="115686"/>
                </a:lnTo>
                <a:lnTo>
                  <a:pt x="990596" y="102107"/>
                </a:lnTo>
                <a:close/>
              </a:path>
            </a:pathLst>
          </a:custGeom>
          <a:solidFill>
            <a:srgbClr val="E9C6AE"/>
          </a:solidFill>
        </p:spPr>
        <p:txBody>
          <a:bodyPr wrap="square" lIns="0" tIns="0" rIns="0" bIns="0" rtlCol="0"/>
          <a:lstStyle/>
          <a:p>
            <a:endParaRPr/>
          </a:p>
        </p:txBody>
      </p:sp>
      <p:sp>
        <p:nvSpPr>
          <p:cNvPr id="10" name="object 10"/>
          <p:cNvSpPr/>
          <p:nvPr/>
        </p:nvSpPr>
        <p:spPr>
          <a:xfrm>
            <a:off x="824365" y="5320283"/>
            <a:ext cx="990600" cy="450215"/>
          </a:xfrm>
          <a:custGeom>
            <a:avLst/>
            <a:gdLst/>
            <a:ahLst/>
            <a:cxnLst/>
            <a:rect l="l" t="t" r="r" b="b"/>
            <a:pathLst>
              <a:path w="990600" h="450214">
                <a:moveTo>
                  <a:pt x="990596" y="429767"/>
                </a:moveTo>
                <a:lnTo>
                  <a:pt x="990596" y="0"/>
                </a:lnTo>
                <a:lnTo>
                  <a:pt x="0" y="0"/>
                </a:lnTo>
                <a:lnTo>
                  <a:pt x="0" y="429767"/>
                </a:lnTo>
                <a:lnTo>
                  <a:pt x="23606" y="438565"/>
                </a:lnTo>
                <a:lnTo>
                  <a:pt x="47211" y="444682"/>
                </a:lnTo>
                <a:lnTo>
                  <a:pt x="71188" y="448402"/>
                </a:lnTo>
                <a:lnTo>
                  <a:pt x="95908" y="450010"/>
                </a:lnTo>
                <a:lnTo>
                  <a:pt x="121743" y="449791"/>
                </a:lnTo>
                <a:lnTo>
                  <a:pt x="149067" y="448029"/>
                </a:lnTo>
                <a:lnTo>
                  <a:pt x="178251" y="445007"/>
                </a:lnTo>
                <a:lnTo>
                  <a:pt x="209667" y="441012"/>
                </a:lnTo>
                <a:lnTo>
                  <a:pt x="280686" y="431234"/>
                </a:lnTo>
                <a:lnTo>
                  <a:pt x="321033" y="426020"/>
                </a:lnTo>
                <a:lnTo>
                  <a:pt x="365101" y="420970"/>
                </a:lnTo>
                <a:lnTo>
                  <a:pt x="413263" y="416367"/>
                </a:lnTo>
                <a:lnTo>
                  <a:pt x="465891" y="412495"/>
                </a:lnTo>
                <a:lnTo>
                  <a:pt x="523357" y="409640"/>
                </a:lnTo>
                <a:lnTo>
                  <a:pt x="586033" y="408085"/>
                </a:lnTo>
                <a:lnTo>
                  <a:pt x="654292" y="408115"/>
                </a:lnTo>
                <a:lnTo>
                  <a:pt x="728505" y="410013"/>
                </a:lnTo>
                <a:lnTo>
                  <a:pt x="809046" y="414065"/>
                </a:lnTo>
                <a:lnTo>
                  <a:pt x="896285" y="420555"/>
                </a:lnTo>
                <a:lnTo>
                  <a:pt x="990596" y="429767"/>
                </a:lnTo>
                <a:close/>
              </a:path>
            </a:pathLst>
          </a:custGeom>
          <a:solidFill>
            <a:srgbClr val="98CCFF"/>
          </a:solidFill>
        </p:spPr>
        <p:txBody>
          <a:bodyPr wrap="square" lIns="0" tIns="0" rIns="0" bIns="0" rtlCol="0"/>
          <a:lstStyle/>
          <a:p>
            <a:endParaRPr/>
          </a:p>
        </p:txBody>
      </p:sp>
      <p:sp>
        <p:nvSpPr>
          <p:cNvPr id="11" name="object 11"/>
          <p:cNvSpPr/>
          <p:nvPr/>
        </p:nvSpPr>
        <p:spPr>
          <a:xfrm>
            <a:off x="825889" y="4914900"/>
            <a:ext cx="990600" cy="453390"/>
          </a:xfrm>
          <a:custGeom>
            <a:avLst/>
            <a:gdLst/>
            <a:ahLst/>
            <a:cxnLst/>
            <a:rect l="l" t="t" r="r" b="b"/>
            <a:pathLst>
              <a:path w="990600" h="453389">
                <a:moveTo>
                  <a:pt x="990596" y="429767"/>
                </a:moveTo>
                <a:lnTo>
                  <a:pt x="990596" y="0"/>
                </a:lnTo>
                <a:lnTo>
                  <a:pt x="0" y="0"/>
                </a:lnTo>
                <a:lnTo>
                  <a:pt x="0" y="429767"/>
                </a:lnTo>
                <a:lnTo>
                  <a:pt x="47260" y="423470"/>
                </a:lnTo>
                <a:lnTo>
                  <a:pt x="97317" y="419480"/>
                </a:lnTo>
                <a:lnTo>
                  <a:pt x="149745" y="417526"/>
                </a:lnTo>
                <a:lnTo>
                  <a:pt x="204118" y="417332"/>
                </a:lnTo>
                <a:lnTo>
                  <a:pt x="260008" y="418623"/>
                </a:lnTo>
                <a:lnTo>
                  <a:pt x="316989" y="421126"/>
                </a:lnTo>
                <a:lnTo>
                  <a:pt x="374636" y="424567"/>
                </a:lnTo>
                <a:lnTo>
                  <a:pt x="432522" y="428670"/>
                </a:lnTo>
                <a:lnTo>
                  <a:pt x="490220" y="433162"/>
                </a:lnTo>
                <a:lnTo>
                  <a:pt x="547304" y="437768"/>
                </a:lnTo>
                <a:lnTo>
                  <a:pt x="603349" y="442215"/>
                </a:lnTo>
                <a:lnTo>
                  <a:pt x="657927" y="446227"/>
                </a:lnTo>
                <a:lnTo>
                  <a:pt x="710612" y="449530"/>
                </a:lnTo>
                <a:lnTo>
                  <a:pt x="760978" y="451850"/>
                </a:lnTo>
                <a:lnTo>
                  <a:pt x="808598" y="452913"/>
                </a:lnTo>
                <a:lnTo>
                  <a:pt x="853047" y="452445"/>
                </a:lnTo>
                <a:lnTo>
                  <a:pt x="893897" y="450170"/>
                </a:lnTo>
                <a:lnTo>
                  <a:pt x="930723" y="445815"/>
                </a:lnTo>
                <a:lnTo>
                  <a:pt x="963098" y="439106"/>
                </a:lnTo>
                <a:lnTo>
                  <a:pt x="990596" y="429767"/>
                </a:lnTo>
                <a:close/>
              </a:path>
            </a:pathLst>
          </a:custGeom>
          <a:solidFill>
            <a:srgbClr val="003265"/>
          </a:solidFill>
        </p:spPr>
        <p:txBody>
          <a:bodyPr wrap="square" lIns="0" tIns="0" rIns="0" bIns="0" rtlCol="0"/>
          <a:lstStyle/>
          <a:p>
            <a:endParaRPr/>
          </a:p>
        </p:txBody>
      </p:sp>
      <p:sp>
        <p:nvSpPr>
          <p:cNvPr id="12" name="object 12"/>
          <p:cNvSpPr/>
          <p:nvPr/>
        </p:nvSpPr>
        <p:spPr>
          <a:xfrm>
            <a:off x="816745" y="6028682"/>
            <a:ext cx="990600" cy="288290"/>
          </a:xfrm>
          <a:custGeom>
            <a:avLst/>
            <a:gdLst/>
            <a:ahLst/>
            <a:cxnLst/>
            <a:rect l="l" t="t" r="r" b="b"/>
            <a:pathLst>
              <a:path w="990600" h="288289">
                <a:moveTo>
                  <a:pt x="990596" y="260865"/>
                </a:moveTo>
                <a:lnTo>
                  <a:pt x="990596" y="38361"/>
                </a:lnTo>
                <a:lnTo>
                  <a:pt x="955173" y="36011"/>
                </a:lnTo>
                <a:lnTo>
                  <a:pt x="912950" y="32893"/>
                </a:lnTo>
                <a:lnTo>
                  <a:pt x="865129" y="29194"/>
                </a:lnTo>
                <a:lnTo>
                  <a:pt x="812910" y="25097"/>
                </a:lnTo>
                <a:lnTo>
                  <a:pt x="757495" y="20789"/>
                </a:lnTo>
                <a:lnTo>
                  <a:pt x="700085" y="16454"/>
                </a:lnTo>
                <a:lnTo>
                  <a:pt x="641882" y="12278"/>
                </a:lnTo>
                <a:lnTo>
                  <a:pt x="584086" y="8446"/>
                </a:lnTo>
                <a:lnTo>
                  <a:pt x="527898" y="5143"/>
                </a:lnTo>
                <a:lnTo>
                  <a:pt x="474521" y="2554"/>
                </a:lnTo>
                <a:lnTo>
                  <a:pt x="425154" y="866"/>
                </a:lnTo>
                <a:lnTo>
                  <a:pt x="380999" y="261"/>
                </a:lnTo>
                <a:lnTo>
                  <a:pt x="319998" y="86"/>
                </a:lnTo>
                <a:lnTo>
                  <a:pt x="261032" y="0"/>
                </a:lnTo>
                <a:lnTo>
                  <a:pt x="204995" y="663"/>
                </a:lnTo>
                <a:lnTo>
                  <a:pt x="152780" y="2738"/>
                </a:lnTo>
                <a:lnTo>
                  <a:pt x="105281" y="6884"/>
                </a:lnTo>
                <a:lnTo>
                  <a:pt x="63388" y="13763"/>
                </a:lnTo>
                <a:lnTo>
                  <a:pt x="0" y="38361"/>
                </a:lnTo>
                <a:lnTo>
                  <a:pt x="0" y="260865"/>
                </a:lnTo>
                <a:lnTo>
                  <a:pt x="63288" y="270741"/>
                </a:lnTo>
                <a:lnTo>
                  <a:pt x="104248" y="274856"/>
                </a:lnTo>
                <a:lnTo>
                  <a:pt x="150424" y="278422"/>
                </a:lnTo>
                <a:lnTo>
                  <a:pt x="201072" y="281439"/>
                </a:lnTo>
                <a:lnTo>
                  <a:pt x="255446" y="283908"/>
                </a:lnTo>
                <a:lnTo>
                  <a:pt x="312800" y="285829"/>
                </a:lnTo>
                <a:lnTo>
                  <a:pt x="372391" y="287200"/>
                </a:lnTo>
                <a:lnTo>
                  <a:pt x="433472" y="288023"/>
                </a:lnTo>
                <a:lnTo>
                  <a:pt x="495298" y="288297"/>
                </a:lnTo>
                <a:lnTo>
                  <a:pt x="557124" y="288023"/>
                </a:lnTo>
                <a:lnTo>
                  <a:pt x="618205" y="287200"/>
                </a:lnTo>
                <a:lnTo>
                  <a:pt x="677796" y="285829"/>
                </a:lnTo>
                <a:lnTo>
                  <a:pt x="735150" y="283908"/>
                </a:lnTo>
                <a:lnTo>
                  <a:pt x="789524" y="281439"/>
                </a:lnTo>
                <a:lnTo>
                  <a:pt x="840172" y="278422"/>
                </a:lnTo>
                <a:lnTo>
                  <a:pt x="886348" y="274856"/>
                </a:lnTo>
                <a:lnTo>
                  <a:pt x="927308" y="270741"/>
                </a:lnTo>
                <a:lnTo>
                  <a:pt x="962306" y="266078"/>
                </a:lnTo>
                <a:lnTo>
                  <a:pt x="990596" y="260865"/>
                </a:lnTo>
                <a:close/>
              </a:path>
            </a:pathLst>
          </a:custGeom>
          <a:solidFill>
            <a:srgbClr val="E9C6AE"/>
          </a:solidFill>
        </p:spPr>
        <p:txBody>
          <a:bodyPr wrap="square" lIns="0" tIns="0" rIns="0" bIns="0" rtlCol="0"/>
          <a:lstStyle/>
          <a:p>
            <a:endParaRPr/>
          </a:p>
        </p:txBody>
      </p:sp>
      <p:sp>
        <p:nvSpPr>
          <p:cNvPr id="13" name="object 13"/>
          <p:cNvSpPr/>
          <p:nvPr/>
        </p:nvSpPr>
        <p:spPr>
          <a:xfrm>
            <a:off x="816745" y="6856476"/>
            <a:ext cx="992505" cy="346075"/>
          </a:xfrm>
          <a:custGeom>
            <a:avLst/>
            <a:gdLst/>
            <a:ahLst/>
            <a:cxnLst/>
            <a:rect l="l" t="t" r="r" b="b"/>
            <a:pathLst>
              <a:path w="992505" h="346075">
                <a:moveTo>
                  <a:pt x="992120" y="345947"/>
                </a:moveTo>
                <a:lnTo>
                  <a:pt x="990596" y="0"/>
                </a:lnTo>
                <a:lnTo>
                  <a:pt x="959700" y="336"/>
                </a:lnTo>
                <a:lnTo>
                  <a:pt x="928954" y="1275"/>
                </a:lnTo>
                <a:lnTo>
                  <a:pt x="898007" y="2710"/>
                </a:lnTo>
                <a:lnTo>
                  <a:pt x="866507" y="4535"/>
                </a:lnTo>
                <a:lnTo>
                  <a:pt x="834101" y="6643"/>
                </a:lnTo>
                <a:lnTo>
                  <a:pt x="800438" y="8929"/>
                </a:lnTo>
                <a:lnTo>
                  <a:pt x="765166" y="11285"/>
                </a:lnTo>
                <a:lnTo>
                  <a:pt x="688386" y="15785"/>
                </a:lnTo>
                <a:lnTo>
                  <a:pt x="646174" y="17716"/>
                </a:lnTo>
                <a:lnTo>
                  <a:pt x="600944" y="19293"/>
                </a:lnTo>
                <a:lnTo>
                  <a:pt x="552345" y="20409"/>
                </a:lnTo>
                <a:lnTo>
                  <a:pt x="500024" y="20958"/>
                </a:lnTo>
                <a:lnTo>
                  <a:pt x="443629" y="20834"/>
                </a:lnTo>
                <a:lnTo>
                  <a:pt x="382809" y="19931"/>
                </a:lnTo>
                <a:lnTo>
                  <a:pt x="317211" y="18141"/>
                </a:lnTo>
                <a:lnTo>
                  <a:pt x="246483" y="15360"/>
                </a:lnTo>
                <a:lnTo>
                  <a:pt x="170273" y="11480"/>
                </a:lnTo>
                <a:lnTo>
                  <a:pt x="88229" y="6395"/>
                </a:lnTo>
                <a:lnTo>
                  <a:pt x="0" y="0"/>
                </a:lnTo>
                <a:lnTo>
                  <a:pt x="9143" y="345947"/>
                </a:lnTo>
                <a:lnTo>
                  <a:pt x="992120" y="345947"/>
                </a:lnTo>
                <a:close/>
              </a:path>
            </a:pathLst>
          </a:custGeom>
          <a:solidFill>
            <a:srgbClr val="000000"/>
          </a:solidFill>
        </p:spPr>
        <p:txBody>
          <a:bodyPr wrap="square" lIns="0" tIns="0" rIns="0" bIns="0" rtlCol="0"/>
          <a:lstStyle/>
          <a:p>
            <a:endParaRPr/>
          </a:p>
        </p:txBody>
      </p:sp>
      <p:sp>
        <p:nvSpPr>
          <p:cNvPr id="14" name="object 14"/>
          <p:cNvSpPr/>
          <p:nvPr/>
        </p:nvSpPr>
        <p:spPr>
          <a:xfrm>
            <a:off x="816745" y="6554723"/>
            <a:ext cx="990600" cy="429895"/>
          </a:xfrm>
          <a:custGeom>
            <a:avLst/>
            <a:gdLst/>
            <a:ahLst/>
            <a:cxnLst/>
            <a:rect l="l" t="t" r="r" b="b"/>
            <a:pathLst>
              <a:path w="990600" h="429895">
                <a:moveTo>
                  <a:pt x="990596" y="429767"/>
                </a:moveTo>
                <a:lnTo>
                  <a:pt x="990596" y="0"/>
                </a:lnTo>
                <a:lnTo>
                  <a:pt x="0" y="0"/>
                </a:lnTo>
                <a:lnTo>
                  <a:pt x="0" y="429767"/>
                </a:lnTo>
                <a:lnTo>
                  <a:pt x="40865" y="428778"/>
                </a:lnTo>
                <a:lnTo>
                  <a:pt x="86642" y="426042"/>
                </a:lnTo>
                <a:lnTo>
                  <a:pt x="136397" y="421909"/>
                </a:lnTo>
                <a:lnTo>
                  <a:pt x="189201" y="416729"/>
                </a:lnTo>
                <a:lnTo>
                  <a:pt x="244122" y="410850"/>
                </a:lnTo>
                <a:lnTo>
                  <a:pt x="300227" y="404621"/>
                </a:lnTo>
                <a:lnTo>
                  <a:pt x="356587" y="398393"/>
                </a:lnTo>
                <a:lnTo>
                  <a:pt x="412270" y="392514"/>
                </a:lnTo>
                <a:lnTo>
                  <a:pt x="466343" y="387334"/>
                </a:lnTo>
                <a:lnTo>
                  <a:pt x="517877" y="383201"/>
                </a:lnTo>
                <a:lnTo>
                  <a:pt x="565940" y="380465"/>
                </a:lnTo>
                <a:lnTo>
                  <a:pt x="609599" y="379475"/>
                </a:lnTo>
                <a:lnTo>
                  <a:pt x="666975" y="379574"/>
                </a:lnTo>
                <a:lnTo>
                  <a:pt x="717135" y="380261"/>
                </a:lnTo>
                <a:lnTo>
                  <a:pt x="762295" y="382128"/>
                </a:lnTo>
                <a:lnTo>
                  <a:pt x="804669" y="385762"/>
                </a:lnTo>
                <a:lnTo>
                  <a:pt x="846471" y="391754"/>
                </a:lnTo>
                <a:lnTo>
                  <a:pt x="889917" y="400692"/>
                </a:lnTo>
                <a:lnTo>
                  <a:pt x="937221" y="413167"/>
                </a:lnTo>
                <a:lnTo>
                  <a:pt x="990596" y="429767"/>
                </a:lnTo>
                <a:close/>
              </a:path>
            </a:pathLst>
          </a:custGeom>
          <a:solidFill>
            <a:srgbClr val="FFCC98"/>
          </a:solidFill>
        </p:spPr>
        <p:txBody>
          <a:bodyPr wrap="square" lIns="0" tIns="0" rIns="0" bIns="0" rtlCol="0"/>
          <a:lstStyle/>
          <a:p>
            <a:endParaRPr/>
          </a:p>
        </p:txBody>
      </p:sp>
      <p:sp>
        <p:nvSpPr>
          <p:cNvPr id="15" name="object 15"/>
          <p:cNvSpPr/>
          <p:nvPr/>
        </p:nvSpPr>
        <p:spPr>
          <a:xfrm>
            <a:off x="818269" y="6270803"/>
            <a:ext cx="990600" cy="324485"/>
          </a:xfrm>
          <a:custGeom>
            <a:avLst/>
            <a:gdLst/>
            <a:ahLst/>
            <a:cxnLst/>
            <a:rect l="l" t="t" r="r" b="b"/>
            <a:pathLst>
              <a:path w="990600" h="324484">
                <a:moveTo>
                  <a:pt x="990596" y="303732"/>
                </a:moveTo>
                <a:lnTo>
                  <a:pt x="990596" y="20268"/>
                </a:lnTo>
                <a:lnTo>
                  <a:pt x="837816" y="20263"/>
                </a:lnTo>
                <a:lnTo>
                  <a:pt x="805225" y="19821"/>
                </a:lnTo>
                <a:lnTo>
                  <a:pt x="765558" y="18593"/>
                </a:lnTo>
                <a:lnTo>
                  <a:pt x="720128" y="16750"/>
                </a:lnTo>
                <a:lnTo>
                  <a:pt x="669864" y="14461"/>
                </a:lnTo>
                <a:lnTo>
                  <a:pt x="615697" y="11892"/>
                </a:lnTo>
                <a:lnTo>
                  <a:pt x="558558" y="9212"/>
                </a:lnTo>
                <a:lnTo>
                  <a:pt x="499376" y="6588"/>
                </a:lnTo>
                <a:lnTo>
                  <a:pt x="439084" y="4187"/>
                </a:lnTo>
                <a:lnTo>
                  <a:pt x="378611" y="2177"/>
                </a:lnTo>
                <a:lnTo>
                  <a:pt x="318888" y="725"/>
                </a:lnTo>
                <a:lnTo>
                  <a:pt x="260846" y="0"/>
                </a:lnTo>
                <a:lnTo>
                  <a:pt x="205415" y="167"/>
                </a:lnTo>
                <a:lnTo>
                  <a:pt x="153526" y="1395"/>
                </a:lnTo>
                <a:lnTo>
                  <a:pt x="106109" y="3852"/>
                </a:lnTo>
                <a:lnTo>
                  <a:pt x="64096" y="7705"/>
                </a:lnTo>
                <a:lnTo>
                  <a:pt x="0" y="20268"/>
                </a:lnTo>
                <a:lnTo>
                  <a:pt x="0" y="303732"/>
                </a:lnTo>
                <a:lnTo>
                  <a:pt x="29951" y="313336"/>
                </a:lnTo>
                <a:lnTo>
                  <a:pt x="68544" y="319607"/>
                </a:lnTo>
                <a:lnTo>
                  <a:pt x="114323" y="323020"/>
                </a:lnTo>
                <a:lnTo>
                  <a:pt x="165833" y="324052"/>
                </a:lnTo>
                <a:lnTo>
                  <a:pt x="221619" y="323179"/>
                </a:lnTo>
                <a:lnTo>
                  <a:pt x="280225" y="320877"/>
                </a:lnTo>
                <a:lnTo>
                  <a:pt x="340196" y="317622"/>
                </a:lnTo>
                <a:lnTo>
                  <a:pt x="400078" y="313892"/>
                </a:lnTo>
                <a:lnTo>
                  <a:pt x="458414" y="310161"/>
                </a:lnTo>
                <a:lnTo>
                  <a:pt x="513750" y="306907"/>
                </a:lnTo>
                <a:lnTo>
                  <a:pt x="564630" y="304605"/>
                </a:lnTo>
                <a:lnTo>
                  <a:pt x="609599" y="303732"/>
                </a:lnTo>
                <a:lnTo>
                  <a:pt x="670600" y="305607"/>
                </a:lnTo>
                <a:lnTo>
                  <a:pt x="729565" y="310161"/>
                </a:lnTo>
                <a:lnTo>
                  <a:pt x="785601" y="315787"/>
                </a:lnTo>
                <a:lnTo>
                  <a:pt x="837816" y="320877"/>
                </a:lnTo>
                <a:lnTo>
                  <a:pt x="885316" y="323824"/>
                </a:lnTo>
                <a:lnTo>
                  <a:pt x="927208" y="323020"/>
                </a:lnTo>
                <a:lnTo>
                  <a:pt x="962599" y="316858"/>
                </a:lnTo>
                <a:lnTo>
                  <a:pt x="990596" y="303732"/>
                </a:lnTo>
                <a:close/>
              </a:path>
            </a:pathLst>
          </a:custGeom>
          <a:solidFill>
            <a:srgbClr val="003265"/>
          </a:solidFill>
        </p:spPr>
        <p:txBody>
          <a:bodyPr wrap="square" lIns="0" tIns="0" rIns="0" bIns="0" rtlCol="0"/>
          <a:lstStyle/>
          <a:p>
            <a:endParaRPr/>
          </a:p>
        </p:txBody>
      </p:sp>
      <p:sp>
        <p:nvSpPr>
          <p:cNvPr id="16" name="object 16"/>
          <p:cNvSpPr/>
          <p:nvPr/>
        </p:nvSpPr>
        <p:spPr>
          <a:xfrm>
            <a:off x="777888" y="3777995"/>
            <a:ext cx="331837" cy="3424427"/>
          </a:xfrm>
          <a:prstGeom prst="rect">
            <a:avLst/>
          </a:prstGeom>
          <a:blipFill>
            <a:blip r:embed="rId4" cstate="print"/>
            <a:stretch>
              <a:fillRect/>
            </a:stretch>
          </a:blipFill>
        </p:spPr>
        <p:txBody>
          <a:bodyPr wrap="square" lIns="0" tIns="0" rIns="0" bIns="0" rtlCol="0"/>
          <a:lstStyle/>
          <a:p>
            <a:endParaRPr/>
          </a:p>
        </p:txBody>
      </p:sp>
      <p:sp>
        <p:nvSpPr>
          <p:cNvPr id="17" name="object 17"/>
          <p:cNvSpPr/>
          <p:nvPr/>
        </p:nvSpPr>
        <p:spPr>
          <a:xfrm>
            <a:off x="1539118" y="3777995"/>
            <a:ext cx="298703" cy="3422903"/>
          </a:xfrm>
          <a:prstGeom prst="rect">
            <a:avLst/>
          </a:prstGeom>
          <a:blipFill>
            <a:blip r:embed="rId5" cstate="print"/>
            <a:stretch>
              <a:fillRect/>
            </a:stretch>
          </a:blipFill>
        </p:spPr>
        <p:txBody>
          <a:bodyPr wrap="square" lIns="0" tIns="0" rIns="0" bIns="0" rtlCol="0"/>
          <a:lstStyle/>
          <a:p>
            <a:endParaRPr/>
          </a:p>
        </p:txBody>
      </p:sp>
      <p:sp>
        <p:nvSpPr>
          <p:cNvPr id="18" name="object 18"/>
          <p:cNvSpPr txBox="1">
            <a:spLocks noGrp="1"/>
          </p:cNvSpPr>
          <p:nvPr>
            <p:ph type="body" idx="1"/>
          </p:nvPr>
        </p:nvSpPr>
        <p:spPr>
          <a:prstGeom prst="rect">
            <a:avLst/>
          </a:prstGeom>
        </p:spPr>
        <p:txBody>
          <a:bodyPr vert="horz" wrap="square" lIns="0" tIns="312927" rIns="0" bIns="0" rtlCol="0">
            <a:spAutoFit/>
          </a:bodyPr>
          <a:lstStyle/>
          <a:p>
            <a:pPr marL="355600" marR="5080" indent="-342900" algn="just">
              <a:lnSpc>
                <a:spcPts val="2810"/>
              </a:lnSpc>
              <a:buClr>
                <a:srgbClr val="32CCCC"/>
              </a:buClr>
              <a:buSzPct val="69230"/>
              <a:buFont typeface="Wingdings"/>
              <a:buChar char=""/>
              <a:tabLst>
                <a:tab pos="355600" algn="l"/>
              </a:tabLst>
            </a:pPr>
            <a:r>
              <a:rPr i="1" spc="-5" dirty="0">
                <a:latin typeface="Times New Roman"/>
                <a:cs typeface="Times New Roman"/>
              </a:rPr>
              <a:t>Inflacija </a:t>
            </a:r>
            <a:r>
              <a:rPr i="1" dirty="0">
                <a:latin typeface="Times New Roman"/>
                <a:cs typeface="Times New Roman"/>
              </a:rPr>
              <a:t>tražnje </a:t>
            </a:r>
            <a:r>
              <a:rPr b="1" i="1" spc="-5" dirty="0">
                <a:latin typeface="Times New Roman"/>
                <a:cs typeface="Times New Roman"/>
              </a:rPr>
              <a:t>nastaje kada agregatna tražnja raste  </a:t>
            </a:r>
            <a:r>
              <a:rPr b="1" i="1" dirty="0">
                <a:latin typeface="Times New Roman"/>
                <a:cs typeface="Times New Roman"/>
              </a:rPr>
              <a:t>brže od proizvodnog </a:t>
            </a:r>
            <a:r>
              <a:rPr b="1" i="1" spc="-5" dirty="0">
                <a:latin typeface="Times New Roman"/>
                <a:cs typeface="Times New Roman"/>
              </a:rPr>
              <a:t>potencijala ekonomije,  pomeraju</a:t>
            </a:r>
            <a:r>
              <a:rPr spc="-5" dirty="0"/>
              <a:t>ć</a:t>
            </a:r>
            <a:r>
              <a:rPr b="1" i="1" spc="-5" dirty="0">
                <a:latin typeface="Times New Roman"/>
                <a:cs typeface="Times New Roman"/>
              </a:rPr>
              <a:t>i cene naviše da </a:t>
            </a:r>
            <a:r>
              <a:rPr b="1" i="1" dirty="0">
                <a:latin typeface="Times New Roman"/>
                <a:cs typeface="Times New Roman"/>
              </a:rPr>
              <a:t>bi </a:t>
            </a:r>
            <a:r>
              <a:rPr b="1" i="1" spc="-5" dirty="0">
                <a:latin typeface="Times New Roman"/>
                <a:cs typeface="Times New Roman"/>
              </a:rPr>
              <a:t>se izjedna</a:t>
            </a:r>
            <a:r>
              <a:rPr spc="-5" dirty="0"/>
              <a:t>č</a:t>
            </a:r>
            <a:r>
              <a:rPr b="1" i="1" spc="-5" dirty="0">
                <a:latin typeface="Times New Roman"/>
                <a:cs typeface="Times New Roman"/>
              </a:rPr>
              <a:t>ila ponuda </a:t>
            </a:r>
            <a:r>
              <a:rPr b="1" i="1" dirty="0">
                <a:latin typeface="Times New Roman"/>
                <a:cs typeface="Times New Roman"/>
              </a:rPr>
              <a:t>i  tražnja</a:t>
            </a:r>
            <a:r>
              <a:rPr dirty="0"/>
              <a:t>.</a:t>
            </a:r>
          </a:p>
          <a:p>
            <a:pPr marL="355600" marR="5080" indent="-342900" algn="just">
              <a:lnSpc>
                <a:spcPct val="90100"/>
              </a:lnSpc>
              <a:spcBef>
                <a:spcPts val="575"/>
              </a:spcBef>
              <a:buClr>
                <a:srgbClr val="32CCCC"/>
              </a:buClr>
              <a:buSzPct val="69230"/>
              <a:buFont typeface="Wingdings"/>
              <a:buChar char=""/>
              <a:tabLst>
                <a:tab pos="355600" algn="l"/>
              </a:tabLst>
            </a:pPr>
            <a:r>
              <a:rPr dirty="0"/>
              <a:t>U </a:t>
            </a:r>
            <a:r>
              <a:rPr spc="-5" dirty="0"/>
              <a:t>stvari, </a:t>
            </a:r>
            <a:r>
              <a:rPr dirty="0"/>
              <a:t>dinari </a:t>
            </a:r>
            <a:r>
              <a:rPr spc="-5" dirty="0"/>
              <a:t>(dolari, evri) </a:t>
            </a:r>
            <a:r>
              <a:rPr dirty="0"/>
              <a:t>tražnje </a:t>
            </a:r>
            <a:r>
              <a:rPr spc="-5" dirty="0"/>
              <a:t>takmiče se sa  ograničenom </a:t>
            </a:r>
            <a:r>
              <a:rPr dirty="0"/>
              <a:t>količinom roba i usluga, </a:t>
            </a:r>
            <a:r>
              <a:rPr spc="-5" dirty="0"/>
              <a:t>licitirajući cene.  Tada nezaposlenost </a:t>
            </a:r>
            <a:r>
              <a:rPr dirty="0"/>
              <a:t>opada, </a:t>
            </a:r>
            <a:r>
              <a:rPr spc="-5" dirty="0"/>
              <a:t>plate rastu, </a:t>
            </a:r>
            <a:r>
              <a:rPr dirty="0"/>
              <a:t>a inflatorni  </a:t>
            </a:r>
            <a:r>
              <a:rPr spc="-5" dirty="0"/>
              <a:t>talas se</a:t>
            </a:r>
            <a:r>
              <a:rPr spc="-90" dirty="0"/>
              <a:t> </a:t>
            </a:r>
            <a:r>
              <a:rPr dirty="0"/>
              <a:t>ubrzava.</a:t>
            </a:r>
          </a:p>
        </p:txBody>
      </p:sp>
      <p:sp>
        <p:nvSpPr>
          <p:cNvPr id="19" name="object 19"/>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spc="-5" dirty="0"/>
              <a:pPr marL="25400">
                <a:lnSpc>
                  <a:spcPts val="1105"/>
                </a:lnSpc>
              </a:pPr>
              <a:t>9</a:t>
            </a:fld>
            <a:endParaRPr spc="-5"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167</TotalTime>
  <Words>3743</Words>
  <Application>Microsoft Office PowerPoint</Application>
  <PresentationFormat>Custom</PresentationFormat>
  <Paragraphs>259</Paragraphs>
  <Slides>43</Slides>
  <Notes>1</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INFLACIJA I DEFICIT JAVNE  POTROŠNJE</vt:lpstr>
      <vt:lpstr>Šta je inflacija, nivo cena i vrednost  novca</vt:lpstr>
      <vt:lpstr>Šta je inflacija, nivo cena i vrednost  novca</vt:lpstr>
      <vt:lpstr>Šta je inflacija, nivo cena i vrednost  novca</vt:lpstr>
      <vt:lpstr>Šta je inflacija, nivo cena i vrednost  novca</vt:lpstr>
      <vt:lpstr>Šta je inflacija, nivo cena i vrednost  novca</vt:lpstr>
      <vt:lpstr>Šta je inflacija, nivo cena i vrednost  novca</vt:lpstr>
      <vt:lpstr>PowerPoint Presentation</vt:lpstr>
      <vt:lpstr>Inflacije tražnje</vt:lpstr>
      <vt:lpstr>Inflacije tražnje</vt:lpstr>
      <vt:lpstr>Inflacija troškova</vt:lpstr>
      <vt:lpstr>Inflacija troškova</vt:lpstr>
      <vt:lpstr>Inflacija troškova</vt:lpstr>
      <vt:lpstr>Inflacija troškova</vt:lpstr>
      <vt:lpstr>Ciljana inflacija</vt:lpstr>
      <vt:lpstr>Ciljana inflacija</vt:lpstr>
      <vt:lpstr>Ciljana inflacija</vt:lpstr>
      <vt:lpstr>Ciljana inflacija</vt:lpstr>
      <vt:lpstr>Ciljana inflacija</vt:lpstr>
      <vt:lpstr>Monetarna neutralnost</vt:lpstr>
      <vt:lpstr>Inflacija, nominalne i realne varijable,  Fišerov efekat</vt:lpstr>
      <vt:lpstr>Inflacija, nominalne i realne varijable,  Fišerov efekat</vt:lpstr>
      <vt:lpstr>Inflacija, nominalne i realne varijable,  Fišerov efekat</vt:lpstr>
      <vt:lpstr>Inflacija, nominalne i realne varijable,  Fišerov efekat</vt:lpstr>
      <vt:lpstr>Inflacija, nominalne i realne varijable,  Fišerov efekat</vt:lpstr>
      <vt:lpstr>Inflacija i deficit javne potrošnje</vt:lpstr>
      <vt:lpstr>Monetizacija duga,emisiona dobit i  inflacioni porez</vt:lpstr>
      <vt:lpstr>Monetizacija duga,emisiona dobit i  inflacioni porez</vt:lpstr>
      <vt:lpstr>Monetizacija duga,emisiona dobit i  inflacioni porez</vt:lpstr>
      <vt:lpstr>Monetizacija duga,emisiona dobit i  inflacioni porez</vt:lpstr>
      <vt:lpstr>Monetizacija duga,emisiona dobit i  inflacioni porez</vt:lpstr>
      <vt:lpstr>Monetizacija duga,emisiona dobit i  inflacioni porez</vt:lpstr>
      <vt:lpstr>Monetizacija duga,emisiona dobit i  inflacioni porez</vt:lpstr>
      <vt:lpstr>Inflacija i realna količina novca u  opticaju</vt:lpstr>
      <vt:lpstr>Inflacija i realna količina novca u  opticaju</vt:lpstr>
      <vt:lpstr>Inflatorni porez</vt:lpstr>
      <vt:lpstr>Inflatorni porez</vt:lpstr>
      <vt:lpstr>Inflatorni porez</vt:lpstr>
      <vt:lpstr>Inflatorni porez</vt:lpstr>
      <vt:lpstr>Inflatorni porez</vt:lpstr>
      <vt:lpstr>Kratkoročni i dugoročni odnos između inflacije i nezaposlenosti- Filipsova kriva i monetarna neutralnost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User</cp:lastModifiedBy>
  <cp:revision>20</cp:revision>
  <dcterms:created xsi:type="dcterms:W3CDTF">2016-06-12T08:54:01Z</dcterms:created>
  <dcterms:modified xsi:type="dcterms:W3CDTF">2016-06-13T11:56:55Z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2010-01-14T00:00:00Z</vt:filetime>
  </property>
  <property fmtid="{D5CDD505-2E9C-101B-9397-08002B2CF9AE}" pid="3" name="Creator">
    <vt:lpwstr>PDFCreator Version 0.9.0</vt:lpwstr>
  </property>
  <property fmtid="{D5CDD505-2E9C-101B-9397-08002B2CF9AE}" pid="4" name="LastSaved">
    <vt:filetime>2016-06-12T00:00:00Z</vt:filetime>
  </property>
</Properties>
</file>