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C99C-7441-4E73-9BB6-9558508552A6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61C30-942E-4812-BC89-D7B229DE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39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Definicija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001000" cy="50292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ćnost negativnog odstupanja od poželjnog ishoda. Da bi postojao moraju biti ispunjeni sledeći uslovi:</a:t>
            </a:r>
          </a:p>
          <a:p>
            <a:pPr algn="l">
              <a:buFontTx/>
              <a:buChar char="-"/>
            </a:pP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- da rizik bude moguć</a:t>
            </a:r>
          </a:p>
          <a:p>
            <a:pPr algn="l">
              <a:buFontTx/>
              <a:buChar char="-"/>
            </a:pP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- da postoji opasnost od izazivanja 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ekonomske 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štete</a:t>
            </a:r>
          </a:p>
          <a:p>
            <a:pPr algn="l">
              <a:buFontTx/>
              <a:buChar char="-"/>
            </a:pP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- da je rizik neizvestan</a:t>
            </a:r>
          </a:p>
          <a:p>
            <a:pPr algn="l">
              <a:buFontTx/>
              <a:buChar char="-"/>
            </a:pP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-da je slučajan</a:t>
            </a:r>
          </a:p>
          <a:p>
            <a:pPr algn="l">
              <a:buFontTx/>
              <a:buChar char="-"/>
            </a:pP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Rizici su brojni a u praksi se preduzeća najčešće susreću sa tržišnim, kreditnim i poslovnim rizikom. Njihovo dejstvo meže biit sinergetsko ili samostalno.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Globalizacija i međusobna povezanost tržišta, robnih, a prije svega finansijskih, doveli su do toga da se rizici i opasnost od gubitaka brzo šire čime je postala i neophodnija borba za smanjivanje i sprečavanje posledica rizika.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457199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Vrste rizika sa kojima se suočavaju banke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– kreditni rizik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848600" cy="5334000"/>
          </a:xfrm>
        </p:spPr>
        <p:txBody>
          <a:bodyPr>
            <a:normAutofit/>
          </a:bodyPr>
          <a:lstStyle/>
          <a:p>
            <a:pPr algn="l"/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2. Kreditni rizik: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predstavlja rizik mogućnosti nastanka negativnog efekta na finansijski rezultat i kapital banke usled neizvršavanja obaveza dužnika prema banci.</a:t>
            </a:r>
          </a:p>
          <a:p>
            <a:pPr algn="l"/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Ovde treba razlikovati:</a:t>
            </a:r>
          </a:p>
          <a:p>
            <a:pPr marL="457200" indent="-457200" algn="l">
              <a:buAutoNum type="alphaLcParenR"/>
            </a:pP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Rezidualni rizik;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nastaje usled primenje manje efikasnih tehnika ublažavanja kreditnog rizika.</a:t>
            </a:r>
          </a:p>
          <a:p>
            <a:pPr marL="457200" indent="-457200" algn="l">
              <a:buAutoNum type="alphaLcParenR"/>
            </a:pP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Rizik smanjenja vrednosti potraživanja;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nastaje usled smanjenja vrednosti otkupljenih potraživanja usled obaveza prethodnog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poverioca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prema dužniku.</a:t>
            </a:r>
          </a:p>
          <a:p>
            <a:pPr marL="457200" indent="-457200" algn="l">
              <a:buAutoNum type="alphaLcParenR"/>
            </a:pP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Rizik izmirenja/isporuke; 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nastaje usled neizmirenih transakcija ili neizvršavanja obaveze druge strane na ugovoreni datum dospeća.</a:t>
            </a:r>
          </a:p>
          <a:p>
            <a:pPr marL="457200" indent="-457200" algn="l">
              <a:buAutoNum type="alphaLcParenR"/>
            </a:pP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Rizik druge ugovorne strane;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nastaje usled neizmirenja obaveza druge ugovorene strane u transakciji pre konačnog poravnjanja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novčanih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tokova transakcije</a:t>
            </a:r>
            <a:endParaRPr lang="sr-Latn-B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lphaL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487362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Vrste rizika sa kojima se suočavaju banke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–kamatni rizik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3. Kamatni rizik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; rizik od mogućih nastanaka negativnih efekata na finansijski rezultat i kapital banke po osnovu pozicija iz bankarske knjige usled promena kamatnih stopa.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Ovo je u stvari rizik pada tržišne vrednosti portfelja usled neizvesnosti promene kamatnih stopa na prikupljenea sredstva (depozite) i plasirana sredstva (kredite).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Postoje različiti oblici ovog rizika:</a:t>
            </a: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Rizik vremenske neusklađenosti dospeća i ponovnog određivanja cena</a:t>
            </a: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Bazni rizik; banka je izložena usled različitih referentnih kamatnih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stopa kod kamatno osetljivih pozicija sa sličnim karakteristikama što se tiče dospeća ili ponovnog određivanja cena.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Rizik krive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prinosa kome je banka izložena usled promene krive prinosa.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Rizik opcija; javljaju se kada banka u svom poslovanju ugovara odredbe u vezi sa kamatno osetljivim poziocijama (krediti sa mogućnosti prevremene otplate, depoziti sa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mogućnosti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prevremenog povlačenja)</a:t>
            </a:r>
          </a:p>
          <a:p>
            <a:pPr marL="457200" indent="-45720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Vrste rizika sa kojima se suočavaju banke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–kamatni rizik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Problematiku kamatnog rizika moguće je posmatrati sa stanovišta knjigovodstvene vrednosti (rizik se posmatra sa stanovišta efekata na pojedinačne bilanske pozicije) i sa pozicija tržišne vrednosti (rizik se posmatra sa stanovišta njegovog uticaja na vrednost portfelja)</a:t>
            </a:r>
          </a:p>
          <a:p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Komponente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kamatnog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rizika ukoliko posmatramo pristup knjigovodstvene vrednosti 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su:</a:t>
            </a:r>
          </a:p>
          <a:p>
            <a:pPr>
              <a:buAutoNum type="alphaLcParenR"/>
            </a:pP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Bazni rizik: rizik od mogućih promena u razlici između aktivnih i pasivnih kamatnih stopa.</a:t>
            </a:r>
          </a:p>
          <a:p>
            <a:pPr>
              <a:buAutoNum type="alphaLcParenR"/>
            </a:pP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Rizik od promene uslova: U svakodnevnom poslovanju kratkoročni plasmani se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vrše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na osnovu kratkoročnih depozita, dok se iz dugoročnih izvora finansiranja  vrše dugoročni plasmani. U uslovima stabilnog tržišnog okruženja moguće je vršiti ročnu transformaciju  sredstava ali to utiče na povećani rizik jer promene kamatnih stopa mogu izazvati negativne efekte u poslovanju banke.</a:t>
            </a:r>
          </a:p>
          <a:p>
            <a:pPr>
              <a:buAutoNum type="alphaLcParenR"/>
            </a:pP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Rizik opcionalnosti: potiče usled činjenice da opcije proizvode  prava a ne i obaveze što se negativno može odraziti na bilanse banke.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399"/>
          </a:xfrm>
        </p:spPr>
        <p:txBody>
          <a:bodyPr>
            <a:normAutofit/>
          </a:bodyPr>
          <a:lstStyle/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Klasifikacija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rizika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44958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sr-Latn-BA" sz="2000" b="1" dirty="0" smtClean="0"/>
              <a:t>Finansijski i nefinansijski rizik </a:t>
            </a:r>
            <a:r>
              <a:rPr lang="sr-Latn-BA" sz="2000" dirty="0" smtClean="0"/>
              <a:t>(</a:t>
            </a:r>
            <a:r>
              <a:rPr lang="sr-Latn-BA" sz="2000" i="1" dirty="0" smtClean="0"/>
              <a:t>da li postoji opasnost od finansijskog gubitka?</a:t>
            </a:r>
            <a:r>
              <a:rPr lang="sr-Latn-BA" sz="2000" dirty="0" smtClean="0"/>
              <a:t>); Ukoliko postoji opasnost od finansijskog gubitka govorimo o finansijskom riziku.</a:t>
            </a:r>
          </a:p>
          <a:p>
            <a:pPr marL="457200" indent="-457200" algn="l">
              <a:buAutoNum type="arabicPeriod"/>
            </a:pPr>
            <a:r>
              <a:rPr lang="sr-Latn-BA" sz="2000" b="1" dirty="0" smtClean="0"/>
              <a:t>Dinamički i statički rizik </a:t>
            </a:r>
            <a:r>
              <a:rPr lang="sr-Latn-BA" sz="2000" i="1" dirty="0" smtClean="0"/>
              <a:t>(Da li se menja u skladu sa prirodnim promenama?);  Dinamički rizik nastaje zbog promena u ekonomiji kao što su: nivo cena, ukus potrošača, primena novih tehnologija). O statičkom riziku govorimo kada dolazi zbog gubitaka usled neekonomskih fakotra –opasnosti iz prirode i nepoštenje pojedinca.</a:t>
            </a:r>
          </a:p>
          <a:p>
            <a:pPr marL="457200" indent="-457200" algn="l">
              <a:buAutoNum type="arabicPeriod"/>
            </a:pPr>
            <a:r>
              <a:rPr lang="sr-Latn-BA" sz="2000" b="1" i="1" dirty="0" smtClean="0"/>
              <a:t>Fundamentalni i posebni rizik </a:t>
            </a:r>
            <a:r>
              <a:rPr lang="sr-Latn-BA" sz="2000" dirty="0" smtClean="0"/>
              <a:t>(da li pogađa čitavu grupu ili samo pojedinca)</a:t>
            </a:r>
            <a:r>
              <a:rPr lang="sr-Latn-BA" sz="2000" i="1" dirty="0" smtClean="0"/>
              <a:t>; Zasniva se na posledicama i poreklu gubitka. Ako se gubitak i posledica zasnivaju na bezličnim uzrocima (ekonomske, političke, prirodne pojave) i ako pogađaju čitavo ili znatan dio društva, govorimo o funadmentalnom riziku. Posebni rizici pogađaju više pojedince i nastaju usljed pojedinačnih događaja.</a:t>
            </a:r>
            <a:endParaRPr lang="en-US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4. Čisti i špekulativni rizik 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(da li za posledicu ima isključivo gubitak ili su mogući i gubitak i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dobitak) Špekulativni rizik kao svoj ishod može imati i dobitak, dok je kod čistog rizika moguć samo gubitak.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Vrste čistih rizika:</a:t>
            </a: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Lični rizik; mogućnost gubitka prihoda ili imovine koji nastaju kao posledica gubitka sposobnosti da se prihod zaradi. Ovde se ubrajaju socijalni rizici-starost, bolest, nezaposlenost, invalidnost.</a:t>
            </a: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Imovinski rizik: Opasnost od uništavanja ili krađe imovine. Ovde imamo dva tipa gubitaka: gubitak same imovine i gubitak prihoda usljed nemogućnosti ekonomske eksploatacije imovine.</a:t>
            </a: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Rizik od odgovornosti: Ovde se podrazumeva nenamerna povreda drugih osoba ili šteta naneta njihovoj imovini usled nemara ili namernih povreda i namernih šteta.</a:t>
            </a:r>
          </a:p>
          <a:p>
            <a:pPr marL="457200" indent="-457200">
              <a:buAutoNum type="alphaLcParenR"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Rizik zbog greške drugih; u poslovnom ciklusu preduzeće ulazi u poslovne odnose gde se očekuje da će partner izvršavati u celosti i na vreme preuzete obaveze. Ukoliko se to ne desi po preduzeće može nastati  gubitak što znači da postoji rizik (propust izvođača radova, neplaćanje obaveza od strane dužnika i slično).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Rizik  u finansijskom poslovanju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Neophodnost upravljanja rizikom u finansijskom poslovanju dovela je do: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razvoja metoda rizične vrednosti (Value-at-risk, VaR),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 mestu Banke za međunarodno poravnjanje oformljen je Bazelski komitet od strane guvernera centralni banaka zemalja G-10. Donio je Bazelske sporazume koji se odnose na primenu standarda za utvrđivanje adekvatnosti kapitala banka (Bazel I, II, III)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Svetske regulatorne institucije razvijaju standarde za upravljanje rizikom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koristiti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 za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potrebe drugih finansijskih i nefinansijskih organizacija.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Osnovni rizici u finansijskom poslovanju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Finansijski rizik se odnosi na novčani gubitak  odnosno mogućnost gubitka na finansijskim tržištima.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Faktori koji dovode do pojave finansijskih rizika mogu se podeliti na :</a:t>
            </a:r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1. Spoljašnje (eksterne) ; ubrajamo ekonomsko, pravno, tehnološko, sociološko i demografsko okruženje. U ovom smislu okruženje možemo posmatrati na nivou grane ili na nivou cjelokupnog  domaćeg tržišta ili kao međunarodno okruženje.</a:t>
            </a:r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2. Unutrašnje (interne); odnose se na sam poslovni subjekat i tu ubrajamo npr. Definisanu strategiju rasta, situaciju u privrednom subjektu, profil dosadašnjeg rasta. Kadrovski potencijal, motivaciju i sl.</a:t>
            </a:r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3. Mešoviti</a:t>
            </a:r>
          </a:p>
          <a:p>
            <a:pPr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Na osnovu ovoga možemo zaključiti da su ukupni rizici sa kojima se preduzeće susreće determinisani kako spoljnim, tako i unutrašnjim faktorima kao i organizacionom kulturom. Tako je kod banaka najizraženiji kreditni rizik jer im je osnovna djelatnost plasiranje kredita, kod osiguravajućih društava rizik osiguranja i sl. Finansijske institucije su izložene finansijskom riziku, dok su preduzeća koja posluju u realnom sektoru izložena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čitavom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spektru rizika- tehnološke inovacije, promene preferencija potrošača, rizici povezani sa manipulacijom robom i sl.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Kategorizacija rizika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Latn-BA" sz="2000" dirty="0" smtClean="0"/>
              <a:t>Poslovni rizici ; rizici koje poslovni subjekti preuzimaju na sebe kako bi ostvarili novčani dobitak. Ovde ubrajamo tehnološki rizik, rizik uspešnog oglašavanja, rizik uspešnog plasiranja proizvoda, finansijski rizik.</a:t>
            </a:r>
          </a:p>
          <a:p>
            <a:pPr marL="457200" indent="-457200">
              <a:buAutoNum type="arabicPeriod"/>
            </a:pPr>
            <a:r>
              <a:rPr lang="sr-Latn-BA" sz="2000" dirty="0" smtClean="0"/>
              <a:t>Opšti rizici; predstavljaju rizike nad kojima privredni subjekti nemaju potpunu kontrolui kao što su pravni, rizik države, strateški rizik.Opšti rizik je nepredvidiv i ne postoji adekvatna zaštita od njega.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85800" y="228600"/>
            <a:ext cx="8001000" cy="152400"/>
          </a:xfrm>
        </p:spPr>
        <p:txBody>
          <a:bodyPr>
            <a:noAutofit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Osnovni rizici preduzeća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Spoljnotrgovinska preduzeća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Banke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Strateški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Tržišni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likvidnosti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Operativni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Transportni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Kreditni rizik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Finansijski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naplate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Kamatni rizik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države i politički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kamatne stope i deviznog kursa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Devizni rizik i ostali tržišni rizici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životne sredine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zemlje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koncentracije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usklađenosti i pravni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više sile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ulaganja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Reputacioni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zemlje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Operativni rizik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usklađenosti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Strateški rizik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Drugi rizici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Društva za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Lizing kompanije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Investicioni fondovi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osiguaranja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Izik za slučaj propasti i oštećenja predmeta lizinga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Tržišni rizik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Tržišni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Kreditni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Kreditni rizik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Operativni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likvidnosti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Operativni rizik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ročne i strukturne neusklađenosti imovine sa obavezama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Operativni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likvidnosti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deponovanja i ulaganja redstava društva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uskalđenosti poslovanja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zemlje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Pravni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Tržišni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Reputacioni rizik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Rizik izloženosti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Drugi rizici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r-Latn-BA" sz="2000" dirty="0" smtClean="0"/>
              <a:t>Vrste rizika sa kojima se suočavaju </a:t>
            </a:r>
            <a:r>
              <a:rPr lang="sr-Latn-BA" sz="2000" dirty="0" smtClean="0"/>
              <a:t>banke- rizik likvidnosti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BA" sz="2000" dirty="0" smtClean="0"/>
              <a:t>1. </a:t>
            </a:r>
            <a:r>
              <a:rPr lang="sr-Latn-BA" sz="2000" b="1" dirty="0" smtClean="0"/>
              <a:t>Rizik likvidnosti </a:t>
            </a:r>
            <a:r>
              <a:rPr lang="sr-Latn-BA" sz="2000" dirty="0" smtClean="0"/>
              <a:t>je mogućnost nastanka negativnih efekata na finansijski rezultat i kapital banke usled nesposobnosti banke da izvrši svoje dosple obaveze i to zbog: </a:t>
            </a:r>
          </a:p>
          <a:p>
            <a:pPr>
              <a:buFontTx/>
              <a:buChar char="-"/>
            </a:pPr>
            <a:r>
              <a:rPr lang="sr-Latn-BA" sz="2000" dirty="0" smtClean="0"/>
              <a:t>Povlačenja postojećih izvora finansiranja, odnosno nemogućnosti pribavljanja novih izvora finansiranja (rizik likvidnosti izvora sredstava),</a:t>
            </a:r>
          </a:p>
          <a:p>
            <a:pPr>
              <a:buFontTx/>
              <a:buChar char="-"/>
            </a:pPr>
            <a:r>
              <a:rPr lang="sr-Latn-BA" sz="2000" dirty="0" smtClean="0"/>
              <a:t>Otežanog pretvaranja imovine u likvidna sredstva zbog poremećaja na tržištu ( tržišni rizik likvidnosti).</a:t>
            </a:r>
          </a:p>
          <a:p>
            <a:pPr>
              <a:buFont typeface="Arial" charset="0"/>
              <a:buChar char="•"/>
            </a:pPr>
            <a:r>
              <a:rPr lang="sr-Latn-BA" sz="2000" dirty="0" smtClean="0"/>
              <a:t>Potrebno je razlikovati: </a:t>
            </a:r>
          </a:p>
          <a:p>
            <a:pPr marL="457200" indent="-457200">
              <a:buAutoNum type="alphaLcParenR"/>
            </a:pPr>
            <a:r>
              <a:rPr lang="sr-Latn-BA" sz="2000" b="1" dirty="0" smtClean="0"/>
              <a:t>Likividnost </a:t>
            </a:r>
            <a:r>
              <a:rPr lang="sr-Latn-BA" sz="2000" b="1" dirty="0" smtClean="0"/>
              <a:t>pojedinačnog potraživanja; </a:t>
            </a:r>
            <a:r>
              <a:rPr lang="sr-Latn-BA" sz="2000" dirty="0" smtClean="0"/>
              <a:t>zavisi od kreditne posobnosti dužnika, prinosa koji konkretan bankarski proizvod donosi, funkcionisanja finansijskog tržišta na kome se posluje.</a:t>
            </a:r>
          </a:p>
          <a:p>
            <a:pPr marL="457200" indent="-457200">
              <a:buAutoNum type="alphaLcParenR"/>
            </a:pPr>
            <a:r>
              <a:rPr lang="sr-Latn-BA" sz="2000" b="1" dirty="0" smtClean="0"/>
              <a:t>Likvidnost </a:t>
            </a:r>
            <a:r>
              <a:rPr lang="sr-Latn-BA" sz="2000" b="1" dirty="0" smtClean="0"/>
              <a:t>aktive; </a:t>
            </a:r>
            <a:r>
              <a:rPr lang="sr-Latn-BA" sz="2000" dirty="0" smtClean="0"/>
              <a:t>podrazumeva neometan proces pretvaranja slobodnih novčanih sredstava </a:t>
            </a:r>
            <a:r>
              <a:rPr lang="sr-Latn-BA" sz="2000" dirty="0" smtClean="0"/>
              <a:t>banke (depoziti privrednih subjekata) </a:t>
            </a:r>
            <a:r>
              <a:rPr lang="sr-Latn-BA" sz="2000" dirty="0" smtClean="0"/>
              <a:t>u </a:t>
            </a:r>
            <a:r>
              <a:rPr lang="sr-Latn-BA" sz="2000" dirty="0" smtClean="0"/>
              <a:t>investicije(novac, HoV) </a:t>
            </a:r>
            <a:r>
              <a:rPr lang="sr-Latn-BA" sz="2000" dirty="0" smtClean="0"/>
              <a:t>i obrnuto planiranom dinamikom.</a:t>
            </a:r>
          </a:p>
          <a:p>
            <a:pPr marL="457200" indent="-457200">
              <a:buAutoNum type="alphaLcParenR"/>
            </a:pPr>
            <a:r>
              <a:rPr lang="sr-Latn-BA" sz="2000" b="1" dirty="0" smtClean="0"/>
              <a:t>Likvidnost ukupnog poslovanja; </a:t>
            </a:r>
            <a:r>
              <a:rPr lang="sr-Latn-BA" sz="2000" dirty="0" smtClean="0"/>
              <a:t>raspoloživa novčana sredstva koje banka izračunava kao razliku između raspodele dospelih potraživanja i raspodele dospelih obaveza.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1469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Definicija rizika</vt:lpstr>
      <vt:lpstr>Klasifikacija rizika</vt:lpstr>
      <vt:lpstr>Slide 3</vt:lpstr>
      <vt:lpstr>Rizik  u finansijskom poslovanju</vt:lpstr>
      <vt:lpstr>Osnovni rizici u finansijskom poslovanju</vt:lpstr>
      <vt:lpstr>Kategorizacija rizika</vt:lpstr>
      <vt:lpstr>Slide 7</vt:lpstr>
      <vt:lpstr>Slide 8</vt:lpstr>
      <vt:lpstr>Vrste rizika sa kojima se suočavaju banke- rizik likvidnosti </vt:lpstr>
      <vt:lpstr>Vrste rizika sa kojima se suočavaju banke – kreditni rizik</vt:lpstr>
      <vt:lpstr>Vrste rizika sa kojima se suočavaju banke –kamatni rizik</vt:lpstr>
      <vt:lpstr>Vrste rizika sa kojima se suočavaju banke –kamatni rizik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ITspu</dc:creator>
  <cp:lastModifiedBy>ITspu</cp:lastModifiedBy>
  <cp:revision>4</cp:revision>
  <dcterms:created xsi:type="dcterms:W3CDTF">2017-02-15T13:21:41Z</dcterms:created>
  <dcterms:modified xsi:type="dcterms:W3CDTF">2017-02-26T14:38:29Z</dcterms:modified>
</cp:coreProperties>
</file>