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4E21C4-9B52-4E0F-8831-B9C508227D7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E21C4-9B52-4E0F-8831-B9C508227D7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E21C4-9B52-4E0F-8831-B9C508227D7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E21C4-9B52-4E0F-8831-B9C508227D7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E21C4-9B52-4E0F-8831-B9C508227D79}" type="datetimeFigureOut">
              <a:rPr lang="en-US" smtClean="0"/>
              <a:pPr/>
              <a:t>3/7/2017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4E21C4-9B52-4E0F-8831-B9C508227D7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4E21C4-9B52-4E0F-8831-B9C508227D79}" type="datetimeFigureOut">
              <a:rPr lang="en-US" smtClean="0"/>
              <a:pPr/>
              <a:t>3/7/2017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4E21C4-9B52-4E0F-8831-B9C508227D79}" type="datetimeFigureOut">
              <a:rPr lang="en-US" smtClean="0"/>
              <a:pPr/>
              <a:t>3/7/2017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E21C4-9B52-4E0F-8831-B9C508227D79}" type="datetimeFigureOut">
              <a:rPr lang="en-US" smtClean="0"/>
              <a:pPr/>
              <a:t>3/7/2017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E21C4-9B52-4E0F-8831-B9C508227D7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E21C4-9B52-4E0F-8831-B9C508227D79}" type="datetimeFigureOut">
              <a:rPr lang="en-US" smtClean="0"/>
              <a:pPr/>
              <a:t>3/7/2017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F87EA3-148E-4C6F-B9FE-749D4AA41C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E21C4-9B52-4E0F-8831-B9C508227D79}" type="datetimeFigureOut">
              <a:rPr lang="en-US" smtClean="0"/>
              <a:pPr/>
              <a:t>3/7/2017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87EA3-148E-4C6F-B9FE-749D4AA41C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600"/>
          </a:xfrm>
        </p:spPr>
        <p:txBody>
          <a:bodyPr>
            <a:noAutofit/>
          </a:bodyPr>
          <a:lstStyle/>
          <a:p>
            <a:r>
              <a:rPr lang="en-US" sz="2400" dirty="0" err="1" smtClean="0">
                <a:latin typeface="Times New Roman" pitchFamily="18" charset="0"/>
                <a:cs typeface="Times New Roman" pitchFamily="18" charset="0"/>
              </a:rPr>
              <a:t>Tr</a:t>
            </a:r>
            <a:r>
              <a:rPr lang="sr-Latn-BA" sz="2400" dirty="0" smtClean="0">
                <a:latin typeface="Times New Roman" pitchFamily="18" charset="0"/>
                <a:cs typeface="Times New Roman" pitchFamily="18" charset="0"/>
              </a:rPr>
              <a:t>žišni rizici</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990600"/>
            <a:ext cx="7924800" cy="5105400"/>
          </a:xfrm>
        </p:spPr>
        <p:txBody>
          <a:bodyPr>
            <a:normAutofit lnSpcReduction="10000"/>
          </a:bodyPr>
          <a:lstStyle/>
          <a:p>
            <a:pPr algn="l"/>
            <a:r>
              <a:rPr lang="sr-Latn-BA" sz="2000" dirty="0" smtClean="0">
                <a:latin typeface="Times New Roman" pitchFamily="18" charset="0"/>
                <a:cs typeface="Times New Roman" pitchFamily="18" charset="0"/>
              </a:rPr>
              <a:t>Tržišni rizik predstavlja mogućnost nastanka negativnih efekata po finansijski rezultat i kapital banke po osnovu promena vrednosti bilansnih pozicija i vanbilansnih stavki banke koje nastaju usled kretanja cena na tržištu.</a:t>
            </a:r>
          </a:p>
          <a:p>
            <a:pPr algn="l"/>
            <a:r>
              <a:rPr lang="sr-Latn-BA" sz="2000" dirty="0" smtClean="0">
                <a:latin typeface="Times New Roman" pitchFamily="18" charset="0"/>
                <a:cs typeface="Times New Roman" pitchFamily="18" charset="0"/>
              </a:rPr>
              <a:t>Obuhvata:</a:t>
            </a:r>
          </a:p>
          <a:p>
            <a:pPr algn="l">
              <a:buFontTx/>
              <a:buChar char="-"/>
            </a:pPr>
            <a:r>
              <a:rPr lang="sr-Latn-BA" sz="2000" dirty="0" smtClean="0">
                <a:latin typeface="Times New Roman" pitchFamily="18" charset="0"/>
                <a:cs typeface="Times New Roman" pitchFamily="18" charset="0"/>
              </a:rPr>
              <a:t>Devizni rizik</a:t>
            </a:r>
          </a:p>
          <a:p>
            <a:pPr algn="l">
              <a:buFontTx/>
              <a:buChar char="-"/>
            </a:pPr>
            <a:r>
              <a:rPr lang="sr-Latn-BA" sz="2000" dirty="0" smtClean="0">
                <a:latin typeface="Times New Roman" pitchFamily="18" charset="0"/>
                <a:cs typeface="Times New Roman" pitchFamily="18" charset="0"/>
              </a:rPr>
              <a:t>Cenovni rizik po osnovu dužničkih i vlasničkih hartija od vrednosti</a:t>
            </a:r>
          </a:p>
          <a:p>
            <a:pPr algn="l">
              <a:buFontTx/>
              <a:buChar char="-"/>
            </a:pPr>
            <a:r>
              <a:rPr lang="sr-Latn-BA" sz="2000" dirty="0" smtClean="0">
                <a:latin typeface="Times New Roman" pitchFamily="18" charset="0"/>
                <a:cs typeface="Times New Roman" pitchFamily="18" charset="0"/>
              </a:rPr>
              <a:t>Robni rizik</a:t>
            </a:r>
          </a:p>
          <a:p>
            <a:pPr algn="l"/>
            <a:r>
              <a:rPr lang="sr-Latn-BA" sz="2000" dirty="0" smtClean="0">
                <a:latin typeface="Times New Roman" pitchFamily="18" charset="0"/>
                <a:cs typeface="Times New Roman" pitchFamily="18" charset="0"/>
              </a:rPr>
              <a:t>Tržišni rizik delimo na:</a:t>
            </a:r>
          </a:p>
          <a:p>
            <a:pPr algn="l">
              <a:buFontTx/>
              <a:buChar char="-"/>
            </a:pPr>
            <a:r>
              <a:rPr lang="sr-Latn-BA" sz="2000" dirty="0" smtClean="0">
                <a:latin typeface="Times New Roman" pitchFamily="18" charset="0"/>
                <a:cs typeface="Times New Roman" pitchFamily="18" charset="0"/>
              </a:rPr>
              <a:t>Deo rizika koji zavisi od smera kretanja finansijskih promenjivih (kamatne stope, devizni kursevi, cene dionica, cene roba)</a:t>
            </a:r>
          </a:p>
          <a:p>
            <a:pPr algn="l">
              <a:buFontTx/>
              <a:buChar char="-"/>
            </a:pPr>
            <a:r>
              <a:rPr lang="sr-Latn-BA" sz="2000" dirty="0">
                <a:latin typeface="Times New Roman" pitchFamily="18" charset="0"/>
                <a:cs typeface="Times New Roman" pitchFamily="18" charset="0"/>
              </a:rPr>
              <a:t> </a:t>
            </a:r>
            <a:r>
              <a:rPr lang="sr-Latn-BA" sz="2000" dirty="0" smtClean="0">
                <a:latin typeface="Times New Roman" pitchFamily="18" charset="0"/>
                <a:cs typeface="Times New Roman" pitchFamily="18" charset="0"/>
              </a:rPr>
              <a:t>deo rizika koji ne zavisi od smera kretanja finansijski promenjivih (volatilnost, nelinearna</a:t>
            </a:r>
            <a:r>
              <a:rPr lang="en-US" sz="2000" dirty="0" smtClean="0">
                <a:latin typeface="Times New Roman" pitchFamily="18" charset="0"/>
                <a:cs typeface="Times New Roman" pitchFamily="18" charset="0"/>
              </a:rPr>
              <a:t> </a:t>
            </a:r>
            <a:r>
              <a:rPr lang="sr-Latn-BA" sz="2000" dirty="0" smtClean="0">
                <a:latin typeface="Times New Roman" pitchFamily="18" charset="0"/>
                <a:cs typeface="Times New Roman" pitchFamily="18" charset="0"/>
              </a:rPr>
              <a:t>izloženost, izloženost hedž pozicijama)</a:t>
            </a:r>
          </a:p>
          <a:p>
            <a:pPr algn="l"/>
            <a:r>
              <a:rPr lang="en-US" sz="2000" dirty="0" smtClean="0"/>
              <a:t/>
            </a:r>
            <a:br>
              <a:rPr lang="en-US" sz="2000" dirty="0" smtClean="0"/>
            </a:br>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457199"/>
          </a:xfrm>
        </p:spPr>
        <p:txBody>
          <a:bodyPr>
            <a:normAutofit/>
          </a:bodyPr>
          <a:lstStyle/>
          <a:p>
            <a:r>
              <a:rPr lang="sr-Latn-BA" sz="2000" dirty="0" smtClean="0">
                <a:latin typeface="Times New Roman" pitchFamily="18" charset="0"/>
                <a:cs typeface="Times New Roman" pitchFamily="18" charset="0"/>
              </a:rPr>
              <a:t>Operativni rizik</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990600"/>
            <a:ext cx="7924800" cy="5181600"/>
          </a:xfrm>
        </p:spPr>
        <p:txBody>
          <a:bodyPr>
            <a:normAutofit/>
          </a:bodyPr>
          <a:lstStyle/>
          <a:p>
            <a:pPr algn="l"/>
            <a:r>
              <a:rPr lang="sr-Latn-BA" sz="2000" dirty="0" smtClean="0">
                <a:latin typeface="Times New Roman" pitchFamily="18" charset="0"/>
                <a:cs typeface="Times New Roman" pitchFamily="18" charset="0"/>
              </a:rPr>
              <a:t>Operativni rizik je rizik od nastanka negativnih efekata na finansijski rezultat i kapital banke usled propusta u radu zaposlenih, neadekvatnih procedura i procesa u banci, neadekvatnog upravljanjem informacionim i drugim sistemima u banci, kao i usled nastupanja nepredvidivih eksternih događaja.</a:t>
            </a:r>
          </a:p>
          <a:p>
            <a:pPr algn="l"/>
            <a:r>
              <a:rPr lang="sr-Latn-BA" sz="2000" dirty="0" smtClean="0">
                <a:latin typeface="Times New Roman" pitchFamily="18" charset="0"/>
                <a:cs typeface="Times New Roman" pitchFamily="18" charset="0"/>
              </a:rPr>
              <a:t>Operativni rizik podrazumeva kvalitet  upravljanja organizacijom rada i poslovanja, kadrovskim resursima i tehničkom podrškom. </a:t>
            </a:r>
          </a:p>
          <a:p>
            <a:pPr algn="l"/>
            <a:r>
              <a:rPr lang="sr-Latn-BA" sz="2000" dirty="0" smtClean="0">
                <a:latin typeface="Times New Roman" pitchFamily="18" charset="0"/>
                <a:cs typeface="Times New Roman" pitchFamily="18" charset="0"/>
              </a:rPr>
              <a:t>Prema Bazel II operativni rizik, zajedno sa kreditnim i tržišnim, predstavlja osnov za utvrđivanje reputacionog rizika banke. </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Strateški rizik</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86400"/>
          </a:xfrm>
        </p:spPr>
        <p:txBody>
          <a:bodyPr>
            <a:normAutofit lnSpcReduction="10000"/>
          </a:bodyPr>
          <a:lstStyle/>
          <a:p>
            <a:r>
              <a:rPr lang="sr-Latn-BA" sz="2000" dirty="0" smtClean="0">
                <a:latin typeface="Times New Roman" pitchFamily="18" charset="0"/>
                <a:cs typeface="Times New Roman" pitchFamily="18" charset="0"/>
              </a:rPr>
              <a:t>Strateški rizik je mogućnost nastanka negativnih efekata na finansijski rezultat ili kapital banke usled nepostojanja odgovarajućih politika i strategija, te njihovog neadekvatnog sprovođenja, kao i usled promena u okruženju u kome banka posluje ili izostanka odgovarajućeg reagovanja banke na te promene.</a:t>
            </a:r>
          </a:p>
          <a:p>
            <a:r>
              <a:rPr lang="sr-Latn-BA" sz="2000" dirty="0" smtClean="0">
                <a:latin typeface="Times New Roman" pitchFamily="18" charset="0"/>
                <a:cs typeface="Times New Roman" pitchFamily="18" charset="0"/>
              </a:rPr>
              <a:t>Politika upravljanja strategijskim rizicima obuhvata sledeće politike:</a:t>
            </a:r>
          </a:p>
          <a:p>
            <a:pPr>
              <a:buFontTx/>
              <a:buChar char="-"/>
            </a:pPr>
            <a:r>
              <a:rPr lang="sr-Latn-BA" sz="2000" dirty="0" smtClean="0">
                <a:latin typeface="Times New Roman" pitchFamily="18" charset="0"/>
                <a:cs typeface="Times New Roman" pitchFamily="18" charset="0"/>
              </a:rPr>
              <a:t>Određivanje kapaciteta za preuzimanje rizika,</a:t>
            </a:r>
          </a:p>
          <a:p>
            <a:pPr>
              <a:buFontTx/>
              <a:buChar char="-"/>
            </a:pPr>
            <a:r>
              <a:rPr lang="sr-Latn-BA" sz="2000" dirty="0" smtClean="0">
                <a:latin typeface="Times New Roman" pitchFamily="18" charset="0"/>
                <a:cs typeface="Times New Roman" pitchFamily="18" charset="0"/>
              </a:rPr>
              <a:t>Utvrđivanje materijalno značajnih rizika,</a:t>
            </a:r>
          </a:p>
          <a:p>
            <a:pPr>
              <a:buFontTx/>
              <a:buChar char="-"/>
            </a:pPr>
            <a:r>
              <a:rPr lang="sr-Latn-BA" sz="2000" dirty="0" smtClean="0">
                <a:latin typeface="Times New Roman" pitchFamily="18" charset="0"/>
                <a:cs typeface="Times New Roman" pitchFamily="18" charset="0"/>
              </a:rPr>
              <a:t>Stres testiranje</a:t>
            </a:r>
          </a:p>
          <a:p>
            <a:pPr>
              <a:buFont typeface="Arial" charset="0"/>
              <a:buChar char="•"/>
            </a:pPr>
            <a:r>
              <a:rPr lang="sr-Latn-BA" sz="2000" dirty="0" smtClean="0">
                <a:latin typeface="Times New Roman" pitchFamily="18" charset="0"/>
                <a:cs typeface="Times New Roman" pitchFamily="18" charset="0"/>
              </a:rPr>
              <a:t>Elementi metodologije strateškog upravljanja rizicima su:</a:t>
            </a:r>
          </a:p>
          <a:p>
            <a:pPr>
              <a:buFontTx/>
              <a:buChar char="-"/>
            </a:pPr>
            <a:r>
              <a:rPr lang="sr-Latn-BA" sz="2000" dirty="0" smtClean="0">
                <a:latin typeface="Times New Roman" pitchFamily="18" charset="0"/>
                <a:cs typeface="Times New Roman" pitchFamily="18" charset="0"/>
              </a:rPr>
              <a:t>Izvještaj o sklonosti ka rizicima (definiše niov rizika koji je banka spremna da preuzme sa strateškog aspekta)</a:t>
            </a:r>
          </a:p>
          <a:p>
            <a:pPr>
              <a:buFontTx/>
              <a:buChar char="-"/>
            </a:pPr>
            <a:r>
              <a:rPr lang="sr-Latn-BA" sz="2000" dirty="0" smtClean="0">
                <a:latin typeface="Times New Roman" pitchFamily="18" charset="0"/>
                <a:cs typeface="Times New Roman" pitchFamily="18" charset="0"/>
              </a:rPr>
              <a:t>Arhitektura rizika</a:t>
            </a:r>
          </a:p>
          <a:p>
            <a:pPr>
              <a:buFontTx/>
              <a:buChar char="-"/>
            </a:pPr>
            <a:r>
              <a:rPr lang="sr-Latn-BA" sz="2000" dirty="0" smtClean="0">
                <a:latin typeface="Times New Roman" pitchFamily="18" charset="0"/>
                <a:cs typeface="Times New Roman" pitchFamily="18" charset="0"/>
              </a:rPr>
              <a:t>Analitika portfolia rizika</a:t>
            </a:r>
          </a:p>
          <a:p>
            <a:pPr>
              <a:buFontTx/>
              <a:buChar char="-"/>
            </a:pPr>
            <a:r>
              <a:rPr lang="sr-Latn-BA" sz="2000" dirty="0" smtClean="0">
                <a:latin typeface="Times New Roman" pitchFamily="18" charset="0"/>
                <a:cs typeface="Times New Roman" pitchFamily="18" charset="0"/>
              </a:rPr>
              <a:t>Planiranje i predviđanje rizika</a:t>
            </a:r>
          </a:p>
          <a:p>
            <a:pPr>
              <a:buFontTx/>
              <a:buChar char="-"/>
            </a:pPr>
            <a:r>
              <a:rPr lang="sr-Latn-BA" sz="2000" dirty="0" smtClean="0">
                <a:latin typeface="Times New Roman" pitchFamily="18" charset="0"/>
                <a:cs typeface="Times New Roman" pitchFamily="18" charset="0"/>
              </a:rPr>
              <a:t>Utvrđivanje kapaciteta za preuzimanje rizika</a:t>
            </a:r>
          </a:p>
          <a:p>
            <a:pPr>
              <a:buFontTx/>
              <a:buChar char="-"/>
            </a:pPr>
            <a:r>
              <a:rPr lang="sr-Latn-BA" sz="2000" smtClean="0">
                <a:latin typeface="Times New Roman" pitchFamily="18" charset="0"/>
                <a:cs typeface="Times New Roman" pitchFamily="18" charset="0"/>
              </a:rPr>
              <a:t>Plan u slučaju krize (uopšteni okvir i akcioni plan)</a:t>
            </a:r>
            <a:endParaRPr lang="sr-Latn-BA" sz="2000" dirty="0" smtClean="0">
              <a:latin typeface="Times New Roman" pitchFamily="18" charset="0"/>
              <a:cs typeface="Times New Roman" pitchFamily="18" charset="0"/>
            </a:endParaRPr>
          </a:p>
          <a:p>
            <a:pPr>
              <a:buFontTx/>
              <a:buChar char="-"/>
            </a:pPr>
            <a:endParaRPr lang="sr-Latn-BA" sz="20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000" dirty="0" smtClean="0">
                <a:latin typeface="Times New Roman" pitchFamily="18" charset="0"/>
                <a:cs typeface="Times New Roman" pitchFamily="18" charset="0"/>
              </a:rPr>
              <a:t>Objašnjenje termina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638800"/>
          </a:xfrm>
        </p:spPr>
        <p:txBody>
          <a:bodyPr>
            <a:normAutofit fontScale="85000" lnSpcReduction="10000"/>
          </a:bodyPr>
          <a:lstStyle/>
          <a:p>
            <a:endParaRPr lang="sr-Latn-BA" sz="2000" b="1" dirty="0" smtClean="0"/>
          </a:p>
          <a:p>
            <a:pPr algn="just"/>
            <a:r>
              <a:rPr lang="vi-VN" sz="2100" b="1" dirty="0" smtClean="0">
                <a:latin typeface="+mj-lt"/>
              </a:rPr>
              <a:t>Hedžing posao</a:t>
            </a:r>
            <a:r>
              <a:rPr lang="vi-VN" sz="2100" dirty="0" smtClean="0">
                <a:latin typeface="+mj-lt"/>
              </a:rPr>
              <a:t> - je kombinacija promptnog i terminskog posla u svrhu pokrića razlike u ceni terminskog posla. Nastojeći izbeći rizik skoka i pada cena, tj. gubitka po jednoj operaciji, preduzima se druga operacija. Berzanski posrednici za račun svojih nalogodavaca, koristeći različite cene istog instrumenta na tom tržištu, računaju na cenovne </a:t>
            </a:r>
            <a:r>
              <a:rPr lang="en-US" sz="2100" dirty="0" err="1" smtClean="0">
                <a:latin typeface="+mj-lt"/>
                <a:cs typeface="Times New Roman" pitchFamily="18" charset="0"/>
              </a:rPr>
              <a:t>promene</a:t>
            </a:r>
            <a:r>
              <a:rPr lang="en-US" sz="2100" dirty="0" smtClean="0">
                <a:latin typeface="+mj-lt"/>
                <a:cs typeface="Times New Roman" pitchFamily="18" charset="0"/>
              </a:rPr>
              <a:t> </a:t>
            </a:r>
            <a:r>
              <a:rPr lang="vi-VN" sz="2100" dirty="0" smtClean="0">
                <a:latin typeface="+mj-lt"/>
              </a:rPr>
              <a:t> kroz odredjeno vreme, te nastoje umanjiti gubitke, ostvariti zaradu, ili naprosto zaštititi komitenta. Hed</a:t>
            </a:r>
            <a:r>
              <a:rPr lang="sr-Latn-BA" sz="2100" dirty="0" smtClean="0">
                <a:latin typeface="+mj-lt"/>
              </a:rPr>
              <a:t>ž</a:t>
            </a:r>
            <a:r>
              <a:rPr lang="vi-VN" sz="2100" dirty="0" smtClean="0">
                <a:latin typeface="+mj-lt"/>
              </a:rPr>
              <a:t>ing posao može se obaviti</a:t>
            </a:r>
            <a:r>
              <a:rPr lang="sr-Latn-BA" sz="2100" dirty="0" smtClean="0">
                <a:latin typeface="+mj-lt"/>
              </a:rPr>
              <a:t> i</a:t>
            </a:r>
            <a:r>
              <a:rPr lang="vi-VN" sz="2100" dirty="0" smtClean="0">
                <a:latin typeface="+mj-lt"/>
              </a:rPr>
              <a:t> izvan berze i uobičajeni je dio strategije upravljanja imovinom. Takvi poslovi obično</a:t>
            </a:r>
            <a:r>
              <a:rPr lang="sr-Latn-BA" sz="2100" dirty="0" smtClean="0">
                <a:latin typeface="+mj-lt"/>
              </a:rPr>
              <a:t> se rade</a:t>
            </a:r>
            <a:r>
              <a:rPr lang="vi-VN" sz="2100" dirty="0" smtClean="0">
                <a:latin typeface="+mj-lt"/>
              </a:rPr>
              <a:t> na kratko vreme, ne duže od godinu dana. Za njihovo efikasno funkcioni</a:t>
            </a:r>
            <a:r>
              <a:rPr lang="sr-Latn-BA" sz="2100" dirty="0" smtClean="0">
                <a:latin typeface="+mj-lt"/>
              </a:rPr>
              <a:t>sanje</a:t>
            </a:r>
            <a:r>
              <a:rPr lang="vi-VN" sz="2100" dirty="0" smtClean="0">
                <a:latin typeface="+mj-lt"/>
              </a:rPr>
              <a:t> neophodno je postojanje međunarodne kreditne sposobnosti.</a:t>
            </a:r>
            <a:br>
              <a:rPr lang="vi-VN" sz="2100" dirty="0" smtClean="0">
                <a:latin typeface="+mj-lt"/>
              </a:rPr>
            </a:br>
            <a:r>
              <a:rPr lang="vi-VN" sz="2100" dirty="0" smtClean="0">
                <a:latin typeface="+mj-lt"/>
              </a:rPr>
              <a:t/>
            </a:r>
            <a:br>
              <a:rPr lang="vi-VN" sz="2100" dirty="0" smtClean="0">
                <a:latin typeface="+mj-lt"/>
              </a:rPr>
            </a:br>
            <a:r>
              <a:rPr lang="vi-VN" sz="2100" b="1" dirty="0" smtClean="0">
                <a:latin typeface="+mj-lt"/>
              </a:rPr>
              <a:t>Hedžing poslovi</a:t>
            </a:r>
            <a:r>
              <a:rPr lang="vi-VN" sz="2100" dirty="0" smtClean="0">
                <a:latin typeface="+mj-lt"/>
              </a:rPr>
              <a:t> - predstavljaju v</a:t>
            </a:r>
            <a:r>
              <a:rPr lang="sr-Latn-BA" sz="2100" dirty="0" smtClean="0">
                <a:latin typeface="+mj-lt"/>
              </a:rPr>
              <a:t>r</a:t>
            </a:r>
            <a:r>
              <a:rPr lang="vi-VN" sz="2100" dirty="0" smtClean="0">
                <a:latin typeface="+mj-lt"/>
              </a:rPr>
              <a:t>stu terminsk</a:t>
            </a:r>
            <a:r>
              <a:rPr lang="sr-Latn-BA" sz="2100" dirty="0" smtClean="0">
                <a:latin typeface="+mj-lt"/>
              </a:rPr>
              <a:t>og</a:t>
            </a:r>
            <a:r>
              <a:rPr lang="vi-VN" sz="2100" dirty="0" smtClean="0">
                <a:latin typeface="+mj-lt"/>
              </a:rPr>
              <a:t> posla koji se n</a:t>
            </a:r>
            <a:r>
              <a:rPr lang="sr-Latn-BA" sz="2100" dirty="0" smtClean="0">
                <a:latin typeface="+mj-lt"/>
              </a:rPr>
              <a:t>a</a:t>
            </a:r>
            <a:r>
              <a:rPr lang="vi-VN" sz="2100" dirty="0" smtClean="0">
                <a:latin typeface="+mj-lt"/>
              </a:rPr>
              <a:t>jčešće koristi u trgovini, npr. firma ima </a:t>
            </a:r>
            <a:r>
              <a:rPr lang="en-US" sz="2100" smtClean="0">
                <a:latin typeface="+mj-lt"/>
              </a:rPr>
              <a:t>obavezu</a:t>
            </a:r>
            <a:r>
              <a:rPr lang="vi-VN" sz="2100" smtClean="0">
                <a:latin typeface="+mj-lt"/>
              </a:rPr>
              <a:t> </a:t>
            </a:r>
            <a:r>
              <a:rPr lang="vi-VN" sz="2100" dirty="0" smtClean="0">
                <a:latin typeface="+mj-lt"/>
              </a:rPr>
              <a:t>za 60 dana izražen</a:t>
            </a:r>
            <a:r>
              <a:rPr lang="sr-Latn-BA" sz="2100" dirty="0" smtClean="0">
                <a:latin typeface="+mj-lt"/>
              </a:rPr>
              <a:t>a</a:t>
            </a:r>
            <a:r>
              <a:rPr lang="vi-VN" sz="2100" dirty="0" smtClean="0">
                <a:latin typeface="+mj-lt"/>
              </a:rPr>
              <a:t> u funti, dogovara se sa bankom da za tačno od današnjeg dana kupi odredjeni iznos funti po tačno definisanom kursu. Ovaj način trgovine omogućava kupcu deviza da plati obaveze u funti i da ne izgubi ništa ukliko se u međuvremenu kurs funte bude menjao.</a:t>
            </a:r>
            <a:endParaRPr lang="sr-Latn-BA" sz="2100" dirty="0" smtClean="0">
              <a:latin typeface="+mj-lt"/>
            </a:endParaRPr>
          </a:p>
          <a:p>
            <a:pPr algn="just"/>
            <a:r>
              <a:rPr lang="en-US" sz="2100" b="1" dirty="0" err="1" smtClean="0">
                <a:latin typeface="+mj-lt"/>
              </a:rPr>
              <a:t>Volatilnost</a:t>
            </a:r>
            <a:r>
              <a:rPr lang="en-US" sz="2100" dirty="0" smtClean="0">
                <a:latin typeface="+mj-lt"/>
              </a:rPr>
              <a:t> - je </a:t>
            </a:r>
            <a:r>
              <a:rPr lang="en-US" sz="2100" dirty="0" err="1" smtClean="0">
                <a:latin typeface="+mj-lt"/>
              </a:rPr>
              <a:t>merilo</a:t>
            </a:r>
            <a:r>
              <a:rPr lang="en-US" sz="2100" dirty="0" smtClean="0">
                <a:latin typeface="+mj-lt"/>
              </a:rPr>
              <a:t> </a:t>
            </a:r>
            <a:r>
              <a:rPr lang="en-US" sz="2100" dirty="0" err="1" smtClean="0">
                <a:latin typeface="+mj-lt"/>
              </a:rPr>
              <a:t>nepredvidive</a:t>
            </a:r>
            <a:r>
              <a:rPr lang="en-US" sz="2100" dirty="0" smtClean="0">
                <a:latin typeface="+mj-lt"/>
              </a:rPr>
              <a:t> </a:t>
            </a:r>
            <a:r>
              <a:rPr lang="en-US" sz="2100" dirty="0" err="1" smtClean="0">
                <a:latin typeface="+mj-lt"/>
              </a:rPr>
              <a:t>promene</a:t>
            </a:r>
            <a:r>
              <a:rPr lang="en-US" sz="2100" dirty="0" smtClean="0">
                <a:latin typeface="+mj-lt"/>
              </a:rPr>
              <a:t> </a:t>
            </a:r>
            <a:r>
              <a:rPr lang="en-US" sz="2100" dirty="0" err="1" smtClean="0">
                <a:latin typeface="+mj-lt"/>
              </a:rPr>
              <a:t>neke</a:t>
            </a:r>
            <a:r>
              <a:rPr lang="en-US" sz="2100" dirty="0" smtClean="0">
                <a:latin typeface="+mj-lt"/>
              </a:rPr>
              <a:t> </a:t>
            </a:r>
            <a:r>
              <a:rPr lang="en-US" sz="2100" dirty="0" err="1" smtClean="0">
                <a:latin typeface="+mj-lt"/>
              </a:rPr>
              <a:t>varijable</a:t>
            </a:r>
            <a:r>
              <a:rPr lang="en-US" sz="2100" dirty="0" smtClean="0">
                <a:latin typeface="+mj-lt"/>
              </a:rPr>
              <a:t> u </a:t>
            </a:r>
            <a:r>
              <a:rPr lang="en-US" sz="2100" dirty="0" err="1" smtClean="0">
                <a:latin typeface="+mj-lt"/>
              </a:rPr>
              <a:t>nekom</a:t>
            </a:r>
            <a:r>
              <a:rPr lang="en-US" sz="2100" dirty="0" smtClean="0">
                <a:latin typeface="+mj-lt"/>
              </a:rPr>
              <a:t> </a:t>
            </a:r>
            <a:r>
              <a:rPr lang="en-US" sz="2100" dirty="0" err="1" smtClean="0">
                <a:latin typeface="+mj-lt"/>
              </a:rPr>
              <a:t>vremenskom</a:t>
            </a:r>
            <a:r>
              <a:rPr lang="en-US" sz="2100" dirty="0" smtClean="0">
                <a:latin typeface="+mj-lt"/>
              </a:rPr>
              <a:t> </a:t>
            </a:r>
            <a:r>
              <a:rPr lang="en-US" sz="2100" dirty="0" err="1" smtClean="0">
                <a:latin typeface="+mj-lt"/>
              </a:rPr>
              <a:t>periodu</a:t>
            </a:r>
            <a:r>
              <a:rPr lang="en-US" sz="2100" dirty="0" smtClean="0">
                <a:latin typeface="+mj-lt"/>
              </a:rPr>
              <a:t>. </a:t>
            </a:r>
            <a:r>
              <a:rPr lang="en-US" sz="2100" dirty="0" err="1" smtClean="0">
                <a:latin typeface="+mj-lt"/>
              </a:rPr>
              <a:t>Pojednostavljeno</a:t>
            </a:r>
            <a:r>
              <a:rPr lang="en-US" sz="2100" dirty="0" smtClean="0">
                <a:latin typeface="+mj-lt"/>
              </a:rPr>
              <a:t> </a:t>
            </a:r>
            <a:r>
              <a:rPr lang="en-US" sz="2100" dirty="0" err="1" smtClean="0">
                <a:latin typeface="+mj-lt"/>
              </a:rPr>
              <a:t>govoreći</a:t>
            </a:r>
            <a:r>
              <a:rPr lang="en-US" sz="2100" dirty="0" smtClean="0">
                <a:latin typeface="+mj-lt"/>
              </a:rPr>
              <a:t>, </a:t>
            </a:r>
            <a:r>
              <a:rPr lang="en-US" sz="2100" dirty="0" err="1" smtClean="0">
                <a:latin typeface="+mj-lt"/>
              </a:rPr>
              <a:t>volatilnost</a:t>
            </a:r>
            <a:r>
              <a:rPr lang="en-US" sz="2100" dirty="0" smtClean="0">
                <a:latin typeface="+mj-lt"/>
              </a:rPr>
              <a:t> </a:t>
            </a:r>
            <a:r>
              <a:rPr lang="en-US" sz="2100" dirty="0" err="1" smtClean="0">
                <a:latin typeface="+mj-lt"/>
              </a:rPr>
              <a:t>nekog</a:t>
            </a:r>
            <a:r>
              <a:rPr lang="en-US" sz="2100" dirty="0" smtClean="0">
                <a:latin typeface="+mj-lt"/>
              </a:rPr>
              <a:t> </a:t>
            </a:r>
            <a:r>
              <a:rPr lang="en-US" sz="2100" dirty="0" err="1" smtClean="0">
                <a:latin typeface="+mj-lt"/>
              </a:rPr>
              <a:t>finan</a:t>
            </a:r>
            <a:r>
              <a:rPr lang="sr-Latn-BA" sz="2100" dirty="0" smtClean="0">
                <a:latin typeface="+mj-lt"/>
              </a:rPr>
              <a:t>s</a:t>
            </a:r>
            <a:r>
              <a:rPr lang="en-US" sz="2100" dirty="0" err="1" smtClean="0">
                <a:latin typeface="+mj-lt"/>
              </a:rPr>
              <a:t>ijskog</a:t>
            </a:r>
            <a:r>
              <a:rPr lang="en-US" sz="2100" dirty="0" smtClean="0">
                <a:latin typeface="+mj-lt"/>
              </a:rPr>
              <a:t> </a:t>
            </a:r>
            <a:r>
              <a:rPr lang="en-US" sz="2100" dirty="0" err="1" smtClean="0">
                <a:latin typeface="+mj-lt"/>
              </a:rPr>
              <a:t>instrumenta</a:t>
            </a:r>
            <a:r>
              <a:rPr lang="en-US" sz="2100" dirty="0" smtClean="0">
                <a:latin typeface="+mj-lt"/>
              </a:rPr>
              <a:t> </a:t>
            </a:r>
            <a:r>
              <a:rPr lang="en-US" sz="2100" dirty="0" err="1" smtClean="0">
                <a:latin typeface="+mj-lt"/>
              </a:rPr>
              <a:t>nam</a:t>
            </a:r>
            <a:r>
              <a:rPr lang="en-US" sz="2100" dirty="0" smtClean="0">
                <a:latin typeface="+mj-lt"/>
              </a:rPr>
              <a:t> </a:t>
            </a:r>
            <a:r>
              <a:rPr lang="en-US" sz="2100" dirty="0" err="1" smtClean="0">
                <a:latin typeface="+mj-lt"/>
              </a:rPr>
              <a:t>govori</a:t>
            </a:r>
            <a:r>
              <a:rPr lang="en-US" sz="2100" dirty="0" smtClean="0">
                <a:latin typeface="+mj-lt"/>
              </a:rPr>
              <a:t> o </a:t>
            </a:r>
            <a:r>
              <a:rPr lang="en-US" sz="2100" dirty="0" err="1" smtClean="0">
                <a:latin typeface="+mj-lt"/>
              </a:rPr>
              <a:t>veličini</a:t>
            </a:r>
            <a:r>
              <a:rPr lang="en-US" sz="2100" dirty="0" smtClean="0">
                <a:latin typeface="+mj-lt"/>
              </a:rPr>
              <a:t> </a:t>
            </a:r>
            <a:r>
              <a:rPr lang="en-US" sz="2100" dirty="0" err="1" smtClean="0">
                <a:latin typeface="+mj-lt"/>
              </a:rPr>
              <a:t>promena</a:t>
            </a:r>
            <a:r>
              <a:rPr lang="en-US" sz="2100" dirty="0" smtClean="0">
                <a:latin typeface="+mj-lt"/>
              </a:rPr>
              <a:t> </a:t>
            </a:r>
            <a:r>
              <a:rPr lang="en-US" sz="2100" dirty="0" err="1" smtClean="0">
                <a:latin typeface="+mj-lt"/>
              </a:rPr>
              <a:t>njegove</a:t>
            </a:r>
            <a:r>
              <a:rPr lang="en-US" sz="2100" dirty="0" smtClean="0">
                <a:latin typeface="+mj-lt"/>
              </a:rPr>
              <a:t> </a:t>
            </a:r>
            <a:r>
              <a:rPr lang="en-US" sz="2100" dirty="0" err="1" smtClean="0">
                <a:latin typeface="+mj-lt"/>
              </a:rPr>
              <a:t>cene</a:t>
            </a:r>
            <a:r>
              <a:rPr lang="en-US" sz="2100" dirty="0" smtClean="0">
                <a:latin typeface="+mj-lt"/>
              </a:rPr>
              <a:t> u </a:t>
            </a:r>
            <a:r>
              <a:rPr lang="en-US" sz="2100" dirty="0" err="1" smtClean="0">
                <a:latin typeface="+mj-lt"/>
              </a:rPr>
              <a:t>nekom</a:t>
            </a:r>
            <a:r>
              <a:rPr lang="en-US" sz="2100" dirty="0" smtClean="0">
                <a:latin typeface="+mj-lt"/>
              </a:rPr>
              <a:t> </a:t>
            </a:r>
            <a:r>
              <a:rPr lang="en-US" sz="2100" dirty="0" err="1" smtClean="0">
                <a:latin typeface="+mj-lt"/>
              </a:rPr>
              <a:t>proteklom</a:t>
            </a:r>
            <a:r>
              <a:rPr lang="en-US" sz="2100" dirty="0" smtClean="0">
                <a:latin typeface="+mj-lt"/>
              </a:rPr>
              <a:t> </a:t>
            </a:r>
            <a:r>
              <a:rPr lang="en-US" sz="2100" dirty="0" err="1" smtClean="0">
                <a:latin typeface="+mj-lt"/>
              </a:rPr>
              <a:t>periodu</a:t>
            </a:r>
            <a:r>
              <a:rPr lang="en-US" sz="2100" dirty="0" smtClean="0">
                <a:latin typeface="+mj-lt"/>
              </a:rPr>
              <a:t>, a </a:t>
            </a:r>
            <a:r>
              <a:rPr lang="en-US" sz="2100" dirty="0" err="1" smtClean="0">
                <a:latin typeface="+mj-lt"/>
              </a:rPr>
              <a:t>najčešće</a:t>
            </a:r>
            <a:r>
              <a:rPr lang="en-US" sz="2100" dirty="0" smtClean="0">
                <a:latin typeface="+mj-lt"/>
              </a:rPr>
              <a:t> se </a:t>
            </a:r>
            <a:r>
              <a:rPr lang="en-US" sz="2100" dirty="0" err="1" smtClean="0">
                <a:latin typeface="+mj-lt"/>
              </a:rPr>
              <a:t>računa</a:t>
            </a:r>
            <a:r>
              <a:rPr lang="en-US" sz="2100" dirty="0" smtClean="0">
                <a:latin typeface="+mj-lt"/>
              </a:rPr>
              <a:t> </a:t>
            </a:r>
            <a:r>
              <a:rPr lang="en-US" sz="2100" dirty="0" err="1" smtClean="0">
                <a:latin typeface="+mj-lt"/>
              </a:rPr>
              <a:t>kao</a:t>
            </a:r>
            <a:r>
              <a:rPr lang="en-US" sz="2100" dirty="0" smtClean="0">
                <a:latin typeface="+mj-lt"/>
              </a:rPr>
              <a:t> </a:t>
            </a:r>
            <a:r>
              <a:rPr lang="en-US" sz="2100" dirty="0" err="1" smtClean="0">
                <a:latin typeface="+mj-lt"/>
              </a:rPr>
              <a:t>standardna</a:t>
            </a:r>
            <a:r>
              <a:rPr lang="en-US" sz="2100" dirty="0" smtClean="0">
                <a:latin typeface="+mj-lt"/>
              </a:rPr>
              <a:t> </a:t>
            </a:r>
            <a:r>
              <a:rPr lang="en-US" sz="2100" dirty="0" err="1" smtClean="0">
                <a:latin typeface="+mj-lt"/>
              </a:rPr>
              <a:t>devijacija</a:t>
            </a:r>
            <a:r>
              <a:rPr lang="en-US" sz="2100" dirty="0" smtClean="0">
                <a:latin typeface="+mj-lt"/>
              </a:rPr>
              <a:t> </a:t>
            </a:r>
            <a:r>
              <a:rPr lang="en-US" sz="2100" dirty="0" err="1" smtClean="0">
                <a:latin typeface="+mj-lt"/>
              </a:rPr>
              <a:t>promene</a:t>
            </a:r>
            <a:r>
              <a:rPr lang="en-US" sz="2100" dirty="0" smtClean="0">
                <a:latin typeface="+mj-lt"/>
              </a:rPr>
              <a:t> </a:t>
            </a:r>
            <a:r>
              <a:rPr lang="en-US" sz="2100" dirty="0" err="1" smtClean="0">
                <a:latin typeface="+mj-lt"/>
              </a:rPr>
              <a:t>cene</a:t>
            </a:r>
            <a:r>
              <a:rPr lang="en-US" sz="2100" dirty="0" smtClean="0">
                <a:latin typeface="+mj-lt"/>
              </a:rPr>
              <a:t> u tom </a:t>
            </a:r>
            <a:r>
              <a:rPr lang="en-US" sz="2100" dirty="0" err="1" smtClean="0">
                <a:latin typeface="+mj-lt"/>
              </a:rPr>
              <a:t>periodu</a:t>
            </a:r>
            <a:r>
              <a:rPr lang="en-US" sz="2100" dirty="0" smtClean="0">
                <a:latin typeface="+mj-lt"/>
              </a:rPr>
              <a:t>. </a:t>
            </a:r>
            <a:r>
              <a:rPr lang="en-US" sz="2100" dirty="0" err="1" smtClean="0">
                <a:latin typeface="+mj-lt"/>
              </a:rPr>
              <a:t>Volatilnost</a:t>
            </a:r>
            <a:r>
              <a:rPr lang="en-US" sz="2100" dirty="0" smtClean="0">
                <a:latin typeface="+mj-lt"/>
              </a:rPr>
              <a:t> je </a:t>
            </a:r>
            <a:r>
              <a:rPr lang="en-US" sz="2100" dirty="0" err="1" smtClean="0">
                <a:latin typeface="+mj-lt"/>
              </a:rPr>
              <a:t>jedan</a:t>
            </a:r>
            <a:r>
              <a:rPr lang="en-US" sz="2100" dirty="0" smtClean="0">
                <a:latin typeface="+mj-lt"/>
              </a:rPr>
              <a:t> </a:t>
            </a:r>
            <a:r>
              <a:rPr lang="en-US" sz="2100" dirty="0" err="1" smtClean="0">
                <a:latin typeface="+mj-lt"/>
              </a:rPr>
              <a:t>od</a:t>
            </a:r>
            <a:r>
              <a:rPr lang="en-US" sz="2100" dirty="0" smtClean="0">
                <a:latin typeface="+mj-lt"/>
              </a:rPr>
              <a:t> </a:t>
            </a:r>
            <a:r>
              <a:rPr lang="en-US" sz="2100" dirty="0" err="1" smtClean="0">
                <a:latin typeface="+mj-lt"/>
              </a:rPr>
              <a:t>indikatora</a:t>
            </a:r>
            <a:r>
              <a:rPr lang="en-US" sz="2100" dirty="0" smtClean="0">
                <a:latin typeface="+mj-lt"/>
              </a:rPr>
              <a:t> </a:t>
            </a:r>
            <a:r>
              <a:rPr lang="en-US" sz="2100" dirty="0" err="1" smtClean="0">
                <a:latin typeface="+mj-lt"/>
              </a:rPr>
              <a:t>rizika</a:t>
            </a:r>
            <a:r>
              <a:rPr lang="en-US" sz="2100" dirty="0" smtClean="0">
                <a:latin typeface="+mj-lt"/>
              </a:rPr>
              <a:t>: </a:t>
            </a:r>
            <a:r>
              <a:rPr lang="en-US" sz="2100" dirty="0" err="1" smtClean="0">
                <a:latin typeface="+mj-lt"/>
              </a:rPr>
              <a:t>sto</a:t>
            </a:r>
            <a:r>
              <a:rPr lang="en-US" sz="2100" dirty="0" smtClean="0">
                <a:latin typeface="+mj-lt"/>
              </a:rPr>
              <a:t> je </a:t>
            </a:r>
            <a:r>
              <a:rPr lang="en-US" sz="2100" dirty="0" err="1" smtClean="0">
                <a:latin typeface="+mj-lt"/>
              </a:rPr>
              <a:t>volatilnost</a:t>
            </a:r>
            <a:r>
              <a:rPr lang="en-US" sz="2100" dirty="0" smtClean="0">
                <a:latin typeface="+mj-lt"/>
              </a:rPr>
              <a:t> </a:t>
            </a:r>
            <a:r>
              <a:rPr lang="en-US" sz="2100" dirty="0" err="1" smtClean="0">
                <a:latin typeface="+mj-lt"/>
              </a:rPr>
              <a:t>instrumenta</a:t>
            </a:r>
            <a:r>
              <a:rPr lang="en-US" sz="2100" dirty="0" smtClean="0">
                <a:latin typeface="+mj-lt"/>
              </a:rPr>
              <a:t> </a:t>
            </a:r>
            <a:r>
              <a:rPr lang="en-US" sz="2100" dirty="0" err="1" smtClean="0">
                <a:latin typeface="+mj-lt"/>
              </a:rPr>
              <a:t>veća</a:t>
            </a:r>
            <a:r>
              <a:rPr lang="en-US" sz="2100" dirty="0" smtClean="0">
                <a:latin typeface="+mj-lt"/>
              </a:rPr>
              <a:t>, to je </a:t>
            </a:r>
            <a:r>
              <a:rPr lang="en-US" sz="2100" dirty="0" err="1" smtClean="0">
                <a:latin typeface="+mj-lt"/>
              </a:rPr>
              <a:t>veća</a:t>
            </a:r>
            <a:r>
              <a:rPr lang="en-US" sz="2100" dirty="0" smtClean="0">
                <a:latin typeface="+mj-lt"/>
              </a:rPr>
              <a:t> </a:t>
            </a:r>
            <a:r>
              <a:rPr lang="en-US" sz="2100" dirty="0" err="1" smtClean="0">
                <a:latin typeface="+mj-lt"/>
              </a:rPr>
              <a:t>i</a:t>
            </a:r>
            <a:r>
              <a:rPr lang="en-US" sz="2100" dirty="0" smtClean="0">
                <a:latin typeface="+mj-lt"/>
              </a:rPr>
              <a:t> </a:t>
            </a:r>
            <a:r>
              <a:rPr lang="en-US" sz="2100" dirty="0" err="1" smtClean="0">
                <a:latin typeface="+mj-lt"/>
              </a:rPr>
              <a:t>njegova</a:t>
            </a:r>
            <a:r>
              <a:rPr lang="en-US" sz="2100" dirty="0" smtClean="0">
                <a:latin typeface="+mj-lt"/>
              </a:rPr>
              <a:t> </a:t>
            </a:r>
            <a:r>
              <a:rPr lang="en-US" sz="2100" dirty="0" err="1" smtClean="0">
                <a:latin typeface="+mj-lt"/>
              </a:rPr>
              <a:t>rizičnost</a:t>
            </a:r>
            <a:r>
              <a:rPr lang="en-US" sz="2100" dirty="0" smtClean="0">
                <a:latin typeface="+mj-lt"/>
              </a:rPr>
              <a:t>.</a:t>
            </a:r>
            <a:endParaRPr lang="sr-Latn-BA" sz="2100" dirty="0" smtClean="0">
              <a:latin typeface="+mj-lt"/>
            </a:endParaRPr>
          </a:p>
          <a:p>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600"/>
          </a:xfrm>
        </p:spPr>
        <p:txBody>
          <a:bodyPr>
            <a:normAutofit/>
          </a:bodyPr>
          <a:lstStyle/>
          <a:p>
            <a:r>
              <a:rPr lang="sr-Latn-BA" sz="2000" dirty="0" smtClean="0">
                <a:latin typeface="Times New Roman" pitchFamily="18" charset="0"/>
                <a:cs typeface="Times New Roman" pitchFamily="18" charset="0"/>
              </a:rPr>
              <a:t>Devizni rizici</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914400"/>
            <a:ext cx="7924800" cy="5334000"/>
          </a:xfrm>
        </p:spPr>
        <p:txBody>
          <a:bodyPr>
            <a:normAutofit fontScale="92500" lnSpcReduction="10000"/>
          </a:bodyPr>
          <a:lstStyle/>
          <a:p>
            <a:pPr algn="l"/>
            <a:r>
              <a:rPr lang="sr-Latn-BA" sz="2000" dirty="0" smtClean="0">
                <a:latin typeface="Times New Roman" pitchFamily="18" charset="0"/>
                <a:cs typeface="Times New Roman" pitchFamily="18" charset="0"/>
              </a:rPr>
              <a:t>Devizni rizik je rizik od nastanka negativnih efekata na finansijski rezultat  i kapital banke usled promene deviznog kursa, a banka mu je izložena po osnovu stavki koje se vode u bankarskoj knjizi i knjizi trgovanja.</a:t>
            </a:r>
          </a:p>
          <a:p>
            <a:pPr algn="l"/>
            <a:r>
              <a:rPr lang="sr-Latn-BA" sz="2000" dirty="0" smtClean="0">
                <a:latin typeface="Times New Roman" pitchFamily="18" charset="0"/>
                <a:cs typeface="Times New Roman" pitchFamily="18" charset="0"/>
              </a:rPr>
              <a:t>Nastaje u poslovanju sa elementom inostranosti a javlja se uvek kada su poslovni subjekti suočeni sa neravnotežom u valutnoj strukturi , odnosno kada su plasmani ili ostvareni prihodi u jednoj a izvori i obaveze u drugoj valuti.</a:t>
            </a:r>
          </a:p>
          <a:p>
            <a:pPr algn="l"/>
            <a:r>
              <a:rPr lang="sr-Latn-BA" sz="2000" dirty="0" smtClean="0">
                <a:latin typeface="Times New Roman" pitchFamily="18" charset="0"/>
                <a:cs typeface="Times New Roman" pitchFamily="18" charset="0"/>
              </a:rPr>
              <a:t>Najčešći devizni rizici:</a:t>
            </a:r>
          </a:p>
          <a:p>
            <a:pPr algn="l">
              <a:buFontTx/>
              <a:buChar char="-"/>
            </a:pPr>
            <a:r>
              <a:rPr lang="sr-Latn-BA" sz="2000" i="1" dirty="0" smtClean="0">
                <a:latin typeface="Times New Roman" pitchFamily="18" charset="0"/>
                <a:cs typeface="Times New Roman" pitchFamily="18" charset="0"/>
              </a:rPr>
              <a:t>računovodstveni; </a:t>
            </a:r>
            <a:r>
              <a:rPr lang="sr-Latn-BA" sz="2000" dirty="0" smtClean="0">
                <a:latin typeface="Times New Roman" pitchFamily="18" charset="0"/>
                <a:cs typeface="Times New Roman" pitchFamily="18" charset="0"/>
              </a:rPr>
              <a:t>javlja se kod kompanija koje imaju svoje organizacione delove u insotranstvu odnosno ako delove poslovanja obavlja u stranoj valuti  pa je za potrebe izveštavanja neophodna konsolidacija</a:t>
            </a:r>
          </a:p>
          <a:p>
            <a:pPr algn="l">
              <a:buFontTx/>
              <a:buChar char="-"/>
            </a:pPr>
            <a:r>
              <a:rPr lang="sr-Latn-BA" sz="2000" i="1" dirty="0">
                <a:latin typeface="Times New Roman" pitchFamily="18" charset="0"/>
                <a:cs typeface="Times New Roman" pitchFamily="18" charset="0"/>
              </a:rPr>
              <a:t>t</a:t>
            </a:r>
            <a:r>
              <a:rPr lang="sr-Latn-BA" sz="2000" i="1" dirty="0" smtClean="0">
                <a:latin typeface="Times New Roman" pitchFamily="18" charset="0"/>
                <a:cs typeface="Times New Roman" pitchFamily="18" charset="0"/>
              </a:rPr>
              <a:t>ransakcijski; </a:t>
            </a:r>
            <a:r>
              <a:rPr lang="sr-Latn-BA" sz="2000" dirty="0" smtClean="0">
                <a:latin typeface="Times New Roman" pitchFamily="18" charset="0"/>
                <a:cs typeface="Times New Roman" pitchFamily="18" charset="0"/>
              </a:rPr>
              <a:t>odnosi se na moguće buduće  međuvalutne dobitke ili gubitke  na transakcijama koje su obavljene ili u pripremi i koje su denominirane u stranoj valuti</a:t>
            </a:r>
          </a:p>
          <a:p>
            <a:pPr algn="l">
              <a:buFontTx/>
              <a:buChar char="-"/>
            </a:pPr>
            <a:r>
              <a:rPr lang="sr-Latn-BA" sz="2000" dirty="0" smtClean="0">
                <a:latin typeface="Times New Roman" pitchFamily="18" charset="0"/>
                <a:cs typeface="Times New Roman" pitchFamily="18" charset="0"/>
              </a:rPr>
              <a:t>ekonomski; nastaje kada usled promena valutnih kurseva dolazi do promena vrednosti budućih prihoda i troškova kao i konkurentnosti privrednog subjekta na tržištu.</a:t>
            </a:r>
          </a:p>
          <a:p>
            <a:pPr algn="l"/>
            <a:r>
              <a:rPr lang="sr-Latn-BA" sz="2000" dirty="0" smtClean="0">
                <a:latin typeface="Times New Roman" pitchFamily="18" charset="0"/>
                <a:cs typeface="Times New Roman" pitchFamily="18" charset="0"/>
              </a:rPr>
              <a:t>Ovaj rizik je usko povezan sa promenom makroekonomskih parametara (kamatne stope i inflacija)</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Rizik usklađenosti  i rizik koncentracije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sr-Latn-BA" sz="2000" dirty="0" smtClean="0">
                <a:latin typeface="Times New Roman" pitchFamily="18" charset="0"/>
                <a:cs typeface="Times New Roman" pitchFamily="18" charset="0"/>
              </a:rPr>
              <a:t>Rizik usklađenosti poslovanja banke je mogućnost nastanka negativnih efekata na finansijski rezultat i kapital banke usled propuštanja usklađenosti poslovanja sa zakonom i drugim propisima, standardima poslovanja, procedurama o sprečavanju pranja novca i finansiranja terorizma, kao i sa drugim aktima sa kojima se uređuje poslovanje banke, a posebno obuhvata rizik od sankcija regulatornog tela, rizik od finansijskog gubitka i reputacioni rizik.</a:t>
            </a:r>
          </a:p>
          <a:p>
            <a:r>
              <a:rPr lang="sr-Latn-BA" sz="2000" dirty="0" smtClean="0">
                <a:latin typeface="Times New Roman" pitchFamily="18" charset="0"/>
                <a:cs typeface="Times New Roman" pitchFamily="18" charset="0"/>
              </a:rPr>
              <a:t>Rizik koncentracije je rizik koji direktno ili indirektno proizilazi iz izloženosti banke prema istom ili sličnom izvoru nastanka rizika, odnosno istoj ili sličnoj vrsti rizika.</a:t>
            </a:r>
          </a:p>
          <a:p>
            <a:pPr>
              <a:buNone/>
            </a:pPr>
            <a:r>
              <a:rPr lang="sr-Latn-BA" sz="2000" dirty="0" smtClean="0">
                <a:latin typeface="Times New Roman" pitchFamily="18" charset="0"/>
                <a:cs typeface="Times New Roman" pitchFamily="18" charset="0"/>
              </a:rPr>
              <a:t>Ova izloženost je takve vrste i intenziteta da dovodi do gubitaka dovoljno velikih da ugroze zdravlje banke ili da dovedu do značajnih promena u rizičnom profilu banke.</a:t>
            </a:r>
          </a:p>
          <a:p>
            <a:pPr>
              <a:buNone/>
            </a:pPr>
            <a:r>
              <a:rPr lang="sr-Latn-BA" sz="2000" dirty="0" smtClean="0">
                <a:latin typeface="Times New Roman" pitchFamily="18" charset="0"/>
                <a:cs typeface="Times New Roman" pitchFamily="18" charset="0"/>
              </a:rPr>
              <a:t>Rizik koncentracije se odnosi na:</a:t>
            </a:r>
          </a:p>
          <a:p>
            <a:pPr>
              <a:buFontTx/>
              <a:buChar char="-"/>
            </a:pPr>
            <a:r>
              <a:rPr lang="sr-Latn-BA" sz="2000" dirty="0" smtClean="0">
                <a:latin typeface="Times New Roman" pitchFamily="18" charset="0"/>
                <a:cs typeface="Times New Roman" pitchFamily="18" charset="0"/>
              </a:rPr>
              <a:t>Velike izloženosti,</a:t>
            </a:r>
          </a:p>
          <a:p>
            <a:pPr>
              <a:buFontTx/>
              <a:buChar char="-"/>
            </a:pPr>
            <a:r>
              <a:rPr lang="sr-Latn-BA" sz="2000" dirty="0" smtClean="0">
                <a:latin typeface="Times New Roman" pitchFamily="18" charset="0"/>
                <a:cs typeface="Times New Roman" pitchFamily="18" charset="0"/>
              </a:rPr>
              <a:t>Grupe izloženosti sa istim ili sličnim faktorima rizika (privredni sektor, geografsko područje, vrste proizvoda)</a:t>
            </a:r>
          </a:p>
          <a:p>
            <a:pPr>
              <a:buFontTx/>
              <a:buChar char="-"/>
            </a:pPr>
            <a:r>
              <a:rPr lang="sr-Latn-BA" sz="2000" dirty="0" smtClean="0">
                <a:latin typeface="Times New Roman" pitchFamily="18" charset="0"/>
                <a:cs typeface="Times New Roman" pitchFamily="18" charset="0"/>
              </a:rPr>
              <a:t>Instrumente kreditne zaštite uključujući i ročnu i valutnu neusklađenost između faktora izloženosti i instrumenata zaštite od tih faktora.</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000" dirty="0" smtClean="0">
                <a:latin typeface="Times New Roman" pitchFamily="18" charset="0"/>
                <a:cs typeface="Times New Roman" pitchFamily="18" charset="0"/>
              </a:rPr>
              <a:t>Limiti koncentracije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r>
              <a:rPr lang="sr-Latn-BA" sz="2000" dirty="0" smtClean="0">
                <a:latin typeface="Times New Roman" pitchFamily="18" charset="0"/>
                <a:cs typeface="Times New Roman" pitchFamily="18" charset="0"/>
              </a:rPr>
              <a:t>Velika izloženost banke prema jednom licu ili grupi povezanih lica nastaje kada izloženost iznosi najmanje 10% kapitala banke.</a:t>
            </a:r>
          </a:p>
          <a:p>
            <a:pPr>
              <a:buNone/>
            </a:pPr>
            <a:r>
              <a:rPr lang="sr-Latn-BA" sz="2000" dirty="0" smtClean="0">
                <a:latin typeface="Times New Roman" pitchFamily="18" charset="0"/>
                <a:cs typeface="Times New Roman" pitchFamily="18" charset="0"/>
              </a:rPr>
              <a:t>Pod povezanim licima se podrazumevaju fizička i/ili pravna lica koja su povezana kapitalom, vlasništvom, menadžmentom ili rodbinskim vezama.</a:t>
            </a:r>
          </a:p>
          <a:p>
            <a:pPr>
              <a:buFontTx/>
              <a:buChar char="-"/>
            </a:pPr>
            <a:r>
              <a:rPr lang="sr-Latn-BA" sz="2000" dirty="0" smtClean="0">
                <a:latin typeface="Times New Roman" pitchFamily="18" charset="0"/>
                <a:cs typeface="Times New Roman" pitchFamily="18" charset="0"/>
              </a:rPr>
              <a:t>Izloženost banke prema jednom licu ili grupi povezanih lica ne sme preći 25% kapitala banke.</a:t>
            </a:r>
          </a:p>
          <a:p>
            <a:pPr>
              <a:buFontTx/>
              <a:buChar char="-"/>
            </a:pPr>
            <a:r>
              <a:rPr lang="sr-Latn-BA" sz="2000" dirty="0" smtClean="0">
                <a:latin typeface="Times New Roman" pitchFamily="18" charset="0"/>
                <a:cs typeface="Times New Roman" pitchFamily="18" charset="0"/>
              </a:rPr>
              <a:t>Izloženost banke prema povezanim licima sa bankom ne sme preći 5% kapitala banke. Ukupna izloženost banke prema licima povezanim sa bankom ne sme preći 20% kapitala banke.</a:t>
            </a:r>
          </a:p>
          <a:p>
            <a:pPr>
              <a:buFontTx/>
              <a:buChar char="-"/>
            </a:pPr>
            <a:r>
              <a:rPr lang="sr-Latn-BA" sz="2000" dirty="0" smtClean="0">
                <a:latin typeface="Times New Roman" pitchFamily="18" charset="0"/>
                <a:cs typeface="Times New Roman" pitchFamily="18" charset="0"/>
              </a:rPr>
              <a:t>Povezano lice sa bankom može biti akcionar, članu upravnog ili izvršnog odbora banke,  direktor ili zaposleni u banci kao i privredna društva čiji je osnivač odnosno suvlasnik banka. Ukupna izloženost banke prema licima povezanim sa bankom ne sme preći 20% kapitala banke.</a:t>
            </a:r>
          </a:p>
          <a:p>
            <a:pPr>
              <a:buFontTx/>
              <a:buChar char="-"/>
            </a:pPr>
            <a:r>
              <a:rPr lang="sr-Latn-BA" sz="2000" dirty="0" smtClean="0">
                <a:latin typeface="Times New Roman" pitchFamily="18" charset="0"/>
                <a:cs typeface="Times New Roman" pitchFamily="18" charset="0"/>
              </a:rPr>
              <a:t>Prema NBS ,zbir svih izloženosti banke ne sme preći 400% kapitala banke.</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Rizik ulaganja banke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rmAutofit/>
          </a:bodyPr>
          <a:lstStyle/>
          <a:p>
            <a:r>
              <a:rPr lang="sr-Latn-BA" sz="2000" dirty="0" smtClean="0">
                <a:latin typeface="Times New Roman" pitchFamily="18" charset="0"/>
                <a:cs typeface="Times New Roman" pitchFamily="18" charset="0"/>
              </a:rPr>
              <a:t>Rizici ulaganja banke obuhvataju rizike njenih ulaganja u druga pravna lica i u osnovna sredstva.</a:t>
            </a:r>
          </a:p>
          <a:p>
            <a:r>
              <a:rPr lang="sr-Latn-BA" sz="2000" dirty="0" smtClean="0">
                <a:latin typeface="Times New Roman" pitchFamily="18" charset="0"/>
                <a:cs typeface="Times New Roman" pitchFamily="18" charset="0"/>
              </a:rPr>
              <a:t>Ulaganje banke u jedno lice koje nije lice u finansijskom sektoru ne sme preći 10% njenog kapitala pri čemu se pod ovim ulaganjem podrazumeva ulaganje kojim banka stiče udio ili akcije lica koje nije lice u finansijskom sektoru.</a:t>
            </a:r>
          </a:p>
          <a:p>
            <a:r>
              <a:rPr lang="sr-Latn-BA" sz="2000" dirty="0" smtClean="0">
                <a:latin typeface="Times New Roman" pitchFamily="18" charset="0"/>
                <a:cs typeface="Times New Roman" pitchFamily="18" charset="0"/>
              </a:rPr>
              <a:t>Ukupna ulaganja banke u lica koja nisu lica u finansijskom sektoru i u osnovna sredstva banke ne smeju preći 60% kapitala banke s tim što se ovo ograničenje odnosi na sticanje akcija radi njihove dalje prodaje u roku od šest meseci od dana ovog sticanja.</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sr-Latn-BA" sz="2000" dirty="0" smtClean="0">
                <a:latin typeface="Times New Roman" pitchFamily="18" charset="0"/>
                <a:cs typeface="Times New Roman" pitchFamily="18" charset="0"/>
              </a:rPr>
              <a:t>Rizik zemlje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r>
              <a:rPr lang="sr-Latn-BA" sz="2000" dirty="0" smtClean="0">
                <a:latin typeface="Times New Roman" pitchFamily="18" charset="0"/>
                <a:cs typeface="Times New Roman" pitchFamily="18" charset="0"/>
              </a:rPr>
              <a:t>Definicije:</a:t>
            </a:r>
          </a:p>
          <a:p>
            <a:pPr>
              <a:buNone/>
            </a:pPr>
            <a:r>
              <a:rPr lang="sr-Latn-BA" sz="2000" dirty="0" smtClean="0">
                <a:latin typeface="Times New Roman" pitchFamily="18" charset="0"/>
                <a:cs typeface="Times New Roman" pitchFamily="18" charset="0"/>
              </a:rPr>
              <a:t>1. Rizik zemlje je rizik koji se odnosi na zemlju porekla lica prema kojem je banka izložena, odnosno rizik mogućnosti nastanka negativnih efekata na finansijski rezultat i kapital banke zbog nemogućnosti banke da naplati potraživanje od ovog lica iz razloga koji su posledica političkih, ekonomskih ili socijalnih prilika u zemlji porekla tog lica.</a:t>
            </a:r>
          </a:p>
          <a:p>
            <a:pPr>
              <a:buNone/>
            </a:pPr>
            <a:r>
              <a:rPr lang="sr-Latn-BA" sz="2000" dirty="0" smtClean="0">
                <a:latin typeface="Times New Roman" pitchFamily="18" charset="0"/>
                <a:cs typeface="Times New Roman" pitchFamily="18" charset="0"/>
              </a:rPr>
              <a:t>2. Rizik koji se odnosi na transkacije koje se obavljaju preko granice uključujući i rizik pravnog sistema i politički rizik.</a:t>
            </a:r>
          </a:p>
          <a:p>
            <a:pPr>
              <a:buNone/>
            </a:pPr>
            <a:r>
              <a:rPr lang="sr-Latn-BA" sz="2000" dirty="0" smtClean="0">
                <a:latin typeface="Times New Roman" pitchFamily="18" charset="0"/>
                <a:cs typeface="Times New Roman" pitchFamily="18" charset="0"/>
              </a:rPr>
              <a:t>3. Potencijalna volatilnost stranih hartija od vrijednosti ili potencijalni gubitak stranih državnih obveznica zbog neplaćanja izazvanog političkim i/ili finansijskim teškoćama te zemlje.</a:t>
            </a:r>
          </a:p>
          <a:p>
            <a:pPr>
              <a:buNone/>
            </a:pPr>
            <a:r>
              <a:rPr lang="sr-Latn-BA" sz="2000" dirty="0" smtClean="0">
                <a:latin typeface="Times New Roman" pitchFamily="18" charset="0"/>
                <a:cs typeface="Times New Roman" pitchFamily="18" charset="0"/>
              </a:rPr>
              <a:t>4. Mogućnost gubitka zbog ekonomske i/ili političke nestabilnosti u zemlji kupca što prouzrokuje nemogućnost isplate ostvarenog uvoza.</a:t>
            </a:r>
          </a:p>
          <a:p>
            <a:r>
              <a:rPr lang="sr-Latn-BA" sz="2000" dirty="0" smtClean="0">
                <a:latin typeface="Times New Roman" pitchFamily="18" charset="0"/>
                <a:cs typeface="Times New Roman" pitchFamily="18" charset="0"/>
              </a:rPr>
              <a:t>Obuhvata dvije velike grupe rizika: političko-ekonomski</a:t>
            </a:r>
          </a:p>
          <a:p>
            <a:pPr>
              <a:buNone/>
            </a:pPr>
            <a:r>
              <a:rPr lang="sr-Latn-BA" sz="2000" dirty="0">
                <a:latin typeface="Times New Roman" pitchFamily="18" charset="0"/>
                <a:cs typeface="Times New Roman" pitchFamily="18" charset="0"/>
              </a:rPr>
              <a:t> </a:t>
            </a:r>
            <a:r>
              <a:rPr lang="sr-Latn-BA" sz="2000" dirty="0" smtClean="0">
                <a:latin typeface="Times New Roman" pitchFamily="18" charset="0"/>
                <a:cs typeface="Times New Roman" pitchFamily="18" charset="0"/>
              </a:rPr>
              <a:t>                                                               rizik transfera</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Rizik zemlje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867400"/>
          </a:xfrm>
        </p:spPr>
        <p:txBody>
          <a:bodyPr>
            <a:normAutofit fontScale="92500" lnSpcReduction="10000"/>
          </a:bodyPr>
          <a:lstStyle/>
          <a:p>
            <a:r>
              <a:rPr lang="sr-Latn-BA" sz="2000" dirty="0" smtClean="0">
                <a:latin typeface="Times New Roman" pitchFamily="18" charset="0"/>
                <a:cs typeface="Times New Roman" pitchFamily="18" charset="0"/>
              </a:rPr>
              <a:t>Rizik zemlje ima tri dimenzije:</a:t>
            </a:r>
          </a:p>
          <a:p>
            <a:pPr>
              <a:buFontTx/>
              <a:buChar char="-"/>
            </a:pPr>
            <a:r>
              <a:rPr lang="sr-Latn-BA" sz="2000" dirty="0" smtClean="0">
                <a:latin typeface="Times New Roman" pitchFamily="18" charset="0"/>
                <a:cs typeface="Times New Roman" pitchFamily="18" charset="0"/>
              </a:rPr>
              <a:t>Rizik komercijalnog posla (izvoza); obuhvata komercijalni rizik tj. bankarski rizik i rizik industrije</a:t>
            </a:r>
          </a:p>
          <a:p>
            <a:pPr>
              <a:buFontTx/>
              <a:buChar char="-"/>
            </a:pPr>
            <a:r>
              <a:rPr lang="sr-Latn-BA" sz="2000" dirty="0" smtClean="0">
                <a:latin typeface="Times New Roman" pitchFamily="18" charset="0"/>
                <a:cs typeface="Times New Roman" pitchFamily="18" charset="0"/>
              </a:rPr>
              <a:t>Rizik dužničko-poverilačkog odnosa; odnosi se na pitanje kreditne sposobnosti dužnika (transakcioni rizik i sistemski rizik)</a:t>
            </a:r>
          </a:p>
          <a:p>
            <a:pPr>
              <a:buFontTx/>
              <a:buChar char="-"/>
            </a:pPr>
            <a:r>
              <a:rPr lang="sr-Latn-BA" sz="2000" dirty="0" smtClean="0">
                <a:latin typeface="Times New Roman" pitchFamily="18" charset="0"/>
                <a:cs typeface="Times New Roman" pitchFamily="18" charset="0"/>
              </a:rPr>
              <a:t>Politički i ekonomsko-finansijski rizik; usko povezan sa društveno-ekonomskom situacijom u posmatranoj zemlji.</a:t>
            </a:r>
          </a:p>
          <a:p>
            <a:pPr>
              <a:buNone/>
            </a:pPr>
            <a:r>
              <a:rPr lang="sr-Latn-BA" sz="2000" dirty="0" smtClean="0">
                <a:latin typeface="Times New Roman" pitchFamily="18" charset="0"/>
                <a:cs typeface="Times New Roman" pitchFamily="18" charset="0"/>
              </a:rPr>
              <a:t>Na cenu razmene izmedju dva privredna subjekta (kupca/investitora i prodavca) iz različitih zemalja utiče niz faktora koje možemo svrstati u sledeće grupe rizika:</a:t>
            </a:r>
          </a:p>
          <a:p>
            <a:pPr>
              <a:buFontTx/>
              <a:buChar char="-"/>
            </a:pPr>
            <a:r>
              <a:rPr lang="sr-Latn-BA" sz="2000" dirty="0" smtClean="0">
                <a:latin typeface="Times New Roman" pitchFamily="18" charset="0"/>
                <a:cs typeface="Times New Roman" pitchFamily="18" charset="0"/>
              </a:rPr>
              <a:t>Politički rizik,</a:t>
            </a:r>
          </a:p>
          <a:p>
            <a:pPr>
              <a:buFontTx/>
              <a:buChar char="-"/>
            </a:pPr>
            <a:r>
              <a:rPr lang="sr-Latn-BA" sz="2000" dirty="0" smtClean="0">
                <a:latin typeface="Times New Roman" pitchFamily="18" charset="0"/>
                <a:cs typeface="Times New Roman" pitchFamily="18" charset="0"/>
              </a:rPr>
              <a:t>Rizik bankarskog sistema u zemlji primaoca,</a:t>
            </a:r>
          </a:p>
          <a:p>
            <a:pPr>
              <a:buFontTx/>
              <a:buChar char="-"/>
            </a:pPr>
            <a:r>
              <a:rPr lang="sr-Latn-BA" sz="2000" dirty="0" smtClean="0">
                <a:latin typeface="Times New Roman" pitchFamily="18" charset="0"/>
                <a:cs typeface="Times New Roman" pitchFamily="18" charset="0"/>
              </a:rPr>
              <a:t>Pravna regulativa u zemlji primaoca a koja se odnosi na pravo svojine,</a:t>
            </a:r>
          </a:p>
          <a:p>
            <a:pPr>
              <a:buFontTx/>
              <a:buChar char="-"/>
            </a:pPr>
            <a:r>
              <a:rPr lang="sr-Latn-BA" sz="2000" dirty="0" smtClean="0">
                <a:latin typeface="Times New Roman" pitchFamily="18" charset="0"/>
                <a:cs typeface="Times New Roman" pitchFamily="18" charset="0"/>
              </a:rPr>
              <a:t>Restrikcije za obavljanje platnog prometa sa inostranstvom,</a:t>
            </a:r>
          </a:p>
          <a:p>
            <a:pPr>
              <a:buFontTx/>
              <a:buChar char="-"/>
            </a:pPr>
            <a:r>
              <a:rPr lang="sr-Latn-BA" sz="2000" dirty="0" smtClean="0">
                <a:latin typeface="Times New Roman" pitchFamily="18" charset="0"/>
                <a:cs typeface="Times New Roman" pitchFamily="18" charset="0"/>
              </a:rPr>
              <a:t>Carinska i fiskalna politika,</a:t>
            </a:r>
          </a:p>
          <a:p>
            <a:pPr>
              <a:buFontTx/>
              <a:buChar char="-"/>
            </a:pPr>
            <a:r>
              <a:rPr lang="sr-Latn-BA" sz="2000" dirty="0" smtClean="0">
                <a:latin typeface="Times New Roman" pitchFamily="18" charset="0"/>
                <a:cs typeface="Times New Roman" pitchFamily="18" charset="0"/>
              </a:rPr>
              <a:t>Ekonomsko okruženje u zemlji primaoca</a:t>
            </a:r>
          </a:p>
          <a:p>
            <a:pPr>
              <a:buFontTx/>
              <a:buChar char="-"/>
            </a:pPr>
            <a:r>
              <a:rPr lang="sr-Latn-BA" sz="2000" dirty="0" smtClean="0">
                <a:latin typeface="Times New Roman" pitchFamily="18" charset="0"/>
                <a:cs typeface="Times New Roman" pitchFamily="18" charset="0"/>
              </a:rPr>
              <a:t>Stabilnost vlade u zemlji primaocu</a:t>
            </a:r>
          </a:p>
          <a:p>
            <a:pPr>
              <a:buFontTx/>
              <a:buChar char="-"/>
            </a:pPr>
            <a:r>
              <a:rPr lang="sr-Latn-BA" sz="2000" dirty="0" smtClean="0">
                <a:latin typeface="Times New Roman" pitchFamily="18" charset="0"/>
                <a:cs typeface="Times New Roman" pitchFamily="18" charset="0"/>
              </a:rPr>
              <a:t>Sposobnost vlade da vodi odgovornu makroekonomsku politiku; da li postoji mogućnost da zbog pogrešnih odluka vlade doe do recesije , inflacije, nedostatka čvrste valute za izmirenje obaveza prema inostranstvu)</a:t>
            </a:r>
          </a:p>
          <a:p>
            <a:pPr>
              <a:buFontTx/>
              <a:buChar char="-"/>
            </a:pPr>
            <a:endParaRPr lang="sr-Latn-BA" sz="2000" dirty="0" smtClean="0">
              <a:latin typeface="Times New Roman" pitchFamily="18" charset="0"/>
              <a:cs typeface="Times New Roman" pitchFamily="18" charset="0"/>
            </a:endParaRPr>
          </a:p>
          <a:p>
            <a:pPr>
              <a:buFontTx/>
              <a:buChar char="-"/>
            </a:pPr>
            <a:endParaRPr lang="sr-Latn-BA" sz="2000" dirty="0" smtClean="0">
              <a:latin typeface="Times New Roman" pitchFamily="18" charset="0"/>
              <a:cs typeface="Times New Roman" pitchFamily="18" charset="0"/>
            </a:endParaRPr>
          </a:p>
          <a:p>
            <a:pPr>
              <a:buFontTx/>
              <a:buChar char="-"/>
            </a:pPr>
            <a:endParaRPr lang="sr-Latn-BA" sz="2000" dirty="0" smtClean="0">
              <a:latin typeface="Times New Roman" pitchFamily="18" charset="0"/>
              <a:cs typeface="Times New Roman" pitchFamily="18" charset="0"/>
            </a:endParaRPr>
          </a:p>
          <a:p>
            <a:pPr>
              <a:buFontTx/>
              <a:buChar char="-"/>
            </a:pP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sr-Latn-BA" sz="2000" dirty="0" smtClean="0">
                <a:latin typeface="Times New Roman" pitchFamily="18" charset="0"/>
                <a:cs typeface="Times New Roman" pitchFamily="18" charset="0"/>
              </a:rPr>
              <a:t>Pojavni aspekti rizika zemlje kojem su izložene banke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sr-Latn-BA" sz="2000" dirty="0" smtClean="0">
                <a:latin typeface="Times New Roman" pitchFamily="18" charset="0"/>
                <a:cs typeface="Times New Roman" pitchFamily="18" charset="0"/>
              </a:rPr>
              <a:t>Banke se u svom poslovanju mogu susresti sa više načina na koje se ispoljava rizik zemlje:</a:t>
            </a:r>
          </a:p>
          <a:p>
            <a:pPr>
              <a:buFontTx/>
              <a:buChar char="-"/>
            </a:pPr>
            <a:r>
              <a:rPr lang="sr-Latn-BA" sz="2000" b="1" i="1" dirty="0" smtClean="0">
                <a:latin typeface="Times New Roman" pitchFamily="18" charset="0"/>
                <a:cs typeface="Times New Roman" pitchFamily="18" charset="0"/>
              </a:rPr>
              <a:t>Rizik neplaćanja; </a:t>
            </a:r>
            <a:r>
              <a:rPr lang="sr-Latn-BA" sz="2000" dirty="0" smtClean="0">
                <a:latin typeface="Times New Roman" pitchFamily="18" charset="0"/>
                <a:cs typeface="Times New Roman" pitchFamily="18" charset="0"/>
              </a:rPr>
              <a:t>predstavlja opasnost da dužnik ne može da ostvari dovoljno sredstava da finansira obaveze ili da političke mere kao što su izolacija ili sankcije spreče dužnika da izmiri svoje obaveze pram ino-partneru.</a:t>
            </a:r>
          </a:p>
          <a:p>
            <a:pPr>
              <a:buFontTx/>
              <a:buChar char="-"/>
            </a:pPr>
            <a:r>
              <a:rPr lang="sr-Latn-BA" sz="2000" b="1" i="1" dirty="0" smtClean="0">
                <a:latin typeface="Times New Roman" pitchFamily="18" charset="0"/>
                <a:cs typeface="Times New Roman" pitchFamily="18" charset="0"/>
              </a:rPr>
              <a:t>Rizik transfera; </a:t>
            </a:r>
            <a:r>
              <a:rPr lang="sr-Latn-BA" sz="2000" dirty="0" smtClean="0">
                <a:latin typeface="Times New Roman" pitchFamily="18" charset="0"/>
                <a:cs typeface="Times New Roman" pitchFamily="18" charset="0"/>
              </a:rPr>
              <a:t>podrazumeva situaciju pri kojoj dužnik nije u mogućnosti da dođe do doređene valute za otplatu duga . Ovaj problem se može rešiti ako lokalna banka i ino-banka otvore račune u jednoj i u drugoj zemlji pod uslovima da imaju i druge klijente koji posluju u obe zemlje pa postoji zakonska osnova da se sredstva podignu sa računa u obe zemlje.</a:t>
            </a:r>
          </a:p>
          <a:p>
            <a:pPr>
              <a:buFontTx/>
              <a:buChar char="-"/>
            </a:pPr>
            <a:r>
              <a:rPr lang="sr-Latn-BA" sz="2000" b="1" i="1" dirty="0" smtClean="0">
                <a:latin typeface="Times New Roman" pitchFamily="18" charset="0"/>
                <a:cs typeface="Times New Roman" pitchFamily="18" charset="0"/>
              </a:rPr>
              <a:t>Rizik garancije; </a:t>
            </a:r>
            <a:r>
              <a:rPr lang="sr-Latn-BA" sz="2000" dirty="0" smtClean="0">
                <a:latin typeface="Times New Roman" pitchFamily="18" charset="0"/>
                <a:cs typeface="Times New Roman" pitchFamily="18" charset="0"/>
              </a:rPr>
              <a:t>podrazumeva situaciju da banka emitent ne izvrši obavezu umesto glavnog dužnika odnosno da ino-partneru ne bude dovoljna garancija koju je izdala poslovna banka u zemlji dužnika (najčešće zbog ekonomske ili političke situacije u zemlji dužnika)  nego da traži i kontra-garanciju neke svetski renomirane banke.</a:t>
            </a: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1495</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Tržišni rizici</vt:lpstr>
      <vt:lpstr>Objašnjenje termina</vt:lpstr>
      <vt:lpstr>Devizni rizici</vt:lpstr>
      <vt:lpstr>Rizik usklađenosti  i rizik koncentracije</vt:lpstr>
      <vt:lpstr>Limiti koncentracije</vt:lpstr>
      <vt:lpstr>Rizik ulaganja banke</vt:lpstr>
      <vt:lpstr>Rizik zemlje</vt:lpstr>
      <vt:lpstr>Rizik zemlje</vt:lpstr>
      <vt:lpstr>Pojavni aspekti rizika zemlje kojem su izložene banke</vt:lpstr>
      <vt:lpstr>Operativni rizik</vt:lpstr>
      <vt:lpstr>Strateški rizik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Tržišni rizici</dc:title>
  <dc:creator>ITspu</dc:creator>
  <cp:lastModifiedBy>ITspu</cp:lastModifiedBy>
  <cp:revision>3</cp:revision>
  <dcterms:created xsi:type="dcterms:W3CDTF">2017-02-19T15:49:27Z</dcterms:created>
  <dcterms:modified xsi:type="dcterms:W3CDTF">2017-03-07T15:16:34Z</dcterms:modified>
</cp:coreProperties>
</file>