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0"/>
  </p:handout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89B1F6D-58CC-4D86-88AD-81392ADE1B48}" type="datetimeFigureOut">
              <a:rPr lang="en-US" smtClean="0"/>
              <a:t>3/26/2017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AB2E279-6001-4B44-8400-F80A070519B0}"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0000293-1D1E-4EDA-8A60-72071D7128D3}" type="datetimeFigureOut">
              <a:rPr lang="en-US" smtClean="0"/>
              <a:pPr/>
              <a:t>3/26/2017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117AD6-42D4-461C-BF97-C4E049A00D4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000293-1D1E-4EDA-8A60-72071D7128D3}" type="datetimeFigureOut">
              <a:rPr lang="en-US" smtClean="0"/>
              <a:pPr/>
              <a:t>3/26/2017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117AD6-42D4-461C-BF97-C4E049A00D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000293-1D1E-4EDA-8A60-72071D7128D3}" type="datetimeFigureOut">
              <a:rPr lang="en-US" smtClean="0"/>
              <a:pPr/>
              <a:t>3/26/2017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117AD6-42D4-461C-BF97-C4E049A00D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000293-1D1E-4EDA-8A60-72071D7128D3}" type="datetimeFigureOut">
              <a:rPr lang="en-US" smtClean="0"/>
              <a:pPr/>
              <a:t>3/26/2017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117AD6-42D4-461C-BF97-C4E049A00D4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000293-1D1E-4EDA-8A60-72071D7128D3}" type="datetimeFigureOut">
              <a:rPr lang="en-US" smtClean="0"/>
              <a:pPr/>
              <a:t>3/26/2017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117AD6-42D4-461C-BF97-C4E049A00D4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000293-1D1E-4EDA-8A60-72071D7128D3}" type="datetimeFigureOut">
              <a:rPr lang="en-US" smtClean="0"/>
              <a:pPr/>
              <a:t>3/26/2017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117AD6-42D4-461C-BF97-C4E049A00D4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0000293-1D1E-4EDA-8A60-72071D7128D3}" type="datetimeFigureOut">
              <a:rPr lang="en-US" smtClean="0"/>
              <a:pPr/>
              <a:t>3/26/2017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117AD6-42D4-461C-BF97-C4E049A00D4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0000293-1D1E-4EDA-8A60-72071D7128D3}" type="datetimeFigureOut">
              <a:rPr lang="en-US" smtClean="0"/>
              <a:pPr/>
              <a:t>3/26/2017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117AD6-42D4-461C-BF97-C4E049A00D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000293-1D1E-4EDA-8A60-72071D7128D3}" type="datetimeFigureOut">
              <a:rPr lang="en-US" smtClean="0"/>
              <a:pPr/>
              <a:t>3/26/2017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117AD6-42D4-461C-BF97-C4E049A00D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000293-1D1E-4EDA-8A60-72071D7128D3}" type="datetimeFigureOut">
              <a:rPr lang="en-US" smtClean="0"/>
              <a:pPr/>
              <a:t>3/26/2017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117AD6-42D4-461C-BF97-C4E049A00D4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000293-1D1E-4EDA-8A60-72071D7128D3}" type="datetimeFigureOut">
              <a:rPr lang="en-US" smtClean="0"/>
              <a:pPr/>
              <a:t>3/26/2017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117AD6-42D4-461C-BF97-C4E049A00D4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000293-1D1E-4EDA-8A60-72071D7128D3}" type="datetimeFigureOut">
              <a:rPr lang="en-US" smtClean="0"/>
              <a:pPr/>
              <a:t>3/26/2017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117AD6-42D4-461C-BF97-C4E049A00D4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457199"/>
          </a:xfrm>
        </p:spPr>
        <p:txBody>
          <a:bodyPr>
            <a:normAutofit/>
          </a:bodyPr>
          <a:lstStyle/>
          <a:p>
            <a:r>
              <a:rPr lang="en-US" sz="2000" dirty="0" err="1" smtClean="0">
                <a:latin typeface="Times New Roman" pitchFamily="18" charset="0"/>
                <a:cs typeface="Times New Roman" pitchFamily="18" charset="0"/>
              </a:rPr>
              <a:t>Metoda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rizi</a:t>
            </a:r>
            <a:r>
              <a:rPr lang="sr-Latn-BA" sz="2000" dirty="0" smtClean="0">
                <a:latin typeface="Times New Roman" pitchFamily="18" charset="0"/>
                <a:cs typeface="Times New Roman" pitchFamily="18" charset="0"/>
              </a:rPr>
              <a:t>č</a:t>
            </a:r>
            <a:r>
              <a:rPr lang="en-US" sz="2000" dirty="0" smtClean="0">
                <a:latin typeface="Times New Roman" pitchFamily="18" charset="0"/>
                <a:cs typeface="Times New Roman" pitchFamily="18" charset="0"/>
              </a:rPr>
              <a:t>ne </a:t>
            </a:r>
            <a:r>
              <a:rPr lang="en-US" sz="2000" dirty="0" err="1" smtClean="0">
                <a:latin typeface="Times New Roman" pitchFamily="18" charset="0"/>
                <a:cs typeface="Times New Roman" pitchFamily="18" charset="0"/>
              </a:rPr>
              <a:t>vrednosti</a:t>
            </a:r>
            <a:r>
              <a:rPr lang="en-US" sz="2000" dirty="0" smtClean="0">
                <a:latin typeface="Times New Roman" pitchFamily="18" charset="0"/>
                <a:cs typeface="Times New Roman" pitchFamily="18" charset="0"/>
              </a:rPr>
              <a:t> </a:t>
            </a:r>
            <a:r>
              <a:rPr lang="sr-Latn-BA" sz="2000" dirty="0" smtClean="0">
                <a:latin typeface="Times New Roman" pitchFamily="18" charset="0"/>
                <a:cs typeface="Times New Roman" pitchFamily="18" charset="0"/>
              </a:rPr>
              <a:t>(VaR)</a:t>
            </a:r>
            <a:endParaRPr lang="en-US" sz="2000" dirty="0">
              <a:latin typeface="Times New Roman" pitchFamily="18" charset="0"/>
              <a:cs typeface="Times New Roman" pitchFamily="18" charset="0"/>
            </a:endParaRPr>
          </a:p>
        </p:txBody>
      </p:sp>
      <p:sp>
        <p:nvSpPr>
          <p:cNvPr id="3" name="Subtitle 2"/>
          <p:cNvSpPr>
            <a:spLocks noGrp="1"/>
          </p:cNvSpPr>
          <p:nvPr>
            <p:ph type="subTitle" idx="1"/>
          </p:nvPr>
        </p:nvSpPr>
        <p:spPr>
          <a:xfrm>
            <a:off x="609600" y="914400"/>
            <a:ext cx="7848600" cy="5257800"/>
          </a:xfrm>
        </p:spPr>
        <p:txBody>
          <a:bodyPr>
            <a:normAutofit/>
          </a:bodyPr>
          <a:lstStyle/>
          <a:p>
            <a:pPr algn="l"/>
            <a:r>
              <a:rPr lang="sr-Latn-BA" sz="2000" dirty="0" smtClean="0">
                <a:latin typeface="Times New Roman" pitchFamily="18" charset="0"/>
                <a:cs typeface="Times New Roman" pitchFamily="18" charset="0"/>
              </a:rPr>
              <a:t>VaR kao statistička mera rizika ocenjuje kolika se maksimalna količina novca može izgubiti na nekom potrfelju tokom nekog datog perioda vremena sa nekim datim nivoom povjerenja. Može biti primenjena na sve finansijske proizvode  i omogućava direktno poređenje rizika koji nastaje u različitim segmentima poslovanja. U praksi se izračunava na jednodnevni period i sa 95% poverenjem što znači da postoji verovatnoća od 95% da gubitak u potrfelju bude manji od izračunate vrednosti VaR. Ova metoda efektivno meri rizik jedino u uslovima kada se tržište ponaša normalno.</a:t>
            </a:r>
          </a:p>
          <a:p>
            <a:pPr algn="l"/>
            <a:r>
              <a:rPr lang="sr-Latn-BA" sz="2000" dirty="0" smtClean="0">
                <a:latin typeface="Times New Roman" pitchFamily="18" charset="0"/>
                <a:cs typeface="Times New Roman" pitchFamily="18" charset="0"/>
              </a:rPr>
              <a:t>- VaR se kombinuje sa drugim metodologijama kako bi se dobio adekvatan instrument za upravljanje rizikom.</a:t>
            </a:r>
            <a:endParaRPr lang="en-US" sz="20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a:bodyPr>
          <a:lstStyle/>
          <a:p>
            <a:r>
              <a:rPr lang="sr-Latn-BA" sz="2000" dirty="0" smtClean="0">
                <a:latin typeface="Times New Roman" pitchFamily="18" charset="0"/>
                <a:cs typeface="Times New Roman" pitchFamily="18" charset="0"/>
              </a:rPr>
              <a:t>Zajedničke karakteristike VaR metoda</a:t>
            </a:r>
            <a:endParaRPr lang="en-US" sz="20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914400"/>
            <a:ext cx="8229600" cy="5211763"/>
          </a:xfrm>
        </p:spPr>
        <p:txBody>
          <a:bodyPr>
            <a:normAutofit/>
          </a:bodyPr>
          <a:lstStyle/>
          <a:p>
            <a:pPr>
              <a:buNone/>
            </a:pPr>
            <a:r>
              <a:rPr lang="sr-Latn-BA" sz="2000" dirty="0" smtClean="0"/>
              <a:t>Zajedničke karakteristike svih VaR metoda: </a:t>
            </a:r>
          </a:p>
          <a:p>
            <a:pPr>
              <a:buFontTx/>
              <a:buChar char="-"/>
            </a:pPr>
            <a:r>
              <a:rPr lang="sr-Latn-BA" sz="2000" dirty="0" smtClean="0"/>
              <a:t>Koriste faktore rizika ali nedovoljan broj (valutne kurseve, kamatne stope, volatilnost)</a:t>
            </a:r>
          </a:p>
          <a:p>
            <a:pPr>
              <a:buFontTx/>
              <a:buChar char="-"/>
            </a:pPr>
            <a:r>
              <a:rPr lang="sr-Latn-BA" sz="2000" dirty="0" smtClean="0"/>
              <a:t>Da bi odredile odgovarajuću raspodelu za dobijene podatke koriste istorijsku raspodelu prema cenama na tržištu. Pri ovome trebalo bi odabrati dovoljno dugo vremensko razdoblje kako bi podaci sadržali i retke ekstremne događaje koji prouzrokuju gubitke. Takođe, neophodno je koristiti i najnovije tržišne podatke kako bi se predvidela buduća raspodela prinosa.</a:t>
            </a:r>
          </a:p>
          <a:p>
            <a:pPr>
              <a:buFontTx/>
              <a:buChar char="-"/>
            </a:pPr>
            <a:r>
              <a:rPr lang="sr-Latn-BA" sz="2000" dirty="0" smtClean="0"/>
              <a:t>Ključni upravljački metodi su: volatilnost, period zadržavanja i diversifikacija potrfelja.</a:t>
            </a:r>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a:bodyPr>
          <a:lstStyle/>
          <a:p>
            <a:r>
              <a:rPr lang="sr-Latn-BA" sz="2000" dirty="0" smtClean="0">
                <a:latin typeface="Times New Roman" pitchFamily="18" charset="0"/>
                <a:cs typeface="Times New Roman" pitchFamily="18" charset="0"/>
              </a:rPr>
              <a:t>Vrste VaR metoda</a:t>
            </a:r>
            <a:endParaRPr lang="en-US" sz="2000" dirty="0"/>
          </a:p>
        </p:txBody>
      </p:sp>
      <p:sp>
        <p:nvSpPr>
          <p:cNvPr id="3" name="Content Placeholder 2"/>
          <p:cNvSpPr>
            <a:spLocks noGrp="1"/>
          </p:cNvSpPr>
          <p:nvPr>
            <p:ph idx="1"/>
          </p:nvPr>
        </p:nvSpPr>
        <p:spPr>
          <a:xfrm>
            <a:off x="457200" y="762000"/>
            <a:ext cx="8229600" cy="5364163"/>
          </a:xfrm>
        </p:spPr>
        <p:txBody>
          <a:bodyPr>
            <a:normAutofit fontScale="92500" lnSpcReduction="20000"/>
          </a:bodyPr>
          <a:lstStyle/>
          <a:p>
            <a:pPr marL="457200" indent="-457200">
              <a:buAutoNum type="arabicPeriod"/>
            </a:pPr>
            <a:r>
              <a:rPr lang="sr-Latn-BA" sz="2000" b="1" i="1" dirty="0" smtClean="0">
                <a:latin typeface="Times New Roman" pitchFamily="18" charset="0"/>
                <a:cs typeface="Times New Roman" pitchFamily="18" charset="0"/>
              </a:rPr>
              <a:t>Parametarska VaR metoda</a:t>
            </a:r>
            <a:r>
              <a:rPr lang="sr-Latn-BA" sz="2000" dirty="0" smtClean="0">
                <a:latin typeface="Times New Roman" pitchFamily="18" charset="0"/>
                <a:cs typeface="Times New Roman" pitchFamily="18" charset="0"/>
              </a:rPr>
              <a:t>: </a:t>
            </a:r>
          </a:p>
          <a:p>
            <a:pPr marL="457200" indent="-457200">
              <a:buNone/>
            </a:pPr>
            <a:r>
              <a:rPr lang="sr-Latn-BA" sz="2000" dirty="0">
                <a:latin typeface="Times New Roman" pitchFamily="18" charset="0"/>
                <a:cs typeface="Times New Roman" pitchFamily="18" charset="0"/>
              </a:rPr>
              <a:t>I</a:t>
            </a:r>
            <a:r>
              <a:rPr lang="sr-Latn-BA" sz="2000" dirty="0" smtClean="0">
                <a:latin typeface="Times New Roman" pitchFamily="18" charset="0"/>
                <a:cs typeface="Times New Roman" pitchFamily="18" charset="0"/>
              </a:rPr>
              <a:t>zračunava se na bazi dva osnovna parametra: srednja vrednost dobitka/gubitka ( stope prinosa) posmatranog portfelja i standardne devijacije posmatranih podataka.</a:t>
            </a:r>
          </a:p>
          <a:p>
            <a:pPr marL="457200" indent="-457200">
              <a:buNone/>
            </a:pPr>
            <a:r>
              <a:rPr lang="sr-Latn-BA" sz="2000" dirty="0" smtClean="0">
                <a:latin typeface="Times New Roman" pitchFamily="18" charset="0"/>
                <a:cs typeface="Times New Roman" pitchFamily="18" charset="0"/>
              </a:rPr>
              <a:t>VaR= V*P gde je:</a:t>
            </a:r>
          </a:p>
          <a:p>
            <a:pPr marL="457200" indent="-457200">
              <a:buNone/>
            </a:pPr>
            <a:r>
              <a:rPr lang="sr-Latn-BA" sz="2000" dirty="0" smtClean="0">
                <a:latin typeface="Times New Roman" pitchFamily="18" charset="0"/>
                <a:cs typeface="Times New Roman" pitchFamily="18" charset="0"/>
              </a:rPr>
              <a:t>V= volatilnost tj. Karakteristika HoV , robe ili tržišta da cene rastu ili padaju ubrzano u kratkom vremenskom intervalu.</a:t>
            </a:r>
          </a:p>
          <a:p>
            <a:pPr marL="457200" indent="-457200">
              <a:buNone/>
            </a:pPr>
            <a:r>
              <a:rPr lang="sr-Latn-BA" sz="2000" dirty="0" smtClean="0">
                <a:latin typeface="Times New Roman" pitchFamily="18" charset="0"/>
                <a:cs typeface="Times New Roman" pitchFamily="18" charset="0"/>
              </a:rPr>
              <a:t>P= pozicija vrednosti</a:t>
            </a:r>
          </a:p>
          <a:p>
            <a:pPr marL="457200" indent="-457200">
              <a:buNone/>
            </a:pPr>
            <a:r>
              <a:rPr lang="sr-Latn-BA" sz="2000" dirty="0" smtClean="0">
                <a:latin typeface="Times New Roman" pitchFamily="18" charset="0"/>
                <a:cs typeface="Times New Roman" pitchFamily="18" charset="0"/>
              </a:rPr>
              <a:t>Jedna od osnovnih pretpostavki pri izračunavanju VaR je da prinosi na finansijskim tržištima imaju približno normalnu raspodelu što znači da volantilnost može da bude opisana u vidu standardne devijacije i izražava se u procentualnim promjenama.</a:t>
            </a:r>
          </a:p>
          <a:p>
            <a:pPr marL="457200" indent="-457200">
              <a:buNone/>
            </a:pPr>
            <a:r>
              <a:rPr lang="sr-Latn-BA" sz="2000" b="1" i="1" dirty="0" smtClean="0">
                <a:latin typeface="Times New Roman" pitchFamily="18" charset="0"/>
                <a:cs typeface="Times New Roman" pitchFamily="18" charset="0"/>
              </a:rPr>
              <a:t>2. Istorijska simulacija:  </a:t>
            </a:r>
            <a:r>
              <a:rPr lang="sr-Latn-BA" sz="2000" dirty="0" smtClean="0">
                <a:latin typeface="Times New Roman" pitchFamily="18" charset="0"/>
                <a:cs typeface="Times New Roman" pitchFamily="18" charset="0"/>
              </a:rPr>
              <a:t>Ovo je najjednostavnija i najrasprostranjenija metoda za izračunavanje VaR.  Pretpostavka ovog modela (i njegova najveća zamjerka) je da će budućnost biti veoma slična nedavnoj  prošlosti. Prema podacima iz nedavne prošlosti može se predvideti bliska budućnost. Ključni momenat za primenu ove metode je izbor vremenske sekvence u prošlosti na osnovu koje se računa VaR za portfelj u budućnosti.</a:t>
            </a:r>
          </a:p>
          <a:p>
            <a:pPr marL="457200" indent="-457200">
              <a:buNone/>
            </a:pPr>
            <a:r>
              <a:rPr lang="sr-Latn-BA" sz="2000" dirty="0" smtClean="0">
                <a:latin typeface="Times New Roman" pitchFamily="18" charset="0"/>
                <a:cs typeface="Times New Roman" pitchFamily="18" charset="0"/>
              </a:rPr>
              <a:t>Ova metoda je prihvatljivija za zemlje u tranziciji od parametarske metode.</a:t>
            </a:r>
            <a:endParaRPr lang="en-US" sz="20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a:bodyPr>
          <a:lstStyle/>
          <a:p>
            <a:r>
              <a:rPr lang="sr-Latn-BA" sz="2000" dirty="0" smtClean="0">
                <a:latin typeface="Times New Roman" pitchFamily="18" charset="0"/>
                <a:cs typeface="Times New Roman" pitchFamily="18" charset="0"/>
              </a:rPr>
              <a:t>Vrste VaR metoda</a:t>
            </a:r>
            <a:endParaRPr lang="en-US" sz="2000" dirty="0"/>
          </a:p>
        </p:txBody>
      </p:sp>
      <p:sp>
        <p:nvSpPr>
          <p:cNvPr id="3" name="Content Placeholder 2"/>
          <p:cNvSpPr>
            <a:spLocks noGrp="1"/>
          </p:cNvSpPr>
          <p:nvPr>
            <p:ph idx="1"/>
          </p:nvPr>
        </p:nvSpPr>
        <p:spPr>
          <a:xfrm>
            <a:off x="457200" y="838200"/>
            <a:ext cx="8229600" cy="5287963"/>
          </a:xfrm>
        </p:spPr>
        <p:txBody>
          <a:bodyPr>
            <a:normAutofit/>
          </a:bodyPr>
          <a:lstStyle/>
          <a:p>
            <a:pPr>
              <a:buNone/>
            </a:pPr>
            <a:r>
              <a:rPr lang="sr-Latn-BA" sz="2000" dirty="0" smtClean="0">
                <a:latin typeface="Times New Roman" pitchFamily="18" charset="0"/>
                <a:cs typeface="Times New Roman" pitchFamily="18" charset="0"/>
              </a:rPr>
              <a:t>3</a:t>
            </a:r>
            <a:r>
              <a:rPr lang="sr-Latn-BA" sz="2000" b="1" i="1" dirty="0" smtClean="0">
                <a:latin typeface="Times New Roman" pitchFamily="18" charset="0"/>
                <a:cs typeface="Times New Roman" pitchFamily="18" charset="0"/>
              </a:rPr>
              <a:t>. Monte Karlo simulacija: </a:t>
            </a:r>
            <a:r>
              <a:rPr lang="en-US" sz="2000" dirty="0" err="1" smtClean="0">
                <a:latin typeface="Times New Roman" pitchFamily="18" charset="0"/>
                <a:cs typeface="Times New Roman" pitchFamily="18" charset="0"/>
              </a:rPr>
              <a:t>uklju</a:t>
            </a:r>
            <a:r>
              <a:rPr lang="sr-Latn-BA" sz="2000" dirty="0" smtClean="0">
                <a:latin typeface="Times New Roman" pitchFamily="18" charset="0"/>
                <a:cs typeface="Times New Roman" pitchFamily="18" charset="0"/>
              </a:rPr>
              <a:t>čuje vještačko generisanje veoma velikog skupa događaja iz kojih se izračunava VaR što znači da pokriva širok spektar mogućih vrednosti finansijskih promenjivih pri čemu se u potpunosti uzimaju u obzir njihove moguće korelacije.</a:t>
            </a:r>
          </a:p>
          <a:p>
            <a:pPr>
              <a:buNone/>
            </a:pPr>
            <a:r>
              <a:rPr lang="sr-Latn-BA" sz="2000" dirty="0" smtClean="0">
                <a:latin typeface="Times New Roman" pitchFamily="18" charset="0"/>
                <a:cs typeface="Times New Roman" pitchFamily="18" charset="0"/>
              </a:rPr>
              <a:t> Osobine Monte Karlo simulacije:</a:t>
            </a:r>
          </a:p>
          <a:p>
            <a:pPr>
              <a:buFontTx/>
              <a:buChar char="-"/>
            </a:pPr>
            <a:r>
              <a:rPr lang="sr-Latn-BA" sz="2000" dirty="0" smtClean="0">
                <a:latin typeface="Times New Roman" pitchFamily="18" charset="0"/>
                <a:cs typeface="Times New Roman" pitchFamily="18" charset="0"/>
              </a:rPr>
              <a:t>Koristi nelinearne modele vrednovanja portfelja,</a:t>
            </a:r>
          </a:p>
          <a:p>
            <a:pPr>
              <a:buFontTx/>
              <a:buChar char="-"/>
            </a:pPr>
            <a:r>
              <a:rPr lang="sr-Latn-BA" sz="2000" dirty="0" smtClean="0">
                <a:latin typeface="Times New Roman" pitchFamily="18" charset="0"/>
                <a:cs typeface="Times New Roman" pitchFamily="18" charset="0"/>
              </a:rPr>
              <a:t>Može generisati beskonačan broj scenarija i testirati mnogobrojne moguće događaje,</a:t>
            </a:r>
          </a:p>
          <a:p>
            <a:pPr>
              <a:buFontTx/>
              <a:buChar char="-"/>
            </a:pPr>
            <a:r>
              <a:rPr lang="sr-Latn-BA" sz="2000" dirty="0" smtClean="0">
                <a:latin typeface="Times New Roman" pitchFamily="18" charset="0"/>
                <a:cs typeface="Times New Roman" pitchFamily="18" charset="0"/>
              </a:rPr>
              <a:t>Podrazumeva duže vreme za izračunavanje VaR</a:t>
            </a:r>
          </a:p>
          <a:p>
            <a:pPr>
              <a:buFontTx/>
              <a:buChar char="-"/>
            </a:pPr>
            <a:r>
              <a:rPr lang="sr-Latn-BA" sz="2000" dirty="0" smtClean="0">
                <a:latin typeface="Times New Roman" pitchFamily="18" charset="0"/>
                <a:cs typeface="Times New Roman" pitchFamily="18" charset="0"/>
              </a:rPr>
              <a:t>Pretpostavlja da su prinosi normalno distribuirani.</a:t>
            </a:r>
            <a:endParaRPr lang="en-US" sz="20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533399"/>
          </a:xfrm>
        </p:spPr>
        <p:txBody>
          <a:bodyPr>
            <a:normAutofit/>
          </a:bodyPr>
          <a:lstStyle/>
          <a:p>
            <a:r>
              <a:rPr lang="sr-Latn-BA" sz="2000" dirty="0" smtClean="0">
                <a:latin typeface="Times New Roman" pitchFamily="18" charset="0"/>
                <a:cs typeface="Times New Roman" pitchFamily="18" charset="0"/>
              </a:rPr>
              <a:t>Mjerenje volatilnosti</a:t>
            </a:r>
            <a:endParaRPr lang="en-US" sz="2000" dirty="0">
              <a:latin typeface="Times New Roman" pitchFamily="18" charset="0"/>
              <a:cs typeface="Times New Roman" pitchFamily="18" charset="0"/>
            </a:endParaRPr>
          </a:p>
        </p:txBody>
      </p:sp>
      <p:sp>
        <p:nvSpPr>
          <p:cNvPr id="3" name="Subtitle 2"/>
          <p:cNvSpPr>
            <a:spLocks noGrp="1"/>
          </p:cNvSpPr>
          <p:nvPr>
            <p:ph type="subTitle" idx="1"/>
          </p:nvPr>
        </p:nvSpPr>
        <p:spPr>
          <a:xfrm>
            <a:off x="533400" y="762000"/>
            <a:ext cx="7924800" cy="5562600"/>
          </a:xfrm>
        </p:spPr>
        <p:txBody>
          <a:bodyPr>
            <a:normAutofit fontScale="92500" lnSpcReduction="10000"/>
          </a:bodyPr>
          <a:lstStyle/>
          <a:p>
            <a:pPr algn="l"/>
            <a:r>
              <a:rPr lang="sr-Latn-BA" sz="2000" dirty="0" smtClean="0">
                <a:latin typeface="Times New Roman" pitchFamily="18" charset="0"/>
                <a:cs typeface="Times New Roman" pitchFamily="18" charset="0"/>
              </a:rPr>
              <a:t>Postoje različiti načini mjerenja volatilnosti pri čemu se svaki od njih ponaša različito i time direktno utiče na VaR model.</a:t>
            </a:r>
          </a:p>
          <a:p>
            <a:pPr marL="457200" indent="-457200" algn="l">
              <a:buAutoNum type="arabicPeriod"/>
            </a:pPr>
            <a:r>
              <a:rPr lang="sr-Latn-BA" sz="2000" dirty="0" smtClean="0">
                <a:latin typeface="Times New Roman" pitchFamily="18" charset="0"/>
                <a:cs typeface="Times New Roman" pitchFamily="18" charset="0"/>
              </a:rPr>
              <a:t>Standardna devijacija: meri disperziju raspodele, tj. prosečno rastojanje promene cena od srednje vrednosti.</a:t>
            </a:r>
          </a:p>
          <a:p>
            <a:pPr marL="457200" indent="-457200" algn="l">
              <a:buAutoNum type="arabicPeriod"/>
            </a:pPr>
            <a:r>
              <a:rPr lang="sr-Latn-BA" sz="2000" dirty="0" smtClean="0">
                <a:latin typeface="Times New Roman" pitchFamily="18" charset="0"/>
                <a:cs typeface="Times New Roman" pitchFamily="18" charset="0"/>
              </a:rPr>
              <a:t>Prost pokretni prosek- isti metod kao i standardna devijacija s tim što je pretpostavka da je srednja vrednost jednaka 0 što je kod mnogih cenovnih promena slučaj.</a:t>
            </a:r>
          </a:p>
          <a:p>
            <a:pPr marL="457200" indent="-457200" algn="l">
              <a:buAutoNum type="arabicPeriod"/>
            </a:pPr>
            <a:r>
              <a:rPr lang="sr-Latn-BA" sz="2000" dirty="0" smtClean="0">
                <a:latin typeface="Times New Roman" pitchFamily="18" charset="0"/>
                <a:cs typeface="Times New Roman" pitchFamily="18" charset="0"/>
              </a:rPr>
              <a:t>Procentualni metod/istorijska stimulacija je najjednostavniji metod koji ne uzima u obzir bilo koju jednačinu niti formulu raspodele serija podataka. Serija procentualnih cenovnih promena se prvo sortira a potom podeli u procentima. Volatilnost se razmatra kao ona cenovna promena koja korespondira traženom nivou poverenja.</a:t>
            </a:r>
          </a:p>
          <a:p>
            <a:pPr marL="457200" indent="-457200" algn="l">
              <a:buAutoNum type="arabicPeriod"/>
            </a:pPr>
            <a:r>
              <a:rPr lang="sr-Latn-BA" sz="2000" dirty="0" smtClean="0">
                <a:latin typeface="Times New Roman" pitchFamily="18" charset="0"/>
                <a:cs typeface="Times New Roman" pitchFamily="18" charset="0"/>
              </a:rPr>
              <a:t>BRW model-modeli simulacije ponedrisani vremenom predstavljaju generisani oblik istorijske simulacije.</a:t>
            </a:r>
          </a:p>
          <a:p>
            <a:pPr marL="457200" indent="-457200" algn="l">
              <a:buAutoNum type="arabicPeriod"/>
            </a:pPr>
            <a:r>
              <a:rPr lang="sr-Latn-BA" sz="2000" dirty="0" smtClean="0">
                <a:latin typeface="Times New Roman" pitchFamily="18" charset="0"/>
                <a:cs typeface="Times New Roman" pitchFamily="18" charset="0"/>
              </a:rPr>
              <a:t>Metoda eksponencijalnih ponderisanih pokretnih preseka (EWMA), model kondicionalne varijanse prihoda</a:t>
            </a:r>
          </a:p>
          <a:p>
            <a:pPr marL="457200" indent="-457200" algn="l">
              <a:buAutoNum type="arabicPeriod"/>
            </a:pPr>
            <a:r>
              <a:rPr lang="sr-Latn-BA" sz="2000" dirty="0" smtClean="0">
                <a:latin typeface="Times New Roman" pitchFamily="18" charset="0"/>
                <a:cs typeface="Times New Roman" pitchFamily="18" charset="0"/>
              </a:rPr>
              <a:t>GARCH modeli: zasnivaju se na pretpostavci da se na bazi prinosa i volantilnosti iz prethodnog perioda može prognozirati buduća volantilnost.</a:t>
            </a:r>
          </a:p>
          <a:p>
            <a:pPr marL="457200" indent="-457200" algn="l">
              <a:buAutoNum type="arabicPeriod"/>
            </a:pPr>
            <a:endParaRPr lang="en-US" sz="20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a:bodyPr>
          <a:lstStyle/>
          <a:p>
            <a:r>
              <a:rPr lang="sr-Latn-BA" sz="2000" dirty="0" smtClean="0">
                <a:latin typeface="Times New Roman" pitchFamily="18" charset="0"/>
                <a:cs typeface="Times New Roman" pitchFamily="18" charset="0"/>
              </a:rPr>
              <a:t>Merenje koreliranosti/ upravljanje tržišnim rizikom sa Var metodom</a:t>
            </a:r>
            <a:endParaRPr lang="en-US" sz="20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914400"/>
            <a:ext cx="8229600" cy="5211763"/>
          </a:xfrm>
        </p:spPr>
        <p:txBody>
          <a:bodyPr>
            <a:normAutofit/>
          </a:bodyPr>
          <a:lstStyle/>
          <a:p>
            <a:r>
              <a:rPr lang="sr-Latn-BA" sz="2000" dirty="0" smtClean="0">
                <a:latin typeface="Times New Roman" pitchFamily="18" charset="0"/>
                <a:cs typeface="Times New Roman" pitchFamily="18" charset="0"/>
              </a:rPr>
              <a:t>Korelacija označava stepen diversifikacije portfelja i označava se putem koeficijenta korelacije. Neophodno je da se cenovne promene dva instrumenta posmatraju u isto vreme da bi se dobila njihova logična korelacija. Vremenska greška može predstavljati ozbiljan problem kod portfelja većih obima a koji se najčešće rešava izračunavanjem korelacije zasnovane na cenovnim promenama u periodu od pet radnih dana.</a:t>
            </a:r>
          </a:p>
          <a:p>
            <a:endParaRPr lang="sr-Latn-BA" sz="2000" dirty="0" smtClean="0">
              <a:latin typeface="Times New Roman" pitchFamily="18" charset="0"/>
              <a:cs typeface="Times New Roman" pitchFamily="18" charset="0"/>
            </a:endParaRPr>
          </a:p>
          <a:p>
            <a:r>
              <a:rPr lang="sr-Latn-BA" sz="2000" dirty="0" smtClean="0">
                <a:latin typeface="Times New Roman" pitchFamily="18" charset="0"/>
                <a:cs typeface="Times New Roman" pitchFamily="18" charset="0"/>
              </a:rPr>
              <a:t>Cilj upravljanja rizikom je da se privredni subjekat zaštiti od potencijalnih gubitaka.Tolerancija rizika privrednog subjekta je njegova spremnost da uđe u rizik kao i infrastruktura za limitiranje rizika. Tolerancija rizika banke je količina novca koja je banka spremna da izgubi po vrsti instrumenata odnosno ukupno po rizičnim poslovima kako na nivou organizacionog dela, tako i na nivou banke.</a:t>
            </a:r>
            <a:endParaRPr lang="en-US" sz="20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a:bodyPr>
          <a:lstStyle/>
          <a:p>
            <a:r>
              <a:rPr lang="sr-Latn-BA" sz="2000" dirty="0" smtClean="0">
                <a:latin typeface="Times New Roman" pitchFamily="18" charset="0"/>
                <a:cs typeface="Times New Roman" pitchFamily="18" charset="0"/>
              </a:rPr>
              <a:t>Dosadašnja iskustva u primeni VaR metode</a:t>
            </a:r>
            <a:endParaRPr lang="en-US" sz="20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838200"/>
            <a:ext cx="8229600" cy="5287963"/>
          </a:xfrm>
        </p:spPr>
        <p:txBody>
          <a:bodyPr>
            <a:normAutofit/>
          </a:bodyPr>
          <a:lstStyle/>
          <a:p>
            <a:r>
              <a:rPr lang="sr-Latn-BA" sz="2000" dirty="0" smtClean="0">
                <a:latin typeface="Times New Roman" pitchFamily="18" charset="0"/>
                <a:cs typeface="Times New Roman" pitchFamily="18" charset="0"/>
              </a:rPr>
              <a:t>Ova meotodologija je prvenstveno bila usmerena na upravljanje tržišnim rizikom ali je Bazelski komitet proširio njenu primenu na integrisani pristup vrednovanju kreditnog rizika, tržišnog rizika i operativnog rizika u poslovanju banaka. Komitet za osiguranje Evropske komisije takođe je proširio primenu VaR na integrisani pristup vrednovanju rizika osiguranja, tržišnog rizika, kreditnog rizika i operativnog rizika u poslovanju društava za osiguranje. Ovu metodu je uvek potrebno nadopuniti kontrolama i postavljanjem limita kako bi rezultati bili adekvatni.</a:t>
            </a:r>
          </a:p>
          <a:p>
            <a:r>
              <a:rPr lang="sr-Latn-BA" sz="2000" dirty="0" smtClean="0">
                <a:latin typeface="Times New Roman" pitchFamily="18" charset="0"/>
                <a:cs typeface="Times New Roman" pitchFamily="18" charset="0"/>
              </a:rPr>
              <a:t>VaR je uzet kao osnov za  Bazelski sporazum i Direktive  solventnosti Evropske unije čija je uloga jačanje stabilnosti međunarodnog bankarskog sistema odnosno delatnosti osiguranja.</a:t>
            </a:r>
          </a:p>
          <a:p>
            <a:r>
              <a:rPr lang="sr-Latn-BA" sz="2000" dirty="0" smtClean="0">
                <a:latin typeface="Times New Roman" pitchFamily="18" charset="0"/>
                <a:cs typeface="Times New Roman" pitchFamily="18" charset="0"/>
              </a:rPr>
              <a:t>Dobar savremeni menadžer za upravljanje rizikom mora posedovati vrhunska znanja o finansijskim tržištima i finansijskim instrumentima, vrednovanju HoV , računovodstvu, statistici i matematici.</a:t>
            </a:r>
          </a:p>
          <a:p>
            <a:endParaRPr lang="en-US" sz="20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609599"/>
          </a:xfrm>
        </p:spPr>
        <p:txBody>
          <a:bodyPr>
            <a:normAutofit/>
          </a:bodyPr>
          <a:lstStyle/>
          <a:p>
            <a:r>
              <a:rPr lang="sr-Latn-BA" sz="2000" dirty="0" smtClean="0">
                <a:latin typeface="Times New Roman" pitchFamily="18" charset="0"/>
                <a:cs typeface="Times New Roman" pitchFamily="18" charset="0"/>
              </a:rPr>
              <a:t>VaR metoda-nedostaci</a:t>
            </a:r>
            <a:endParaRPr lang="en-US" sz="2000" dirty="0">
              <a:latin typeface="Times New Roman" pitchFamily="18" charset="0"/>
              <a:cs typeface="Times New Roman" pitchFamily="18" charset="0"/>
            </a:endParaRPr>
          </a:p>
        </p:txBody>
      </p:sp>
      <p:sp>
        <p:nvSpPr>
          <p:cNvPr id="3" name="Subtitle 2"/>
          <p:cNvSpPr>
            <a:spLocks noGrp="1"/>
          </p:cNvSpPr>
          <p:nvPr>
            <p:ph type="subTitle" idx="1"/>
          </p:nvPr>
        </p:nvSpPr>
        <p:spPr>
          <a:xfrm>
            <a:off x="762000" y="1143000"/>
            <a:ext cx="7696200" cy="4953000"/>
          </a:xfrm>
        </p:spPr>
        <p:txBody>
          <a:bodyPr>
            <a:normAutofit/>
          </a:bodyPr>
          <a:lstStyle/>
          <a:p>
            <a:pPr algn="l">
              <a:buFont typeface="Arial" charset="0"/>
              <a:buChar char="•"/>
            </a:pPr>
            <a:r>
              <a:rPr lang="sr-Latn-BA" sz="2000" dirty="0" smtClean="0">
                <a:latin typeface="Times New Roman" pitchFamily="18" charset="0"/>
                <a:cs typeface="Times New Roman" pitchFamily="18" charset="0"/>
              </a:rPr>
              <a:t>Preuzima pretpostavke iz fizike i matematike i direktno ih primenjuje na finansije ne uzimajući u obzir važne osobine društvenih sistema</a:t>
            </a:r>
          </a:p>
          <a:p>
            <a:pPr algn="l">
              <a:buFont typeface="Arial" charset="0"/>
              <a:buChar char="•"/>
            </a:pPr>
            <a:r>
              <a:rPr lang="sr-Latn-BA" sz="2000" dirty="0" smtClean="0">
                <a:latin typeface="Times New Roman" pitchFamily="18" charset="0"/>
                <a:cs typeface="Times New Roman" pitchFamily="18" charset="0"/>
              </a:rPr>
              <a:t>Metoda je previše neprecizna s obzirom na to da različiti VaR modeli daju veoma različite procene rizika a da pri tome koriste iste podatke</a:t>
            </a:r>
          </a:p>
          <a:p>
            <a:pPr algn="l">
              <a:buFont typeface="Arial" charset="0"/>
              <a:buChar char="•"/>
            </a:pPr>
            <a:r>
              <a:rPr lang="sr-Latn-BA" sz="2000" dirty="0" smtClean="0">
                <a:latin typeface="Times New Roman" pitchFamily="18" charset="0"/>
                <a:cs typeface="Times New Roman" pitchFamily="18" charset="0"/>
              </a:rPr>
              <a:t> Postoji intencija brokera da investiraju u instrumente koji prikazuju mali iznos VaR u odnosu na stvarni rizik što dovodi da se veći iznosi novca ulažu u rizičniju imovinu o kojoj VaR modeli ne daju prav epredstave rizika.</a:t>
            </a:r>
          </a:p>
          <a:p>
            <a:pPr algn="l">
              <a:buFont typeface="Arial" charset="0"/>
              <a:buChar char="•"/>
            </a:pPr>
            <a:r>
              <a:rPr lang="sr-Latn-BA" sz="2000" dirty="0" smtClean="0">
                <a:latin typeface="Times New Roman" pitchFamily="18" charset="0"/>
                <a:cs typeface="Times New Roman" pitchFamily="18" charset="0"/>
              </a:rPr>
              <a:t>Nezadovoljavanje sub-aditivnosti, odnosno može se desiti da iznos VaR-a ukupnih pozicija portfelja ne bude veći od sume VaR samostalnih pozicija koje čine portfelj.</a:t>
            </a:r>
            <a:endParaRPr lang="sr-Latn-BA" sz="2000" smtClean="0">
              <a:latin typeface="Times New Roman" pitchFamily="18" charset="0"/>
              <a:cs typeface="Times New Roman" pitchFamily="18" charset="0"/>
            </a:endParaRPr>
          </a:p>
          <a:p>
            <a:pPr algn="l">
              <a:buFont typeface="Arial" charset="0"/>
              <a:buChar char="•"/>
            </a:pPr>
            <a:endParaRPr lang="en-US" sz="20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TotalTime>
  <Words>1002</Words>
  <Application>Microsoft Office PowerPoint</Application>
  <PresentationFormat>On-screen Show (4:3)</PresentationFormat>
  <Paragraphs>45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Metoda rizične vrednosti (VaR)</vt:lpstr>
      <vt:lpstr>Zajedničke karakteristike VaR metoda</vt:lpstr>
      <vt:lpstr>Vrste VaR metoda</vt:lpstr>
      <vt:lpstr>Vrste VaR metoda</vt:lpstr>
      <vt:lpstr>Mjerenje volatilnosti</vt:lpstr>
      <vt:lpstr>Merenje koreliranosti/ upravljanje tržišnim rizikom sa Var metodom</vt:lpstr>
      <vt:lpstr>Dosadašnja iskustva u primeni VaR metode</vt:lpstr>
      <vt:lpstr>VaR metoda-nedostaci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Metoda rizične vrednosti (VaR)</dc:title>
  <dc:creator>ITspu</dc:creator>
  <cp:lastModifiedBy>ITspu</cp:lastModifiedBy>
  <cp:revision>5</cp:revision>
  <dcterms:created xsi:type="dcterms:W3CDTF">2017-02-22T13:09:01Z</dcterms:created>
  <dcterms:modified xsi:type="dcterms:W3CDTF">2017-03-26T14:23:57Z</dcterms:modified>
</cp:coreProperties>
</file>