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DE3BC-788A-4217-A13A-C2C93B2E0D03}" type="datetimeFigureOut">
              <a:rPr lang="sr-Latn-CS" smtClean="0"/>
              <a:t>27.4.2017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E1558-4842-44AD-BE49-F609A4E87B5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65005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sr-Latn-RS" noProof="0" smtClean="0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sr-Latn-RS" noProof="0" smtClean="0"/>
              <a:t>Click to edit Master subtitle style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035F34-6E15-4229-9C14-CE83F8849E8A}" type="slidenum">
              <a:rPr lang="en-US" altLang="sr-Latn-RS"/>
              <a:pPr/>
              <a:t>‹#›</a:t>
            </a:fld>
            <a:endParaRPr lang="en-US" altLang="sr-Latn-RS"/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536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537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537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grpSp>
          <p:nvGrpSpPr>
            <p:cNvPr id="1537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537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sp>
            <p:nvSpPr>
              <p:cNvPr id="1537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sp>
            <p:nvSpPr>
              <p:cNvPr id="1537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sp>
            <p:nvSpPr>
              <p:cNvPr id="1537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sp>
            <p:nvSpPr>
              <p:cNvPr id="1537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</p:grpSp>
      </p:grp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537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538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538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grpSp>
          <p:nvGrpSpPr>
            <p:cNvPr id="1538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538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sp>
            <p:nvSpPr>
              <p:cNvPr id="1538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sp>
            <p:nvSpPr>
              <p:cNvPr id="1538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sp>
            <p:nvSpPr>
              <p:cNvPr id="1538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sp>
            <p:nvSpPr>
              <p:cNvPr id="1538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</p:grpSp>
      </p:grpSp>
      <p:sp>
        <p:nvSpPr>
          <p:cNvPr id="1538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6EF38-09DD-417D-8BED-EA7BC877523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0163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77D33-80F8-4709-85BB-1F8D5C9477A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181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9C9F3-E652-4A83-B4A3-60F7F76AABC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1933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6F37E-1252-4A49-87AA-5C27916D9E4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694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AD4C3-EBD1-490D-84FF-430891DAE81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46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0307-7EEA-4000-8605-7E3B04C37E4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1829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5364C-4E5F-45E1-9B4E-809F3748E78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0846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FBC46-1C8E-41A2-B5CF-FC478FA1862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9064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3CB4C-87C4-4181-B015-9010E0695C6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0399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A5BBA-5F64-4A90-9BE3-A3A6A62CA14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2223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sr-Latn-R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sr-Latn-R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A395B8A-30CB-4383-ABCF-0A34B623B2DD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r-Latn-CS"/>
          </a:p>
        </p:txBody>
      </p:sp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434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434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434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435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435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435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435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435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435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grpSp>
          <p:nvGrpSpPr>
            <p:cNvPr id="1435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435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435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5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6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</p:grpSp>
          <p:sp>
            <p:nvSpPr>
              <p:cNvPr id="1436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sp>
            <p:nvSpPr>
              <p:cNvPr id="1436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sp>
            <p:nvSpPr>
              <p:cNvPr id="1436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grpSp>
            <p:nvGrpSpPr>
              <p:cNvPr id="1436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436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6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6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6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6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7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7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7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</p:grpSp>
        </p:grpSp>
      </p:grpSp>
      <p:grpSp>
        <p:nvGrpSpPr>
          <p:cNvPr id="1437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437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  <p:sp>
          <p:nvSpPr>
            <p:cNvPr id="1437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CS"/>
            </a:p>
          </p:txBody>
        </p:sp>
      </p:grpSp>
      <p:grpSp>
        <p:nvGrpSpPr>
          <p:cNvPr id="1437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437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437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CS"/>
              </a:p>
            </p:txBody>
          </p:sp>
          <p:grpSp>
            <p:nvGrpSpPr>
              <p:cNvPr id="1437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438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8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8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8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8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8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8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  <p:sp>
              <p:nvSpPr>
                <p:cNvPr id="1438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r-Latn-CS"/>
                </a:p>
              </p:txBody>
            </p:sp>
          </p:grpSp>
        </p:grpSp>
        <p:sp>
          <p:nvSpPr>
            <p:cNvPr id="1438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r-Latn-C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60350"/>
            <a:ext cx="7772400" cy="2852738"/>
          </a:xfrm>
        </p:spPr>
        <p:txBody>
          <a:bodyPr/>
          <a:lstStyle/>
          <a:p>
            <a:pPr algn="r"/>
            <a:r>
              <a:rPr lang="sr-Latn-CS" altLang="sr-Latn-RS" sz="6000"/>
              <a:t>POSLOVNO KOMUNICIRANJE</a:t>
            </a:r>
            <a:endParaRPr lang="en-US" altLang="sr-Latn-RS" sz="6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141663"/>
            <a:ext cx="8208962" cy="3527425"/>
          </a:xfrm>
        </p:spPr>
        <p:txBody>
          <a:bodyPr/>
          <a:lstStyle/>
          <a:p>
            <a:r>
              <a:rPr lang="en-US" altLang="sr-Latn-RS" dirty="0" err="1" smtClean="0"/>
              <a:t>Asistent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Dragana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Ga</a:t>
            </a:r>
            <a:r>
              <a:rPr lang="sr-Latn-RS" altLang="sr-Latn-RS" dirty="0" smtClean="0"/>
              <a:t>šević</a:t>
            </a:r>
            <a:endParaRPr lang="sr-Latn-CS" altLang="sr-Latn-RS" dirty="0" smtClean="0"/>
          </a:p>
          <a:p>
            <a:r>
              <a:rPr lang="sr-Latn-CS" altLang="sr-Latn-RS" dirty="0" smtClean="0"/>
              <a:t>Kabinet </a:t>
            </a:r>
            <a:r>
              <a:rPr lang="sr-Latn-CS" altLang="sr-Latn-RS" dirty="0"/>
              <a:t>broj: </a:t>
            </a:r>
            <a:r>
              <a:rPr lang="sr-Latn-CS" altLang="sr-Latn-RS" dirty="0" smtClean="0"/>
              <a:t>33</a:t>
            </a:r>
            <a:endParaRPr lang="sr-Latn-CS" altLang="sr-Latn-RS" dirty="0"/>
          </a:p>
          <a:p>
            <a:r>
              <a:rPr lang="sr-Latn-CS" altLang="sr-Latn-RS" dirty="0"/>
              <a:t>Konsultacije</a:t>
            </a:r>
            <a:r>
              <a:rPr lang="sr-Latn-CS" altLang="sr-Latn-RS" dirty="0" smtClean="0"/>
              <a:t>: </a:t>
            </a:r>
          </a:p>
          <a:p>
            <a:r>
              <a:rPr lang="sr-Latn-CS" altLang="sr-Latn-RS" dirty="0" smtClean="0"/>
              <a:t>Petak 10:10-12:10</a:t>
            </a:r>
            <a:endParaRPr lang="en-US" altLang="sr-Latn-RS" dirty="0" smtClean="0"/>
          </a:p>
          <a:p>
            <a:endParaRPr lang="sr-Latn-CS" altLang="sr-Latn-RS" dirty="0" smtClean="0"/>
          </a:p>
          <a:p>
            <a:r>
              <a:rPr lang="en-US" altLang="sr-Latn-RS" dirty="0" smtClean="0"/>
              <a:t>d</a:t>
            </a:r>
            <a:r>
              <a:rPr lang="sr-Latn-CS" altLang="sr-Latn-RS" dirty="0" smtClean="0"/>
              <a:t>raganag.vps</a:t>
            </a:r>
            <a:r>
              <a:rPr lang="en-US" altLang="sr-Latn-RS" dirty="0" smtClean="0"/>
              <a:t>@gmail.com</a:t>
            </a:r>
            <a:endParaRPr lang="sr-Latn-CS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993063" cy="1060450"/>
          </a:xfrm>
        </p:spPr>
        <p:txBody>
          <a:bodyPr/>
          <a:lstStyle/>
          <a:p>
            <a:r>
              <a:rPr lang="sr-Latn-CS" altLang="sr-Latn-RS" sz="4800"/>
              <a:t>Bodovanje - ocenjivanje</a:t>
            </a:r>
            <a:endParaRPr lang="en-US" altLang="sr-Latn-RS" sz="4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496300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sr-Latn-CS" altLang="sr-Latn-RS" sz="4000"/>
              <a:t>I Predispitne obaveze = 55 poena</a:t>
            </a:r>
          </a:p>
          <a:p>
            <a:pPr algn="just">
              <a:buFontTx/>
              <a:buNone/>
            </a:pPr>
            <a:r>
              <a:rPr lang="sr-Latn-CS" altLang="sr-Latn-RS" sz="4000"/>
              <a:t>II Ispitne obaveze ( završni ispit ) = 45 poena</a:t>
            </a:r>
          </a:p>
          <a:p>
            <a:pPr algn="just">
              <a:buFontTx/>
              <a:buNone/>
            </a:pPr>
            <a:endParaRPr lang="sr-Latn-CS" altLang="sr-Latn-RS" sz="4000"/>
          </a:p>
          <a:p>
            <a:pPr algn="just">
              <a:buFontTx/>
              <a:buNone/>
            </a:pPr>
            <a:r>
              <a:rPr lang="sr-Latn-CS" altLang="sr-Latn-RS" sz="4000"/>
              <a:t>Ukupno = 100 poena ( 6 ECTS )</a:t>
            </a:r>
          </a:p>
          <a:p>
            <a:pPr algn="just">
              <a:buFontTx/>
              <a:buNone/>
            </a:pPr>
            <a:endParaRPr lang="en-US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497888" cy="987425"/>
          </a:xfrm>
        </p:spPr>
        <p:txBody>
          <a:bodyPr/>
          <a:lstStyle/>
          <a:p>
            <a:r>
              <a:rPr lang="sr-Latn-CS" altLang="sr-Latn-RS" sz="4800"/>
              <a:t>Predispitne obaveze</a:t>
            </a:r>
            <a:endParaRPr lang="en-US" altLang="sr-Latn-RS" sz="4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208963" cy="4824413"/>
          </a:xfrm>
        </p:spPr>
        <p:txBody>
          <a:bodyPr/>
          <a:lstStyle/>
          <a:p>
            <a:pPr algn="just">
              <a:buFontTx/>
              <a:buNone/>
            </a:pPr>
            <a:r>
              <a:rPr lang="sr-Latn-CS" altLang="sr-Latn-RS" sz="3600" dirty="0" smtClean="0"/>
              <a:t>1)</a:t>
            </a:r>
            <a:r>
              <a:rPr lang="en-US" altLang="sr-Latn-RS" sz="3600" dirty="0" smtClean="0"/>
              <a:t> </a:t>
            </a:r>
            <a:r>
              <a:rPr lang="sr-Latn-CS" altLang="sr-Latn-RS" sz="3600" dirty="0" smtClean="0"/>
              <a:t>Prisustvo na predavanjima i vežbama = 5 poena – Dozvoljena 4 izostanka ( ukupno! )</a:t>
            </a:r>
          </a:p>
          <a:p>
            <a:pPr algn="just">
              <a:buFontTx/>
              <a:buNone/>
            </a:pPr>
            <a:r>
              <a:rPr lang="sr-Latn-CS" altLang="sr-Latn-RS" sz="3600" dirty="0" smtClean="0"/>
              <a:t>2</a:t>
            </a:r>
            <a:r>
              <a:rPr lang="sr-Latn-CS" altLang="sr-Latn-RS" sz="3600" dirty="0"/>
              <a:t>) </a:t>
            </a:r>
            <a:r>
              <a:rPr lang="sr-Latn-CS" altLang="sr-Latn-RS" sz="3600" dirty="0" smtClean="0"/>
              <a:t>Kolokvijum </a:t>
            </a:r>
            <a:r>
              <a:rPr lang="sr-Latn-CS" altLang="sr-Latn-RS" sz="3600" dirty="0"/>
              <a:t>= 30 poena </a:t>
            </a:r>
          </a:p>
          <a:p>
            <a:pPr algn="just">
              <a:buFontTx/>
              <a:buNone/>
            </a:pPr>
            <a:r>
              <a:rPr lang="sr-Latn-CS" altLang="sr-Latn-RS" sz="3600" dirty="0"/>
              <a:t>3) Aktivnosti studenata = 10 poena</a:t>
            </a:r>
          </a:p>
          <a:p>
            <a:pPr algn="just">
              <a:buFontTx/>
              <a:buNone/>
            </a:pPr>
            <a:r>
              <a:rPr lang="sr-Latn-CS" altLang="sr-Latn-RS" sz="3600" dirty="0" smtClean="0"/>
              <a:t>4)</a:t>
            </a:r>
            <a:r>
              <a:rPr lang="en-US" altLang="sr-Latn-RS" sz="3600" dirty="0" smtClean="0"/>
              <a:t> </a:t>
            </a:r>
            <a:r>
              <a:rPr lang="sr-Latn-CS" altLang="sr-Latn-RS" sz="3600" dirty="0" smtClean="0"/>
              <a:t>Praktičan </a:t>
            </a:r>
            <a:r>
              <a:rPr lang="sr-Latn-CS" altLang="sr-Latn-RS" sz="3600" dirty="0"/>
              <a:t>rad (seminarski) = 10 poena</a:t>
            </a:r>
            <a:endParaRPr lang="en-US" altLang="sr-Latn-R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915987"/>
          </a:xfrm>
        </p:spPr>
        <p:txBody>
          <a:bodyPr/>
          <a:lstStyle/>
          <a:p>
            <a:r>
              <a:rPr lang="sr-Latn-CS" altLang="sr-Latn-RS" sz="4800" dirty="0" smtClean="0"/>
              <a:t>Kolokvijum</a:t>
            </a:r>
            <a:endParaRPr lang="en-US" altLang="sr-Latn-RS" sz="4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2469"/>
          </a:xfrm>
        </p:spPr>
        <p:txBody>
          <a:bodyPr/>
          <a:lstStyle/>
          <a:p>
            <a:pPr algn="just">
              <a:buFontTx/>
              <a:buNone/>
            </a:pPr>
            <a:r>
              <a:rPr lang="sr-Latn-CS" altLang="sr-Latn-RS" dirty="0" smtClean="0"/>
              <a:t>Kolokvijum:   </a:t>
            </a:r>
            <a:r>
              <a:rPr lang="en-US" altLang="sr-Latn-RS" dirty="0" err="1" smtClean="0"/>
              <a:t>ponedeljak</a:t>
            </a:r>
            <a:r>
              <a:rPr lang="sr-Latn-CS" altLang="sr-Latn-RS" dirty="0" smtClean="0"/>
              <a:t> 2</a:t>
            </a:r>
            <a:r>
              <a:rPr lang="en-US" altLang="sr-Latn-RS" dirty="0"/>
              <a:t>4</a:t>
            </a:r>
            <a:r>
              <a:rPr lang="sr-Latn-CS" altLang="sr-Latn-RS" dirty="0" smtClean="0"/>
              <a:t>. april 201</a:t>
            </a:r>
            <a:r>
              <a:rPr lang="en-US" altLang="sr-Latn-RS" dirty="0" smtClean="0"/>
              <a:t>7</a:t>
            </a:r>
            <a:r>
              <a:rPr lang="sr-Latn-CS" altLang="sr-Latn-RS" dirty="0" smtClean="0"/>
              <a:t>. u </a:t>
            </a:r>
            <a:r>
              <a:rPr lang="en-US" altLang="sr-Latn-RS" dirty="0" err="1" smtClean="0"/>
              <a:t>termin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predavanja</a:t>
            </a:r>
            <a:endParaRPr lang="sr-Latn-CS" altLang="sr-Latn-RS" dirty="0"/>
          </a:p>
          <a:p>
            <a:pPr algn="just">
              <a:buFontTx/>
              <a:buNone/>
            </a:pPr>
            <a:r>
              <a:rPr lang="sr-Latn-CS" altLang="sr-Latn-RS" dirty="0"/>
              <a:t>Prvi deo knjige – Socijalne determinante poslovne komunikacije</a:t>
            </a:r>
          </a:p>
          <a:p>
            <a:pPr algn="just">
              <a:buFontTx/>
              <a:buNone/>
            </a:pPr>
            <a:r>
              <a:rPr lang="sr-Latn-CS" altLang="sr-Latn-RS" dirty="0"/>
              <a:t>Do 96 strane knjige Radovana Čokorila (2008) </a:t>
            </a:r>
            <a:r>
              <a:rPr lang="sr-Latn-CS" altLang="sr-Latn-RS" i="1" dirty="0"/>
              <a:t>Poslovne </a:t>
            </a:r>
            <a:r>
              <a:rPr lang="sr-Latn-CS" altLang="sr-Latn-RS" i="1" dirty="0" smtClean="0"/>
              <a:t>Komunikacije</a:t>
            </a:r>
          </a:p>
          <a:p>
            <a:pPr algn="just">
              <a:buFontTx/>
              <a:buNone/>
            </a:pPr>
            <a:r>
              <a:rPr lang="sr-Latn-CS" altLang="sr-Latn-RS" dirty="0" smtClean="0"/>
              <a:t>Od 10 - 24 strane knjige Nile Kapor Stanulović i Petra Vrgovića (2008) </a:t>
            </a:r>
            <a:r>
              <a:rPr lang="sr-Latn-CS" altLang="sr-Latn-RS" i="1" dirty="0" smtClean="0"/>
              <a:t>Osnove komunikologije i poslovnog komuniciranja</a:t>
            </a:r>
            <a:endParaRPr lang="sr-Latn-CS" altLang="sr-Latn-RS" i="1" dirty="0"/>
          </a:p>
          <a:p>
            <a:pPr algn="just">
              <a:buFontTx/>
              <a:buNone/>
            </a:pPr>
            <a:endParaRPr lang="sr-Latn-CS" altLang="sr-Latn-RS" dirty="0"/>
          </a:p>
          <a:p>
            <a:pPr algn="just">
              <a:buFontTx/>
              <a:buNone/>
            </a:pPr>
            <a:endParaRPr lang="sr-Latn-CS" altLang="sr-Latn-RS" dirty="0"/>
          </a:p>
          <a:p>
            <a:pPr algn="just">
              <a:buFontTx/>
              <a:buNone/>
            </a:pPr>
            <a:endParaRPr lang="sr-Latn-CS" altLang="sr-Latn-RS" dirty="0"/>
          </a:p>
          <a:p>
            <a:pPr algn="just">
              <a:buFontTx/>
              <a:buNone/>
            </a:pPr>
            <a:endParaRPr lang="en-US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569325" cy="922338"/>
          </a:xfrm>
        </p:spPr>
        <p:txBody>
          <a:bodyPr/>
          <a:lstStyle/>
          <a:p>
            <a:r>
              <a:rPr lang="sr-Latn-CS" altLang="sr-Latn-RS" sz="4800"/>
              <a:t>Aktivnosti studenata</a:t>
            </a:r>
            <a:endParaRPr lang="en-US" altLang="sr-Latn-RS" sz="4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569325" cy="5040313"/>
          </a:xfrm>
        </p:spPr>
        <p:txBody>
          <a:bodyPr/>
          <a:lstStyle/>
          <a:p>
            <a:pPr marL="609600" indent="-609600" algn="just"/>
            <a:r>
              <a:rPr lang="sr-Latn-CS" altLang="sr-Latn-RS" dirty="0"/>
              <a:t>Boduje se i ocenjuje:</a:t>
            </a:r>
          </a:p>
          <a:p>
            <a:pPr marL="609600" indent="-609600" algn="just">
              <a:buFontTx/>
              <a:buAutoNum type="arabicParenR"/>
            </a:pPr>
            <a:r>
              <a:rPr lang="sr-Latn-CS" altLang="sr-Latn-RS" dirty="0"/>
              <a:t>Samostalan rad na vežbama,</a:t>
            </a:r>
          </a:p>
          <a:p>
            <a:pPr marL="609600" indent="-609600" algn="just">
              <a:buFontTx/>
              <a:buAutoNum type="arabicParenR"/>
            </a:pPr>
            <a:r>
              <a:rPr lang="sr-Latn-CS" altLang="sr-Latn-RS" dirty="0"/>
              <a:t>Grupni rad na vežbama,</a:t>
            </a:r>
          </a:p>
          <a:p>
            <a:pPr marL="609600" indent="-609600" algn="just">
              <a:buFontTx/>
              <a:buAutoNum type="arabicParenR"/>
            </a:pPr>
            <a:r>
              <a:rPr lang="sr-Latn-CS" altLang="sr-Latn-RS" dirty="0"/>
              <a:t>Domaći rad,</a:t>
            </a:r>
          </a:p>
          <a:p>
            <a:pPr marL="609600" indent="-609600" algn="just">
              <a:buFontTx/>
              <a:buAutoNum type="arabicParenR"/>
            </a:pPr>
            <a:r>
              <a:rPr lang="sr-Latn-CS" altLang="sr-Latn-RS" dirty="0"/>
              <a:t>Poslovni </a:t>
            </a:r>
            <a:r>
              <a:rPr lang="sr-Latn-CS" altLang="sr-Latn-RS" dirty="0" smtClean="0"/>
              <a:t>bonton</a:t>
            </a:r>
            <a:r>
              <a:rPr lang="en-US" altLang="sr-Latn-RS" dirty="0" smtClean="0"/>
              <a:t>,</a:t>
            </a:r>
            <a:endParaRPr lang="sr-Latn-CS" altLang="sr-Latn-RS" dirty="0"/>
          </a:p>
          <a:p>
            <a:pPr marL="609600" indent="-609600" algn="just">
              <a:buFontTx/>
              <a:buAutoNum type="arabicParenR"/>
            </a:pPr>
            <a:r>
              <a:rPr lang="sr-Latn-CS" altLang="sr-Latn-RS" dirty="0"/>
              <a:t>Igranje </a:t>
            </a:r>
            <a:r>
              <a:rPr lang="sr-Latn-CS" altLang="sr-Latn-RS" dirty="0" smtClean="0"/>
              <a:t>uloga</a:t>
            </a:r>
            <a:r>
              <a:rPr lang="en-US" altLang="sr-Latn-RS" dirty="0" smtClean="0"/>
              <a:t>.</a:t>
            </a:r>
            <a:endParaRPr lang="en-US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152872"/>
          </a:xfrm>
        </p:spPr>
        <p:txBody>
          <a:bodyPr/>
          <a:lstStyle/>
          <a:p>
            <a:r>
              <a:rPr lang="sr-Latn-CS" altLang="sr-Latn-RS" sz="2800" dirty="0"/>
              <a:t>Praktičan rad – samostalna </a:t>
            </a:r>
            <a:r>
              <a:rPr lang="en-US" altLang="sr-Latn-RS" sz="2800" dirty="0"/>
              <a:t/>
            </a:r>
            <a:br>
              <a:rPr lang="en-US" altLang="sr-Latn-RS" sz="2800" dirty="0"/>
            </a:br>
            <a:r>
              <a:rPr lang="sr-Latn-CS" altLang="sr-Latn-RS" sz="2800" dirty="0"/>
              <a:t>izrada slučaja </a:t>
            </a:r>
            <a:br>
              <a:rPr lang="sr-Latn-CS" altLang="sr-Latn-RS" sz="2800" dirty="0"/>
            </a:br>
            <a:r>
              <a:rPr lang="sr-Latn-CS" altLang="sr-Latn-RS" sz="2800" dirty="0"/>
              <a:t>SEMINARSKI RAD</a:t>
            </a:r>
            <a:endParaRPr lang="en-US" altLang="sr-Latn-RS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752"/>
            <a:ext cx="8713787" cy="5472336"/>
          </a:xfrm>
        </p:spPr>
        <p:txBody>
          <a:bodyPr/>
          <a:lstStyle/>
          <a:p>
            <a:pPr algn="just"/>
            <a:r>
              <a:rPr lang="sr-Latn-CS" altLang="sr-Latn-RS" dirty="0"/>
              <a:t>Zadaci:</a:t>
            </a:r>
            <a:r>
              <a:rPr lang="en-US" altLang="sr-Latn-RS" dirty="0"/>
              <a:t> </a:t>
            </a:r>
            <a:endParaRPr lang="sr-Latn-CS" altLang="sr-Latn-RS" dirty="0"/>
          </a:p>
          <a:p>
            <a:pPr algn="just">
              <a:buFontTx/>
              <a:buNone/>
            </a:pPr>
            <a:r>
              <a:rPr lang="pl-PL" altLang="sr-Latn-RS" dirty="0"/>
              <a:t>1. E-mail (šefu), </a:t>
            </a:r>
          </a:p>
          <a:p>
            <a:pPr algn="just">
              <a:buFontTx/>
              <a:buNone/>
            </a:pPr>
            <a:r>
              <a:rPr lang="pl-PL" altLang="sr-Latn-RS" dirty="0"/>
              <a:t>2. Dopis,</a:t>
            </a:r>
          </a:p>
          <a:p>
            <a:pPr algn="just">
              <a:buFontTx/>
              <a:buNone/>
            </a:pPr>
            <a:r>
              <a:rPr lang="pl-PL" altLang="sr-Latn-RS" dirty="0"/>
              <a:t>3. </a:t>
            </a:r>
            <a:r>
              <a:rPr lang="sr-Latn-CS" altLang="sr-Latn-RS" dirty="0"/>
              <a:t>CV,</a:t>
            </a:r>
            <a:endParaRPr lang="pl-PL" altLang="sr-Latn-RS" dirty="0"/>
          </a:p>
          <a:p>
            <a:pPr algn="just">
              <a:buFontTx/>
              <a:buNone/>
            </a:pPr>
            <a:r>
              <a:rPr lang="pl-PL" altLang="sr-Latn-RS" dirty="0"/>
              <a:t>4. Vizit karta,</a:t>
            </a:r>
          </a:p>
          <a:p>
            <a:pPr algn="just">
              <a:buFontTx/>
              <a:buNone/>
            </a:pPr>
            <a:r>
              <a:rPr lang="pl-PL" altLang="sr-Latn-RS" dirty="0"/>
              <a:t>5. Prijava na konkurs za posao.</a:t>
            </a:r>
          </a:p>
          <a:p>
            <a:pPr algn="just"/>
            <a:r>
              <a:rPr lang="sr-Latn-CS" altLang="sr-Latn-RS" dirty="0" smtClean="0"/>
              <a:t>Datum predaje: </a:t>
            </a:r>
            <a:r>
              <a:rPr lang="en-US" altLang="sr-Latn-RS" dirty="0" smtClean="0"/>
              <a:t>do 15</a:t>
            </a:r>
            <a:r>
              <a:rPr lang="sr-Latn-CS" altLang="sr-Latn-RS" dirty="0" smtClean="0"/>
              <a:t>. maj</a:t>
            </a:r>
            <a:r>
              <a:rPr lang="en-US" altLang="sr-Latn-RS" dirty="0" smtClean="0"/>
              <a:t>a </a:t>
            </a:r>
            <a:r>
              <a:rPr lang="sr-Latn-CS" altLang="sr-Latn-RS" dirty="0" smtClean="0"/>
              <a:t>201</a:t>
            </a:r>
            <a:r>
              <a:rPr lang="en-US" altLang="sr-Latn-RS" dirty="0" smtClean="0"/>
              <a:t>7</a:t>
            </a:r>
            <a:r>
              <a:rPr lang="sr-Latn-CS" altLang="sr-Latn-RS" dirty="0" smtClean="0"/>
              <a:t>.</a:t>
            </a:r>
            <a:endParaRPr lang="en-US" altLang="sr-Latn-RS" dirty="0"/>
          </a:p>
          <a:p>
            <a:pPr marL="0" indent="0" algn="just">
              <a:buNone/>
            </a:pPr>
            <a:r>
              <a:rPr lang="en-US" altLang="sr-Latn-RS" sz="2400" dirty="0"/>
              <a:t> </a:t>
            </a:r>
            <a:r>
              <a:rPr lang="en-US" altLang="sr-Latn-RS" sz="2400" dirty="0" smtClean="0"/>
              <a:t> </a:t>
            </a:r>
            <a:r>
              <a:rPr lang="sr-Latn-RS" altLang="sr-Latn-RS" sz="2400" dirty="0" smtClean="0"/>
              <a:t>        </a:t>
            </a:r>
            <a:r>
              <a:rPr lang="en-US" altLang="sr-Latn-RS" sz="2400" dirty="0" smtClean="0"/>
              <a:t>         (</a:t>
            </a:r>
            <a:r>
              <a:rPr lang="en-US" altLang="sr-Latn-RS" sz="2400" dirty="0" err="1" smtClean="0"/>
              <a:t>nakon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ovog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roka</a:t>
            </a:r>
            <a:r>
              <a:rPr lang="en-US" altLang="sr-Latn-RS" sz="2400" dirty="0" smtClean="0"/>
              <a:t> max </a:t>
            </a:r>
            <a:r>
              <a:rPr lang="en-US" altLang="sr-Latn-RS" sz="2400" dirty="0" err="1" smtClean="0"/>
              <a:t>poena</a:t>
            </a:r>
            <a:r>
              <a:rPr lang="en-US" altLang="sr-Latn-RS" sz="2400" dirty="0" smtClean="0"/>
              <a:t> je 8)</a:t>
            </a:r>
          </a:p>
          <a:p>
            <a:pPr algn="just"/>
            <a:r>
              <a:rPr lang="en-US" altLang="sr-Latn-RS" dirty="0" err="1" smtClean="0"/>
              <a:t>Seminarski</a:t>
            </a:r>
            <a:r>
              <a:rPr lang="en-US" altLang="sr-Latn-RS" dirty="0" smtClean="0"/>
              <a:t> rad </a:t>
            </a:r>
            <a:r>
              <a:rPr lang="en-US" altLang="sr-Latn-RS" dirty="0" err="1" smtClean="0"/>
              <a:t>treba</a:t>
            </a:r>
            <a:r>
              <a:rPr lang="en-US" altLang="sr-Latn-RS" dirty="0" smtClean="0"/>
              <a:t> da </a:t>
            </a:r>
            <a:r>
              <a:rPr lang="en-US" altLang="sr-Latn-RS" dirty="0" err="1" smtClean="0"/>
              <a:t>sadr</a:t>
            </a:r>
            <a:r>
              <a:rPr lang="sr-Latn-RS" altLang="sr-Latn-RS" dirty="0" smtClean="0"/>
              <a:t>ži svih 5 elemenata</a:t>
            </a:r>
            <a:endParaRPr lang="en-US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8229600" cy="648072"/>
          </a:xfrm>
        </p:spPr>
        <p:txBody>
          <a:bodyPr/>
          <a:lstStyle/>
          <a:p>
            <a:r>
              <a:rPr lang="sr-Latn-CS" altLang="sr-Latn-RS" sz="4800" dirty="0"/>
              <a:t>Završni ispit</a:t>
            </a:r>
            <a:endParaRPr lang="en-US" altLang="sr-Latn-RS" sz="4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7"/>
            <a:ext cx="8604448" cy="6165304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2400" dirty="0"/>
              <a:t>Da bi student izašao na završni ispit mora: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2400" dirty="0" smtClean="0"/>
              <a:t>1.Položiti kolokvijum </a:t>
            </a:r>
            <a:r>
              <a:rPr lang="en-US" altLang="sr-Latn-RS" sz="2400" dirty="0" smtClean="0"/>
              <a:t>(min. 16 </a:t>
            </a:r>
            <a:r>
              <a:rPr lang="en-US" altLang="sr-Latn-RS" sz="2400" dirty="0" err="1" smtClean="0"/>
              <a:t>poena</a:t>
            </a:r>
            <a:r>
              <a:rPr lang="en-US" altLang="sr-Latn-RS" sz="2400" dirty="0" smtClean="0"/>
              <a:t>)</a:t>
            </a:r>
            <a:endParaRPr lang="sr-Latn-CS" altLang="sr-Latn-RS" sz="2400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sr-Latn-CS" altLang="sr-Latn-RS" sz="24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2400" dirty="0" smtClean="0"/>
              <a:t>2.Predati </a:t>
            </a:r>
            <a:r>
              <a:rPr lang="sr-Latn-CS" altLang="sr-Latn-RS" sz="2400" dirty="0"/>
              <a:t>i dobiti prelaznu ocenu iz praktičnog </a:t>
            </a:r>
            <a:r>
              <a:rPr lang="sr-Latn-CS" altLang="sr-Latn-RS" sz="2400" dirty="0" smtClean="0"/>
              <a:t>rada</a:t>
            </a:r>
            <a:r>
              <a:rPr lang="en-US" altLang="sr-Latn-RS" sz="2400" dirty="0"/>
              <a:t> </a:t>
            </a:r>
            <a:r>
              <a:rPr lang="en-US" altLang="sr-Latn-RS" sz="2400" dirty="0" smtClean="0"/>
              <a:t>(min. 5 </a:t>
            </a:r>
            <a:r>
              <a:rPr lang="en-US" altLang="sr-Latn-RS" sz="2400" dirty="0" err="1" smtClean="0"/>
              <a:t>poena</a:t>
            </a:r>
            <a:r>
              <a:rPr lang="en-US" altLang="sr-Latn-RS" sz="2400" dirty="0" smtClean="0"/>
              <a:t>)</a:t>
            </a:r>
            <a:endParaRPr lang="sr-Latn-CS" altLang="sr-Latn-RS" sz="2400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sr-Latn-CS" altLang="sr-Latn-RS" sz="24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2400" dirty="0" smtClean="0"/>
              <a:t>3.Da </a:t>
            </a:r>
            <a:r>
              <a:rPr lang="sr-Latn-CS" altLang="sr-Latn-RS" sz="2400" dirty="0"/>
              <a:t>ima ostvarenih 50% predispitnih obaveza, odnosno minimum 28 poena</a:t>
            </a:r>
            <a:r>
              <a:rPr lang="sr-Latn-CS" altLang="sr-Latn-RS" sz="2400" dirty="0" smtClean="0"/>
              <a:t>,</a:t>
            </a:r>
          </a:p>
          <a:p>
            <a:pPr marL="0" indent="0" algn="just">
              <a:lnSpc>
                <a:spcPct val="90000"/>
              </a:lnSpc>
              <a:buNone/>
            </a:pPr>
            <a:endParaRPr lang="sr-Latn-CS" altLang="sr-Latn-RS" sz="24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2400" dirty="0" smtClean="0"/>
              <a:t>4.</a:t>
            </a:r>
            <a:r>
              <a:rPr lang="en-US" altLang="sr-Latn-RS" sz="2400" dirty="0" smtClean="0"/>
              <a:t>Da </a:t>
            </a:r>
            <a:r>
              <a:rPr lang="en-US" altLang="sr-Latn-RS" sz="2400" dirty="0"/>
              <a:t>n</a:t>
            </a:r>
            <a:r>
              <a:rPr lang="sr-Latn-CS" altLang="sr-Latn-RS" sz="2400" dirty="0"/>
              <a:t>a završnom ispitu položi oblasti </a:t>
            </a:r>
            <a:r>
              <a:rPr lang="sr-Latn-CS" altLang="sr-Latn-RS" sz="2400" dirty="0" smtClean="0"/>
              <a:t>iz: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2400" dirty="0" smtClean="0"/>
              <a:t>Nila Kapor Stanulović i Petar Vrgović (2008)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2400" b="1" dirty="0" smtClean="0"/>
              <a:t>Osnove komunikologije i poslovnog komuniciranja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2400" b="1" dirty="0"/>
              <a:t>	</a:t>
            </a:r>
            <a:r>
              <a:rPr lang="sr-Latn-CS" altLang="sr-Latn-RS" sz="2400" b="1" dirty="0" smtClean="0"/>
              <a:t>		53-70 poslovni razgovor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2400" b="1" dirty="0" smtClean="0"/>
              <a:t>			102 – do kraja knjige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sr-Latn-CS" altLang="sr-Latn-RS" sz="2400" dirty="0" smtClean="0"/>
              <a:t>		5.</a:t>
            </a:r>
            <a:r>
              <a:rPr lang="en-US" altLang="sr-Latn-RS" sz="2400" dirty="0" smtClean="0"/>
              <a:t>Da n</a:t>
            </a:r>
            <a:r>
              <a:rPr lang="sr-Latn-CS" altLang="sr-Latn-RS" sz="2400" dirty="0" smtClean="0"/>
              <a:t>a završnom ispitu ostvari minimum 		</a:t>
            </a:r>
            <a:r>
              <a:rPr lang="en-US" altLang="sr-Latn-RS" sz="2400" dirty="0" smtClean="0"/>
              <a:t>             </a:t>
            </a:r>
            <a:r>
              <a:rPr lang="sr-Latn-CS" altLang="sr-Latn-RS" sz="2400" dirty="0" smtClean="0"/>
              <a:t>50% ispitnih obaveza ( 23 poena ).</a:t>
            </a:r>
            <a:endParaRPr lang="en-US" altLang="sr-Latn-R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7304856" cy="2273300"/>
          </a:xfrm>
        </p:spPr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pa</a:t>
            </a:r>
            <a:r>
              <a:rPr lang="sr-Latn-RS" dirty="0" smtClean="0"/>
              <a:t>žnji.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051300"/>
            <a:ext cx="7560840" cy="1003300"/>
          </a:xfrm>
        </p:spPr>
        <p:txBody>
          <a:bodyPr/>
          <a:lstStyle/>
          <a:p>
            <a:r>
              <a:rPr lang="sr-Latn-RS" sz="2000" dirty="0" smtClean="0"/>
              <a:t>Dragana Gašević, asistent</a:t>
            </a:r>
          </a:p>
          <a:p>
            <a:r>
              <a:rPr lang="sr-Latn-RS" sz="2000" dirty="0" smtClean="0"/>
              <a:t>Visoka poslovna škola strukovnih studija</a:t>
            </a:r>
          </a:p>
          <a:p>
            <a:r>
              <a:rPr lang="sr-Latn-RS" sz="2000" dirty="0" smtClean="0"/>
              <a:t>Novi Sad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16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2">
      <a:dk1>
        <a:srgbClr val="000000"/>
      </a:dk1>
      <a:lt1>
        <a:srgbClr val="FFFFFF"/>
      </a:lt1>
      <a:dk2>
        <a:srgbClr val="660066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9">
        <a:dk1>
          <a:srgbClr val="000000"/>
        </a:dk1>
        <a:lt1>
          <a:srgbClr val="FFFFFF"/>
        </a:lt1>
        <a:dk2>
          <a:srgbClr val="00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10">
        <a:dk1>
          <a:srgbClr val="6600CC"/>
        </a:dk1>
        <a:lt1>
          <a:srgbClr val="FFFFFF"/>
        </a:lt1>
        <a:dk2>
          <a:srgbClr val="00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5600AE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11">
        <a:dk1>
          <a:srgbClr val="6600CC"/>
        </a:dk1>
        <a:lt1>
          <a:srgbClr val="FFFFFF"/>
        </a:lt1>
        <a:dk2>
          <a:srgbClr val="660066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5600AE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12">
        <a:dk1>
          <a:srgbClr val="000000"/>
        </a:dk1>
        <a:lt1>
          <a:srgbClr val="FFFFFF"/>
        </a:lt1>
        <a:dk2>
          <a:srgbClr val="660066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315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Crayons</vt:lpstr>
      <vt:lpstr>POSLOVNO KOMUNICIRANJE</vt:lpstr>
      <vt:lpstr>Bodovanje - ocenjivanje</vt:lpstr>
      <vt:lpstr>Predispitne obaveze</vt:lpstr>
      <vt:lpstr>Kolokvijum</vt:lpstr>
      <vt:lpstr>Aktivnosti studenata</vt:lpstr>
      <vt:lpstr>Praktičan rad – samostalna  izrada slučaja  SEMINARSKI RAD</vt:lpstr>
      <vt:lpstr>Završni ispit</vt:lpstr>
      <vt:lpstr>Hvala na pažnji.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Josanov</dc:creator>
  <cp:lastModifiedBy>Dragana</cp:lastModifiedBy>
  <cp:revision>69</cp:revision>
  <cp:lastPrinted>2014-02-23T12:34:52Z</cp:lastPrinted>
  <dcterms:created xsi:type="dcterms:W3CDTF">2008-02-22T14:27:29Z</dcterms:created>
  <dcterms:modified xsi:type="dcterms:W3CDTF">2017-04-27T14:26:45Z</dcterms:modified>
</cp:coreProperties>
</file>