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1.xml" ContentType="application/vnd.openxmlformats-officedocument.theme+xml"/>
  <Override PartName="/ppt/media/image2.jpg" ContentType="image/jpg"/>
  <Override PartName="/ppt/media/image11.jpg" ContentType="image/jpg"/>
  <Override PartName="/ppt/media/image13.jpg" ContentType="image/jpg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  <p:sldMasterId id="2147483684" r:id="rId5"/>
    <p:sldMasterId id="2147483690" r:id="rId6"/>
    <p:sldMasterId id="2147483702" r:id="rId7"/>
    <p:sldMasterId id="2147483708" r:id="rId8"/>
    <p:sldMasterId id="2147483714" r:id="rId9"/>
    <p:sldMasterId id="2147483720" r:id="rId10"/>
    <p:sldMasterId id="2147483732" r:id="rId11"/>
  </p:sldMasterIdLst>
  <p:sldIdLst>
    <p:sldId id="257" r:id="rId12"/>
    <p:sldId id="258" r:id="rId13"/>
    <p:sldId id="259" r:id="rId14"/>
    <p:sldId id="266" r:id="rId15"/>
    <p:sldId id="260" r:id="rId16"/>
    <p:sldId id="261" r:id="rId17"/>
    <p:sldId id="263" r:id="rId18"/>
    <p:sldId id="264" r:id="rId19"/>
    <p:sldId id="262" r:id="rId20"/>
    <p:sldId id="273" r:id="rId21"/>
    <p:sldId id="274" r:id="rId22"/>
    <p:sldId id="269" r:id="rId23"/>
    <p:sldId id="270" r:id="rId24"/>
    <p:sldId id="271" r:id="rId25"/>
    <p:sldId id="272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6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9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2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3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3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4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11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07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40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8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18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32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15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27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86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9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20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1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2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28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36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62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88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69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22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51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87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18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88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3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17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59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11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80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56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75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777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78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89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577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4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55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760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73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1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58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40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87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21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832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780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9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294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62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754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53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316EF-1B14-471E-8FCA-01E862453F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F672-4003-4197-8155-9255E90774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01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DF58-B06E-4DA5-AFE1-927378D419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DB9D1-7DED-48E6-AA4A-70FF21D009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48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E2D8-9C92-4D5C-9269-4E3602B8FC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EA963-6F8B-4911-8DDE-C5669B78E0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746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4127-DBDD-42CF-BE10-F4F360A5E4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B7C62-9EFE-4A80-906E-68E36E2289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54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3F90-8C5D-4A54-B4DB-0078BD598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67DF-07B9-4E73-A026-2D1D63A9AD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39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47A2-A725-4178-9824-5542BBD660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D477-3130-4AEE-B594-0A1431DE4D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245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53C31-78AD-49FC-A6EB-5C31935B14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24BE-1341-4FBF-AF52-8B43F5A115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4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074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FCB2-2295-4EA8-A34E-B6BCCC4CDD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14A9-8603-4152-85F9-B96E169DCF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07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A734-D8D3-42AF-AF09-30F8AD00C0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37DE-03A2-4956-953D-FE8B142C01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1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5D731-16EA-4BFA-8AD0-5A732D9E49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E9EA7-F58E-4D89-8BFA-C121C00FEF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098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EC4F7-832F-4EC8-8801-4FD67D9878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4D477-7E28-472C-870D-E4A8B4C7A5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996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676A-AC45-4AD9-AD32-53DB4D1807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B93C-85FF-4DD0-88A0-F8E659E90D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7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2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872" y="347090"/>
            <a:ext cx="8036255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2640" y="2827654"/>
            <a:ext cx="7731125" cy="1985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2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8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14ADB-1AA5-4964-BFE2-9E9E6F0541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D7208-06A6-4526-80D4-DEB48102AD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1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872" y="347090"/>
            <a:ext cx="8036255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2640" y="2827654"/>
            <a:ext cx="7731125" cy="1985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8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872" y="347090"/>
            <a:ext cx="8036255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2640" y="2827654"/>
            <a:ext cx="7731125" cy="1985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0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872" y="347090"/>
            <a:ext cx="8036255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2640" y="2827654"/>
            <a:ext cx="7731125" cy="1985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6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872" y="347090"/>
            <a:ext cx="8036255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2640" y="2827654"/>
            <a:ext cx="7731125" cy="1985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0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02FF-5640-4888-846F-AC7A68514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5520-A99B-4C9B-A2D5-28C0AB731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872" y="347090"/>
            <a:ext cx="8036255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2640" y="2827654"/>
            <a:ext cx="7731125" cy="1985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872" y="347090"/>
            <a:ext cx="8036255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2640" y="2827654"/>
            <a:ext cx="7731125" cy="1985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1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872" y="347090"/>
            <a:ext cx="8036255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2640" y="2827654"/>
            <a:ext cx="7731125" cy="1985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60272"/>
            <a:ext cx="5285740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i="0" spc="-20" dirty="0">
                <a:solidFill>
                  <a:srgbClr val="C00000"/>
                </a:solidFill>
                <a:latin typeface="Arial"/>
                <a:cs typeface="Arial"/>
              </a:rPr>
              <a:t>Prvi </a:t>
            </a:r>
            <a:r>
              <a:rPr sz="1900" b="1" i="0" spc="-5" dirty="0">
                <a:solidFill>
                  <a:srgbClr val="C00000"/>
                </a:solidFill>
                <a:latin typeface="Arial"/>
                <a:cs typeface="Arial"/>
              </a:rPr>
              <a:t>strani </a:t>
            </a:r>
            <a:r>
              <a:rPr sz="1900" b="1" i="0" spc="-10" dirty="0">
                <a:solidFill>
                  <a:srgbClr val="C00000"/>
                </a:solidFill>
                <a:latin typeface="Arial"/>
                <a:cs typeface="Arial"/>
              </a:rPr>
              <a:t>poslovni </a:t>
            </a:r>
            <a:r>
              <a:rPr sz="1900" b="1" i="0" spc="-5" dirty="0">
                <a:solidFill>
                  <a:srgbClr val="C00000"/>
                </a:solidFill>
                <a:latin typeface="Arial"/>
                <a:cs typeface="Arial"/>
              </a:rPr>
              <a:t>jezik 1 – </a:t>
            </a:r>
            <a:r>
              <a:rPr sz="1900" b="1" i="0" spc="-5" dirty="0" err="1" smtClean="0">
                <a:solidFill>
                  <a:srgbClr val="C00000"/>
                </a:solidFill>
                <a:latin typeface="Arial"/>
                <a:cs typeface="Arial"/>
              </a:rPr>
              <a:t>engleski</a:t>
            </a:r>
            <a:endParaRPr sz="19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5229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4" t="19492" r="24964" b="9374"/>
          <a:stretch/>
        </p:blipFill>
        <p:spPr bwMode="auto">
          <a:xfrm>
            <a:off x="0" y="0"/>
            <a:ext cx="9181027" cy="703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0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James Bond?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British secret agent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odename</a:t>
            </a:r>
          </a:p>
          <a:p>
            <a:r>
              <a:rPr lang="en-US" dirty="0" smtClean="0"/>
              <a:t>007</a:t>
            </a:r>
          </a:p>
          <a:p>
            <a:r>
              <a:rPr lang="en-US" dirty="0" smtClean="0"/>
              <a:t>Skyfall</a:t>
            </a:r>
          </a:p>
          <a:p>
            <a:r>
              <a:rPr lang="en-US" dirty="0"/>
              <a:t>Daniel Craig </a:t>
            </a:r>
            <a:endParaRPr lang="en-US" dirty="0" smtClean="0"/>
          </a:p>
          <a:p>
            <a:r>
              <a:rPr lang="en-US" dirty="0" smtClean="0"/>
              <a:t>Die another day </a:t>
            </a:r>
          </a:p>
          <a:p>
            <a:r>
              <a:rPr lang="en-US" dirty="0"/>
              <a:t>Pierce </a:t>
            </a:r>
            <a:r>
              <a:rPr lang="en-US" dirty="0" err="1"/>
              <a:t>Brosnan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8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000" dirty="0" smtClean="0">
                <a:latin typeface="Arial" charset="0"/>
              </a:rPr>
              <a:t>Introducing yourself</a:t>
            </a:r>
            <a:endParaRPr lang="en-US" sz="4000" dirty="0" smtClean="0">
              <a:latin typeface="Arial" charset="0"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Tell the class about yourself (name, age, previous education, interests, why you chose Novi Sad School</a:t>
            </a:r>
            <a:r>
              <a:rPr lang="sr-Latn-BA" sz="2400" dirty="0" smtClean="0"/>
              <a:t> of Business</a:t>
            </a:r>
            <a:r>
              <a:rPr lang="en-US" sz="2400" dirty="0" smtClean="0"/>
              <a:t>).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Write a short paragraph about your current situation.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</a:t>
            </a:r>
            <a:r>
              <a:rPr lang="sr-Latn-CS" sz="2400" dirty="0" smtClean="0">
                <a:latin typeface="Arial" charset="0"/>
              </a:rPr>
              <a:t>.</a:t>
            </a:r>
            <a:r>
              <a:rPr lang="en-US" sz="2400" dirty="0" smtClean="0"/>
              <a:t>g.</a:t>
            </a:r>
            <a:endParaRPr lang="en-US" sz="2400" i="1" dirty="0" smtClean="0"/>
          </a:p>
          <a:p>
            <a:pPr>
              <a:lnSpc>
                <a:spcPct val="90000"/>
              </a:lnSpc>
            </a:pPr>
            <a:r>
              <a:rPr lang="en-US" sz="2000" i="1" dirty="0" smtClean="0"/>
              <a:t>My name is </a:t>
            </a:r>
            <a:r>
              <a:rPr lang="en-US" sz="2000" i="1" dirty="0" err="1" smtClean="0"/>
              <a:t>Mr</a:t>
            </a:r>
            <a:r>
              <a:rPr lang="en-US" sz="2000" i="1" dirty="0" smtClean="0"/>
              <a:t>/</a:t>
            </a:r>
            <a:r>
              <a:rPr lang="en-US" sz="2000" i="1" dirty="0" err="1" smtClean="0"/>
              <a:t>Mrs</a:t>
            </a:r>
            <a:r>
              <a:rPr lang="en-US" sz="2000" i="1" dirty="0" smtClean="0"/>
              <a:t>/</a:t>
            </a:r>
            <a:r>
              <a:rPr lang="en-US" sz="2000" i="1" dirty="0" err="1" smtClean="0"/>
              <a:t>Ms</a:t>
            </a:r>
            <a:r>
              <a:rPr lang="en-US" sz="2000" i="1" dirty="0" smtClean="0"/>
              <a:t> X. Y. I  am studying at Novi Sad School</a:t>
            </a:r>
            <a:r>
              <a:rPr lang="sr-Latn-BA" sz="2000" i="1" dirty="0" smtClean="0"/>
              <a:t> of Business</a:t>
            </a:r>
            <a:r>
              <a:rPr lang="en-US" sz="2000" i="1" dirty="0" smtClean="0"/>
              <a:t> at the Department of Economics. I am doing a course in Entrepreneurship. I am in the first year and I am a self-financed</a:t>
            </a:r>
            <a:r>
              <a:rPr lang="sr-Latn-BA" sz="2000" i="1" dirty="0" smtClean="0"/>
              <a:t> (self-funded)</a:t>
            </a:r>
            <a:r>
              <a:rPr lang="en-US" sz="2000" i="1" dirty="0" smtClean="0"/>
              <a:t> student, so I have to work. I have a  part-time job in a cafe. I live in a nearby village, so I commute every day. I live with my pa</a:t>
            </a:r>
            <a:r>
              <a:rPr lang="sr-Latn-RS" sz="2000" i="1" dirty="0" smtClean="0"/>
              <a:t>r</a:t>
            </a:r>
            <a:r>
              <a:rPr lang="en-US" sz="2000" i="1" dirty="0" err="1" smtClean="0"/>
              <a:t>ents</a:t>
            </a:r>
            <a:r>
              <a:rPr lang="en-US" sz="2000" i="1" dirty="0" smtClean="0"/>
              <a:t> and my sister.</a:t>
            </a:r>
          </a:p>
        </p:txBody>
      </p:sp>
    </p:spTree>
    <p:extLst>
      <p:ext uri="{BB962C8B-B14F-4D97-AF65-F5344CB8AC3E}">
        <p14:creationId xmlns:p14="http://schemas.microsoft.com/office/powerpoint/2010/main" val="9821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smtClean="0"/>
              <a:t>Is that Mrs or Ms?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r-Latn-RS" dirty="0" err="1" smtClean="0"/>
              <a:t>Mr</a:t>
            </a:r>
            <a:r>
              <a:rPr lang="en-US" altLang="sr-Latn-RS" dirty="0" smtClean="0"/>
              <a:t>, </a:t>
            </a:r>
            <a:r>
              <a:rPr lang="en-US" altLang="sr-Latn-RS" dirty="0" err="1" smtClean="0"/>
              <a:t>Mrs</a:t>
            </a:r>
            <a:r>
              <a:rPr lang="en-US" altLang="sr-Latn-RS" dirty="0" smtClean="0"/>
              <a:t> /</a:t>
            </a:r>
            <a:r>
              <a:rPr lang="en-US" altLang="sr-Latn-RS" dirty="0" err="1" smtClean="0"/>
              <a:t>misiz</a:t>
            </a:r>
            <a:r>
              <a:rPr lang="en-US" altLang="sr-Latn-RS" dirty="0" smtClean="0"/>
              <a:t>/, Miss /</a:t>
            </a:r>
            <a:r>
              <a:rPr lang="en-US" altLang="sr-Latn-RS" dirty="0" err="1" smtClean="0"/>
              <a:t>mis</a:t>
            </a:r>
            <a:r>
              <a:rPr lang="en-US" altLang="sr-Latn-RS" dirty="0" smtClean="0"/>
              <a:t>/, </a:t>
            </a:r>
            <a:r>
              <a:rPr lang="en-US" altLang="sr-Latn-RS" dirty="0" err="1" smtClean="0"/>
              <a:t>Ms</a:t>
            </a:r>
            <a:r>
              <a:rPr lang="en-US" altLang="sr-Latn-RS" dirty="0" smtClean="0"/>
              <a:t> /</a:t>
            </a:r>
            <a:r>
              <a:rPr lang="en-US" altLang="sr-Latn-RS" dirty="0" err="1" smtClean="0"/>
              <a:t>miz</a:t>
            </a:r>
            <a:r>
              <a:rPr lang="en-US" altLang="sr-Latn-RS" dirty="0" smtClean="0"/>
              <a:t>/ </a:t>
            </a:r>
          </a:p>
          <a:p>
            <a:pPr eaLnBrk="1" hangingPunct="1"/>
            <a:r>
              <a:rPr lang="sr-Latn-RS" altLang="sr-Latn-RS" dirty="0" smtClean="0"/>
              <a:t>K</a:t>
            </a:r>
            <a:r>
              <a:rPr lang="en-US" altLang="sr-Latn-RS" dirty="0" err="1" smtClean="0"/>
              <a:t>oristite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ove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nazive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ispred</a:t>
            </a:r>
            <a:r>
              <a:rPr lang="en-US" altLang="sr-Latn-RS" dirty="0" smtClean="0"/>
              <a:t> </a:t>
            </a:r>
            <a:r>
              <a:rPr lang="en-US" altLang="sr-Latn-RS" u="sng" dirty="0" err="1" smtClean="0"/>
              <a:t>prezimena</a:t>
            </a:r>
            <a:r>
              <a:rPr lang="en-US" altLang="sr-Latn-RS" dirty="0" smtClean="0"/>
              <a:t>, a ne </a:t>
            </a:r>
            <a:r>
              <a:rPr lang="en-US" altLang="sr-Latn-RS" dirty="0" err="1" smtClean="0"/>
              <a:t>imena</a:t>
            </a:r>
            <a:r>
              <a:rPr lang="en-US" altLang="sr-Latn-RS" dirty="0" smtClean="0"/>
              <a:t>, </a:t>
            </a:r>
            <a:r>
              <a:rPr lang="en-US" altLang="sr-Latn-RS" dirty="0" err="1" smtClean="0"/>
              <a:t>osim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kada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izgovorimo</a:t>
            </a:r>
            <a:r>
              <a:rPr lang="en-US" altLang="sr-Latn-RS" dirty="0" smtClean="0"/>
              <a:t> </a:t>
            </a:r>
            <a:r>
              <a:rPr lang="en-US" altLang="sr-Latn-RS" u="sng" dirty="0" err="1" smtClean="0"/>
              <a:t>istovremeno</a:t>
            </a:r>
            <a:r>
              <a:rPr lang="en-US" altLang="sr-Latn-RS" u="sng" dirty="0" smtClean="0"/>
              <a:t> </a:t>
            </a:r>
            <a:r>
              <a:rPr lang="en-US" altLang="sr-Latn-RS" u="sng" dirty="0" err="1" smtClean="0"/>
              <a:t>ime</a:t>
            </a:r>
            <a:r>
              <a:rPr lang="en-US" altLang="sr-Latn-RS" u="sng" dirty="0" smtClean="0"/>
              <a:t> i </a:t>
            </a:r>
            <a:r>
              <a:rPr lang="en-US" altLang="sr-Latn-RS" u="sng" dirty="0" err="1" smtClean="0"/>
              <a:t>prezime</a:t>
            </a:r>
            <a:r>
              <a:rPr lang="en-US" altLang="sr-Latn-RS" u="sng" dirty="0" smtClean="0"/>
              <a:t>: </a:t>
            </a:r>
            <a:r>
              <a:rPr lang="en-US" altLang="sr-Latn-RS" dirty="0" err="1" smtClean="0"/>
              <a:t>Mr</a:t>
            </a:r>
            <a:r>
              <a:rPr lang="en-US" altLang="sr-Latn-RS" dirty="0" smtClean="0"/>
              <a:t> John Hudson. </a:t>
            </a:r>
          </a:p>
          <a:p>
            <a:pPr eaLnBrk="1" hangingPunct="1"/>
            <a:endParaRPr lang="en-US" alt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28530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92162"/>
          </a:xfrm>
        </p:spPr>
        <p:txBody>
          <a:bodyPr/>
          <a:lstStyle/>
          <a:p>
            <a:pPr eaLnBrk="1" hangingPunct="1"/>
            <a:r>
              <a:rPr lang="sr-Latn-BA" altLang="sr-Latn-RS" dirty="0" smtClean="0"/>
              <a:t>Study programmes</a:t>
            </a:r>
            <a:endParaRPr lang="en-US" altLang="sr-Latn-RS" dirty="0" smtClean="0"/>
          </a:p>
        </p:txBody>
      </p:sp>
      <p:pic>
        <p:nvPicPr>
          <p:cNvPr id="21507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90" y="1022124"/>
            <a:ext cx="3884309" cy="2011680"/>
          </a:xfrm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533400" y="3031508"/>
            <a:ext cx="454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Trade and International Business </a:t>
            </a:r>
            <a:endParaRPr lang="en-US" altLang="sr-Latn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114800" y="6121273"/>
            <a:ext cx="381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r-Latn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Tourism and Hospitality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435477" y="2988084"/>
            <a:ext cx="34381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Applied Information Tech</a:t>
            </a:r>
            <a:r>
              <a:rPr lang="en-US" altLang="sr-Latn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RS" altLang="sr-Latn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ology (Applied IT) </a:t>
            </a:r>
            <a:endParaRPr lang="en-US" altLang="sr-Latn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77" y="1067844"/>
            <a:ext cx="2997446" cy="1920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6"/>
          <a:stretch/>
        </p:blipFill>
        <p:spPr>
          <a:xfrm>
            <a:off x="685800" y="3532949"/>
            <a:ext cx="3233515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ntrepreneursh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sr-Latn-RS" dirty="0"/>
              <a:t>Study </a:t>
            </a:r>
            <a:r>
              <a:rPr lang="en-US" altLang="sr-Latn-RS" dirty="0" err="1"/>
              <a:t>programmes</a:t>
            </a:r>
            <a:endParaRPr lang="en-US" altLang="sr-Latn-RS" dirty="0" smtClean="0"/>
          </a:p>
        </p:txBody>
      </p:sp>
      <p:sp>
        <p:nvSpPr>
          <p:cNvPr id="3" name="Rectangle 2"/>
          <p:cNvSpPr/>
          <p:nvPr/>
        </p:nvSpPr>
        <p:spPr>
          <a:xfrm>
            <a:off x="5257800" y="1524000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sr-Latn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Finance and </a:t>
            </a:r>
            <a:r>
              <a:rPr lang="sr-Latn-BA" altLang="sr-Latn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Banking</a:t>
            </a:r>
            <a:endParaRPr lang="en-US" altLang="sr-Latn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5943600"/>
            <a:ext cx="2302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sr-Latn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Entrepreneurship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1295400"/>
            <a:ext cx="5306362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7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7076" y="3037331"/>
            <a:ext cx="5106923" cy="3820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9586" y="1179448"/>
            <a:ext cx="718121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4400" u="heavy" dirty="0">
                <a:solidFill>
                  <a:srgbClr val="FF0000"/>
                </a:solidFill>
                <a:latin typeface="Comic Sans MS"/>
                <a:cs typeface="Comic Sans MS"/>
              </a:rPr>
              <a:t>Enjoy your </a:t>
            </a:r>
            <a:r>
              <a:rPr sz="4400" u="heavy" spc="-5" dirty="0">
                <a:solidFill>
                  <a:srgbClr val="FF0000"/>
                </a:solidFill>
                <a:latin typeface="Comic Sans MS"/>
                <a:cs typeface="Comic Sans MS"/>
              </a:rPr>
              <a:t>Business</a:t>
            </a:r>
            <a:r>
              <a:rPr sz="4400" u="heavy" spc="-1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4400" u="heavy" dirty="0">
                <a:solidFill>
                  <a:srgbClr val="FF0000"/>
                </a:solidFill>
                <a:latin typeface="Comic Sans MS"/>
                <a:cs typeface="Comic Sans MS"/>
              </a:rPr>
              <a:t>English</a:t>
            </a:r>
            <a:endParaRPr sz="4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algn="ctr"/>
            <a:r>
              <a:rPr sz="4400" u="heavy" dirty="0">
                <a:solidFill>
                  <a:srgbClr val="FF0000"/>
                </a:solidFill>
                <a:latin typeface="Comic Sans MS"/>
                <a:cs typeface="Comic Sans MS"/>
              </a:rPr>
              <a:t>learning</a:t>
            </a:r>
            <a:r>
              <a:rPr sz="4400" dirty="0">
                <a:solidFill>
                  <a:srgbClr val="FF0000"/>
                </a:solidFill>
                <a:latin typeface="Comic Sans MS"/>
                <a:cs typeface="Comic Sans MS"/>
              </a:rPr>
              <a:t>!</a:t>
            </a:r>
            <a:endParaRPr sz="44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25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8651" y="4937760"/>
            <a:ext cx="3435349" cy="1920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3872" y="347090"/>
            <a:ext cx="8036255" cy="1721112"/>
          </a:xfrm>
          <a:prstGeom prst="rect">
            <a:avLst/>
          </a:prstGeom>
        </p:spPr>
        <p:txBody>
          <a:bodyPr vert="horz" wrap="square" lIns="0" tIns="58547" rIns="0" bIns="0" rtlCol="0">
            <a:spAutoFit/>
          </a:bodyPr>
          <a:lstStyle/>
          <a:p>
            <a:pPr marL="1296670" algn="ctr">
              <a:lnSpc>
                <a:spcPct val="100000"/>
              </a:lnSpc>
            </a:pPr>
            <a:r>
              <a:rPr sz="3600" i="0" dirty="0">
                <a:solidFill>
                  <a:srgbClr val="C00000"/>
                </a:solidFill>
                <a:latin typeface="Calibri"/>
                <a:cs typeface="Calibri"/>
              </a:rPr>
              <a:t>Aims </a:t>
            </a:r>
            <a:r>
              <a:rPr sz="3600" i="0" spc="-5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3600" i="0" dirty="0">
                <a:solidFill>
                  <a:srgbClr val="C00000"/>
                </a:solidFill>
                <a:latin typeface="Calibri"/>
                <a:cs typeface="Calibri"/>
              </a:rPr>
              <a:t>the class </a:t>
            </a:r>
            <a:r>
              <a:rPr lang="en-US" sz="3600" i="0" dirty="0" smtClean="0">
                <a:solidFill>
                  <a:srgbClr val="C00000"/>
                </a:solidFill>
                <a:latin typeface="Calibri"/>
                <a:cs typeface="Calibri"/>
              </a:rPr>
              <a:t/>
            </a:r>
            <a:br>
              <a:rPr lang="en-US" sz="3600" i="0" dirty="0" smtClean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3600" i="0" dirty="0" err="1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3600" i="0" dirty="0" err="1" smtClean="0">
                <a:solidFill>
                  <a:srgbClr val="C00000"/>
                </a:solidFill>
                <a:latin typeface="Calibri"/>
                <a:cs typeface="Calibri"/>
              </a:rPr>
              <a:t>iljevi</a:t>
            </a:r>
            <a:r>
              <a:rPr sz="3600" i="0" spc="-10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i="0" spc="-10" dirty="0" err="1" smtClean="0">
                <a:solidFill>
                  <a:srgbClr val="C00000"/>
                </a:solidFill>
                <a:latin typeface="Calibri"/>
                <a:cs typeface="Calibri"/>
              </a:rPr>
              <a:t>časa</a:t>
            </a:r>
            <a:r>
              <a:rPr lang="en-US" sz="3600" i="0" spc="-10" dirty="0" smtClean="0">
                <a:solidFill>
                  <a:srgbClr val="C00000"/>
                </a:solidFill>
                <a:latin typeface="Calibri"/>
                <a:cs typeface="Calibri"/>
              </a:rPr>
              <a:t/>
            </a:r>
            <a:br>
              <a:rPr lang="en-US" sz="3600" i="0" spc="-10" dirty="0" smtClean="0">
                <a:solidFill>
                  <a:srgbClr val="C00000"/>
                </a:solidFill>
                <a:latin typeface="Calibri"/>
                <a:cs typeface="Calibri"/>
              </a:rPr>
            </a:b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39" y="1066800"/>
            <a:ext cx="8131809" cy="4172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ts val="525"/>
              </a:spcBef>
              <a:tabLst>
                <a:tab pos="354965" algn="l"/>
                <a:tab pos="355600" algn="l"/>
              </a:tabLst>
            </a:pPr>
            <a:endParaRPr lang="en-US" sz="22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525"/>
              </a:spcBef>
              <a:buFontTx/>
              <a:buChar char="•"/>
              <a:tabLst>
                <a:tab pos="354965" algn="l"/>
                <a:tab pos="355600" algn="l"/>
              </a:tabLst>
            </a:pPr>
            <a:endParaRPr lang="en-US"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52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200" dirty="0" err="1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dirty="0" err="1" smtClean="0">
                <a:solidFill>
                  <a:prstClr val="black"/>
                </a:solidFill>
                <a:latin typeface="Arial"/>
                <a:cs typeface="Arial"/>
              </a:rPr>
              <a:t>iteratura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638810" indent="-342900">
              <a:spcBef>
                <a:spcPts val="53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sr-Latn-BA" sz="2200" spc="-5" dirty="0">
                <a:solidFill>
                  <a:prstClr val="black"/>
                </a:solidFill>
                <a:latin typeface="Arial"/>
                <a:cs typeface="Arial"/>
              </a:rPr>
              <a:t>Teme </a:t>
            </a:r>
          </a:p>
          <a:p>
            <a:pPr marL="355600" marR="638810" indent="-342900">
              <a:spcBef>
                <a:spcPts val="53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sr-Latn-BA" sz="2200" spc="-5" dirty="0">
                <a:solidFill>
                  <a:prstClr val="black"/>
                </a:solidFill>
                <a:latin typeface="Arial"/>
                <a:cs typeface="Arial"/>
              </a:rPr>
              <a:t>Cilj predmeta </a:t>
            </a:r>
          </a:p>
          <a:p>
            <a:pPr marL="355600" marR="638810" indent="-342900">
              <a:spcBef>
                <a:spcPts val="53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sr-Latn-BA" sz="2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5" dirty="0" err="1" smtClean="0">
                <a:solidFill>
                  <a:prstClr val="black"/>
                </a:solidFill>
                <a:latin typeface="Arial"/>
                <a:cs typeface="Arial"/>
              </a:rPr>
              <a:t>čenje</a:t>
            </a:r>
            <a:r>
              <a:rPr sz="22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 err="1" smtClean="0">
                <a:solidFill>
                  <a:prstClr val="black"/>
                </a:solidFill>
                <a:latin typeface="Arial"/>
                <a:cs typeface="Arial"/>
              </a:rPr>
              <a:t>poslovnog</a:t>
            </a:r>
            <a:r>
              <a:rPr lang="sr-Latn-BA" sz="22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 err="1" smtClean="0">
                <a:solidFill>
                  <a:prstClr val="black"/>
                </a:solidFill>
                <a:latin typeface="Arial"/>
                <a:cs typeface="Arial"/>
              </a:rPr>
              <a:t>engleskog</a:t>
            </a:r>
            <a:r>
              <a:rPr sz="22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 err="1" smtClean="0">
                <a:solidFill>
                  <a:prstClr val="black"/>
                </a:solidFill>
                <a:latin typeface="Arial"/>
                <a:cs typeface="Arial"/>
              </a:rPr>
              <a:t>jezika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258445" indent="-342900">
              <a:spcBef>
                <a:spcPts val="52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sr-Latn-BA" sz="2200" spc="-5" dirty="0">
                <a:solidFill>
                  <a:prstClr val="black"/>
                </a:solidFill>
                <a:latin typeface="Arial"/>
                <a:cs typeface="Arial"/>
              </a:rPr>
              <a:t>Predispitne obaveze </a:t>
            </a:r>
          </a:p>
          <a:p>
            <a:pPr marL="355600" marR="258445" indent="-342900">
              <a:spcBef>
                <a:spcPts val="52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sr-Latn-BA" sz="2200" spc="-5" dirty="0">
                <a:solidFill>
                  <a:prstClr val="black"/>
                </a:solidFill>
                <a:latin typeface="Arial"/>
                <a:cs typeface="Arial"/>
              </a:rPr>
              <a:t>Introducing yourself: </a:t>
            </a:r>
            <a:r>
              <a:rPr sz="2200" spc="-5" dirty="0" smtClean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learn how to introduce </a:t>
            </a:r>
            <a:r>
              <a:rPr lang="en-US" sz="2200" spc="-5" dirty="0" smtClean="0">
                <a:solidFill>
                  <a:prstClr val="black"/>
                </a:solidFill>
                <a:latin typeface="Arial"/>
                <a:cs typeface="Arial"/>
              </a:rPr>
              <a:t>yourself</a:t>
            </a:r>
            <a:r>
              <a:rPr lang="sr-Latn-BA" sz="22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 smtClean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future business partners, </a:t>
            </a:r>
            <a:r>
              <a:rPr sz="2200" spc="-5" dirty="0" smtClean="0">
                <a:solidFill>
                  <a:prstClr val="black"/>
                </a:solidFill>
                <a:latin typeface="Arial"/>
                <a:cs typeface="Arial"/>
              </a:rPr>
              <a:t>other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students... (lično predstavljanje budućim </a:t>
            </a:r>
            <a:r>
              <a:rPr sz="2200" spc="-5" dirty="0" err="1">
                <a:solidFill>
                  <a:prstClr val="black"/>
                </a:solidFill>
                <a:latin typeface="Arial"/>
                <a:cs typeface="Arial"/>
              </a:rPr>
              <a:t>poslovnim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 err="1" smtClean="0">
                <a:solidFill>
                  <a:prstClr val="black"/>
                </a:solidFill>
                <a:latin typeface="Arial"/>
                <a:cs typeface="Arial"/>
              </a:rPr>
              <a:t>partnerima</a:t>
            </a:r>
            <a:r>
              <a:rPr sz="2200" spc="-5" dirty="0" smtClean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sr-Latn-BA" sz="22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 err="1" smtClean="0">
                <a:solidFill>
                  <a:prstClr val="black"/>
                </a:solidFill>
                <a:latin typeface="Arial"/>
                <a:cs typeface="Arial"/>
              </a:rPr>
              <a:t>ostalim</a:t>
            </a:r>
            <a:r>
              <a:rPr sz="2200" spc="6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 err="1">
                <a:solidFill>
                  <a:prstClr val="black"/>
                </a:solidFill>
                <a:latin typeface="Arial"/>
                <a:cs typeface="Arial"/>
              </a:rPr>
              <a:t>studentima</a:t>
            </a:r>
            <a:r>
              <a:rPr sz="2200" spc="-5" dirty="0" smtClean="0">
                <a:solidFill>
                  <a:prstClr val="black"/>
                </a:solidFill>
                <a:latin typeface="Arial"/>
                <a:cs typeface="Arial"/>
              </a:rPr>
              <a:t>...)</a:t>
            </a:r>
            <a:r>
              <a:rPr lang="sr-Latn-BA" sz="2200" spc="-5" dirty="0" smtClean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1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872" y="347090"/>
            <a:ext cx="803625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140" algn="ctr">
              <a:lnSpc>
                <a:spcPct val="100000"/>
              </a:lnSpc>
            </a:pPr>
            <a:r>
              <a:rPr lang="en-US" sz="2800" i="0" spc="-20" dirty="0" err="1" smtClean="0"/>
              <a:t>Literatura</a:t>
            </a:r>
            <a:r>
              <a:rPr lang="en-US" sz="2800" i="0" spc="-20" dirty="0" smtClean="0"/>
              <a:t>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46324"/>
            <a:ext cx="361378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2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OBAVEZNA</a:t>
            </a:r>
            <a:r>
              <a:rPr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2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LITERATURA:</a:t>
            </a:r>
            <a:endParaRPr lang="en-US" sz="2000" b="1" spc="-2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2700"/>
            <a:endParaRPr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540" y="1931225"/>
            <a:ext cx="6474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</a:t>
            </a:r>
            <a:r>
              <a:rPr lang="en-US" dirty="0" err="1" smtClean="0"/>
              <a:t>njiga</a:t>
            </a:r>
            <a:r>
              <a:rPr lang="en-US" dirty="0" smtClean="0"/>
              <a:t>: </a:t>
            </a:r>
            <a:r>
              <a:rPr lang="sr-Latn-CS" dirty="0" smtClean="0">
                <a:solidFill>
                  <a:srgbClr val="FF0000"/>
                </a:solidFill>
              </a:rPr>
              <a:t>Cotton</a:t>
            </a:r>
            <a:r>
              <a:rPr lang="sr-Latn-CS" dirty="0">
                <a:solidFill>
                  <a:srgbClr val="FF0000"/>
                </a:solidFill>
              </a:rPr>
              <a:t>, D., Faley, D. &amp; Kent, S. (2012). </a:t>
            </a:r>
            <a:r>
              <a:rPr lang="sr-Latn-CS" i="1" dirty="0">
                <a:solidFill>
                  <a:srgbClr val="FF0000"/>
                </a:solidFill>
              </a:rPr>
              <a:t>Market Leader </a:t>
            </a:r>
            <a:r>
              <a:rPr lang="sr-Latn-CS" i="1" u="sng" dirty="0">
                <a:solidFill>
                  <a:srgbClr val="FF0000"/>
                </a:solidFill>
              </a:rPr>
              <a:t>Elementary</a:t>
            </a:r>
            <a:r>
              <a:rPr lang="sr-Latn-CS" i="1" dirty="0">
                <a:solidFill>
                  <a:srgbClr val="FF0000"/>
                </a:solidFill>
              </a:rPr>
              <a:t> Business English Course Book</a:t>
            </a:r>
            <a:r>
              <a:rPr lang="sr-Latn-CS" dirty="0">
                <a:solidFill>
                  <a:srgbClr val="FF0000"/>
                </a:solidFill>
              </a:rPr>
              <a:t>. UK</a:t>
            </a:r>
            <a:r>
              <a:rPr lang="sr-Cyrl-CS" dirty="0">
                <a:solidFill>
                  <a:srgbClr val="FF0000"/>
                </a:solidFill>
              </a:rPr>
              <a:t>: </a:t>
            </a:r>
            <a:r>
              <a:rPr lang="sr-Latn-CS" dirty="0">
                <a:solidFill>
                  <a:srgbClr val="FF0000"/>
                </a:solidFill>
              </a:rPr>
              <a:t>Pearson </a:t>
            </a:r>
            <a:r>
              <a:rPr lang="sr-Latn-CS" dirty="0" smtClean="0">
                <a:solidFill>
                  <a:srgbClr val="FF0000"/>
                </a:solidFill>
              </a:rPr>
              <a:t>Longma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sr-Cyrl-C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</a:t>
            </a:r>
            <a:r>
              <a:rPr lang="en-US" dirty="0" err="1" smtClean="0"/>
              <a:t>adni</a:t>
            </a:r>
            <a:r>
              <a:rPr lang="en-US" dirty="0" smtClean="0"/>
              <a:t> list: </a:t>
            </a:r>
            <a:r>
              <a:rPr lang="sr-Latn-CS" dirty="0" smtClean="0"/>
              <a:t>Rogers</a:t>
            </a:r>
            <a:r>
              <a:rPr lang="sr-Latn-CS" dirty="0"/>
              <a:t>, J. (2012). </a:t>
            </a:r>
            <a:r>
              <a:rPr lang="sr-Latn-CS" i="1" dirty="0"/>
              <a:t>Market Leader </a:t>
            </a:r>
            <a:r>
              <a:rPr lang="sr-Latn-CS" i="1" u="sng" dirty="0" smtClean="0"/>
              <a:t>Elementary</a:t>
            </a:r>
            <a:r>
              <a:rPr lang="en-US" i="1" dirty="0" smtClean="0"/>
              <a:t> </a:t>
            </a:r>
            <a:r>
              <a:rPr lang="sr-Latn-CS" i="1" dirty="0" smtClean="0"/>
              <a:t>Business </a:t>
            </a:r>
            <a:r>
              <a:rPr lang="sr-Latn-CS" i="1" dirty="0"/>
              <a:t>English Practice Files</a:t>
            </a:r>
            <a:r>
              <a:rPr lang="sr-Latn-CS" dirty="0"/>
              <a:t>. UK</a:t>
            </a:r>
            <a:r>
              <a:rPr lang="sr-Cyrl-CS" dirty="0"/>
              <a:t>: </a:t>
            </a:r>
            <a:r>
              <a:rPr lang="sr-Latn-CS" dirty="0"/>
              <a:t>Pearson </a:t>
            </a:r>
            <a:r>
              <a:rPr lang="sr-Latn-CS" dirty="0" smtClean="0"/>
              <a:t>Longma</a:t>
            </a:r>
            <a:r>
              <a:rPr lang="en-US" dirty="0" smtClean="0"/>
              <a:t>n</a:t>
            </a:r>
            <a:r>
              <a:rPr lang="sr-Cyrl-C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82204"/>
            <a:ext cx="2382237" cy="338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27" y="3124200"/>
            <a:ext cx="2514146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Teme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sr-Latn-BA" sz="2600" dirty="0" smtClean="0"/>
              <a:t>Introductions </a:t>
            </a:r>
          </a:p>
          <a:p>
            <a:r>
              <a:rPr lang="sr-Latn-BA" sz="2600" dirty="0" smtClean="0"/>
              <a:t>Work and leisure </a:t>
            </a:r>
          </a:p>
          <a:p>
            <a:r>
              <a:rPr lang="sr-Latn-BA" sz="2600" dirty="0" smtClean="0"/>
              <a:t>Problems </a:t>
            </a:r>
          </a:p>
          <a:p>
            <a:r>
              <a:rPr lang="sr-Latn-BA" sz="2600" dirty="0" smtClean="0"/>
              <a:t>Travel </a:t>
            </a:r>
          </a:p>
          <a:p>
            <a:r>
              <a:rPr lang="sr-Latn-BA" sz="2600" dirty="0" smtClean="0"/>
              <a:t>Food and entertaining </a:t>
            </a:r>
          </a:p>
          <a:p>
            <a:r>
              <a:rPr lang="en-US" sz="2600" dirty="0" smtClean="0"/>
              <a:t>Buying and selling</a:t>
            </a:r>
            <a:endParaRPr lang="sr-Latn-BA" sz="2600" dirty="0" smtClean="0"/>
          </a:p>
          <a:p>
            <a:r>
              <a:rPr lang="sr-Latn-BA" sz="2600" dirty="0" smtClean="0"/>
              <a:t>People</a:t>
            </a:r>
          </a:p>
          <a:p>
            <a:r>
              <a:rPr lang="en-US" sz="2600" dirty="0" smtClean="0"/>
              <a:t>Advertising </a:t>
            </a:r>
            <a:endParaRPr lang="sr-Latn-BA" sz="2600" dirty="0" smtClean="0"/>
          </a:p>
          <a:p>
            <a:r>
              <a:rPr lang="sr-Latn-BA" sz="2600" dirty="0" smtClean="0"/>
              <a:t>Companies </a:t>
            </a:r>
          </a:p>
          <a:p>
            <a:r>
              <a:rPr lang="en-US" sz="2600" dirty="0" smtClean="0"/>
              <a:t>Communication</a:t>
            </a:r>
            <a:endParaRPr lang="en-US" sz="2600" dirty="0"/>
          </a:p>
          <a:p>
            <a:r>
              <a:rPr lang="en-US" sz="2600" dirty="0" smtClean="0"/>
              <a:t>Cultures</a:t>
            </a:r>
          </a:p>
          <a:p>
            <a:r>
              <a:rPr lang="en-US" sz="2600" dirty="0" smtClean="0"/>
              <a:t>Jobs </a:t>
            </a:r>
            <a:endParaRPr lang="sr-Latn-BA" sz="2600" dirty="0" smtClean="0"/>
          </a:p>
          <a:p>
            <a:endParaRPr lang="sr-Latn-B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71" y="524608"/>
            <a:ext cx="3023340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83778"/>
            <a:ext cx="1781175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51" y="4211830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97" y="1264350"/>
            <a:ext cx="2436849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79" y="2658739"/>
            <a:ext cx="3028950" cy="1514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08" y="5549183"/>
            <a:ext cx="152400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1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872" y="347090"/>
            <a:ext cx="8036255" cy="486287"/>
          </a:xfrm>
          <a:prstGeom prst="rect">
            <a:avLst/>
          </a:prstGeom>
        </p:spPr>
        <p:txBody>
          <a:bodyPr vert="horz" wrap="square" lIns="0" tIns="125984" rIns="0" bIns="0" rtlCol="0">
            <a:spAutoFit/>
          </a:bodyPr>
          <a:lstStyle/>
          <a:p>
            <a:pPr marL="2061210" algn="l">
              <a:lnSpc>
                <a:spcPts val="2845"/>
              </a:lnSpc>
            </a:pPr>
            <a:r>
              <a:rPr lang="en-US" sz="2400" b="1" i="0" spc="-5" dirty="0" err="1"/>
              <a:t>Cilj</a:t>
            </a:r>
            <a:r>
              <a:rPr lang="en-US" sz="2400" b="1" i="0" spc="-5" dirty="0"/>
              <a:t> </a:t>
            </a:r>
            <a:r>
              <a:rPr lang="en-US" sz="2400" b="1" i="0" spc="-5" dirty="0" err="1"/>
              <a:t>predmeta</a:t>
            </a:r>
            <a:r>
              <a:rPr lang="en-US" sz="2400" b="1" i="0" spc="-5" dirty="0"/>
              <a:t>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55532" y="4631081"/>
            <a:ext cx="4295775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257046"/>
            <a:ext cx="7966075" cy="3852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sr-Latn-BA" sz="2200" spc="-5" dirty="0">
                <a:solidFill>
                  <a:srgbClr val="C00000"/>
                </a:solidFill>
                <a:latin typeface="Arial"/>
                <a:cs typeface="Arial"/>
              </a:rPr>
              <a:t>General (revision) vs. Business English </a:t>
            </a:r>
          </a:p>
          <a:p>
            <a:pPr marL="355600" indent="-342900"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sr-Latn-BA" sz="2200" spc="-5" dirty="0">
                <a:solidFill>
                  <a:srgbClr val="C00000"/>
                </a:solidFill>
                <a:latin typeface="Arial"/>
                <a:cs typeface="Arial"/>
              </a:rPr>
              <a:t>Obnavljanje postojećeg znanja opšteg engleskog jezika.</a:t>
            </a:r>
            <a:endParaRPr lang="sr-Latn-BA" sz="2200" spc="-25" dirty="0">
              <a:solidFill>
                <a:srgbClr val="C00000"/>
              </a:solidFill>
              <a:latin typeface="Arial"/>
              <a:cs typeface="Arial"/>
            </a:endParaRPr>
          </a:p>
          <a:p>
            <a:pPr marL="355600" marR="827405" indent="-342900">
              <a:buFontTx/>
              <a:buChar char="•"/>
              <a:tabLst>
                <a:tab pos="354965" algn="l"/>
                <a:tab pos="355600" algn="l"/>
              </a:tabLst>
            </a:pPr>
            <a:r>
              <a:rPr sz="2200" spc="-25" dirty="0">
                <a:solidFill>
                  <a:srgbClr val="C00000"/>
                </a:solidFill>
                <a:latin typeface="Arial"/>
                <a:cs typeface="Arial"/>
              </a:rPr>
              <a:t>We </a:t>
            </a:r>
            <a:r>
              <a:rPr sz="2200" spc="-5" dirty="0">
                <a:solidFill>
                  <a:srgbClr val="C00000"/>
                </a:solidFill>
                <a:latin typeface="Arial"/>
                <a:cs typeface="Arial"/>
              </a:rPr>
              <a:t>are going to </a:t>
            </a:r>
            <a:r>
              <a:rPr lang="en-US" sz="2200" spc="-5" dirty="0">
                <a:solidFill>
                  <a:srgbClr val="C00000"/>
                </a:solidFill>
                <a:latin typeface="Arial"/>
                <a:cs typeface="Arial"/>
              </a:rPr>
              <a:t>develop </a:t>
            </a:r>
            <a:r>
              <a:rPr sz="2200" spc="-5" dirty="0">
                <a:solidFill>
                  <a:srgbClr val="C00000"/>
                </a:solidFill>
                <a:latin typeface="Arial"/>
                <a:cs typeface="Arial"/>
              </a:rPr>
              <a:t>all four language </a:t>
            </a:r>
            <a:r>
              <a:rPr sz="2200" dirty="0">
                <a:solidFill>
                  <a:srgbClr val="C00000"/>
                </a:solidFill>
                <a:latin typeface="Arial"/>
                <a:cs typeface="Arial"/>
              </a:rPr>
              <a:t>skills (listening,  </a:t>
            </a:r>
            <a:r>
              <a:rPr sz="2200" spc="-5" dirty="0">
                <a:solidFill>
                  <a:srgbClr val="C00000"/>
                </a:solidFill>
                <a:latin typeface="Arial"/>
                <a:cs typeface="Arial"/>
              </a:rPr>
              <a:t>speaking, reading,</a:t>
            </a:r>
            <a:r>
              <a:rPr sz="22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Arial"/>
                <a:cs typeface="Arial"/>
              </a:rPr>
              <a:t>writing).</a:t>
            </a:r>
            <a:r>
              <a:rPr lang="en-US" sz="2200" spc="-5" dirty="0">
                <a:solidFill>
                  <a:srgbClr val="C00000"/>
                </a:solidFill>
                <a:latin typeface="Arial"/>
                <a:cs typeface="Arial"/>
              </a:rPr>
              <a:t> We’re going to listen, read, write and speak and watch DVD projections…</a:t>
            </a:r>
            <a:endParaRPr lang="sr-Latn-BA"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827405" indent="-342900"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200" spc="-5" dirty="0">
                <a:solidFill>
                  <a:srgbClr val="C00000"/>
                </a:solidFill>
                <a:latin typeface="Arial"/>
                <a:cs typeface="Arial"/>
              </a:rPr>
              <a:t>Ra</a:t>
            </a:r>
            <a:r>
              <a:rPr lang="sr-Latn-BA" sz="2200" spc="-5" dirty="0">
                <a:solidFill>
                  <a:srgbClr val="C00000"/>
                </a:solidFill>
                <a:latin typeface="Arial"/>
                <a:cs typeface="Arial"/>
              </a:rPr>
              <a:t>zvijaćemo </a:t>
            </a:r>
            <a:r>
              <a:rPr sz="2200" spc="-5" dirty="0" err="1">
                <a:solidFill>
                  <a:srgbClr val="C00000"/>
                </a:solidFill>
                <a:latin typeface="Arial"/>
                <a:cs typeface="Arial"/>
              </a:rPr>
              <a:t>sve</a:t>
            </a:r>
            <a:r>
              <a:rPr sz="22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C00000"/>
                </a:solidFill>
                <a:latin typeface="Arial"/>
                <a:cs typeface="Arial"/>
              </a:rPr>
              <a:t>četiri </a:t>
            </a:r>
            <a:r>
              <a:rPr sz="2200" spc="-5" dirty="0">
                <a:solidFill>
                  <a:srgbClr val="C00000"/>
                </a:solidFill>
                <a:latin typeface="Arial"/>
                <a:cs typeface="Arial"/>
              </a:rPr>
              <a:t>jezičke veštine: slušanje, govorenje na  engleskom jeziku, čitanje </a:t>
            </a:r>
            <a:r>
              <a:rPr sz="2200" spc="-5" dirty="0" err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spc="-5" dirty="0" err="1">
                <a:solidFill>
                  <a:srgbClr val="C00000"/>
                </a:solidFill>
                <a:latin typeface="Arial"/>
                <a:cs typeface="Arial"/>
              </a:rPr>
              <a:t>pisanje</a:t>
            </a:r>
            <a:r>
              <a:rPr sz="2200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lang="en-US" sz="22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200" spc="-5" dirty="0" err="1">
                <a:solidFill>
                  <a:srgbClr val="C00000"/>
                </a:solidFill>
                <a:latin typeface="Arial"/>
                <a:cs typeface="Arial"/>
              </a:rPr>
              <a:t>Slu</a:t>
            </a:r>
            <a:r>
              <a:rPr lang="sr-Latn-RS" sz="2200" spc="-5" dirty="0">
                <a:solidFill>
                  <a:srgbClr val="C00000"/>
                </a:solidFill>
                <a:latin typeface="Arial"/>
                <a:cs typeface="Arial"/>
              </a:rPr>
              <a:t>šaćemo, čitati, pisati i govoriti na engleskom jeziku i gledati DVD projekcije. </a:t>
            </a:r>
            <a:endParaRPr lang="en-US" sz="2200" spc="-5" dirty="0">
              <a:solidFill>
                <a:srgbClr val="C00000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C00000"/>
                </a:solidFill>
                <a:latin typeface="Arial"/>
                <a:cs typeface="Arial"/>
              </a:rPr>
              <a:t>vocabulary </a:t>
            </a:r>
            <a:endParaRPr lang="sr-Latn-BA" sz="2200" spc="-5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7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882" y="335279"/>
            <a:ext cx="762444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400" b="1" i="0" spc="-5" dirty="0" err="1" smtClean="0">
                <a:latin typeface="Arial"/>
                <a:cs typeface="Arial"/>
              </a:rPr>
              <a:t>Učenje</a:t>
            </a:r>
            <a:r>
              <a:rPr sz="2400" b="1" i="0" spc="-5" dirty="0" smtClean="0">
                <a:latin typeface="Arial"/>
                <a:cs typeface="Arial"/>
              </a:rPr>
              <a:t> </a:t>
            </a:r>
            <a:r>
              <a:rPr sz="2400" b="1" i="0" spc="-5" dirty="0">
                <a:latin typeface="Arial"/>
                <a:cs typeface="Arial"/>
              </a:rPr>
              <a:t>poslovnog engleskog </a:t>
            </a:r>
            <a:r>
              <a:rPr sz="2400" b="1" i="0" dirty="0">
                <a:latin typeface="Arial"/>
                <a:cs typeface="Arial"/>
              </a:rPr>
              <a:t>jezika. </a:t>
            </a:r>
            <a:r>
              <a:rPr sz="2400" i="0" spc="-5" dirty="0">
                <a:solidFill>
                  <a:srgbClr val="FF0000"/>
                </a:solidFill>
                <a:latin typeface="Arial"/>
                <a:cs typeface="Arial"/>
              </a:rPr>
              <a:t>Kako </a:t>
            </a:r>
            <a:r>
              <a:rPr sz="2400" i="0" dirty="0">
                <a:solidFill>
                  <a:srgbClr val="FF0000"/>
                </a:solidFill>
                <a:latin typeface="Arial"/>
                <a:cs typeface="Arial"/>
              </a:rPr>
              <a:t>se </a:t>
            </a:r>
            <a:r>
              <a:rPr sz="2400" i="0" spc="-5" dirty="0">
                <a:solidFill>
                  <a:srgbClr val="FF0000"/>
                </a:solidFill>
                <a:latin typeface="Arial"/>
                <a:cs typeface="Arial"/>
              </a:rPr>
              <a:t>poslovni  engleski jezik razlikuje od opšteg engleskog</a:t>
            </a:r>
            <a:r>
              <a:rPr sz="2400" i="0" spc="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0" spc="-5" dirty="0">
                <a:solidFill>
                  <a:srgbClr val="FF0000"/>
                </a:solidFill>
                <a:latin typeface="Arial"/>
                <a:cs typeface="Arial"/>
              </a:rPr>
              <a:t>jezika?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179446"/>
            <a:ext cx="7995920" cy="4057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Tx/>
              <a:buChar char="•"/>
              <a:tabLst>
                <a:tab pos="354965" algn="l"/>
                <a:tab pos="355600" algn="l"/>
                <a:tab pos="2044064" algn="l"/>
                <a:tab pos="3455670" algn="l"/>
                <a:tab pos="5421630" algn="l"/>
                <a:tab pos="7407909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Busi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Engli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bulary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okab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la</a:t>
            </a:r>
            <a:r>
              <a:rPr sz="2800" spc="-15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,	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reči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/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poslovnog engleskog</a:t>
            </a:r>
            <a:r>
              <a:rPr sz="28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jezika)</a:t>
            </a:r>
          </a:p>
          <a:p>
            <a:pPr marL="355600" indent="-342900">
              <a:spcBef>
                <a:spcPts val="67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Business English = English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sz="28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sr-Latn-BA" sz="2800" dirty="0" smtClean="0">
                <a:solidFill>
                  <a:prstClr val="black"/>
                </a:solidFill>
                <a:latin typeface="Arial"/>
                <a:cs typeface="Arial"/>
              </a:rPr>
              <a:t>poslovni engleski jezik = </a:t>
            </a:r>
            <a:r>
              <a:rPr sz="2800" dirty="0" err="1" smtClean="0">
                <a:solidFill>
                  <a:prstClr val="black"/>
                </a:solidFill>
                <a:latin typeface="Arial"/>
                <a:cs typeface="Arial"/>
              </a:rPr>
              <a:t>učenje</a:t>
            </a:r>
            <a:r>
              <a:rPr lang="sr-Latn-BA" sz="28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 err="1" smtClean="0">
                <a:solidFill>
                  <a:prstClr val="black"/>
                </a:solidFill>
                <a:latin typeface="Arial"/>
                <a:cs typeface="Arial"/>
              </a:rPr>
              <a:t>engleskog</a:t>
            </a:r>
            <a:r>
              <a:rPr sz="28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jezika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za</a:t>
            </a:r>
            <a:r>
              <a:rPr sz="28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posao)</a:t>
            </a:r>
          </a:p>
          <a:p>
            <a:pPr marL="355600" marR="29209" indent="-342900">
              <a:spcBef>
                <a:spcPts val="67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Case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studies (studije slučaja); </a:t>
            </a:r>
            <a:r>
              <a:rPr sz="2800" spc="5" dirty="0">
                <a:solidFill>
                  <a:prstClr val="black"/>
                </a:solidFill>
                <a:latin typeface="Arial"/>
                <a:cs typeface="Arial"/>
              </a:rPr>
              <a:t>real-life</a:t>
            </a:r>
            <a:r>
              <a:rPr sz="28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situations 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(situacije iz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stvarnog života);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DVD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projections  (DVD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projekcije); </a:t>
            </a:r>
            <a:r>
              <a:rPr sz="2800" u="heavy" dirty="0">
                <a:solidFill>
                  <a:prstClr val="black"/>
                </a:solidFill>
                <a:latin typeface="Arial"/>
                <a:cs typeface="Arial"/>
              </a:rPr>
              <a:t>applicable </a:t>
            </a:r>
            <a:r>
              <a:rPr sz="2800" u="heavy" spc="-5" dirty="0">
                <a:solidFill>
                  <a:prstClr val="black"/>
                </a:solidFill>
                <a:latin typeface="Arial"/>
                <a:cs typeface="Arial"/>
              </a:rPr>
              <a:t>knowledge 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(primenljivo</a:t>
            </a:r>
            <a:r>
              <a:rPr sz="28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prstClr val="black"/>
                </a:solidFill>
                <a:latin typeface="Arial"/>
                <a:cs typeface="Arial"/>
              </a:rPr>
              <a:t>znanje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377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1" y="320040"/>
            <a:ext cx="742251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5"/>
              </a:lnSpc>
            </a:pPr>
            <a:r>
              <a:rPr lang="en-US" sz="2400" b="1" i="0" spc="-5" dirty="0" err="1">
                <a:solidFill>
                  <a:prstClr val="black"/>
                </a:solidFill>
              </a:rPr>
              <a:t>Učenje</a:t>
            </a:r>
            <a:r>
              <a:rPr lang="en-US" sz="2400" b="1" i="0" spc="-5" dirty="0">
                <a:solidFill>
                  <a:prstClr val="black"/>
                </a:solidFill>
              </a:rPr>
              <a:t> </a:t>
            </a:r>
            <a:r>
              <a:rPr lang="en-US" sz="2400" b="1" i="0" spc="-5" dirty="0" err="1">
                <a:solidFill>
                  <a:prstClr val="black"/>
                </a:solidFill>
              </a:rPr>
              <a:t>poslovnog</a:t>
            </a:r>
            <a:r>
              <a:rPr lang="en-US" sz="2400" b="1" i="0" spc="-5" dirty="0">
                <a:solidFill>
                  <a:prstClr val="black"/>
                </a:solidFill>
              </a:rPr>
              <a:t> </a:t>
            </a:r>
            <a:r>
              <a:rPr lang="en-US" sz="2400" b="1" i="0" spc="-5" dirty="0" err="1">
                <a:solidFill>
                  <a:prstClr val="black"/>
                </a:solidFill>
              </a:rPr>
              <a:t>engleskog</a:t>
            </a:r>
            <a:r>
              <a:rPr lang="en-US" sz="2400" b="1" i="0" spc="-5" dirty="0">
                <a:solidFill>
                  <a:prstClr val="black"/>
                </a:solidFill>
              </a:rPr>
              <a:t> </a:t>
            </a:r>
            <a:r>
              <a:rPr lang="en-US" sz="2400" b="1" i="0" dirty="0" err="1">
                <a:solidFill>
                  <a:prstClr val="black"/>
                </a:solidFill>
              </a:rPr>
              <a:t>jezika</a:t>
            </a:r>
            <a:r>
              <a:rPr lang="en-US" sz="2400" b="1" i="0" dirty="0">
                <a:solidFill>
                  <a:prstClr val="black"/>
                </a:solidFill>
              </a:rPr>
              <a:t>. </a:t>
            </a:r>
            <a:r>
              <a:rPr lang="en-US" sz="2400" i="0" spc="-5" dirty="0" err="1">
                <a:solidFill>
                  <a:srgbClr val="FF0000"/>
                </a:solidFill>
              </a:rPr>
              <a:t>Kako</a:t>
            </a:r>
            <a:r>
              <a:rPr lang="en-US" sz="2400" i="0" spc="-5" dirty="0">
                <a:solidFill>
                  <a:srgbClr val="FF0000"/>
                </a:solidFill>
              </a:rPr>
              <a:t> </a:t>
            </a:r>
            <a:r>
              <a:rPr lang="en-US" sz="2400" i="0" dirty="0">
                <a:solidFill>
                  <a:srgbClr val="FF0000"/>
                </a:solidFill>
              </a:rPr>
              <a:t>se </a:t>
            </a:r>
            <a:r>
              <a:rPr lang="en-US" sz="2400" i="0" spc="-5" dirty="0" err="1">
                <a:solidFill>
                  <a:srgbClr val="FF0000"/>
                </a:solidFill>
              </a:rPr>
              <a:t>poslovni</a:t>
            </a:r>
            <a:r>
              <a:rPr lang="en-US" sz="2400" i="0" spc="-5" dirty="0">
                <a:solidFill>
                  <a:srgbClr val="FF0000"/>
                </a:solidFill>
              </a:rPr>
              <a:t>  </a:t>
            </a:r>
            <a:r>
              <a:rPr lang="en-US" sz="2400" i="0" spc="-5" dirty="0" err="1">
                <a:solidFill>
                  <a:srgbClr val="FF0000"/>
                </a:solidFill>
              </a:rPr>
              <a:t>engleski</a:t>
            </a:r>
            <a:r>
              <a:rPr lang="en-US" sz="2400" i="0" spc="-5" dirty="0">
                <a:solidFill>
                  <a:srgbClr val="FF0000"/>
                </a:solidFill>
              </a:rPr>
              <a:t> </a:t>
            </a:r>
            <a:r>
              <a:rPr lang="en-US" sz="2400" i="0" spc="-5" dirty="0" err="1">
                <a:solidFill>
                  <a:srgbClr val="FF0000"/>
                </a:solidFill>
              </a:rPr>
              <a:t>jezik</a:t>
            </a:r>
            <a:r>
              <a:rPr lang="en-US" sz="2400" i="0" spc="-5" dirty="0">
                <a:solidFill>
                  <a:srgbClr val="FF0000"/>
                </a:solidFill>
              </a:rPr>
              <a:t> </a:t>
            </a:r>
            <a:r>
              <a:rPr lang="en-US" sz="2400" i="0" spc="-5" dirty="0" err="1">
                <a:solidFill>
                  <a:srgbClr val="FF0000"/>
                </a:solidFill>
              </a:rPr>
              <a:t>razlikuje</a:t>
            </a:r>
            <a:r>
              <a:rPr lang="en-US" sz="2400" i="0" spc="-5" dirty="0">
                <a:solidFill>
                  <a:srgbClr val="FF0000"/>
                </a:solidFill>
              </a:rPr>
              <a:t> od </a:t>
            </a:r>
            <a:r>
              <a:rPr lang="en-US" sz="2400" i="0" spc="-5" dirty="0" err="1">
                <a:solidFill>
                  <a:srgbClr val="FF0000"/>
                </a:solidFill>
              </a:rPr>
              <a:t>opšteg</a:t>
            </a:r>
            <a:r>
              <a:rPr lang="en-US" sz="2400" i="0" spc="-5" dirty="0">
                <a:solidFill>
                  <a:srgbClr val="FF0000"/>
                </a:solidFill>
              </a:rPr>
              <a:t> </a:t>
            </a:r>
            <a:r>
              <a:rPr lang="en-US" sz="2400" i="0" spc="-5" dirty="0" err="1">
                <a:solidFill>
                  <a:srgbClr val="FF0000"/>
                </a:solidFill>
              </a:rPr>
              <a:t>engleskog</a:t>
            </a:r>
            <a:r>
              <a:rPr lang="en-US" sz="2400" i="0" spc="170" dirty="0">
                <a:solidFill>
                  <a:srgbClr val="FF0000"/>
                </a:solidFill>
              </a:rPr>
              <a:t> </a:t>
            </a:r>
            <a:r>
              <a:rPr lang="en-US" sz="2400" i="0" spc="-5" dirty="0" err="1">
                <a:solidFill>
                  <a:srgbClr val="FF0000"/>
                </a:solidFill>
              </a:rPr>
              <a:t>jezika</a:t>
            </a:r>
            <a:r>
              <a:rPr lang="en-US" sz="2400" i="0" spc="-5" dirty="0">
                <a:solidFill>
                  <a:srgbClr val="FF0000"/>
                </a:solidFill>
              </a:rPr>
              <a:t>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553717"/>
            <a:ext cx="7691755" cy="4514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just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prstClr val="black"/>
                </a:solidFill>
                <a:cs typeface="Calibri"/>
              </a:rPr>
              <a:t>Vocabulary </a:t>
            </a:r>
            <a:r>
              <a:rPr sz="2000" dirty="0" smtClean="0">
                <a:solidFill>
                  <a:prstClr val="black"/>
                </a:solidFill>
                <a:cs typeface="Calibri"/>
              </a:rPr>
              <a:t>and </a:t>
            </a:r>
            <a:r>
              <a:rPr sz="2000" spc="-15" dirty="0">
                <a:solidFill>
                  <a:prstClr val="black"/>
                </a:solidFill>
                <a:cs typeface="Calibri"/>
              </a:rPr>
              <a:t>different contexts</a:t>
            </a:r>
            <a:r>
              <a:rPr lang="sr-Latn-RS" sz="2000" spc="-15" dirty="0">
                <a:solidFill>
                  <a:prstClr val="black"/>
                </a:solidFill>
                <a:cs typeface="Calibri"/>
              </a:rPr>
              <a:t> in which these specific words appear</a:t>
            </a:r>
            <a:r>
              <a:rPr sz="20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5" dirty="0" smtClean="0">
                <a:solidFill>
                  <a:prstClr val="black"/>
                </a:solidFill>
                <a:cs typeface="Calibri"/>
              </a:rPr>
              <a:t>(</a:t>
            </a:r>
            <a:r>
              <a:rPr lang="sr-Latn-RS" sz="2000" spc="-5" dirty="0" smtClean="0">
                <a:solidFill>
                  <a:prstClr val="black"/>
                </a:solidFill>
                <a:cs typeface="Calibri"/>
              </a:rPr>
              <a:t>vokabular i </a:t>
            </a:r>
            <a:r>
              <a:rPr sz="2000" spc="-5" dirty="0" err="1">
                <a:solidFill>
                  <a:prstClr val="black"/>
                </a:solidFill>
                <a:cs typeface="Calibri"/>
              </a:rPr>
              <a:t>različiti</a:t>
            </a:r>
            <a:r>
              <a:rPr sz="2000" spc="13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20" dirty="0" err="1">
                <a:solidFill>
                  <a:prstClr val="black"/>
                </a:solidFill>
                <a:cs typeface="Calibri"/>
              </a:rPr>
              <a:t>konteksti</a:t>
            </a:r>
            <a:r>
              <a:rPr lang="sr-Latn-RS" sz="2000" spc="-20" dirty="0">
                <a:solidFill>
                  <a:prstClr val="black"/>
                </a:solidFill>
                <a:cs typeface="Calibri"/>
              </a:rPr>
              <a:t> u kojima se te specifične reči nalaze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)</a:t>
            </a:r>
            <a:r>
              <a:rPr lang="sr-Latn-RS" sz="2000" spc="-20" dirty="0">
                <a:solidFill>
                  <a:prstClr val="black"/>
                </a:solidFill>
                <a:cs typeface="Calibri"/>
              </a:rPr>
              <a:t>. </a:t>
            </a:r>
          </a:p>
          <a:p>
            <a:pPr marL="355600" indent="-342900" algn="just"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sr-Latn-RS" sz="2000" spc="-20" dirty="0" smtClean="0">
              <a:solidFill>
                <a:prstClr val="black"/>
              </a:solidFill>
              <a:cs typeface="Calibri"/>
            </a:endParaRPr>
          </a:p>
          <a:p>
            <a:pPr marL="355600" indent="-342900" algn="just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sr-Latn-RS" sz="2000" spc="-20" dirty="0" smtClean="0">
                <a:solidFill>
                  <a:prstClr val="black"/>
                </a:solidFill>
                <a:cs typeface="Calibri"/>
              </a:rPr>
              <a:t>Formal </a:t>
            </a:r>
            <a:r>
              <a:rPr lang="sr-Latn-RS" sz="2000" spc="-20" dirty="0">
                <a:solidFill>
                  <a:prstClr val="black"/>
                </a:solidFill>
                <a:cs typeface="Calibri"/>
              </a:rPr>
              <a:t>vs. Informal </a:t>
            </a:r>
            <a:r>
              <a:rPr lang="sr-Latn-RS" sz="2000" spc="-20" dirty="0" smtClean="0">
                <a:solidFill>
                  <a:prstClr val="black"/>
                </a:solidFill>
                <a:cs typeface="Calibri"/>
              </a:rPr>
              <a:t>English</a:t>
            </a:r>
            <a:endParaRPr sz="2000" dirty="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prstClr val="black"/>
                </a:solidFill>
                <a:cs typeface="Calibri"/>
              </a:rPr>
              <a:t>Example</a:t>
            </a:r>
            <a:r>
              <a:rPr lang="sr-Latn-RS" sz="2000" spc="-5" dirty="0">
                <a:solidFill>
                  <a:prstClr val="black"/>
                </a:solidFill>
                <a:cs typeface="Calibri"/>
              </a:rPr>
              <a:t> (na primer)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:</a:t>
            </a:r>
            <a:endParaRPr sz="2000" dirty="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  <a:tab pos="2279015" algn="l"/>
                <a:tab pos="3117215" algn="l"/>
              </a:tabLst>
            </a:pPr>
            <a:r>
              <a:rPr sz="2000" dirty="0">
                <a:solidFill>
                  <a:prstClr val="black"/>
                </a:solidFill>
                <a:cs typeface="Calibri"/>
              </a:rPr>
              <a:t>Guess</a:t>
            </a:r>
            <a:r>
              <a:rPr sz="20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the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15" dirty="0">
                <a:solidFill>
                  <a:prstClr val="black"/>
                </a:solidFill>
                <a:cs typeface="Calibri"/>
              </a:rPr>
              <a:t>word!	</a:t>
            </a:r>
            <a:r>
              <a:rPr sz="2000" dirty="0">
                <a:solidFill>
                  <a:prstClr val="black"/>
                </a:solidFill>
                <a:cs typeface="Calibri"/>
              </a:rPr>
              <a:t>c _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_ h	c _</a:t>
            </a:r>
            <a:r>
              <a:rPr sz="2000" spc="-100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_</a:t>
            </a:r>
          </a:p>
          <a:p>
            <a:pPr marL="355600" indent="-342900"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prstClr val="black"/>
                </a:solidFill>
                <a:cs typeface="Calibri"/>
              </a:rPr>
              <a:t>cash 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cow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[+business; </a:t>
            </a:r>
            <a:r>
              <a:rPr sz="2000" spc="-10" dirty="0" smtClean="0">
                <a:solidFill>
                  <a:prstClr val="black"/>
                </a:solidFill>
                <a:cs typeface="Calibri"/>
              </a:rPr>
              <a:t>+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informal]</a:t>
            </a:r>
            <a:endParaRPr sz="2000" dirty="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prstClr val="black"/>
                </a:solidFill>
                <a:cs typeface="Calibri"/>
              </a:rPr>
              <a:t>What </a:t>
            </a:r>
            <a:r>
              <a:rPr sz="2000" dirty="0">
                <a:solidFill>
                  <a:prstClr val="black"/>
                </a:solidFill>
                <a:cs typeface="Calibri"/>
              </a:rPr>
              <a:t>do 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you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know </a:t>
            </a:r>
            <a:r>
              <a:rPr sz="2000" dirty="0">
                <a:solidFill>
                  <a:prstClr val="black"/>
                </a:solidFill>
                <a:cs typeface="Calibri"/>
              </a:rPr>
              <a:t>about </a:t>
            </a:r>
            <a:r>
              <a:rPr sz="2000" i="1" spc="-10" dirty="0">
                <a:solidFill>
                  <a:prstClr val="black"/>
                </a:solidFill>
                <a:cs typeface="Calibri"/>
              </a:rPr>
              <a:t>cash</a:t>
            </a:r>
            <a:r>
              <a:rPr sz="2000" i="1" spc="-95" dirty="0">
                <a:solidFill>
                  <a:prstClr val="black"/>
                </a:solidFill>
                <a:cs typeface="Calibri"/>
              </a:rPr>
              <a:t> </a:t>
            </a:r>
            <a:r>
              <a:rPr sz="2000" i="1" spc="-10" dirty="0">
                <a:solidFill>
                  <a:prstClr val="black"/>
                </a:solidFill>
                <a:cs typeface="Calibri"/>
              </a:rPr>
              <a:t>cow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?</a:t>
            </a:r>
            <a:endParaRPr sz="2000" dirty="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sr-Latn-RS" sz="2000" dirty="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sr-Latn-BA" sz="2000" dirty="0" smtClean="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 smtClean="0">
                <a:solidFill>
                  <a:prstClr val="black"/>
                </a:solidFill>
                <a:cs typeface="Calibri"/>
              </a:rPr>
              <a:t>A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cash 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cow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is </a:t>
            </a:r>
            <a:r>
              <a:rPr sz="2000" dirty="0">
                <a:solidFill>
                  <a:prstClr val="black"/>
                </a:solidFill>
                <a:cs typeface="Calibri"/>
              </a:rPr>
              <a:t>a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product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which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provides money 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for </a:t>
            </a:r>
            <a:r>
              <a:rPr sz="2000" dirty="0">
                <a:solidFill>
                  <a:prstClr val="black"/>
                </a:solidFill>
                <a:cs typeface="Calibri"/>
              </a:rPr>
              <a:t>a</a:t>
            </a:r>
            <a:r>
              <a:rPr lang="sr-Latn-RS" sz="200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company </a:t>
            </a:r>
            <a:r>
              <a:rPr sz="2000" dirty="0">
                <a:solidFill>
                  <a:prstClr val="black"/>
                </a:solidFill>
                <a:cs typeface="Calibri"/>
              </a:rPr>
              <a:t>without a lot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of</a:t>
            </a:r>
            <a:r>
              <a:rPr sz="2000" spc="-95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investment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.</a:t>
            </a:r>
            <a:endParaRPr lang="sr-Latn-RS" sz="2000" spc="-10" dirty="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sr-Latn-RS" sz="2000" spc="-10" dirty="0">
                <a:solidFill>
                  <a:prstClr val="black"/>
                </a:solidFill>
                <a:cs typeface="Calibri"/>
              </a:rPr>
              <a:t>a source of profit (more </a:t>
            </a:r>
            <a:r>
              <a:rPr lang="sr-Latn-RS" sz="2000" b="1" spc="-10" dirty="0">
                <a:solidFill>
                  <a:prstClr val="black"/>
                </a:solidFill>
                <a:cs typeface="Calibri"/>
              </a:rPr>
              <a:t>formal</a:t>
            </a:r>
            <a:r>
              <a:rPr lang="sr-Latn-RS" sz="2000" spc="-10" dirty="0">
                <a:solidFill>
                  <a:prstClr val="black"/>
                </a:solidFill>
                <a:cs typeface="Calibri"/>
              </a:rPr>
              <a:t>)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t="22493" r="64026" b="-2473"/>
          <a:stretch/>
        </p:blipFill>
        <p:spPr>
          <a:xfrm>
            <a:off x="5867397" y="2226663"/>
            <a:ext cx="2134012" cy="301752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386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2386" y="363473"/>
            <a:ext cx="7938770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3200" spc="-10" dirty="0">
                <a:solidFill>
                  <a:prstClr val="black"/>
                </a:solidFill>
                <a:cs typeface="Calibri"/>
              </a:rPr>
              <a:t>Remember: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Nothing </a:t>
            </a:r>
            <a:r>
              <a:rPr sz="3200" dirty="0">
                <a:solidFill>
                  <a:prstClr val="black"/>
                </a:solidFill>
                <a:cs typeface="Calibri"/>
              </a:rPr>
              <a:t>is </a:t>
            </a:r>
            <a:r>
              <a:rPr lang="en-US" sz="3200" dirty="0">
                <a:solidFill>
                  <a:prstClr val="black"/>
                </a:solidFill>
                <a:cs typeface="Calibri"/>
              </a:rPr>
              <a:t>as 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difficult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as...</a:t>
            </a:r>
            <a:r>
              <a:rPr sz="3200" spc="105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Inspector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635" algn="ctr"/>
            <a:r>
              <a:rPr sz="3200" spc="-5" dirty="0">
                <a:solidFill>
                  <a:prstClr val="black"/>
                </a:solidFill>
                <a:cs typeface="Calibri"/>
              </a:rPr>
              <a:t>Clouseau (Pink 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Panther)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learning</a:t>
            </a:r>
            <a:r>
              <a:rPr sz="3200" spc="45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English!</a:t>
            </a:r>
            <a:endParaRPr sz="3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2386" y="2595435"/>
            <a:ext cx="2926080" cy="2377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8092" y="3657600"/>
            <a:ext cx="4038600" cy="302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92" y="1412982"/>
            <a:ext cx="329184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Predispitne</a:t>
            </a:r>
            <a:r>
              <a:rPr lang="en-US" dirty="0" smtClean="0"/>
              <a:t> </a:t>
            </a:r>
            <a:r>
              <a:rPr lang="en-US" dirty="0" err="1" smtClean="0"/>
              <a:t>obaveze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23065"/>
              </p:ext>
            </p:extLst>
          </p:nvPr>
        </p:nvGraphicFramePr>
        <p:xfrm>
          <a:off x="457200" y="2057400"/>
          <a:ext cx="8229600" cy="21693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280272"/>
                <a:gridCol w="1949328"/>
              </a:tblGrid>
              <a:tr h="522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/>
                          <a:ea typeface="Times New Roman"/>
                        </a:rPr>
                        <a:t>Predispitne</a:t>
                      </a:r>
                      <a:r>
                        <a:rPr lang="en-US" sz="24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Times New Roman"/>
                          <a:ea typeface="Times New Roman"/>
                        </a:rPr>
                        <a:t>obaveze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 b="1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x-none" sz="2400" b="1" dirty="0">
                          <a:effectLst/>
                          <a:latin typeface="Times New Roman"/>
                          <a:ea typeface="Times New Roman"/>
                        </a:rPr>
                        <a:t>5 </a:t>
                      </a:r>
                      <a:r>
                        <a:rPr lang="en-US" sz="2400" b="1" dirty="0" err="1" smtClean="0">
                          <a:effectLst/>
                          <a:latin typeface="Times New Roman"/>
                          <a:ea typeface="Times New Roman"/>
                        </a:rPr>
                        <a:t>poena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22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/>
                          <a:ea typeface="Times New Roman"/>
                        </a:rPr>
                        <a:t>prisustvo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22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  <a:latin typeface="Times New Roman"/>
                          <a:ea typeface="Times New Roman"/>
                        </a:rPr>
                        <a:t>kolokvijum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00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/>
                          <a:ea typeface="Times New Roman"/>
                        </a:rPr>
                        <a:t>aktivnost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x-none" sz="2400" b="1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4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535</Words>
  <Application>Microsoft Office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Prvi strani poslovni jezik 1 – engleski</vt:lpstr>
      <vt:lpstr>Aims of the class  Ciljevi časa </vt:lpstr>
      <vt:lpstr>Literatura </vt:lpstr>
      <vt:lpstr>Teme </vt:lpstr>
      <vt:lpstr>Cilj predmeta </vt:lpstr>
      <vt:lpstr>Učenje poslovnog engleskog jezika. Kako se poslovni  engleski jezik razlikuje od opšteg engleskog jezika?</vt:lpstr>
      <vt:lpstr>Učenje poslovnog engleskog jezika. Kako se poslovni  engleski jezik razlikuje od opšteg engleskog jezika?</vt:lpstr>
      <vt:lpstr>PowerPoint Presentation</vt:lpstr>
      <vt:lpstr>Predispitne obaveze </vt:lpstr>
      <vt:lpstr>PowerPoint Presentation</vt:lpstr>
      <vt:lpstr>Who is James Bond?</vt:lpstr>
      <vt:lpstr>Introducing yourself</vt:lpstr>
      <vt:lpstr>Is that Mrs or Ms?</vt:lpstr>
      <vt:lpstr>Study programmes</vt:lpstr>
      <vt:lpstr>Study programmes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strani poslovni jezik 1 – engleski</dc:title>
  <dc:creator>Nina Kisin</dc:creator>
  <cp:lastModifiedBy>HP</cp:lastModifiedBy>
  <cp:revision>18</cp:revision>
  <dcterms:created xsi:type="dcterms:W3CDTF">2017-10-16T11:14:10Z</dcterms:created>
  <dcterms:modified xsi:type="dcterms:W3CDTF">2017-10-22T13:49:31Z</dcterms:modified>
</cp:coreProperties>
</file>