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2" r:id="rId1"/>
  </p:sldMasterIdLst>
  <p:notesMasterIdLst>
    <p:notesMasterId r:id="rId13"/>
  </p:notesMasterIdLst>
  <p:handoutMasterIdLst>
    <p:handoutMasterId r:id="rId14"/>
  </p:handoutMasterIdLst>
  <p:sldIdLst>
    <p:sldId id="420" r:id="rId2"/>
    <p:sldId id="404" r:id="rId3"/>
    <p:sldId id="406" r:id="rId4"/>
    <p:sldId id="407" r:id="rId5"/>
    <p:sldId id="424" r:id="rId6"/>
    <p:sldId id="409" r:id="rId7"/>
    <p:sldId id="410" r:id="rId8"/>
    <p:sldId id="428" r:id="rId9"/>
    <p:sldId id="425" r:id="rId10"/>
    <p:sldId id="426" r:id="rId11"/>
    <p:sldId id="427" r:id="rId12"/>
  </p:sldIdLst>
  <p:sldSz cx="9525000" cy="6858000"/>
  <p:notesSz cx="6659563" cy="97742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 CE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 CE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 CE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 CE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 CE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 CE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 CE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 CE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 CE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66"/>
    <a:srgbClr val="ECF1F8"/>
    <a:srgbClr val="3333FF"/>
    <a:srgbClr val="990033"/>
    <a:srgbClr val="0066CC"/>
    <a:srgbClr val="3333CC"/>
    <a:srgbClr val="6600FF"/>
    <a:srgbClr val="3366CC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00" autoAdjust="0"/>
    <p:restoredTop sz="99844" autoAdjust="0"/>
  </p:normalViewPr>
  <p:slideViewPr>
    <p:cSldViewPr>
      <p:cViewPr>
        <p:scale>
          <a:sx n="80" d="100"/>
          <a:sy n="80" d="100"/>
        </p:scale>
        <p:origin x="-1320" y="168"/>
      </p:cViewPr>
      <p:guideLst>
        <p:guide orient="horz" pos="2160"/>
        <p:guide pos="30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0739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0638" y="-30163"/>
            <a:ext cx="2892426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11225" eaLnBrk="0" hangingPunct="0">
              <a:defRPr sz="1000" i="1">
                <a:effectLst/>
                <a:latin typeface="Times New Roman CE" charset="-1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86188" y="-30163"/>
            <a:ext cx="2892425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11225" eaLnBrk="0" hangingPunct="0">
              <a:defRPr sz="1000" i="1">
                <a:effectLst/>
                <a:latin typeface="Times New Roman CE" charset="-1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2000" y="733425"/>
            <a:ext cx="5133975" cy="3692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3763" y="4659313"/>
            <a:ext cx="4870450" cy="438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0638" y="9271000"/>
            <a:ext cx="2892426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11225" eaLnBrk="0" hangingPunct="0">
              <a:defRPr sz="1000" i="1">
                <a:effectLst/>
                <a:latin typeface="Times New Roman CE" charset="-1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6188" y="9271000"/>
            <a:ext cx="2892425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11225" eaLnBrk="0" hangingPunct="0">
              <a:defRPr sz="1000" i="1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9B865833-258B-42FE-866D-A848D645F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7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2813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0013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5625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75" y="2130430"/>
            <a:ext cx="80962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3886200"/>
            <a:ext cx="66675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1B6E3B-C40B-4838-AEE9-18B25CAAE3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77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7B1D6-8CC3-4A8E-BEED-D6AE022A7C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3362" y="274643"/>
            <a:ext cx="2232422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094" y="274643"/>
            <a:ext cx="6538516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695A58-E272-474F-A573-9AB11C4300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03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220B7-BB92-4474-B576-6DDEF427FC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78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409" y="4406905"/>
            <a:ext cx="80962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409" y="2906713"/>
            <a:ext cx="80962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C2E02-7B74-4C3A-B886-3862267637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738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6096" y="1600205"/>
            <a:ext cx="43854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312" y="1600205"/>
            <a:ext cx="43854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653C49-C5C6-4009-96ED-52CB5478A1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87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274638"/>
            <a:ext cx="85725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6250" y="1535113"/>
            <a:ext cx="420852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" y="2174875"/>
            <a:ext cx="420852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38568" y="1535113"/>
            <a:ext cx="421018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38568" y="2174875"/>
            <a:ext cx="421018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05F0CB-7A48-4590-944B-7008A19550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280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CE4729-2015-47B1-939B-66101F1778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563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43029B-6D8B-4530-9A9E-DCDEE37B2A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69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3" y="273050"/>
            <a:ext cx="313365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4010" y="273055"/>
            <a:ext cx="532474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253" y="1435103"/>
            <a:ext cx="313365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CE5FA5-619E-4F65-94E4-2894FDB8B7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87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967" y="4800600"/>
            <a:ext cx="57150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66967" y="612775"/>
            <a:ext cx="5715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66967" y="5367338"/>
            <a:ext cx="57150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5AB87-ED6E-4A22-BFFF-FCD11F750C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869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F1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6250" y="274638"/>
            <a:ext cx="85725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6250" y="1600205"/>
            <a:ext cx="85725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6250" y="6356355"/>
            <a:ext cx="2222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4375" y="6356355"/>
            <a:ext cx="3016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26250" y="6356355"/>
            <a:ext cx="2222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35337C4-71B4-4FC3-B10A-04DAE9DC5A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77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404664"/>
            <a:ext cx="8572500" cy="5602629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sr-Latn-RS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sr-Latn-RS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Korporativne finansije</a:t>
            </a:r>
            <a:endParaRPr lang="sr-Latn-RS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sr-Latn-RS" sz="2600" b="1" smtClean="0">
                <a:solidFill>
                  <a:srgbClr val="002060"/>
                </a:solidFill>
              </a:rPr>
              <a:t>1. predavanje</a:t>
            </a:r>
            <a:endParaRPr lang="sr-Latn-RS" sz="2600" b="1">
              <a:solidFill>
                <a:srgbClr val="002060"/>
              </a:solidFill>
            </a:endParaRPr>
          </a:p>
          <a:p>
            <a:pPr algn="just"/>
            <a:endParaRPr lang="sr-Latn-R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97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404664"/>
            <a:ext cx="8572500" cy="5904656"/>
          </a:xfrm>
        </p:spPr>
        <p:txBody>
          <a:bodyPr>
            <a:normAutofit/>
          </a:bodyPr>
          <a:lstStyle/>
          <a:p>
            <a:pPr marL="566928" indent="-457200" algn="just"/>
            <a:r>
              <a:rPr lang="sr-Latn-RS" sz="2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Ciljevi vezani za odnos veličina/prihod </a:t>
            </a: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korporacije su donosile odluke koje dovode do njihovog rasta na račun dobiti akcionara;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Ovaj cilj fokusiran je na veličinu preduzeća (gradnja carstva više nije u modi);</a:t>
            </a:r>
          </a:p>
          <a:p>
            <a:pPr marL="566928" indent="-457200" algn="just"/>
            <a:r>
              <a:rPr lang="sr-Latn-RS" sz="2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Ciljevi vezani za dobrobit društvene zajednice </a:t>
            </a: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preduzeća u skladu sa ovim ciljem mogu doneti odluke koji će dovesti do gubitaka;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Intervencija Vlade, subvencije;</a:t>
            </a:r>
          </a:p>
          <a:p>
            <a:pPr marL="566928" indent="-457200" algn="just"/>
            <a:endParaRPr lang="sr-Latn-RS" sz="26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/>
            <a:endParaRPr lang="sr-Latn-RS" sz="26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 algn="ctr">
              <a:buAutoNum type="arabicPeriod"/>
            </a:pPr>
            <a:endParaRPr lang="sr-Latn-RS" sz="2400" b="1">
              <a:solidFill>
                <a:schemeClr val="bg1"/>
              </a:solidFill>
            </a:endParaRPr>
          </a:p>
          <a:p>
            <a:pPr algn="just"/>
            <a:endParaRPr lang="sr-Latn-R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28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404664"/>
            <a:ext cx="8572500" cy="5904656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sr-Latn-RS" sz="2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Limiti korporativnih finansija</a:t>
            </a:r>
            <a:endParaRPr lang="sr-Latn-RS" sz="26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Kritika korporativnih finansija;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Konflikt između maksimiziranja dobiti preduzeća i dobrobiti društvene zajednice;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Uključivanje etike u nastavne planove fakulteta;</a:t>
            </a:r>
          </a:p>
          <a:p>
            <a:pPr marL="566928" indent="-457200" algn="just"/>
            <a:endParaRPr lang="sr-Latn-RS" sz="26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/>
            <a:endParaRPr lang="sr-Latn-RS" sz="26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 algn="ctr">
              <a:buAutoNum type="arabicPeriod"/>
            </a:pPr>
            <a:endParaRPr lang="sr-Latn-RS" sz="2400" b="1">
              <a:solidFill>
                <a:schemeClr val="bg1"/>
              </a:solidFill>
            </a:endParaRPr>
          </a:p>
          <a:p>
            <a:pPr algn="just"/>
            <a:endParaRPr lang="sr-Latn-R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26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404664"/>
            <a:ext cx="8572500" cy="5832648"/>
          </a:xfrm>
        </p:spPr>
        <p:txBody>
          <a:bodyPr>
            <a:normAutofit fontScale="92500"/>
          </a:bodyPr>
          <a:lstStyle/>
          <a:p>
            <a:pPr marL="109728" indent="0" algn="ctr">
              <a:buNone/>
            </a:pPr>
            <a:r>
              <a:rPr lang="sr-Latn-RS" sz="3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Principi korporativnih finansija</a:t>
            </a:r>
            <a:endParaRPr lang="sr-Latn-RS" sz="26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buNone/>
            </a:pP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Osnovni principi korporativnih finansija:</a:t>
            </a:r>
          </a:p>
          <a:p>
            <a:pPr marL="566928" indent="-457200" algn="just"/>
            <a:r>
              <a:rPr lang="sr-Latn-RS" sz="2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Investicioni princip </a:t>
            </a: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preduzeća treba da ulažu sredstva samo kad očekuju da će prinos biti veći od minimalno prihvatljivog prinosa;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Minimalna zahtevana stopa prinosa mora biti veća za rizičnije projekte  i mora da odražava finansijski miks koji se koristi;</a:t>
            </a:r>
          </a:p>
          <a:p>
            <a:pPr marL="566928" indent="-457200" algn="just"/>
            <a:r>
              <a:rPr lang="sr-Latn-RS" sz="2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Princip finansiranja </a:t>
            </a: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miks duga i akcijskog kapitala izabran za finansiranje investicija treba da maksimizira vrednost tih investicija;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Prednosti i mane zaduživanja;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Zaduživanje je isplativo sve dok marginalne koristi od zaduživanja premašuju marginalne troškove;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Različiti finansijski instrumenti;</a:t>
            </a:r>
          </a:p>
          <a:p>
            <a:pPr algn="just"/>
            <a:endParaRPr lang="sr-Latn-R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72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404664"/>
            <a:ext cx="8572500" cy="5602629"/>
          </a:xfrm>
        </p:spPr>
        <p:txBody>
          <a:bodyPr>
            <a:normAutofit/>
          </a:bodyPr>
          <a:lstStyle/>
          <a:p>
            <a:pPr marL="566928" indent="-457200" algn="just"/>
            <a:r>
              <a:rPr lang="sr-Latn-RS" sz="2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Dividendni </a:t>
            </a:r>
            <a:r>
              <a:rPr lang="sr-Latn-RS" sz="2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princip – </a:t>
            </a: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odluka o iznosu sredstava koji se reinvestira i iznosu koji se isplaćuje vlasnicima čini suštinu dividendnog principa;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Ukoliko preduzeća ne mogu pronaći investicije koje generišu minimalno zahtevanu stopu prinosa, preduzeća tada celokupan iznos ostvarenog profita moraju da isplate vlasnicima preduzeća;</a:t>
            </a:r>
            <a:endParaRPr lang="sr-Latn-RS" sz="2400">
              <a:solidFill>
                <a:schemeClr val="bg1"/>
              </a:solidFill>
            </a:endParaRPr>
          </a:p>
          <a:p>
            <a:pPr marL="566928" indent="-457200" algn="ctr">
              <a:buAutoNum type="arabicPeriod"/>
            </a:pPr>
            <a:endParaRPr lang="sr-Latn-RS" sz="2400" b="1">
              <a:solidFill>
                <a:schemeClr val="bg1"/>
              </a:solidFill>
            </a:endParaRPr>
          </a:p>
          <a:p>
            <a:pPr algn="just"/>
            <a:endParaRPr lang="sr-Latn-R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68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404664"/>
            <a:ext cx="8572500" cy="56026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i="1" smtClean="0"/>
              <a:t>Pregled alternativnih izvora finansiranja malih preduzeća u razvijenim zemljama</a:t>
            </a:r>
            <a:endParaRPr lang="sr-Latn-RS" sz="2400" i="1" smtClean="0"/>
          </a:p>
          <a:p>
            <a:pPr marL="0" indent="0" algn="just">
              <a:buNone/>
            </a:pPr>
            <a:endParaRPr lang="sr-Latn-RS" sz="2400">
              <a:solidFill>
                <a:srgbClr val="00206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890147"/>
              </p:ext>
            </p:extLst>
          </p:nvPr>
        </p:nvGraphicFramePr>
        <p:xfrm>
          <a:off x="442020" y="1268761"/>
          <a:ext cx="8424936" cy="52361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2248"/>
                <a:gridCol w="6192688"/>
              </a:tblGrid>
              <a:tr h="360039">
                <a:tc>
                  <a:txBody>
                    <a:bodyPr/>
                    <a:lstStyle/>
                    <a:p>
                      <a:pPr marR="127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Alternativni izvori finansiranja</a:t>
                      </a:r>
                      <a:endParaRPr lang="sr-Latn-R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Opis i korisnici</a:t>
                      </a:r>
                      <a:endParaRPr lang="sr-Latn-R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4124"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Krediti dobavljača</a:t>
                      </a:r>
                      <a:endParaRPr lang="sr-Latn-R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Latn-CS" sz="1500">
                          <a:effectLst/>
                        </a:rPr>
                        <a:t>Korišćenje ovih kredita je široko rasprostranjeno u malim preduzećima u zemljama Evrope. Međutim, trgovački kredit može biti skup izvor finansiranja zbog visoke premije za rizik.</a:t>
                      </a:r>
                      <a:endParaRPr lang="sr-Latn-R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8778"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Rizični kapital (venture capital)</a:t>
                      </a:r>
                      <a:endParaRPr lang="sr-Latn-R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r-Latn-RS" sz="1500">
                          <a:effectLst/>
                        </a:rPr>
                        <a:t>Kod finansiranja putem rizičnog kapitala ne postoji dužničko – poverilački odnos između investitora i preduzeća već se uspostavljaju vlasnički odnosi a investitori imaju monitoring funkciju i aktivno su uključeni u upravljanje preduzećem.</a:t>
                      </a:r>
                      <a:endParaRPr lang="sr-Latn-R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5794"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Poslovni anđeli</a:t>
                      </a:r>
                      <a:endParaRPr lang="sr-Latn-R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Privatni investitori su bogati pojedinci koji su zainteresovani za ulaganje u start up preduzeća radi sticanja udela u preduzećima</a:t>
                      </a:r>
                      <a:r>
                        <a:rPr lang="sr-Latn-CS" sz="1500">
                          <a:effectLst/>
                        </a:rPr>
                        <a:t> gde postoje šanse za visok prinos</a:t>
                      </a:r>
                      <a:r>
                        <a:rPr lang="en-US" sz="1500">
                          <a:effectLst/>
                        </a:rPr>
                        <a:t>.</a:t>
                      </a:r>
                      <a:r>
                        <a:rPr lang="sr-Latn-RS" sz="1500">
                          <a:effectLst/>
                        </a:rPr>
                        <a:t> Investicije poslovnih anđela mnogo su razvijenije u SAD-u u odnosu na Evropsku uniju.</a:t>
                      </a:r>
                      <a:endParaRPr lang="sr-Latn-R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2816"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Mezzanine</a:t>
                      </a:r>
                      <a:endParaRPr lang="sr-Latn-R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Predstavlja finansiranje dugom, ali za razliku od bankarskog kredita, ne traže se sredstva obezbeđenja i ne vrši se stroga ocena kreditne sposobnosti. Utiče na poboljšanje finansijske strukture a preduzeće ne gubi moć odlučivanja iako finansijska institucija ima pravo da obavlja opsežne kontrole. </a:t>
                      </a:r>
                      <a:endParaRPr lang="sr-Latn-R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6091"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Učešće ostalih stejkholdera u finansiranju</a:t>
                      </a:r>
                      <a:endParaRPr lang="sr-Latn-R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27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I ostali stejkholderi kao što su poslovni partneri, kupci i zaposleni mogu uzeti učešće u finansiranju preduzeća zbog ostvarivanja višestruke koristi.</a:t>
                      </a:r>
                      <a:endParaRPr lang="sr-Latn-R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405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404664"/>
            <a:ext cx="8572500" cy="5832648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sr-Latn-RS" sz="3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Cilj korporativnih finansija</a:t>
            </a:r>
            <a:endParaRPr lang="sr-Latn-RS" sz="2600" b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0000" indent="-396000" algn="just"/>
            <a:r>
              <a:rPr lang="sr-Latn-RS" sz="2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Opšte prihvaćen cilj korporativnih finansija – </a:t>
            </a: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maksimiziranje vrednosti preduzeća;</a:t>
            </a:r>
          </a:p>
          <a:p>
            <a:pPr marL="360000" indent="-3960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Maksimiziranje vrednosti bogatstva akcionara i maksimiziranje cene akcija;</a:t>
            </a:r>
          </a:p>
          <a:p>
            <a:pPr marL="0" indent="0" algn="just">
              <a:buNone/>
            </a:pP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Šta određuje vrednost preduzeća?</a:t>
            </a:r>
          </a:p>
          <a:p>
            <a:pPr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Knjigovodstvena vrednost;</a:t>
            </a:r>
          </a:p>
          <a:p>
            <a:pPr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Tržišna vrednost;</a:t>
            </a:r>
          </a:p>
          <a:p>
            <a:pPr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Vrednost </a:t>
            </a: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sredstava </a:t>
            </a: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preduzeća određena je očekivanim novčanim tokovima po osnovu tih sredstava i neizvesnošću koja prati te novčane tokove;</a:t>
            </a:r>
          </a:p>
          <a:p>
            <a:pPr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Vrednost preduzeća određujemo ne samo po tome koliko dobro preduzeće upravlja postojećim tokovima već koliko dobro investira u nova sredstva;</a:t>
            </a:r>
            <a:endParaRPr lang="sr-Latn-RS" sz="26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69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404664"/>
            <a:ext cx="8572500" cy="5602629"/>
          </a:xfrm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sr-Latn-RS" sz="2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Karakteristike pravog cilja: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Cilj treba da je jasan i nedvosmislen;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Cilj mora biti jasno i pravovremeno merljiv;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Cilj ne treba da stvara troškove drugim licima ili grupama;</a:t>
            </a:r>
          </a:p>
          <a:p>
            <a:pPr marL="566928" indent="-457200" algn="ctr">
              <a:buAutoNum type="arabicPeriod"/>
            </a:pPr>
            <a:endParaRPr lang="sr-Latn-RS" sz="2400" b="1">
              <a:solidFill>
                <a:schemeClr val="bg1"/>
              </a:solidFill>
            </a:endParaRPr>
          </a:p>
          <a:p>
            <a:pPr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Maksimiziranje cene akcije je najuži cilj korporativnih finansija;</a:t>
            </a:r>
          </a:p>
          <a:p>
            <a:pPr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Cena akcija je najlakše uočljiva od svih mera koje se mogu koristiti za procenu preduzeća jer se cene akcija stalno ažuriraju za razliku od zarada ili prodaje;</a:t>
            </a:r>
          </a:p>
          <a:p>
            <a:pPr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Cena akcija je prava mera dobiti akcionara pošto akcionari mogu prodati svoje akcije i odmah dobiti novac od prodaje tih akcija;</a:t>
            </a:r>
            <a:endParaRPr lang="sr-Latn-RS" sz="26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56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404664"/>
            <a:ext cx="8572500" cy="5904656"/>
          </a:xfrm>
        </p:spPr>
        <p:txBody>
          <a:bodyPr>
            <a:normAutofit fontScale="92500" lnSpcReduction="20000"/>
          </a:bodyPr>
          <a:lstStyle/>
          <a:p>
            <a:pPr marL="109728" indent="0" algn="ctr">
              <a:buNone/>
            </a:pPr>
            <a:r>
              <a:rPr lang="sr-Latn-RS" sz="2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Akcionari i menadžeri</a:t>
            </a:r>
            <a:endParaRPr lang="sr-Latn-RS" sz="26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/>
            <a:r>
              <a:rPr lang="sr-Latn-RS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Sukob interesa između akcionara i menadžera;</a:t>
            </a:r>
          </a:p>
          <a:p>
            <a:pPr marL="566928" indent="-457200" algn="just"/>
            <a:r>
              <a:rPr lang="sr-Latn-RS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Tradicionalni mehanizmi kontrole koje imaju akcionari kao što su skupština akcionara i odbor direktora nemaju dovoljno uspeha u usaglašavanju njihovih interesa;</a:t>
            </a:r>
          </a:p>
          <a:p>
            <a:pPr marL="566928" indent="-457200" algn="just"/>
            <a:r>
              <a:rPr lang="sr-Latn-RS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Skupština akcionara – sastaje se jednom godišnje;</a:t>
            </a:r>
          </a:p>
          <a:p>
            <a:pPr marL="566928" indent="-457200" algn="just"/>
            <a:r>
              <a:rPr lang="sr-Latn-RS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Odbor direktora – ima obavezu da osigura da menadžeri postupaju u interesu akcionara;</a:t>
            </a:r>
          </a:p>
          <a:p>
            <a:pPr marL="566928" indent="-457200" algn="just"/>
            <a:r>
              <a:rPr lang="sr-Latn-RS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Članovi odbora mogu da promene menadžment i tako imaju velik uticaj na poslovanje;</a:t>
            </a:r>
          </a:p>
          <a:p>
            <a:pPr marL="566928" indent="-457200" algn="just"/>
            <a:r>
              <a:rPr lang="sr-Latn-RS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Razlozi neuspeha odbora direktora prilikom zaštite akcionara;</a:t>
            </a:r>
          </a:p>
          <a:p>
            <a:pPr marL="566928" indent="-457200" algn="just"/>
            <a:r>
              <a:rPr lang="sr-Latn-RS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Menadžeri mogu pogoršati položaj akcionara investiranjem u loše projekte, prevelikim ili premalim zaduživanjem i sl;</a:t>
            </a:r>
          </a:p>
          <a:p>
            <a:pPr marL="566928" indent="-457200" algn="ctr">
              <a:buAutoNum type="arabicPeriod"/>
            </a:pPr>
            <a:endParaRPr lang="sr-Latn-RS" sz="2400" b="1">
              <a:solidFill>
                <a:schemeClr val="bg1"/>
              </a:solidFill>
            </a:endParaRPr>
          </a:p>
          <a:p>
            <a:pPr algn="just"/>
            <a:endParaRPr lang="sr-Latn-R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1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404664"/>
            <a:ext cx="8572500" cy="5904656"/>
          </a:xfrm>
        </p:spPr>
        <p:txBody>
          <a:bodyPr>
            <a:normAutofit/>
          </a:bodyPr>
          <a:lstStyle/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Smanjenje konflikta između akcionara i menadžera moguće je tako što bi se manadžerima obezbedilo učešće u kapitalu;</a:t>
            </a:r>
          </a:p>
          <a:p>
            <a:pPr marL="109728" indent="0" algn="just">
              <a:buNone/>
            </a:pP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Efektivniji odbor direktora;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Članovi odbora se nagrađuju akcijama kompanije umesto novcem;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Smanjenje broja članova odbora jer su manji odbori operativniji od većih;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Akcionari mogu zahtevati bolje i ažurnije informacije;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Mogućnost postavljanja krupnog akcionara u upravu preduzeća kako bi mogao da utiče na odluke;</a:t>
            </a:r>
          </a:p>
          <a:p>
            <a:pPr marL="566928" indent="-457200" algn="ctr">
              <a:buAutoNum type="arabicPeriod"/>
            </a:pPr>
            <a:endParaRPr lang="sr-Latn-RS" sz="2400" b="1">
              <a:solidFill>
                <a:schemeClr val="bg1"/>
              </a:solidFill>
            </a:endParaRPr>
          </a:p>
          <a:p>
            <a:pPr algn="just"/>
            <a:endParaRPr lang="sr-Latn-R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55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404664"/>
            <a:ext cx="8572500" cy="5904656"/>
          </a:xfrm>
        </p:spPr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sr-Latn-RS" sz="2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Izbor  alternativnog cilja</a:t>
            </a:r>
            <a:endParaRPr lang="sr-Latn-RS" sz="26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/>
            <a:r>
              <a:rPr lang="sr-Latn-RS" sz="2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Maksimiziranje cene akcije je najuži cilj korporativnih finansija</a:t>
            </a: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Zbog neefikasnosti tržišta i netačnih informacija, tržišna cena koja se formira na tržištima često je pogrešna;</a:t>
            </a:r>
          </a:p>
          <a:p>
            <a:pPr marL="109728" indent="0" algn="just">
              <a:buNone/>
            </a:pP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Alternativni ciljevi:</a:t>
            </a:r>
          </a:p>
          <a:p>
            <a:pPr marL="566928" indent="-457200" algn="just"/>
            <a:r>
              <a:rPr lang="sr-Latn-RS" sz="2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Maksimiziranje tržišnog udela </a:t>
            </a: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verovanje (često neutemeljeno) da veći tržišni udeo znači veću kontrolu cena na tržištu i veće profite;</a:t>
            </a:r>
          </a:p>
          <a:p>
            <a:pPr marL="566928" indent="-457200" algn="just"/>
            <a:r>
              <a:rPr lang="sr-Latn-RS" sz="2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Ciljevi maksimiziranja profita </a:t>
            </a:r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neki ciljevi se fokusiraju na profitabilnost pre nego na vrednost jer se profit može lakše meriti i što veći iznos profita dovodi do povećanja vrednosti na duži rok; </a:t>
            </a:r>
          </a:p>
          <a:p>
            <a:pPr marL="566928" indent="-457200" algn="just"/>
            <a:r>
              <a:rPr lang="sr-Latn-RS" sz="2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Nedostatak je u tome što fokusiranje na sadašnju profitabilnost može dovesti do pada profitabilnosti u budućem periodu;</a:t>
            </a:r>
          </a:p>
          <a:p>
            <a:pPr marL="566928" indent="-457200" algn="just"/>
            <a:endParaRPr lang="sr-Latn-RS" sz="26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 algn="just"/>
            <a:endParaRPr lang="sr-Latn-RS" sz="26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 algn="ctr">
              <a:buAutoNum type="arabicPeriod"/>
            </a:pPr>
            <a:endParaRPr lang="sr-Latn-RS" sz="2400" b="1">
              <a:solidFill>
                <a:schemeClr val="bg1"/>
              </a:solidFill>
            </a:endParaRPr>
          </a:p>
          <a:p>
            <a:pPr algn="just"/>
            <a:endParaRPr lang="sr-Latn-R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34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87245</TotalTime>
  <Words>858</Words>
  <Application>Microsoft Office PowerPoint</Application>
  <PresentationFormat>Custom</PresentationFormat>
  <Paragraphs>77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Mogućnosti unapređenja finansiranja malih preduzeća u Srbiji</dc:title>
  <dc:creator>Slobodanka Jovin</dc:creator>
  <cp:lastModifiedBy>Korisnik</cp:lastModifiedBy>
  <cp:revision>1178</cp:revision>
  <cp:lastPrinted>2002-03-25T14:51:58Z</cp:lastPrinted>
  <dcterms:created xsi:type="dcterms:W3CDTF">1995-06-02T22:19:30Z</dcterms:created>
  <dcterms:modified xsi:type="dcterms:W3CDTF">2017-11-02T21:59:23Z</dcterms:modified>
</cp:coreProperties>
</file>