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3" r:id="rId46"/>
    <p:sldId id="314" r:id="rId47"/>
    <p:sldId id="315" r:id="rId48"/>
    <p:sldId id="316" r:id="rId49"/>
    <p:sldId id="317" r:id="rId50"/>
    <p:sldId id="318" r:id="rId51"/>
    <p:sldId id="319" r:id="rId52"/>
    <p:sldId id="320" r:id="rId53"/>
    <p:sldId id="321" r:id="rId54"/>
    <p:sldId id="322" r:id="rId55"/>
    <p:sldId id="323" r:id="rId56"/>
    <p:sldId id="334" r:id="rId57"/>
    <p:sldId id="335" r:id="rId58"/>
    <p:sldId id="336" r:id="rId59"/>
    <p:sldId id="337" r:id="rId60"/>
    <p:sldId id="338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55" d="100"/>
          <a:sy n="55" d="100"/>
        </p:scale>
        <p:origin x="-1632" y="-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955E-170E-4634-B3E3-B46B440488BF}" type="datetimeFigureOut">
              <a:rPr lang="en-US" smtClean="0"/>
              <a:pPr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6D5E-11C7-47A1-A2C9-BA0D07E6D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955E-170E-4634-B3E3-B46B440488BF}" type="datetimeFigureOut">
              <a:rPr lang="en-US" smtClean="0"/>
              <a:pPr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6D5E-11C7-47A1-A2C9-BA0D07E6D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955E-170E-4634-B3E3-B46B440488BF}" type="datetimeFigureOut">
              <a:rPr lang="en-US" smtClean="0"/>
              <a:pPr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6D5E-11C7-47A1-A2C9-BA0D07E6D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955E-170E-4634-B3E3-B46B440488BF}" type="datetimeFigureOut">
              <a:rPr lang="en-US" smtClean="0"/>
              <a:pPr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6D5E-11C7-47A1-A2C9-BA0D07E6D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955E-170E-4634-B3E3-B46B440488BF}" type="datetimeFigureOut">
              <a:rPr lang="en-US" smtClean="0"/>
              <a:pPr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6D5E-11C7-47A1-A2C9-BA0D07E6D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955E-170E-4634-B3E3-B46B440488BF}" type="datetimeFigureOut">
              <a:rPr lang="en-US" smtClean="0"/>
              <a:pPr/>
              <a:t>11/25/2017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6D5E-11C7-47A1-A2C9-BA0D07E6D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955E-170E-4634-B3E3-B46B440488BF}" type="datetimeFigureOut">
              <a:rPr lang="en-US" smtClean="0"/>
              <a:pPr/>
              <a:t>11/25/2017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6D5E-11C7-47A1-A2C9-BA0D07E6D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955E-170E-4634-B3E3-B46B440488BF}" type="datetimeFigureOut">
              <a:rPr lang="en-US" smtClean="0"/>
              <a:pPr/>
              <a:t>11/25/2017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6D5E-11C7-47A1-A2C9-BA0D07E6D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955E-170E-4634-B3E3-B46B440488BF}" type="datetimeFigureOut">
              <a:rPr lang="en-US" smtClean="0"/>
              <a:pPr/>
              <a:t>11/25/2017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6D5E-11C7-47A1-A2C9-BA0D07E6D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955E-170E-4634-B3E3-B46B440488BF}" type="datetimeFigureOut">
              <a:rPr lang="en-US" smtClean="0"/>
              <a:pPr/>
              <a:t>11/25/2017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6D5E-11C7-47A1-A2C9-BA0D07E6D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955E-170E-4634-B3E3-B46B440488BF}" type="datetimeFigureOut">
              <a:rPr lang="en-US" smtClean="0"/>
              <a:pPr/>
              <a:t>11/25/2017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6D5E-11C7-47A1-A2C9-BA0D07E6D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1955E-170E-4634-B3E3-B46B440488BF}" type="datetimeFigureOut">
              <a:rPr lang="en-US" smtClean="0"/>
              <a:pPr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36D5E-11C7-47A1-A2C9-BA0D07E6D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POJAM I PREDMET METODOLOGIJE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Metod</a:t>
            </a:r>
            <a:r>
              <a:rPr lang="en-US" dirty="0" smtClean="0"/>
              <a:t> (</a:t>
            </a:r>
            <a:r>
              <a:rPr lang="en-US" dirty="0" err="1" smtClean="0"/>
              <a:t>grčki</a:t>
            </a:r>
            <a:r>
              <a:rPr lang="en-US" dirty="0" smtClean="0"/>
              <a:t> – </a:t>
            </a:r>
            <a:r>
              <a:rPr lang="el-GR" dirty="0" smtClean="0"/>
              <a:t>Μεθοδο</a:t>
            </a:r>
            <a:r>
              <a:rPr lang="en-US" dirty="0" smtClean="0"/>
              <a:t>s; </a:t>
            </a:r>
            <a:r>
              <a:rPr lang="en-US" dirty="0" err="1" smtClean="0"/>
              <a:t>latinski</a:t>
            </a:r>
            <a:r>
              <a:rPr lang="en-US" dirty="0" smtClean="0"/>
              <a:t> – </a:t>
            </a:r>
            <a:r>
              <a:rPr lang="en-US" dirty="0" err="1" smtClean="0"/>
              <a:t>Methodus</a:t>
            </a:r>
            <a:r>
              <a:rPr lang="en-US" dirty="0" smtClean="0"/>
              <a:t>) </a:t>
            </a:r>
            <a:r>
              <a:rPr lang="en-US" dirty="0" err="1" smtClean="0"/>
              <a:t>označava</a:t>
            </a:r>
            <a:r>
              <a:rPr lang="en-US" dirty="0" smtClean="0"/>
              <a:t> </a:t>
            </a:r>
            <a:r>
              <a:rPr lang="en-US" dirty="0" err="1" smtClean="0"/>
              <a:t>istraživanje</a:t>
            </a:r>
            <a:r>
              <a:rPr lang="en-US" dirty="0" smtClean="0"/>
              <a:t>, </a:t>
            </a:r>
            <a:r>
              <a:rPr lang="en-US" dirty="0" err="1" smtClean="0"/>
              <a:t>ispitivanje</a:t>
            </a:r>
            <a:r>
              <a:rPr lang="en-US" dirty="0" smtClean="0"/>
              <a:t>, put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ispitivanja</a:t>
            </a:r>
            <a:r>
              <a:rPr lang="en-US" dirty="0" smtClean="0"/>
              <a:t>. </a:t>
            </a:r>
            <a:r>
              <a:rPr lang="en-US" dirty="0" err="1" smtClean="0"/>
              <a:t>Metod</a:t>
            </a:r>
            <a:r>
              <a:rPr lang="en-US" dirty="0" smtClean="0"/>
              <a:t> je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istraživanja</a:t>
            </a:r>
            <a:r>
              <a:rPr lang="en-US" dirty="0" smtClean="0"/>
              <a:t>,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mišljenja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Logos (</a:t>
            </a:r>
            <a:r>
              <a:rPr lang="en-US" dirty="0" err="1" smtClean="0"/>
              <a:t>grčki</a:t>
            </a:r>
            <a:r>
              <a:rPr lang="en-US" dirty="0" smtClean="0"/>
              <a:t> – logos; </a:t>
            </a:r>
            <a:r>
              <a:rPr lang="en-US" dirty="0" err="1" smtClean="0"/>
              <a:t>latinski</a:t>
            </a:r>
            <a:r>
              <a:rPr lang="en-US" dirty="0" smtClean="0"/>
              <a:t> – </a:t>
            </a:r>
            <a:r>
              <a:rPr lang="en-US" dirty="0" err="1" smtClean="0"/>
              <a:t>logica</a:t>
            </a:r>
            <a:r>
              <a:rPr lang="en-US" dirty="0" smtClean="0"/>
              <a:t>) </a:t>
            </a:r>
            <a:r>
              <a:rPr lang="en-US" dirty="0" err="1" smtClean="0"/>
              <a:t>označava</a:t>
            </a:r>
            <a:r>
              <a:rPr lang="en-US" dirty="0" smtClean="0"/>
              <a:t> </a:t>
            </a:r>
            <a:r>
              <a:rPr lang="en-US" dirty="0" err="1" smtClean="0"/>
              <a:t>nauku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Naučnici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Prikupljaju</a:t>
            </a:r>
            <a:r>
              <a:rPr lang="en-US" dirty="0" smtClean="0"/>
              <a:t> </a:t>
            </a:r>
            <a:r>
              <a:rPr lang="en-US" dirty="0" err="1" smtClean="0"/>
              <a:t>podatke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Operacionalne</a:t>
            </a:r>
            <a:r>
              <a:rPr lang="en-US" dirty="0" smtClean="0"/>
              <a:t> </a:t>
            </a:r>
            <a:r>
              <a:rPr lang="en-US" dirty="0" err="1" smtClean="0"/>
              <a:t>definicije</a:t>
            </a:r>
            <a:r>
              <a:rPr lang="en-US" dirty="0" smtClean="0"/>
              <a:t> </a:t>
            </a:r>
            <a:r>
              <a:rPr lang="en-US" dirty="0" err="1" smtClean="0"/>
              <a:t>tih</a:t>
            </a:r>
            <a:r>
              <a:rPr lang="en-US" dirty="0" smtClean="0"/>
              <a:t> </a:t>
            </a:r>
            <a:r>
              <a:rPr lang="en-US" dirty="0" err="1" smtClean="0"/>
              <a:t>pojmova</a:t>
            </a:r>
            <a:endParaRPr lang="en-US" dirty="0" smtClean="0"/>
          </a:p>
          <a:p>
            <a:r>
              <a:rPr lang="en-US" dirty="0" err="1" smtClean="0"/>
              <a:t>Hipoteze</a:t>
            </a:r>
            <a:endParaRPr lang="en-US" dirty="0" smtClean="0"/>
          </a:p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istraživanja</a:t>
            </a:r>
            <a:endParaRPr lang="en-US" dirty="0" smtClean="0"/>
          </a:p>
          <a:p>
            <a:r>
              <a:rPr lang="en-US" dirty="0" err="1" smtClean="0"/>
              <a:t>Ponovno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dodatno</a:t>
            </a:r>
            <a:r>
              <a:rPr lang="en-US" dirty="0" smtClean="0"/>
              <a:t> </a:t>
            </a:r>
            <a:r>
              <a:rPr lang="en-US" dirty="0" err="1" smtClean="0"/>
              <a:t>čitanje</a:t>
            </a:r>
            <a:r>
              <a:rPr lang="en-US" dirty="0" smtClean="0"/>
              <a:t> literature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upoznaju</a:t>
            </a:r>
            <a:r>
              <a:rPr lang="en-US" dirty="0" smtClean="0"/>
              <a:t> </a:t>
            </a:r>
            <a:r>
              <a:rPr lang="en-US" dirty="0" err="1" smtClean="0"/>
              <a:t>dotadašnji</a:t>
            </a:r>
            <a:r>
              <a:rPr lang="en-US" dirty="0" smtClean="0"/>
              <a:t> </a:t>
            </a:r>
            <a:r>
              <a:rPr lang="en-US" dirty="0" err="1" smtClean="0"/>
              <a:t>podaci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upotrebljene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o </a:t>
            </a:r>
            <a:r>
              <a:rPr lang="en-US" dirty="0" err="1" smtClean="0"/>
              <a:t>datom</a:t>
            </a:r>
            <a:r>
              <a:rPr lang="en-US" dirty="0" smtClean="0"/>
              <a:t> </a:t>
            </a:r>
            <a:r>
              <a:rPr lang="en-US" dirty="0" err="1" smtClean="0"/>
              <a:t>pitanju</a:t>
            </a:r>
            <a:endParaRPr lang="en-US" dirty="0" smtClean="0"/>
          </a:p>
          <a:p>
            <a:r>
              <a:rPr lang="en-US" dirty="0" err="1" smtClean="0"/>
              <a:t>Određivanje</a:t>
            </a:r>
            <a:r>
              <a:rPr lang="en-US" dirty="0" smtClean="0"/>
              <a:t> </a:t>
            </a:r>
            <a:r>
              <a:rPr lang="en-US" dirty="0" err="1" smtClean="0"/>
              <a:t>uzorka</a:t>
            </a:r>
            <a:endParaRPr lang="en-US" dirty="0" smtClean="0"/>
          </a:p>
          <a:p>
            <a:r>
              <a:rPr lang="en-US" dirty="0" err="1" smtClean="0"/>
              <a:t>Prikupljanje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endParaRPr lang="en-US" dirty="0" smtClean="0"/>
          </a:p>
          <a:p>
            <a:r>
              <a:rPr lang="en-US" dirty="0" err="1" smtClean="0"/>
              <a:t>Klasifikacija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endParaRPr lang="en-US" dirty="0" smtClean="0"/>
          </a:p>
          <a:p>
            <a:r>
              <a:rPr lang="en-US" dirty="0" err="1" smtClean="0"/>
              <a:t>Interpretacija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endParaRPr lang="en-US" dirty="0" smtClean="0"/>
          </a:p>
          <a:p>
            <a:r>
              <a:rPr lang="en-US" dirty="0" err="1" smtClean="0"/>
              <a:t>Kritičko</a:t>
            </a:r>
            <a:r>
              <a:rPr lang="en-US" dirty="0" smtClean="0"/>
              <a:t> </a:t>
            </a:r>
            <a:r>
              <a:rPr lang="en-US" dirty="0" err="1" smtClean="0"/>
              <a:t>proveravanje</a:t>
            </a:r>
            <a:r>
              <a:rPr lang="en-US" dirty="0" smtClean="0"/>
              <a:t> </a:t>
            </a:r>
            <a:r>
              <a:rPr lang="en-US" dirty="0" err="1" smtClean="0"/>
              <a:t>hipoteza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Prezentacija</a:t>
            </a:r>
            <a:r>
              <a:rPr lang="en-US" dirty="0" smtClean="0"/>
              <a:t> </a:t>
            </a:r>
            <a:r>
              <a:rPr lang="en-US" dirty="0" err="1" smtClean="0"/>
              <a:t>rezultata</a:t>
            </a:r>
            <a:r>
              <a:rPr lang="en-US" dirty="0" smtClean="0"/>
              <a:t> </a:t>
            </a:r>
            <a:r>
              <a:rPr lang="en-US" dirty="0" err="1" smtClean="0"/>
              <a:t>naučnoj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široj</a:t>
            </a:r>
            <a:r>
              <a:rPr lang="en-US" dirty="0" smtClean="0"/>
              <a:t> </a:t>
            </a:r>
            <a:r>
              <a:rPr lang="en-US" dirty="0" err="1" smtClean="0"/>
              <a:t>javnosti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SASTAVNI DELOVI METODOLOGIJE</a:t>
            </a:r>
          </a:p>
          <a:p>
            <a:pPr>
              <a:buNone/>
            </a:pPr>
            <a:r>
              <a:rPr lang="en-US" dirty="0" smtClean="0"/>
              <a:t>    U </a:t>
            </a:r>
            <a:r>
              <a:rPr lang="en-US" dirty="0" err="1" smtClean="0"/>
              <a:t>svakoj</a:t>
            </a:r>
            <a:r>
              <a:rPr lang="en-US" dirty="0" smtClean="0"/>
              <a:t> </a:t>
            </a:r>
            <a:r>
              <a:rPr lang="en-US" dirty="0" err="1" smtClean="0"/>
              <a:t>razvijenoj</a:t>
            </a:r>
            <a:r>
              <a:rPr lang="en-US" dirty="0" smtClean="0"/>
              <a:t> </a:t>
            </a:r>
            <a:r>
              <a:rPr lang="en-US" dirty="0" err="1" smtClean="0"/>
              <a:t>metodološkoj</a:t>
            </a:r>
            <a:r>
              <a:rPr lang="en-US" dirty="0" smtClean="0"/>
              <a:t> </a:t>
            </a:r>
            <a:r>
              <a:rPr lang="en-US" dirty="0" err="1" smtClean="0"/>
              <a:t>zamisli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se </a:t>
            </a:r>
            <a:r>
              <a:rPr lang="en-US" dirty="0" err="1" smtClean="0"/>
              <a:t>izdvojiti</a:t>
            </a:r>
            <a:r>
              <a:rPr lang="en-US" dirty="0" smtClean="0"/>
              <a:t> tri </a:t>
            </a:r>
            <a:r>
              <a:rPr lang="en-US" dirty="0" err="1" smtClean="0"/>
              <a:t>grupe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r>
              <a:rPr lang="en-US" dirty="0" smtClean="0"/>
              <a:t>: </a:t>
            </a:r>
          </a:p>
          <a:p>
            <a:pPr>
              <a:buFontTx/>
              <a:buChar char="-"/>
            </a:pPr>
            <a:r>
              <a:rPr lang="en-US" dirty="0" err="1" smtClean="0"/>
              <a:t>Logički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Tehnički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Naučno</a:t>
            </a:r>
            <a:r>
              <a:rPr lang="en-US" dirty="0" smtClean="0"/>
              <a:t> – </a:t>
            </a:r>
            <a:r>
              <a:rPr lang="en-US" dirty="0" err="1" smtClean="0"/>
              <a:t>strategijski</a:t>
            </a:r>
            <a:endParaRPr lang="en-US" dirty="0" smtClean="0"/>
          </a:p>
          <a:p>
            <a:r>
              <a:rPr lang="en-US" dirty="0" err="1" smtClean="0"/>
              <a:t>Logički</a:t>
            </a:r>
            <a:r>
              <a:rPr lang="en-US" dirty="0" smtClean="0"/>
              <a:t> </a:t>
            </a:r>
            <a:r>
              <a:rPr lang="en-US" dirty="0" err="1" smtClean="0"/>
              <a:t>problemi</a:t>
            </a:r>
            <a:r>
              <a:rPr lang="en-US" dirty="0" smtClean="0"/>
              <a:t>: </a:t>
            </a:r>
            <a:r>
              <a:rPr lang="en-US" dirty="0" err="1" smtClean="0"/>
              <a:t>ispitivanje</a:t>
            </a:r>
            <a:r>
              <a:rPr lang="en-US" dirty="0" smtClean="0"/>
              <a:t> </a:t>
            </a:r>
            <a:r>
              <a:rPr lang="en-US" dirty="0" err="1" smtClean="0"/>
              <a:t>logičke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r>
              <a:rPr lang="en-US" dirty="0" smtClean="0"/>
              <a:t> </a:t>
            </a:r>
            <a:r>
              <a:rPr lang="en-US" dirty="0" err="1" smtClean="0"/>
              <a:t>naučnih</a:t>
            </a:r>
            <a:r>
              <a:rPr lang="en-US" dirty="0" smtClean="0"/>
              <a:t> </a:t>
            </a:r>
            <a:r>
              <a:rPr lang="en-US" dirty="0" err="1" smtClean="0"/>
              <a:t>uopštavanja</a:t>
            </a:r>
            <a:r>
              <a:rPr lang="en-US" dirty="0" smtClean="0"/>
              <a:t>, </a:t>
            </a:r>
            <a:r>
              <a:rPr lang="en-US" dirty="0" err="1" smtClean="0"/>
              <a:t>zakona</a:t>
            </a:r>
            <a:r>
              <a:rPr lang="en-US" dirty="0" smtClean="0"/>
              <a:t>, </a:t>
            </a:r>
            <a:r>
              <a:rPr lang="en-US" dirty="0" err="1" smtClean="0"/>
              <a:t>teorija</a:t>
            </a:r>
            <a:r>
              <a:rPr lang="en-US" dirty="0" smtClean="0"/>
              <a:t>; </a:t>
            </a:r>
            <a:r>
              <a:rPr lang="en-US" dirty="0" err="1" smtClean="0"/>
              <a:t>razmatranje</a:t>
            </a:r>
            <a:r>
              <a:rPr lang="en-US" dirty="0" smtClean="0"/>
              <a:t> </a:t>
            </a:r>
            <a:r>
              <a:rPr lang="en-US" dirty="0" err="1" smtClean="0"/>
              <a:t>uloge</a:t>
            </a:r>
            <a:r>
              <a:rPr lang="en-US" dirty="0" smtClean="0"/>
              <a:t> </a:t>
            </a:r>
            <a:r>
              <a:rPr lang="en-US" dirty="0" err="1" smtClean="0"/>
              <a:t>hipoteza</a:t>
            </a:r>
            <a:r>
              <a:rPr lang="en-US" dirty="0" smtClean="0"/>
              <a:t> u </a:t>
            </a:r>
            <a:r>
              <a:rPr lang="en-US" dirty="0" err="1" smtClean="0"/>
              <a:t>naučnom</a:t>
            </a:r>
            <a:r>
              <a:rPr lang="en-US" dirty="0" smtClean="0"/>
              <a:t> </a:t>
            </a:r>
            <a:r>
              <a:rPr lang="en-US" dirty="0" err="1" smtClean="0"/>
              <a:t>istraživanju</a:t>
            </a:r>
            <a:r>
              <a:rPr lang="en-US" dirty="0" smtClean="0"/>
              <a:t>; </a:t>
            </a:r>
            <a:r>
              <a:rPr lang="en-US" dirty="0" err="1" smtClean="0"/>
              <a:t>zadaci</a:t>
            </a:r>
            <a:r>
              <a:rPr lang="en-US" dirty="0" smtClean="0"/>
              <a:t> </a:t>
            </a:r>
            <a:r>
              <a:rPr lang="en-US" dirty="0" err="1" smtClean="0"/>
              <a:t>izgradnje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omoguće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potpunije</a:t>
            </a:r>
            <a:r>
              <a:rPr lang="en-US" dirty="0" smtClean="0"/>
              <a:t> </a:t>
            </a:r>
            <a:r>
              <a:rPr lang="en-US" dirty="0" err="1" smtClean="0"/>
              <a:t>proveravanje</a:t>
            </a:r>
            <a:r>
              <a:rPr lang="en-US" dirty="0" smtClean="0"/>
              <a:t> </a:t>
            </a:r>
            <a:r>
              <a:rPr lang="en-US" dirty="0" err="1" smtClean="0"/>
              <a:t>naučnog</a:t>
            </a:r>
            <a:r>
              <a:rPr lang="en-US" dirty="0" smtClean="0"/>
              <a:t> </a:t>
            </a:r>
            <a:r>
              <a:rPr lang="en-US" dirty="0" err="1" smtClean="0"/>
              <a:t>saznanja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r>
              <a:rPr lang="en-US" dirty="0" err="1" smtClean="0"/>
              <a:t>Tehnički</a:t>
            </a:r>
            <a:r>
              <a:rPr lang="en-US" dirty="0" smtClean="0"/>
              <a:t> </a:t>
            </a:r>
            <a:r>
              <a:rPr lang="en-US" dirty="0" err="1" smtClean="0"/>
              <a:t>problemi</a:t>
            </a:r>
            <a:r>
              <a:rPr lang="en-US" dirty="0" smtClean="0"/>
              <a:t>: </a:t>
            </a:r>
            <a:r>
              <a:rPr lang="en-US" dirty="0" err="1" smtClean="0"/>
              <a:t>raznolika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nauka</a:t>
            </a:r>
            <a:r>
              <a:rPr lang="en-US" dirty="0" smtClean="0"/>
              <a:t> </a:t>
            </a:r>
            <a:r>
              <a:rPr lang="en-US" dirty="0" err="1" smtClean="0"/>
              <a:t>služi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bi </a:t>
            </a:r>
            <a:r>
              <a:rPr lang="en-US" dirty="0" err="1" smtClean="0"/>
              <a:t>prikupljala</a:t>
            </a:r>
            <a:r>
              <a:rPr lang="en-US" dirty="0" smtClean="0"/>
              <a:t> </a:t>
            </a:r>
            <a:r>
              <a:rPr lang="en-US" dirty="0" err="1" smtClean="0"/>
              <a:t>iskustvene</a:t>
            </a:r>
            <a:r>
              <a:rPr lang="en-US" dirty="0" smtClean="0"/>
              <a:t> </a:t>
            </a:r>
            <a:r>
              <a:rPr lang="en-US" dirty="0" err="1" smtClean="0"/>
              <a:t>podatke</a:t>
            </a:r>
            <a:r>
              <a:rPr lang="en-US" dirty="0" smtClean="0"/>
              <a:t>; </a:t>
            </a:r>
            <a:r>
              <a:rPr lang="en-US" dirty="0" err="1" smtClean="0"/>
              <a:t>raznorazni</a:t>
            </a:r>
            <a:r>
              <a:rPr lang="en-US" dirty="0" smtClean="0"/>
              <a:t> </a:t>
            </a:r>
            <a:r>
              <a:rPr lang="en-US" dirty="0" err="1" smtClean="0"/>
              <a:t>postupci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u </a:t>
            </a:r>
            <a:r>
              <a:rPr lang="en-US" dirty="0" err="1" smtClean="0"/>
              <a:t>sređivanju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obradi</a:t>
            </a:r>
            <a:r>
              <a:rPr lang="en-US" dirty="0" smtClean="0"/>
              <a:t> </a:t>
            </a:r>
            <a:r>
              <a:rPr lang="en-US" dirty="0" err="1" smtClean="0"/>
              <a:t>prikupljenih</a:t>
            </a:r>
            <a:r>
              <a:rPr lang="en-US" dirty="0" smtClean="0"/>
              <a:t> </a:t>
            </a:r>
            <a:r>
              <a:rPr lang="en-US" dirty="0" err="1" smtClean="0"/>
              <a:t>izvornih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; </a:t>
            </a:r>
            <a:r>
              <a:rPr lang="en-US" dirty="0" err="1" smtClean="0"/>
              <a:t>tehnička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 o </a:t>
            </a:r>
            <a:r>
              <a:rPr lang="en-US" dirty="0" err="1" smtClean="0"/>
              <a:t>organizaciji</a:t>
            </a:r>
            <a:r>
              <a:rPr lang="en-US" dirty="0" smtClean="0"/>
              <a:t> </a:t>
            </a:r>
            <a:r>
              <a:rPr lang="en-US" dirty="0" err="1" smtClean="0"/>
              <a:t>različitih</a:t>
            </a:r>
            <a:r>
              <a:rPr lang="en-US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 </a:t>
            </a:r>
            <a:r>
              <a:rPr lang="en-US" dirty="0" err="1" smtClean="0"/>
              <a:t>istraživanja</a:t>
            </a:r>
            <a:r>
              <a:rPr lang="en-US" dirty="0" smtClean="0"/>
              <a:t>.</a:t>
            </a:r>
          </a:p>
          <a:p>
            <a:r>
              <a:rPr lang="en-US" dirty="0" smtClean="0"/>
              <a:t>S </a:t>
            </a:r>
            <a:r>
              <a:rPr lang="en-US" dirty="0" err="1" smtClean="0"/>
              <a:t>obzirom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ulogu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sadržaj</a:t>
            </a:r>
            <a:r>
              <a:rPr lang="en-US" dirty="0" smtClean="0"/>
              <a:t> </a:t>
            </a:r>
            <a:r>
              <a:rPr lang="en-US" dirty="0" err="1" smtClean="0"/>
              <a:t>metodologije</a:t>
            </a:r>
            <a:r>
              <a:rPr lang="en-US" dirty="0" smtClean="0"/>
              <a:t>, u </a:t>
            </a:r>
            <a:r>
              <a:rPr lang="en-US" dirty="0" err="1" smtClean="0"/>
              <a:t>dosadašnjem</a:t>
            </a:r>
            <a:r>
              <a:rPr lang="en-US" dirty="0" smtClean="0"/>
              <a:t> </a:t>
            </a:r>
            <a:r>
              <a:rPr lang="en-US" dirty="0" err="1" smtClean="0"/>
              <a:t>razvoju</a:t>
            </a:r>
            <a:r>
              <a:rPr lang="en-US" dirty="0" smtClean="0"/>
              <a:t> </a:t>
            </a:r>
            <a:r>
              <a:rPr lang="en-US" dirty="0" err="1" smtClean="0"/>
              <a:t>sociologije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se </a:t>
            </a:r>
            <a:r>
              <a:rPr lang="en-US" dirty="0" err="1" smtClean="0"/>
              <a:t>razlikovati</a:t>
            </a:r>
            <a:r>
              <a:rPr lang="en-US" dirty="0" smtClean="0"/>
              <a:t> tri faze: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Prva</a:t>
            </a:r>
            <a:r>
              <a:rPr lang="en-US" dirty="0" smtClean="0"/>
              <a:t> </a:t>
            </a:r>
            <a:r>
              <a:rPr lang="en-US" dirty="0" err="1" smtClean="0"/>
              <a:t>faza</a:t>
            </a:r>
            <a:r>
              <a:rPr lang="en-US" dirty="0" smtClean="0"/>
              <a:t> </a:t>
            </a:r>
            <a:r>
              <a:rPr lang="en-US" dirty="0" err="1" smtClean="0"/>
              <a:t>obuhvata</a:t>
            </a:r>
            <a:r>
              <a:rPr lang="en-US" dirty="0" smtClean="0"/>
              <a:t> period XIX </a:t>
            </a:r>
            <a:r>
              <a:rPr lang="en-US" dirty="0" err="1" smtClean="0"/>
              <a:t>veka</a:t>
            </a:r>
            <a:r>
              <a:rPr lang="en-US" dirty="0" smtClean="0"/>
              <a:t> do </a:t>
            </a:r>
            <a:r>
              <a:rPr lang="en-US" dirty="0" err="1" smtClean="0"/>
              <a:t>Prvog</a:t>
            </a:r>
            <a:r>
              <a:rPr lang="en-US" dirty="0" smtClean="0"/>
              <a:t> </a:t>
            </a:r>
            <a:r>
              <a:rPr lang="en-US" dirty="0" err="1" smtClean="0"/>
              <a:t>svetskog</a:t>
            </a:r>
            <a:r>
              <a:rPr lang="en-US" dirty="0" smtClean="0"/>
              <a:t> rata. </a:t>
            </a:r>
            <a:r>
              <a:rPr lang="en-US" dirty="0" err="1" smtClean="0"/>
              <a:t>Preovlađuju</a:t>
            </a:r>
            <a:r>
              <a:rPr lang="en-US" dirty="0" smtClean="0"/>
              <a:t> </a:t>
            </a:r>
            <a:r>
              <a:rPr lang="en-US" dirty="0" err="1" smtClean="0"/>
              <a:t>logički</a:t>
            </a:r>
            <a:r>
              <a:rPr lang="en-US" dirty="0" smtClean="0"/>
              <a:t> </a:t>
            </a:r>
            <a:r>
              <a:rPr lang="en-US" dirty="0" err="1" smtClean="0"/>
              <a:t>problemi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r>
              <a:rPr lang="en-US" dirty="0" err="1" smtClean="0"/>
              <a:t>Druga</a:t>
            </a:r>
            <a:r>
              <a:rPr lang="en-US" dirty="0" smtClean="0"/>
              <a:t> </a:t>
            </a:r>
            <a:r>
              <a:rPr lang="en-US" dirty="0" err="1" smtClean="0"/>
              <a:t>faza</a:t>
            </a:r>
            <a:r>
              <a:rPr lang="en-US" dirty="0" smtClean="0"/>
              <a:t> </a:t>
            </a:r>
            <a:r>
              <a:rPr lang="en-US" dirty="0" err="1" smtClean="0"/>
              <a:t>nastupa</a:t>
            </a:r>
            <a:r>
              <a:rPr lang="en-US" dirty="0" smtClean="0"/>
              <a:t> 20 – </a:t>
            </a:r>
            <a:r>
              <a:rPr lang="en-US" dirty="0" err="1" smtClean="0"/>
              <a:t>tih</a:t>
            </a:r>
            <a:r>
              <a:rPr lang="en-US" dirty="0" smtClean="0"/>
              <a:t> </a:t>
            </a:r>
            <a:r>
              <a:rPr lang="en-US" dirty="0" err="1" smtClean="0"/>
              <a:t>godina</a:t>
            </a:r>
            <a:r>
              <a:rPr lang="en-US" dirty="0" smtClean="0"/>
              <a:t> XX </a:t>
            </a:r>
            <a:r>
              <a:rPr lang="en-US" dirty="0" err="1" smtClean="0"/>
              <a:t>veka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preovladava</a:t>
            </a:r>
            <a:r>
              <a:rPr lang="en-US" dirty="0" smtClean="0"/>
              <a:t> do </a:t>
            </a:r>
            <a:r>
              <a:rPr lang="en-US" dirty="0" err="1" smtClean="0"/>
              <a:t>sredine</a:t>
            </a:r>
            <a:r>
              <a:rPr lang="en-US" dirty="0" smtClean="0"/>
              <a:t> 50 – </a:t>
            </a:r>
            <a:r>
              <a:rPr lang="en-US" dirty="0" err="1" smtClean="0"/>
              <a:t>tih</a:t>
            </a:r>
            <a:r>
              <a:rPr lang="en-US" dirty="0" smtClean="0"/>
              <a:t> </a:t>
            </a:r>
            <a:r>
              <a:rPr lang="en-US" dirty="0" err="1" smtClean="0"/>
              <a:t>godina</a:t>
            </a:r>
            <a:r>
              <a:rPr lang="en-US" dirty="0" smtClean="0"/>
              <a:t> XX </a:t>
            </a:r>
            <a:r>
              <a:rPr lang="en-US" dirty="0" err="1" smtClean="0"/>
              <a:t>veka</a:t>
            </a:r>
            <a:r>
              <a:rPr lang="en-US" dirty="0" smtClean="0"/>
              <a:t>. To je period </a:t>
            </a:r>
            <a:r>
              <a:rPr lang="en-US" dirty="0" err="1" smtClean="0"/>
              <a:t>empirističkog</a:t>
            </a:r>
            <a:r>
              <a:rPr lang="en-US" dirty="0" smtClean="0"/>
              <a:t> </a:t>
            </a:r>
            <a:r>
              <a:rPr lang="en-US" dirty="0" err="1" smtClean="0"/>
              <a:t>tehnicizma</a:t>
            </a:r>
            <a:r>
              <a:rPr lang="en-US" dirty="0" smtClean="0"/>
              <a:t>. </a:t>
            </a:r>
            <a:r>
              <a:rPr lang="en-US" dirty="0" err="1" smtClean="0"/>
              <a:t>Diskutuje</a:t>
            </a:r>
            <a:r>
              <a:rPr lang="en-US" dirty="0" smtClean="0"/>
              <a:t> se </a:t>
            </a:r>
            <a:r>
              <a:rPr lang="en-US" dirty="0" err="1" smtClean="0"/>
              <a:t>pretežno</a:t>
            </a:r>
            <a:r>
              <a:rPr lang="en-US" dirty="0" smtClean="0"/>
              <a:t> o </a:t>
            </a:r>
            <a:r>
              <a:rPr lang="en-US" dirty="0" err="1" smtClean="0"/>
              <a:t>tehničkim</a:t>
            </a:r>
            <a:r>
              <a:rPr lang="en-US" dirty="0" smtClean="0"/>
              <a:t> </a:t>
            </a:r>
            <a:r>
              <a:rPr lang="en-US" dirty="0" err="1" smtClean="0"/>
              <a:t>pitanjima</a:t>
            </a:r>
            <a:r>
              <a:rPr lang="en-US" dirty="0" smtClean="0"/>
              <a:t>, </a:t>
            </a:r>
            <a:r>
              <a:rPr lang="en-US" dirty="0" err="1" smtClean="0"/>
              <a:t>najčešće</a:t>
            </a:r>
            <a:r>
              <a:rPr lang="en-US" dirty="0" smtClean="0"/>
              <a:t> o </a:t>
            </a:r>
            <a:r>
              <a:rPr lang="en-US" dirty="0" err="1" smtClean="0"/>
              <a:t>sredstvima</a:t>
            </a:r>
            <a:r>
              <a:rPr lang="en-US" dirty="0" smtClean="0"/>
              <a:t> </a:t>
            </a:r>
            <a:r>
              <a:rPr lang="en-US" dirty="0" err="1" smtClean="0"/>
              <a:t>pomoću</a:t>
            </a:r>
            <a:r>
              <a:rPr lang="en-US" dirty="0" smtClean="0"/>
              <a:t> </a:t>
            </a:r>
            <a:r>
              <a:rPr lang="en-US" dirty="0" err="1" smtClean="0"/>
              <a:t>kojih</a:t>
            </a:r>
            <a:r>
              <a:rPr lang="en-US" dirty="0" smtClean="0"/>
              <a:t> </a:t>
            </a:r>
            <a:r>
              <a:rPr lang="en-US" dirty="0" err="1" smtClean="0"/>
              <a:t>sociologija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prikuplja</a:t>
            </a:r>
            <a:r>
              <a:rPr lang="en-US" dirty="0" smtClean="0"/>
              <a:t> </a:t>
            </a:r>
            <a:r>
              <a:rPr lang="en-US" dirty="0" err="1" smtClean="0"/>
              <a:t>izvorne</a:t>
            </a:r>
            <a:r>
              <a:rPr lang="en-US" dirty="0" smtClean="0"/>
              <a:t> </a:t>
            </a:r>
            <a:r>
              <a:rPr lang="en-US" dirty="0" err="1" smtClean="0"/>
              <a:t>podatke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Treća</a:t>
            </a:r>
            <a:r>
              <a:rPr lang="en-US" dirty="0" smtClean="0"/>
              <a:t> </a:t>
            </a:r>
            <a:r>
              <a:rPr lang="en-US" dirty="0" err="1" smtClean="0"/>
              <a:t>faza</a:t>
            </a:r>
            <a:r>
              <a:rPr lang="en-US" dirty="0" smtClean="0"/>
              <a:t> </a:t>
            </a:r>
            <a:r>
              <a:rPr lang="en-US" dirty="0" err="1" smtClean="0"/>
              <a:t>obuhvata</a:t>
            </a:r>
            <a:r>
              <a:rPr lang="en-US" dirty="0" smtClean="0"/>
              <a:t> period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početka</a:t>
            </a:r>
            <a:r>
              <a:rPr lang="en-US" dirty="0" smtClean="0"/>
              <a:t> 60 – </a:t>
            </a:r>
            <a:r>
              <a:rPr lang="en-US" dirty="0" err="1" smtClean="0"/>
              <a:t>tih</a:t>
            </a:r>
            <a:r>
              <a:rPr lang="en-US" dirty="0" smtClean="0"/>
              <a:t> </a:t>
            </a:r>
            <a:r>
              <a:rPr lang="en-US" dirty="0" err="1" smtClean="0"/>
              <a:t>godina</a:t>
            </a:r>
            <a:r>
              <a:rPr lang="en-US" dirty="0" smtClean="0"/>
              <a:t> XX </a:t>
            </a:r>
            <a:r>
              <a:rPr lang="en-US" dirty="0" err="1" smtClean="0"/>
              <a:t>veka</a:t>
            </a:r>
            <a:r>
              <a:rPr lang="en-US" dirty="0" smtClean="0"/>
              <a:t>. </a:t>
            </a:r>
            <a:r>
              <a:rPr lang="en-US" dirty="0" err="1" smtClean="0"/>
              <a:t>Odlikuje</a:t>
            </a:r>
            <a:r>
              <a:rPr lang="en-US" dirty="0" smtClean="0"/>
              <a:t> je </a:t>
            </a:r>
            <a:r>
              <a:rPr lang="en-US" dirty="0" err="1" smtClean="0"/>
              <a:t>kritika</a:t>
            </a:r>
            <a:r>
              <a:rPr lang="en-US" dirty="0" smtClean="0"/>
              <a:t> </a:t>
            </a:r>
            <a:r>
              <a:rPr lang="en-US" dirty="0" err="1" smtClean="0"/>
              <a:t>jednostranosti</a:t>
            </a:r>
            <a:r>
              <a:rPr lang="en-US" dirty="0" smtClean="0"/>
              <a:t> </a:t>
            </a:r>
            <a:r>
              <a:rPr lang="en-US" dirty="0" err="1" smtClean="0"/>
              <a:t>empirizma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metodološkog</a:t>
            </a:r>
            <a:r>
              <a:rPr lang="en-US" dirty="0" smtClean="0"/>
              <a:t> </a:t>
            </a:r>
            <a:r>
              <a:rPr lang="en-US" dirty="0" err="1" smtClean="0"/>
              <a:t>tehnicizma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neplodnog</a:t>
            </a:r>
            <a:r>
              <a:rPr lang="en-US" dirty="0" smtClean="0"/>
              <a:t> </a:t>
            </a:r>
            <a:r>
              <a:rPr lang="en-US" dirty="0" err="1" smtClean="0"/>
              <a:t>bavljenja</a:t>
            </a:r>
            <a:r>
              <a:rPr lang="en-US" dirty="0" smtClean="0"/>
              <a:t> </a:t>
            </a:r>
            <a:r>
              <a:rPr lang="en-US" dirty="0" err="1" smtClean="0"/>
              <a:t>teorijom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povezano</a:t>
            </a:r>
            <a:r>
              <a:rPr lang="en-US" dirty="0" smtClean="0"/>
              <a:t> s </a:t>
            </a:r>
            <a:r>
              <a:rPr lang="en-US" dirty="0" err="1" smtClean="0"/>
              <a:t>naučnim</a:t>
            </a:r>
            <a:r>
              <a:rPr lang="en-US" dirty="0" smtClean="0"/>
              <a:t> </a:t>
            </a:r>
            <a:r>
              <a:rPr lang="en-US" dirty="0" err="1" smtClean="0"/>
              <a:t>istraživanjima</a:t>
            </a:r>
            <a:r>
              <a:rPr lang="en-US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PRINCIPI NAUČNOG SAZNANJA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Objektivnost</a:t>
            </a:r>
            <a:r>
              <a:rPr lang="en-US" dirty="0" smtClean="0"/>
              <a:t> – </a:t>
            </a:r>
            <a:r>
              <a:rPr lang="en-US" dirty="0" err="1" smtClean="0"/>
              <a:t>Pouzdanost</a:t>
            </a:r>
            <a:r>
              <a:rPr lang="en-US" dirty="0" smtClean="0"/>
              <a:t> – </a:t>
            </a:r>
            <a:r>
              <a:rPr lang="en-US" dirty="0" err="1" smtClean="0"/>
              <a:t>Preciznost</a:t>
            </a:r>
            <a:r>
              <a:rPr lang="en-US" dirty="0" smtClean="0"/>
              <a:t> – </a:t>
            </a:r>
            <a:r>
              <a:rPr lang="en-US" dirty="0" err="1" smtClean="0"/>
              <a:t>Opštost</a:t>
            </a:r>
            <a:r>
              <a:rPr lang="en-US" dirty="0" smtClean="0"/>
              <a:t> – </a:t>
            </a:r>
            <a:r>
              <a:rPr lang="en-US" dirty="0" err="1" smtClean="0"/>
              <a:t>Sistematičnost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Objektivnost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Objektivnost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aspekta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1. U </a:t>
            </a:r>
            <a:r>
              <a:rPr lang="en-US" dirty="0" err="1" smtClean="0"/>
              <a:t>prvom</a:t>
            </a:r>
            <a:r>
              <a:rPr lang="en-US" dirty="0" smtClean="0"/>
              <a:t> </a:t>
            </a:r>
            <a:r>
              <a:rPr lang="en-US" dirty="0" err="1" smtClean="0"/>
              <a:t>dolazi</a:t>
            </a:r>
            <a:r>
              <a:rPr lang="en-US" dirty="0" smtClean="0"/>
              <a:t> do </a:t>
            </a:r>
            <a:r>
              <a:rPr lang="en-US" dirty="0" err="1" smtClean="0"/>
              <a:t>izražaja</a:t>
            </a:r>
            <a:r>
              <a:rPr lang="en-US" dirty="0" smtClean="0"/>
              <a:t> </a:t>
            </a:r>
            <a:r>
              <a:rPr lang="en-US" dirty="0" err="1" smtClean="0"/>
              <a:t>određen</a:t>
            </a:r>
            <a:r>
              <a:rPr lang="en-US" dirty="0" smtClean="0"/>
              <a:t> </a:t>
            </a:r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stvarnosti</a:t>
            </a:r>
            <a:r>
              <a:rPr lang="en-US" dirty="0" smtClean="0"/>
              <a:t> 2. u </a:t>
            </a:r>
            <a:r>
              <a:rPr lang="en-US" dirty="0" err="1" smtClean="0"/>
              <a:t>drugom</a:t>
            </a:r>
            <a:r>
              <a:rPr lang="en-US" dirty="0" smtClean="0"/>
              <a:t> </a:t>
            </a:r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 err="1" smtClean="0"/>
              <a:t>formalne</a:t>
            </a:r>
            <a:r>
              <a:rPr lang="en-US" dirty="0" smtClean="0"/>
              <a:t> </a:t>
            </a:r>
            <a:r>
              <a:rPr lang="en-US" dirty="0" err="1" smtClean="0"/>
              <a:t>osobine</a:t>
            </a:r>
            <a:r>
              <a:rPr lang="en-US" dirty="0" smtClean="0"/>
              <a:t> </a:t>
            </a:r>
            <a:r>
              <a:rPr lang="en-US" dirty="0" err="1" smtClean="0"/>
              <a:t>naučnog</a:t>
            </a:r>
            <a:r>
              <a:rPr lang="en-US" dirty="0" smtClean="0"/>
              <a:t> </a:t>
            </a:r>
            <a:r>
              <a:rPr lang="en-US" dirty="0" err="1" smtClean="0"/>
              <a:t>saznanja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Objektivnost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stvarnosti</a:t>
            </a:r>
            <a:r>
              <a:rPr lang="en-US" dirty="0" smtClean="0"/>
              <a:t> </a:t>
            </a:r>
            <a:r>
              <a:rPr lang="en-US" dirty="0" err="1" smtClean="0"/>
              <a:t>znači</a:t>
            </a:r>
            <a:r>
              <a:rPr lang="en-US" dirty="0" smtClean="0"/>
              <a:t> </a:t>
            </a:r>
            <a:r>
              <a:rPr lang="en-US" dirty="0" err="1" smtClean="0"/>
              <a:t>težnju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 smtClean="0"/>
              <a:t>razmatranja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kog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3246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problema</a:t>
            </a:r>
            <a:r>
              <a:rPr lang="en-US" dirty="0" smtClean="0"/>
              <a:t> </a:t>
            </a:r>
            <a:r>
              <a:rPr lang="en-US" dirty="0" err="1" smtClean="0"/>
              <a:t>uzimaju</a:t>
            </a:r>
            <a:r>
              <a:rPr lang="en-US" dirty="0" smtClean="0"/>
              <a:t> u </a:t>
            </a:r>
            <a:r>
              <a:rPr lang="en-US" dirty="0" err="1" smtClean="0"/>
              <a:t>obzir</a:t>
            </a:r>
            <a:r>
              <a:rPr lang="en-US" dirty="0" smtClean="0"/>
              <a:t> </a:t>
            </a: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raspoloživi</a:t>
            </a:r>
            <a:r>
              <a:rPr lang="en-US" dirty="0" smtClean="0"/>
              <a:t>  </a:t>
            </a:r>
            <a:r>
              <a:rPr lang="en-US" dirty="0" err="1" smtClean="0"/>
              <a:t>relevantni</a:t>
            </a:r>
            <a:r>
              <a:rPr lang="en-US" dirty="0" smtClean="0"/>
              <a:t> </a:t>
            </a:r>
            <a:r>
              <a:rPr lang="en-US" dirty="0" err="1" smtClean="0"/>
              <a:t>podaci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zatim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traga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novim</a:t>
            </a:r>
            <a:r>
              <a:rPr lang="en-US" dirty="0" smtClean="0"/>
              <a:t> </a:t>
            </a:r>
            <a:r>
              <a:rPr lang="en-US" dirty="0" err="1" smtClean="0"/>
              <a:t>obaveštenjima</a:t>
            </a:r>
            <a:r>
              <a:rPr lang="en-US" dirty="0" smtClean="0"/>
              <a:t>. </a:t>
            </a:r>
            <a:r>
              <a:rPr lang="en-US" dirty="0" err="1" smtClean="0"/>
              <a:t>Objektivnost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stvarnosti</a:t>
            </a:r>
            <a:r>
              <a:rPr lang="en-US" dirty="0" smtClean="0"/>
              <a:t> </a:t>
            </a:r>
            <a:r>
              <a:rPr lang="en-US" dirty="0" err="1" smtClean="0"/>
              <a:t>jeste</a:t>
            </a:r>
            <a:r>
              <a:rPr lang="en-US" dirty="0" smtClean="0"/>
              <a:t> </a:t>
            </a:r>
            <a:r>
              <a:rPr lang="en-US" dirty="0" err="1" smtClean="0"/>
              <a:t>nastojanje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stvori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potpunija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svestranija</a:t>
            </a:r>
            <a:r>
              <a:rPr lang="en-US" dirty="0" smtClean="0"/>
              <a:t> </a:t>
            </a:r>
            <a:r>
              <a:rPr lang="en-US" dirty="0" err="1" smtClean="0"/>
              <a:t>iskustvena</a:t>
            </a:r>
            <a:r>
              <a:rPr lang="en-US" dirty="0" smtClean="0"/>
              <a:t> </a:t>
            </a:r>
            <a:r>
              <a:rPr lang="en-US" dirty="0" err="1" smtClean="0"/>
              <a:t>osnova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naučne</a:t>
            </a:r>
            <a:r>
              <a:rPr lang="en-US" dirty="0" smtClean="0"/>
              <a:t> </a:t>
            </a:r>
            <a:r>
              <a:rPr lang="en-US" dirty="0" err="1" smtClean="0"/>
              <a:t>delatnosti</a:t>
            </a:r>
            <a:r>
              <a:rPr lang="en-US" dirty="0" smtClean="0"/>
              <a:t>. </a:t>
            </a:r>
            <a:r>
              <a:rPr lang="en-US" dirty="0" err="1" smtClean="0"/>
              <a:t>Objektivnost</a:t>
            </a:r>
            <a:r>
              <a:rPr lang="en-US" dirty="0" smtClean="0"/>
              <a:t> se </a:t>
            </a:r>
            <a:r>
              <a:rPr lang="en-US" dirty="0" err="1" smtClean="0"/>
              <a:t>ogleda</a:t>
            </a:r>
            <a:r>
              <a:rPr lang="en-US" dirty="0" smtClean="0"/>
              <a:t> u tome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istraživanje</a:t>
            </a:r>
            <a:r>
              <a:rPr lang="en-US" dirty="0" smtClean="0"/>
              <a:t> </a:t>
            </a:r>
            <a:r>
              <a:rPr lang="en-US" dirty="0" err="1" smtClean="0"/>
              <a:t>izvede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takav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istraživači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lakše</a:t>
            </a:r>
            <a:r>
              <a:rPr lang="en-US" dirty="0" smtClean="0"/>
              <a:t> </a:t>
            </a:r>
            <a:r>
              <a:rPr lang="en-US" dirty="0" err="1" smtClean="0"/>
              <a:t>ponoviti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lakše</a:t>
            </a:r>
            <a:r>
              <a:rPr lang="en-US" dirty="0" smtClean="0"/>
              <a:t> </a:t>
            </a:r>
            <a:r>
              <a:rPr lang="en-US" dirty="0" err="1" smtClean="0"/>
              <a:t>proveriti</a:t>
            </a:r>
            <a:r>
              <a:rPr lang="en-US" dirty="0" smtClean="0"/>
              <a:t> </a:t>
            </a:r>
            <a:r>
              <a:rPr lang="en-US" dirty="0" err="1" smtClean="0"/>
              <a:t>njihove</a:t>
            </a:r>
            <a:r>
              <a:rPr lang="en-US" dirty="0" smtClean="0"/>
              <a:t> </a:t>
            </a:r>
            <a:r>
              <a:rPr lang="en-US" dirty="0" err="1" smtClean="0"/>
              <a:t>rezultate</a:t>
            </a:r>
            <a:r>
              <a:rPr lang="en-US" dirty="0" smtClean="0"/>
              <a:t>. </a:t>
            </a:r>
            <a:r>
              <a:rPr lang="en-US" dirty="0" err="1" smtClean="0"/>
              <a:t>Naučna</a:t>
            </a:r>
            <a:r>
              <a:rPr lang="en-US" dirty="0" smtClean="0"/>
              <a:t> </a:t>
            </a:r>
            <a:r>
              <a:rPr lang="en-US" dirty="0" err="1" smtClean="0"/>
              <a:t>objektivnost</a:t>
            </a:r>
            <a:r>
              <a:rPr lang="en-US" dirty="0" smtClean="0"/>
              <a:t>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izjednačiti</a:t>
            </a:r>
            <a:r>
              <a:rPr lang="en-US" dirty="0" smtClean="0"/>
              <a:t> s </a:t>
            </a:r>
            <a:r>
              <a:rPr lang="en-US" dirty="0" err="1" smtClean="0"/>
              <a:t>proverljivošću</a:t>
            </a:r>
            <a:r>
              <a:rPr lang="en-US" dirty="0" smtClean="0"/>
              <a:t> </a:t>
            </a:r>
            <a:r>
              <a:rPr lang="en-US" dirty="0" err="1" smtClean="0"/>
              <a:t>naučnog</a:t>
            </a:r>
            <a:r>
              <a:rPr lang="en-US" dirty="0" smtClean="0"/>
              <a:t> </a:t>
            </a:r>
            <a:r>
              <a:rPr lang="en-US" dirty="0" err="1" smtClean="0"/>
              <a:t>saznanja</a:t>
            </a:r>
            <a:r>
              <a:rPr lang="en-US" dirty="0" smtClean="0"/>
              <a:t>. (</a:t>
            </a:r>
            <a:r>
              <a:rPr lang="en-US" dirty="0" err="1" smtClean="0"/>
              <a:t>kumulativnost</a:t>
            </a:r>
            <a:r>
              <a:rPr lang="en-US" dirty="0" smtClean="0"/>
              <a:t>, faze </a:t>
            </a:r>
            <a:r>
              <a:rPr lang="en-US" dirty="0" err="1" smtClean="0"/>
              <a:t>istraživanja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82000" cy="6248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Jednostrana</a:t>
            </a:r>
            <a:r>
              <a:rPr lang="en-US" dirty="0" smtClean="0"/>
              <a:t> </a:t>
            </a:r>
            <a:r>
              <a:rPr lang="en-US" dirty="0" err="1" smtClean="0"/>
              <a:t>tumačenja</a:t>
            </a:r>
            <a:r>
              <a:rPr lang="en-US" dirty="0" smtClean="0"/>
              <a:t> </a:t>
            </a:r>
            <a:r>
              <a:rPr lang="en-US" dirty="0" err="1" smtClean="0"/>
              <a:t>naučne</a:t>
            </a:r>
            <a:r>
              <a:rPr lang="en-US" dirty="0" smtClean="0"/>
              <a:t> </a:t>
            </a:r>
            <a:r>
              <a:rPr lang="en-US" dirty="0" err="1" smtClean="0"/>
              <a:t>objektivnosti</a:t>
            </a:r>
            <a:r>
              <a:rPr lang="en-US" dirty="0" smtClean="0"/>
              <a:t>: a) </a:t>
            </a:r>
            <a:r>
              <a:rPr lang="en-US" dirty="0" err="1" smtClean="0"/>
              <a:t>Zdravorazumsko</a:t>
            </a:r>
            <a:r>
              <a:rPr lang="en-US" dirty="0" smtClean="0"/>
              <a:t> </a:t>
            </a:r>
            <a:r>
              <a:rPr lang="en-US" dirty="0" err="1" smtClean="0"/>
              <a:t>tumačenje</a:t>
            </a:r>
            <a:r>
              <a:rPr lang="en-US" dirty="0" smtClean="0"/>
              <a:t> </a:t>
            </a:r>
            <a:r>
              <a:rPr lang="en-US" dirty="0" err="1" smtClean="0"/>
              <a:t>objektivnosti</a:t>
            </a:r>
            <a:r>
              <a:rPr lang="en-US" dirty="0" smtClean="0"/>
              <a:t> - </a:t>
            </a:r>
            <a:r>
              <a:rPr lang="en-US" dirty="0" err="1" smtClean="0"/>
              <a:t>svodi</a:t>
            </a:r>
            <a:r>
              <a:rPr lang="en-US" dirty="0" smtClean="0"/>
              <a:t> </a:t>
            </a:r>
            <a:r>
              <a:rPr lang="en-US" dirty="0" err="1" smtClean="0"/>
              <a:t>objektivnost</a:t>
            </a:r>
            <a:r>
              <a:rPr lang="en-US" dirty="0" smtClean="0"/>
              <a:t> </a:t>
            </a:r>
            <a:r>
              <a:rPr lang="en-US" dirty="0" err="1" smtClean="0"/>
              <a:t>naučnog</a:t>
            </a:r>
            <a:r>
              <a:rPr lang="en-US" dirty="0" smtClean="0"/>
              <a:t> </a:t>
            </a:r>
            <a:r>
              <a:rPr lang="en-US" dirty="0" err="1" smtClean="0"/>
              <a:t>saznanja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utvrđivanje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onog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zapaziti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pojavnoj</a:t>
            </a:r>
            <a:r>
              <a:rPr lang="en-US" dirty="0" smtClean="0"/>
              <a:t> </a:t>
            </a:r>
            <a:r>
              <a:rPr lang="en-US" dirty="0" err="1" smtClean="0"/>
              <a:t>ravni</a:t>
            </a:r>
            <a:r>
              <a:rPr lang="en-US" dirty="0" smtClean="0"/>
              <a:t> </a:t>
            </a:r>
            <a:r>
              <a:rPr lang="en-US" dirty="0" err="1" smtClean="0"/>
              <a:t>stvarnosti</a:t>
            </a:r>
            <a:r>
              <a:rPr lang="en-US" dirty="0" smtClean="0"/>
              <a:t>. b) </a:t>
            </a:r>
            <a:r>
              <a:rPr lang="en-US" dirty="0" err="1" smtClean="0"/>
              <a:t>Objektivnost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pasivno</a:t>
            </a:r>
            <a:r>
              <a:rPr lang="en-US" dirty="0" smtClean="0"/>
              <a:t> – </a:t>
            </a:r>
            <a:r>
              <a:rPr lang="en-US" dirty="0" err="1" smtClean="0"/>
              <a:t>posmatrački</a:t>
            </a:r>
            <a:r>
              <a:rPr lang="en-US" dirty="0" smtClean="0"/>
              <a:t> </a:t>
            </a:r>
            <a:r>
              <a:rPr lang="en-US" dirty="0" err="1" smtClean="0"/>
              <a:t>stav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stvarnosti</a:t>
            </a:r>
            <a:r>
              <a:rPr lang="en-US" dirty="0" smtClean="0"/>
              <a:t> – </a:t>
            </a:r>
            <a:r>
              <a:rPr lang="en-US" dirty="0" err="1" smtClean="0"/>
              <a:t>praktična</a:t>
            </a:r>
            <a:r>
              <a:rPr lang="en-US" dirty="0" smtClean="0"/>
              <a:t> </a:t>
            </a:r>
            <a:r>
              <a:rPr lang="en-US" dirty="0" err="1" smtClean="0"/>
              <a:t>zainteresovanost</a:t>
            </a:r>
            <a:r>
              <a:rPr lang="en-US" dirty="0" smtClean="0"/>
              <a:t> </a:t>
            </a:r>
            <a:r>
              <a:rPr lang="en-US" dirty="0" err="1" smtClean="0"/>
              <a:t>istraživača</a:t>
            </a:r>
            <a:r>
              <a:rPr lang="en-US" dirty="0" smtClean="0"/>
              <a:t> je </a:t>
            </a:r>
            <a:r>
              <a:rPr lang="en-US" dirty="0" err="1" smtClean="0"/>
              <a:t>štetna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objektivnost</a:t>
            </a:r>
            <a:r>
              <a:rPr lang="en-US" dirty="0" smtClean="0"/>
              <a:t> </a:t>
            </a:r>
            <a:r>
              <a:rPr lang="en-US" dirty="0" err="1" smtClean="0"/>
              <a:t>istraživanja</a:t>
            </a:r>
            <a:r>
              <a:rPr lang="en-US" dirty="0" smtClean="0"/>
              <a:t> (</a:t>
            </a:r>
            <a:r>
              <a:rPr lang="en-US" dirty="0" err="1" smtClean="0"/>
              <a:t>npr</a:t>
            </a:r>
            <a:r>
              <a:rPr lang="en-US" dirty="0" smtClean="0"/>
              <a:t>. </a:t>
            </a:r>
            <a:r>
              <a:rPr lang="en-US" dirty="0" err="1" smtClean="0"/>
              <a:t>kada</a:t>
            </a:r>
            <a:r>
              <a:rPr lang="en-US" dirty="0" smtClean="0"/>
              <a:t> u </a:t>
            </a:r>
            <a:r>
              <a:rPr lang="en-US" dirty="0" err="1" smtClean="0"/>
              <a:t>neku</a:t>
            </a:r>
            <a:r>
              <a:rPr lang="en-US" dirty="0" smtClean="0"/>
              <a:t> </a:t>
            </a:r>
            <a:r>
              <a:rPr lang="en-US" dirty="0" err="1" smtClean="0"/>
              <a:t>društvenu</a:t>
            </a:r>
            <a:r>
              <a:rPr lang="en-US" dirty="0" smtClean="0"/>
              <a:t> </a:t>
            </a:r>
            <a:r>
              <a:rPr lang="en-US" dirty="0" err="1" smtClean="0"/>
              <a:t>sredinu</a:t>
            </a:r>
            <a:r>
              <a:rPr lang="en-US" dirty="0" smtClean="0"/>
              <a:t>, </a:t>
            </a:r>
            <a:r>
              <a:rPr lang="en-US" dirty="0" err="1" smtClean="0"/>
              <a:t>selo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preduzeće</a:t>
            </a:r>
            <a:r>
              <a:rPr lang="en-US" dirty="0" smtClean="0"/>
              <a:t> , </a:t>
            </a:r>
            <a:r>
              <a:rPr lang="en-US" dirty="0" err="1" smtClean="0"/>
              <a:t>dođe</a:t>
            </a:r>
            <a:r>
              <a:rPr lang="en-US" dirty="0" smtClean="0"/>
              <a:t> </a:t>
            </a:r>
            <a:r>
              <a:rPr lang="en-US" dirty="0" err="1" smtClean="0"/>
              <a:t>grupa</a:t>
            </a:r>
            <a:r>
              <a:rPr lang="en-US" dirty="0" smtClean="0"/>
              <a:t> </a:t>
            </a:r>
            <a:r>
              <a:rPr lang="en-US" dirty="0" err="1" smtClean="0"/>
              <a:t>istraživača</a:t>
            </a:r>
            <a:r>
              <a:rPr lang="en-US" dirty="0" smtClean="0"/>
              <a:t>, </a:t>
            </a:r>
            <a:r>
              <a:rPr lang="en-US" dirty="0" err="1" smtClean="0"/>
              <a:t>mora</a:t>
            </a:r>
            <a:r>
              <a:rPr lang="en-US" dirty="0" smtClean="0"/>
              <a:t> se </a:t>
            </a:r>
            <a:r>
              <a:rPr lang="en-US" dirty="0" err="1" smtClean="0"/>
              <a:t>očekivati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njen</a:t>
            </a:r>
            <a:r>
              <a:rPr lang="en-US" dirty="0" smtClean="0"/>
              <a:t> </a:t>
            </a:r>
            <a:r>
              <a:rPr lang="en-US" dirty="0" err="1" smtClean="0"/>
              <a:t>boravak</a:t>
            </a:r>
            <a:r>
              <a:rPr lang="en-US" dirty="0" smtClean="0"/>
              <a:t> </a:t>
            </a:r>
            <a:r>
              <a:rPr lang="en-US" dirty="0" err="1" smtClean="0"/>
              <a:t>uticati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izmeni</a:t>
            </a:r>
            <a:r>
              <a:rPr lang="en-US" dirty="0" smtClean="0"/>
              <a:t> </a:t>
            </a:r>
            <a:r>
              <a:rPr lang="en-US" dirty="0" err="1" smtClean="0"/>
              <a:t>uobičajeni</a:t>
            </a:r>
            <a:r>
              <a:rPr lang="en-US" dirty="0" smtClean="0"/>
              <a:t> </a:t>
            </a:r>
            <a:r>
              <a:rPr lang="en-US" dirty="0" err="1" smtClean="0"/>
              <a:t>tok</a:t>
            </a:r>
            <a:r>
              <a:rPr lang="en-US" dirty="0" smtClean="0"/>
              <a:t> </a:t>
            </a:r>
            <a:r>
              <a:rPr lang="en-US" dirty="0" err="1" smtClean="0"/>
              <a:t>života</a:t>
            </a:r>
            <a:r>
              <a:rPr lang="en-US" dirty="0" smtClean="0"/>
              <a:t> </a:t>
            </a:r>
            <a:r>
              <a:rPr lang="en-US" dirty="0" err="1" smtClean="0"/>
              <a:t>ispitivane</a:t>
            </a:r>
            <a:r>
              <a:rPr lang="en-US" dirty="0" smtClean="0"/>
              <a:t> </a:t>
            </a:r>
            <a:r>
              <a:rPr lang="en-US" dirty="0" err="1" smtClean="0"/>
              <a:t>sredine</a:t>
            </a:r>
            <a:r>
              <a:rPr lang="en-US" dirty="0" smtClean="0"/>
              <a:t>. </a:t>
            </a:r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metodoloških</a:t>
            </a:r>
            <a:r>
              <a:rPr lang="en-US" dirty="0" smtClean="0"/>
              <a:t> </a:t>
            </a:r>
            <a:r>
              <a:rPr lang="en-US" dirty="0" err="1" smtClean="0"/>
              <a:t>zadataka</a:t>
            </a:r>
            <a:r>
              <a:rPr lang="en-US" dirty="0" smtClean="0"/>
              <a:t> </a:t>
            </a:r>
            <a:r>
              <a:rPr lang="en-US" dirty="0" err="1" smtClean="0"/>
              <a:t>jeste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svede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najmanju</a:t>
            </a:r>
            <a:r>
              <a:rPr lang="en-US" dirty="0" smtClean="0"/>
              <a:t> </a:t>
            </a:r>
            <a:r>
              <a:rPr lang="en-US" dirty="0" err="1" smtClean="0"/>
              <a:t>moguću</a:t>
            </a:r>
            <a:r>
              <a:rPr lang="en-US" dirty="0" smtClean="0"/>
              <a:t> </a:t>
            </a:r>
            <a:r>
              <a:rPr lang="en-US" dirty="0" err="1" smtClean="0"/>
              <a:t>meru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tačnije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172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oceni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Zauzimanje</a:t>
            </a:r>
            <a:r>
              <a:rPr lang="en-US" dirty="0" smtClean="0"/>
              <a:t> </a:t>
            </a:r>
            <a:r>
              <a:rPr lang="en-US" dirty="0" err="1" smtClean="0"/>
              <a:t>objektivnog</a:t>
            </a:r>
            <a:r>
              <a:rPr lang="en-US" dirty="0" smtClean="0"/>
              <a:t> </a:t>
            </a:r>
            <a:r>
              <a:rPr lang="en-US" dirty="0" err="1" smtClean="0"/>
              <a:t>stava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predmetu</a:t>
            </a:r>
            <a:r>
              <a:rPr lang="en-US" dirty="0" smtClean="0"/>
              <a:t> </a:t>
            </a:r>
            <a:r>
              <a:rPr lang="en-US" dirty="0" err="1" smtClean="0"/>
              <a:t>proučavanja</a:t>
            </a:r>
            <a:r>
              <a:rPr lang="en-US" dirty="0" smtClean="0"/>
              <a:t> </a:t>
            </a:r>
            <a:r>
              <a:rPr lang="en-US" dirty="0" err="1" smtClean="0"/>
              <a:t>otežavaju</a:t>
            </a:r>
            <a:r>
              <a:rPr lang="en-US" dirty="0" smtClean="0"/>
              <a:t>: </a:t>
            </a:r>
            <a:r>
              <a:rPr lang="en-US" dirty="0" err="1" smtClean="0"/>
              <a:t>tradicionalna</a:t>
            </a:r>
            <a:r>
              <a:rPr lang="en-US" dirty="0" smtClean="0"/>
              <a:t> </a:t>
            </a:r>
            <a:r>
              <a:rPr lang="en-US" dirty="0" err="1" smtClean="0"/>
              <a:t>shvatanja</a:t>
            </a:r>
            <a:r>
              <a:rPr lang="en-US" dirty="0" smtClean="0"/>
              <a:t>; </a:t>
            </a:r>
            <a:r>
              <a:rPr lang="en-US" dirty="0" err="1" smtClean="0"/>
              <a:t>lično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društveno</a:t>
            </a:r>
            <a:r>
              <a:rPr lang="en-US" dirty="0" smtClean="0"/>
              <a:t> </a:t>
            </a:r>
            <a:r>
              <a:rPr lang="en-US" dirty="0" err="1" smtClean="0"/>
              <a:t>iskustvo</a:t>
            </a:r>
            <a:r>
              <a:rPr lang="en-US" dirty="0" smtClean="0"/>
              <a:t> </a:t>
            </a:r>
            <a:r>
              <a:rPr lang="en-US" dirty="0" err="1" smtClean="0"/>
              <a:t>istraživača</a:t>
            </a:r>
            <a:r>
              <a:rPr lang="en-US" dirty="0" smtClean="0"/>
              <a:t>; </a:t>
            </a:r>
            <a:r>
              <a:rPr lang="en-US" dirty="0" err="1" smtClean="0"/>
              <a:t>grupni</a:t>
            </a:r>
            <a:r>
              <a:rPr lang="en-US" dirty="0" smtClean="0"/>
              <a:t> </a:t>
            </a:r>
            <a:r>
              <a:rPr lang="en-US" dirty="0" err="1" smtClean="0"/>
              <a:t>interesi</a:t>
            </a:r>
            <a:r>
              <a:rPr lang="en-US" dirty="0" smtClean="0"/>
              <a:t> (</a:t>
            </a:r>
            <a:r>
              <a:rPr lang="en-US" dirty="0" err="1" smtClean="0"/>
              <a:t>npr</a:t>
            </a:r>
            <a:r>
              <a:rPr lang="en-US" dirty="0" smtClean="0"/>
              <a:t>. </a:t>
            </a:r>
            <a:r>
              <a:rPr lang="en-US" dirty="0" err="1" smtClean="0"/>
              <a:t>klasni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nacionalni</a:t>
            </a:r>
            <a:r>
              <a:rPr lang="en-US" dirty="0" smtClean="0"/>
              <a:t>); </a:t>
            </a:r>
            <a:r>
              <a:rPr lang="en-US" dirty="0" err="1" smtClean="0"/>
              <a:t>interesi</a:t>
            </a:r>
            <a:r>
              <a:rPr lang="en-US" dirty="0" smtClean="0"/>
              <a:t> </a:t>
            </a:r>
            <a:r>
              <a:rPr lang="en-US" dirty="0" err="1" smtClean="0"/>
              <a:t>naučno</a:t>
            </a:r>
            <a:r>
              <a:rPr lang="en-US" dirty="0" smtClean="0"/>
              <a:t> – </a:t>
            </a:r>
            <a:r>
              <a:rPr lang="en-US" dirty="0" err="1" smtClean="0"/>
              <a:t>profesionalnih</a:t>
            </a:r>
            <a:r>
              <a:rPr lang="en-US" dirty="0" smtClean="0"/>
              <a:t> </a:t>
            </a:r>
            <a:r>
              <a:rPr lang="en-US" dirty="0" err="1" smtClean="0"/>
              <a:t>grupa</a:t>
            </a:r>
            <a:r>
              <a:rPr lang="en-US" dirty="0" smtClean="0"/>
              <a:t>; </a:t>
            </a:r>
            <a:r>
              <a:rPr lang="en-US" dirty="0" err="1" smtClean="0"/>
              <a:t>individualni</a:t>
            </a:r>
            <a:r>
              <a:rPr lang="en-US" dirty="0" smtClean="0"/>
              <a:t> </a:t>
            </a:r>
            <a:r>
              <a:rPr lang="en-US" dirty="0" err="1" smtClean="0"/>
              <a:t>interesi</a:t>
            </a:r>
            <a:r>
              <a:rPr lang="en-US" dirty="0" smtClean="0"/>
              <a:t> </a:t>
            </a:r>
            <a:r>
              <a:rPr lang="en-US" dirty="0" err="1" smtClean="0"/>
              <a:t>naučnika</a:t>
            </a:r>
            <a:r>
              <a:rPr lang="en-US" dirty="0" smtClean="0"/>
              <a:t>. </a:t>
            </a:r>
            <a:r>
              <a:rPr lang="en-US" dirty="0" err="1" smtClean="0"/>
              <a:t>Neobjektivnost</a:t>
            </a:r>
            <a:r>
              <a:rPr lang="en-US" dirty="0" smtClean="0"/>
              <a:t> se </a:t>
            </a:r>
            <a:r>
              <a:rPr lang="en-US" dirty="0" err="1" smtClean="0"/>
              <a:t>sastoji</a:t>
            </a:r>
            <a:r>
              <a:rPr lang="en-US" dirty="0" smtClean="0"/>
              <a:t> u tome </a:t>
            </a:r>
            <a:r>
              <a:rPr lang="en-US" dirty="0" err="1" smtClean="0"/>
              <a:t>što</a:t>
            </a:r>
            <a:r>
              <a:rPr lang="en-US" dirty="0" smtClean="0"/>
              <a:t> se </a:t>
            </a:r>
            <a:r>
              <a:rPr lang="en-US" dirty="0" err="1" smtClean="0"/>
              <a:t>svesno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nesvesno</a:t>
            </a:r>
            <a:r>
              <a:rPr lang="en-US" dirty="0" smtClean="0"/>
              <a:t> ne </a:t>
            </a:r>
            <a:r>
              <a:rPr lang="en-US" dirty="0" err="1" smtClean="0"/>
              <a:t>uzimaju</a:t>
            </a:r>
            <a:r>
              <a:rPr lang="en-US" dirty="0" smtClean="0"/>
              <a:t> u </a:t>
            </a:r>
            <a:r>
              <a:rPr lang="en-US" dirty="0" err="1" smtClean="0"/>
              <a:t>obzir</a:t>
            </a:r>
            <a:r>
              <a:rPr lang="en-US" dirty="0" smtClean="0"/>
              <a:t> </a:t>
            </a:r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 smtClean="0"/>
              <a:t>relevantni</a:t>
            </a:r>
            <a:r>
              <a:rPr lang="en-US" dirty="0" smtClean="0"/>
              <a:t> </a:t>
            </a:r>
            <a:r>
              <a:rPr lang="en-US" dirty="0" err="1" smtClean="0"/>
              <a:t>podaci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Ispitivanje</a:t>
            </a:r>
            <a:r>
              <a:rPr lang="en-US" dirty="0" smtClean="0"/>
              <a:t> </a:t>
            </a:r>
            <a:r>
              <a:rPr lang="en-US" dirty="0" err="1" smtClean="0"/>
              <a:t>raznih</a:t>
            </a:r>
            <a:r>
              <a:rPr lang="en-US" dirty="0" smtClean="0"/>
              <a:t> </a:t>
            </a:r>
            <a:r>
              <a:rPr lang="en-US" dirty="0" err="1" smtClean="0"/>
              <a:t>smetnji</a:t>
            </a:r>
            <a:r>
              <a:rPr lang="en-US" dirty="0" smtClean="0"/>
              <a:t>,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društvene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individualne</a:t>
            </a:r>
            <a:r>
              <a:rPr lang="en-US" dirty="0" smtClean="0"/>
              <a:t> </a:t>
            </a:r>
            <a:r>
              <a:rPr lang="en-US" dirty="0" err="1" smtClean="0"/>
              <a:t>prirode</a:t>
            </a:r>
            <a:r>
              <a:rPr lang="en-US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otežavaju</a:t>
            </a:r>
            <a:r>
              <a:rPr lang="en-US" dirty="0" smtClean="0"/>
              <a:t> </a:t>
            </a:r>
            <a:r>
              <a:rPr lang="en-US" dirty="0" err="1" smtClean="0"/>
              <a:t>zauzimanje</a:t>
            </a:r>
            <a:r>
              <a:rPr lang="en-US" dirty="0" smtClean="0"/>
              <a:t> </a:t>
            </a:r>
            <a:r>
              <a:rPr lang="en-US" dirty="0" err="1" smtClean="0"/>
              <a:t>objektivnog</a:t>
            </a:r>
            <a:r>
              <a:rPr lang="en-US" dirty="0" smtClean="0"/>
              <a:t> </a:t>
            </a:r>
            <a:r>
              <a:rPr lang="en-US" dirty="0" err="1" smtClean="0"/>
              <a:t>stava</a:t>
            </a:r>
            <a:r>
              <a:rPr lang="en-US" dirty="0" smtClean="0"/>
              <a:t>, </a:t>
            </a:r>
            <a:r>
              <a:rPr lang="en-US" dirty="0" err="1" smtClean="0"/>
              <a:t>spada</a:t>
            </a:r>
            <a:r>
              <a:rPr lang="en-US" dirty="0" smtClean="0"/>
              <a:t> u </a:t>
            </a:r>
            <a:r>
              <a:rPr lang="en-US" dirty="0" err="1" smtClean="0"/>
              <a:t>sociologiju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psihologiju</a:t>
            </a:r>
            <a:r>
              <a:rPr lang="en-US" dirty="0" smtClean="0"/>
              <a:t> </a:t>
            </a:r>
            <a:r>
              <a:rPr lang="en-US" dirty="0" err="1" smtClean="0"/>
              <a:t>saznanja</a:t>
            </a:r>
            <a:r>
              <a:rPr lang="en-US" dirty="0" smtClean="0"/>
              <a:t>.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324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Sociologija</a:t>
            </a:r>
            <a:r>
              <a:rPr lang="en-US" dirty="0" smtClean="0"/>
              <a:t> </a:t>
            </a:r>
            <a:r>
              <a:rPr lang="en-US" dirty="0" err="1" smtClean="0"/>
              <a:t>saznanja</a:t>
            </a:r>
            <a:r>
              <a:rPr lang="en-US" dirty="0" smtClean="0"/>
              <a:t> </a:t>
            </a:r>
            <a:r>
              <a:rPr lang="en-US" dirty="0" err="1" smtClean="0"/>
              <a:t>rasvetljava</a:t>
            </a:r>
            <a:r>
              <a:rPr lang="en-US" dirty="0" smtClean="0"/>
              <a:t> </a:t>
            </a:r>
            <a:r>
              <a:rPr lang="en-US" dirty="0" err="1" smtClean="0"/>
              <a:t>najpovoljnije</a:t>
            </a:r>
            <a:r>
              <a:rPr lang="en-US" dirty="0" smtClean="0"/>
              <a:t> </a:t>
            </a:r>
            <a:r>
              <a:rPr lang="en-US" dirty="0" err="1" smtClean="0"/>
              <a:t>društvene</a:t>
            </a:r>
            <a:r>
              <a:rPr lang="en-US" dirty="0" smtClean="0"/>
              <a:t> </a:t>
            </a:r>
            <a:r>
              <a:rPr lang="en-US" dirty="0" err="1" smtClean="0"/>
              <a:t>uslove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nauke</a:t>
            </a:r>
            <a:r>
              <a:rPr lang="en-US" dirty="0" smtClean="0"/>
              <a:t>. Slobodan </a:t>
            </a:r>
            <a:r>
              <a:rPr lang="en-US" dirty="0" err="1" smtClean="0"/>
              <a:t>naučni</a:t>
            </a:r>
            <a:r>
              <a:rPr lang="en-US" dirty="0" smtClean="0"/>
              <a:t> </a:t>
            </a:r>
            <a:r>
              <a:rPr lang="en-US" dirty="0" err="1" smtClean="0"/>
              <a:t>dijalog</a:t>
            </a:r>
            <a:r>
              <a:rPr lang="en-US" dirty="0" smtClean="0"/>
              <a:t> </a:t>
            </a:r>
            <a:r>
              <a:rPr lang="en-US" dirty="0" err="1" smtClean="0"/>
              <a:t>spada</a:t>
            </a:r>
            <a:r>
              <a:rPr lang="en-US" dirty="0" smtClean="0"/>
              <a:t> u </a:t>
            </a:r>
            <a:r>
              <a:rPr lang="en-US" dirty="0" err="1" smtClean="0"/>
              <a:t>uslove</a:t>
            </a:r>
            <a:r>
              <a:rPr lang="en-US" dirty="0" smtClean="0"/>
              <a:t> </a:t>
            </a:r>
            <a:r>
              <a:rPr lang="en-US" dirty="0" err="1" smtClean="0"/>
              <a:t>povoljne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 smtClean="0"/>
              <a:t>objektivnosti</a:t>
            </a:r>
            <a:r>
              <a:rPr lang="en-US" dirty="0" smtClean="0"/>
              <a:t> </a:t>
            </a:r>
            <a:r>
              <a:rPr lang="en-US" dirty="0" err="1" smtClean="0"/>
              <a:t>nauke</a:t>
            </a:r>
            <a:r>
              <a:rPr lang="en-US" dirty="0" smtClean="0"/>
              <a:t>. </a:t>
            </a:r>
            <a:r>
              <a:rPr lang="en-US" dirty="0" err="1" smtClean="0"/>
              <a:t>Metodologija</a:t>
            </a:r>
            <a:r>
              <a:rPr lang="en-US" dirty="0" smtClean="0"/>
              <a:t> se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objektivnost</a:t>
            </a:r>
            <a:r>
              <a:rPr lang="en-US" dirty="0" smtClean="0"/>
              <a:t> </a:t>
            </a:r>
            <a:r>
              <a:rPr lang="en-US" dirty="0" err="1" smtClean="0"/>
              <a:t>saznanja</a:t>
            </a:r>
            <a:r>
              <a:rPr lang="en-US" dirty="0" smtClean="0"/>
              <a:t> </a:t>
            </a:r>
            <a:r>
              <a:rPr lang="en-US" dirty="0" err="1" smtClean="0"/>
              <a:t>bori</a:t>
            </a:r>
            <a:r>
              <a:rPr lang="en-US" dirty="0" smtClean="0"/>
              <a:t> </a:t>
            </a:r>
            <a:r>
              <a:rPr lang="en-US" dirty="0" err="1" smtClean="0"/>
              <a:t>normiranjem</a:t>
            </a:r>
            <a:r>
              <a:rPr lang="en-US" dirty="0" smtClean="0"/>
              <a:t> </a:t>
            </a:r>
            <a:r>
              <a:rPr lang="en-US" dirty="0" err="1" smtClean="0"/>
              <a:t>istraživačkog</a:t>
            </a:r>
            <a:r>
              <a:rPr lang="en-US" dirty="0" smtClean="0"/>
              <a:t> </a:t>
            </a:r>
            <a:r>
              <a:rPr lang="en-US" dirty="0" err="1" smtClean="0"/>
              <a:t>postupka</a:t>
            </a:r>
            <a:r>
              <a:rPr lang="en-US" dirty="0" smtClean="0"/>
              <a:t>. </a:t>
            </a:r>
            <a:r>
              <a:rPr lang="en-US" dirty="0" err="1" smtClean="0"/>
              <a:t>Najvažniji</a:t>
            </a:r>
            <a:r>
              <a:rPr lang="en-US" dirty="0" smtClean="0"/>
              <a:t> </a:t>
            </a:r>
            <a:r>
              <a:rPr lang="en-US" dirty="0" err="1" smtClean="0"/>
              <a:t>preduslov</a:t>
            </a:r>
            <a:r>
              <a:rPr lang="en-US" dirty="0" smtClean="0"/>
              <a:t> </a:t>
            </a:r>
            <a:r>
              <a:rPr lang="en-US" dirty="0" err="1" smtClean="0"/>
              <a:t>objektivnosti</a:t>
            </a:r>
            <a:r>
              <a:rPr lang="en-US" dirty="0" smtClean="0"/>
              <a:t> </a:t>
            </a:r>
            <a:r>
              <a:rPr lang="en-US" dirty="0" err="1" smtClean="0"/>
              <a:t>saznanja</a:t>
            </a:r>
            <a:r>
              <a:rPr lang="en-US" dirty="0" smtClean="0"/>
              <a:t> </a:t>
            </a:r>
            <a:r>
              <a:rPr lang="en-US" dirty="0" err="1" smtClean="0"/>
              <a:t>jeste</a:t>
            </a:r>
            <a:r>
              <a:rPr lang="en-US" dirty="0" smtClean="0"/>
              <a:t> </a:t>
            </a:r>
            <a:r>
              <a:rPr lang="en-US" dirty="0" err="1" smtClean="0"/>
              <a:t>njegova</a:t>
            </a:r>
            <a:r>
              <a:rPr lang="en-US" dirty="0" smtClean="0"/>
              <a:t> </a:t>
            </a:r>
            <a:r>
              <a:rPr lang="en-US" dirty="0" err="1" smtClean="0"/>
              <a:t>proverljivost</a:t>
            </a:r>
            <a:r>
              <a:rPr lang="en-US" dirty="0" smtClean="0"/>
              <a:t>. (faze </a:t>
            </a:r>
            <a:r>
              <a:rPr lang="en-US" dirty="0" err="1" smtClean="0"/>
              <a:t>istraživanja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njihove</a:t>
            </a:r>
            <a:r>
              <a:rPr lang="en-US" dirty="0" smtClean="0"/>
              <a:t> </a:t>
            </a:r>
            <a:r>
              <a:rPr lang="en-US" dirty="0" err="1" smtClean="0"/>
              <a:t>karakteristike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err="1" smtClean="0"/>
              <a:t>Najviše</a:t>
            </a:r>
            <a:r>
              <a:rPr lang="en-US" dirty="0" smtClean="0"/>
              <a:t> </a:t>
            </a:r>
            <a:r>
              <a:rPr lang="en-US" dirty="0" err="1" smtClean="0"/>
              <a:t>spora</a:t>
            </a:r>
            <a:r>
              <a:rPr lang="en-US" dirty="0" smtClean="0"/>
              <a:t> je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oko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r>
              <a:rPr lang="en-US" dirty="0" smtClean="0"/>
              <a:t>: a)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se </a:t>
            </a:r>
            <a:r>
              <a:rPr lang="en-US" dirty="0" err="1" smtClean="0"/>
              <a:t>izvorni</a:t>
            </a:r>
            <a:r>
              <a:rPr lang="en-US" dirty="0" smtClean="0"/>
              <a:t> </a:t>
            </a:r>
            <a:r>
              <a:rPr lang="en-US" dirty="0" err="1" smtClean="0"/>
              <a:t>naučni</a:t>
            </a:r>
            <a:r>
              <a:rPr lang="en-US" dirty="0" smtClean="0"/>
              <a:t> </a:t>
            </a:r>
            <a:r>
              <a:rPr lang="en-US" dirty="0" err="1" smtClean="0"/>
              <a:t>podaci</a:t>
            </a:r>
            <a:r>
              <a:rPr lang="en-US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odnositi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one </a:t>
            </a:r>
            <a:r>
              <a:rPr lang="en-US" dirty="0" err="1" smtClean="0"/>
              <a:t>pojave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neposredno</a:t>
            </a:r>
            <a:r>
              <a:rPr lang="en-US" dirty="0" smtClean="0"/>
              <a:t> </a:t>
            </a:r>
            <a:r>
              <a:rPr lang="en-US" dirty="0" err="1" smtClean="0"/>
              <a:t>čulno</a:t>
            </a:r>
            <a:r>
              <a:rPr lang="en-US" dirty="0" smtClean="0"/>
              <a:t> </a:t>
            </a:r>
            <a:r>
              <a:rPr lang="en-US" dirty="0" err="1" smtClean="0"/>
              <a:t>opažati</a:t>
            </a:r>
            <a:r>
              <a:rPr lang="en-US" dirty="0" smtClean="0"/>
              <a:t> </a:t>
            </a:r>
            <a:r>
              <a:rPr lang="en-US" dirty="0" err="1" smtClean="0"/>
              <a:t>nezavisni</a:t>
            </a:r>
            <a:r>
              <a:rPr lang="en-US" dirty="0" smtClean="0"/>
              <a:t> </a:t>
            </a:r>
            <a:r>
              <a:rPr lang="en-US" dirty="0" err="1" smtClean="0"/>
              <a:t>posmatrači</a:t>
            </a:r>
            <a:r>
              <a:rPr lang="en-US" dirty="0" smtClean="0"/>
              <a:t>? b)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u </a:t>
            </a:r>
            <a:r>
              <a:rPr lang="en-US" dirty="0" err="1" smtClean="0"/>
              <a:t>nauci</a:t>
            </a:r>
            <a:r>
              <a:rPr lang="en-US" dirty="0" smtClean="0"/>
              <a:t> </a:t>
            </a:r>
            <a:r>
              <a:rPr lang="en-US" dirty="0" err="1" smtClean="0"/>
              <a:t>dozvoljeni</a:t>
            </a:r>
            <a:r>
              <a:rPr lang="en-US" dirty="0" smtClean="0"/>
              <a:t> </a:t>
            </a:r>
            <a:r>
              <a:rPr lang="en-US" dirty="0" err="1" smtClean="0"/>
              <a:t>teorijski</a:t>
            </a:r>
            <a:r>
              <a:rPr lang="en-US" dirty="0" smtClean="0"/>
              <a:t> </a:t>
            </a:r>
            <a:r>
              <a:rPr lang="en-US" dirty="0" err="1" smtClean="0"/>
              <a:t>pojmovi</a:t>
            </a:r>
            <a:r>
              <a:rPr lang="en-US" dirty="0" smtClean="0"/>
              <a:t> </a:t>
            </a:r>
            <a:r>
              <a:rPr lang="en-US" dirty="0" err="1" smtClean="0"/>
              <a:t>čiji</a:t>
            </a:r>
            <a:r>
              <a:rPr lang="en-US" dirty="0" smtClean="0"/>
              <a:t> se </a:t>
            </a:r>
            <a:r>
              <a:rPr lang="en-US" dirty="0" err="1" smtClean="0"/>
              <a:t>sadržaj</a:t>
            </a:r>
            <a:r>
              <a:rPr lang="en-US" dirty="0" smtClean="0"/>
              <a:t> ne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neposredno</a:t>
            </a:r>
            <a:r>
              <a:rPr lang="en-US" dirty="0" smtClean="0"/>
              <a:t> </a:t>
            </a:r>
            <a:r>
              <a:rPr lang="en-US" dirty="0" err="1" smtClean="0"/>
              <a:t>opažati</a:t>
            </a:r>
            <a:r>
              <a:rPr lang="en-US" dirty="0" smtClean="0"/>
              <a:t>? (</a:t>
            </a:r>
            <a:r>
              <a:rPr lang="en-US" dirty="0" err="1" smtClean="0"/>
              <a:t>npr</a:t>
            </a:r>
            <a:r>
              <a:rPr lang="en-US" dirty="0" smtClean="0"/>
              <a:t>. </a:t>
            </a:r>
            <a:r>
              <a:rPr lang="en-US" dirty="0" err="1" smtClean="0"/>
              <a:t>pojam</a:t>
            </a:r>
            <a:r>
              <a:rPr lang="en-US" dirty="0" smtClean="0"/>
              <a:t> </a:t>
            </a:r>
            <a:r>
              <a:rPr lang="en-US" dirty="0" err="1" smtClean="0"/>
              <a:t>društvene</a:t>
            </a:r>
            <a:r>
              <a:rPr lang="en-US" dirty="0" smtClean="0"/>
              <a:t> </a:t>
            </a:r>
            <a:r>
              <a:rPr lang="en-US" dirty="0" err="1" smtClean="0"/>
              <a:t>svesti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Strogi</a:t>
            </a:r>
            <a:r>
              <a:rPr lang="en-US" dirty="0" smtClean="0"/>
              <a:t> </a:t>
            </a:r>
            <a:r>
              <a:rPr lang="en-US" dirty="0" err="1" smtClean="0"/>
              <a:t>objektivisti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odbacili</a:t>
            </a:r>
            <a:r>
              <a:rPr lang="en-US" dirty="0" smtClean="0"/>
              <a:t> </a:t>
            </a:r>
            <a:r>
              <a:rPr lang="en-US" dirty="0" err="1" smtClean="0"/>
              <a:t>upotrebu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</a:t>
            </a:r>
            <a:r>
              <a:rPr lang="en-US" dirty="0" err="1" smtClean="0"/>
              <a:t>čije</a:t>
            </a:r>
            <a:r>
              <a:rPr lang="en-US" dirty="0" smtClean="0"/>
              <a:t> </a:t>
            </a:r>
            <a:r>
              <a:rPr lang="en-US" dirty="0" err="1" smtClean="0"/>
              <a:t>sadržaje</a:t>
            </a:r>
            <a:r>
              <a:rPr lang="en-US" dirty="0" smtClean="0"/>
              <a:t> ne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opažati</a:t>
            </a:r>
            <a:r>
              <a:rPr lang="en-US" dirty="0" smtClean="0"/>
              <a:t> </a:t>
            </a:r>
            <a:r>
              <a:rPr lang="en-US" dirty="0" err="1" smtClean="0"/>
              <a:t>nezavisni</a:t>
            </a:r>
            <a:r>
              <a:rPr lang="en-US" dirty="0" smtClean="0"/>
              <a:t> </a:t>
            </a:r>
            <a:r>
              <a:rPr lang="en-US" dirty="0" err="1" smtClean="0"/>
              <a:t>posmatrači</a:t>
            </a:r>
            <a:r>
              <a:rPr lang="en-US" dirty="0" smtClean="0"/>
              <a:t>. Ne </a:t>
            </a:r>
            <a:r>
              <a:rPr lang="en-US" dirty="0" err="1" smtClean="0"/>
              <a:t>sme</a:t>
            </a:r>
            <a:r>
              <a:rPr lang="en-US" dirty="0" smtClean="0"/>
              <a:t> se </a:t>
            </a:r>
            <a:r>
              <a:rPr lang="en-US" dirty="0" err="1" smtClean="0"/>
              <a:t>prihvatiti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 err="1" smtClean="0"/>
              <a:t>podatak</a:t>
            </a:r>
            <a:r>
              <a:rPr lang="en-US" dirty="0" smtClean="0"/>
              <a:t> </a:t>
            </a:r>
            <a:r>
              <a:rPr lang="en-US" dirty="0" err="1" smtClean="0"/>
              <a:t>dobijen</a:t>
            </a:r>
            <a:r>
              <a:rPr lang="en-US" dirty="0" smtClean="0"/>
              <a:t> </a:t>
            </a:r>
            <a:r>
              <a:rPr lang="en-US" dirty="0" err="1" smtClean="0"/>
              <a:t>samoposmatranjem</a:t>
            </a:r>
            <a:r>
              <a:rPr lang="en-US" dirty="0" smtClean="0"/>
              <a:t>. S </a:t>
            </a:r>
            <a:r>
              <a:rPr lang="en-US" dirty="0" err="1" smtClean="0"/>
              <a:t>dosledno</a:t>
            </a:r>
            <a:r>
              <a:rPr lang="en-US" dirty="0" smtClean="0"/>
              <a:t> </a:t>
            </a:r>
            <a:r>
              <a:rPr lang="en-US" dirty="0" err="1" smtClean="0"/>
              <a:t>objektivističkog</a:t>
            </a:r>
            <a:r>
              <a:rPr lang="en-US" dirty="0" smtClean="0"/>
              <a:t> </a:t>
            </a:r>
            <a:r>
              <a:rPr lang="en-US" dirty="0" err="1" smtClean="0"/>
              <a:t>stanovišta</a:t>
            </a:r>
            <a:r>
              <a:rPr lang="en-US" dirty="0" smtClean="0"/>
              <a:t>, </a:t>
            </a:r>
            <a:r>
              <a:rPr lang="en-US" dirty="0" err="1" smtClean="0"/>
              <a:t>unutrašnje</a:t>
            </a:r>
            <a:r>
              <a:rPr lang="en-US" dirty="0" smtClean="0"/>
              <a:t> </a:t>
            </a:r>
            <a:r>
              <a:rPr lang="en-US" dirty="0" err="1" smtClean="0"/>
              <a:t>sadržaje</a:t>
            </a:r>
            <a:r>
              <a:rPr lang="en-US" dirty="0" smtClean="0"/>
              <a:t> </a:t>
            </a:r>
            <a:r>
              <a:rPr lang="en-US" dirty="0" err="1" smtClean="0"/>
              <a:t>pojedinačne</a:t>
            </a:r>
            <a:r>
              <a:rPr lang="en-US" dirty="0" smtClean="0"/>
              <a:t> </a:t>
            </a:r>
            <a:r>
              <a:rPr lang="en-US" dirty="0" err="1" smtClean="0"/>
              <a:t>svesti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posmatrati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 err="1" smtClean="0"/>
              <a:t>čovek</a:t>
            </a:r>
            <a:r>
              <a:rPr lang="en-US" dirty="0" smtClean="0"/>
              <a:t>. </a:t>
            </a:r>
            <a:r>
              <a:rPr lang="en-US" dirty="0" err="1" smtClean="0"/>
              <a:t>Prema</a:t>
            </a:r>
            <a:r>
              <a:rPr lang="en-US" dirty="0" smtClean="0"/>
              <a:t> tome, </a:t>
            </a:r>
            <a:r>
              <a:rPr lang="en-US" dirty="0" err="1" smtClean="0"/>
              <a:t>podaci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intersubjektivno</a:t>
            </a:r>
            <a:r>
              <a:rPr lang="en-US" dirty="0" smtClean="0"/>
              <a:t> </a:t>
            </a:r>
            <a:r>
              <a:rPr lang="en-US" dirty="0" err="1" smtClean="0"/>
              <a:t>proverljivi</a:t>
            </a:r>
            <a:r>
              <a:rPr lang="en-US" dirty="0" smtClean="0"/>
              <a:t>. </a:t>
            </a:r>
            <a:r>
              <a:rPr lang="en-US" dirty="0" err="1" smtClean="0"/>
              <a:t>Proveravanje</a:t>
            </a:r>
            <a:r>
              <a:rPr lang="en-US" dirty="0" smtClean="0"/>
              <a:t> </a:t>
            </a:r>
            <a:r>
              <a:rPr lang="en-US" dirty="0" err="1" smtClean="0"/>
              <a:t>izvorne</a:t>
            </a:r>
            <a:r>
              <a:rPr lang="en-US" dirty="0" smtClean="0"/>
              <a:t> </a:t>
            </a:r>
            <a:r>
              <a:rPr lang="en-US" dirty="0" err="1" smtClean="0"/>
              <a:t>evidencije</a:t>
            </a:r>
            <a:r>
              <a:rPr lang="en-US" dirty="0" smtClean="0"/>
              <a:t> se ne </a:t>
            </a:r>
            <a:r>
              <a:rPr lang="en-US" dirty="0" err="1" smtClean="0"/>
              <a:t>izvodi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atomizovanim</a:t>
            </a:r>
            <a:r>
              <a:rPr lang="en-US" dirty="0" smtClean="0"/>
              <a:t> </a:t>
            </a:r>
            <a:r>
              <a:rPr lang="en-US" dirty="0" err="1" smtClean="0"/>
              <a:t>podacima</a:t>
            </a:r>
            <a:r>
              <a:rPr lang="en-US" dirty="0" smtClean="0"/>
              <a:t>,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upoređivanjem</a:t>
            </a:r>
            <a:r>
              <a:rPr lang="en-US" dirty="0" smtClean="0"/>
              <a:t> </a:t>
            </a:r>
            <a:r>
              <a:rPr lang="en-US" dirty="0" err="1" smtClean="0"/>
              <a:t>različitih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odnose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istu</a:t>
            </a:r>
            <a:r>
              <a:rPr lang="en-US" dirty="0" smtClean="0"/>
              <a:t> </a:t>
            </a:r>
            <a:r>
              <a:rPr lang="en-US" dirty="0" err="1" smtClean="0"/>
              <a:t>pojavu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1722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err="1" smtClean="0"/>
              <a:t>Opisuju</a:t>
            </a:r>
            <a:r>
              <a:rPr lang="en-US" dirty="0" smtClean="0"/>
              <a:t> </a:t>
            </a:r>
            <a:r>
              <a:rPr lang="en-US" dirty="0" err="1" smtClean="0"/>
              <a:t>podatke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Klasifikuju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Definišu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Mere</a:t>
            </a:r>
          </a:p>
          <a:p>
            <a:pPr>
              <a:buFontTx/>
              <a:buChar char="-"/>
            </a:pPr>
            <a:r>
              <a:rPr lang="en-US" dirty="0" err="1" smtClean="0"/>
              <a:t>Eksperimentišu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Uopštavaju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Objašnjavaju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Predviđaju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Kontrolišu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Vrednuju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Načelo</a:t>
            </a:r>
            <a:r>
              <a:rPr lang="en-US" dirty="0" smtClean="0"/>
              <a:t> </a:t>
            </a:r>
            <a:r>
              <a:rPr lang="en-US" dirty="0" err="1" smtClean="0"/>
              <a:t>proverljivosti</a:t>
            </a:r>
            <a:r>
              <a:rPr lang="en-US" dirty="0" smtClean="0"/>
              <a:t> </a:t>
            </a:r>
            <a:r>
              <a:rPr lang="en-US" dirty="0" err="1" smtClean="0"/>
              <a:t>svakog</a:t>
            </a:r>
            <a:r>
              <a:rPr lang="en-US" dirty="0" smtClean="0"/>
              <a:t> </a:t>
            </a:r>
            <a:r>
              <a:rPr lang="en-US" dirty="0" err="1" smtClean="0"/>
              <a:t>naučnog</a:t>
            </a:r>
            <a:r>
              <a:rPr lang="en-US" dirty="0" smtClean="0"/>
              <a:t> </a:t>
            </a:r>
            <a:r>
              <a:rPr lang="en-US" dirty="0" err="1" smtClean="0"/>
              <a:t>podatka</a:t>
            </a:r>
            <a:r>
              <a:rPr lang="en-US" dirty="0" smtClean="0"/>
              <a:t> </a:t>
            </a:r>
            <a:r>
              <a:rPr lang="en-US" dirty="0" err="1" smtClean="0"/>
              <a:t>ostaje</a:t>
            </a:r>
            <a:r>
              <a:rPr lang="en-US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ugaonih</a:t>
            </a:r>
            <a:r>
              <a:rPr lang="en-US" dirty="0" smtClean="0"/>
              <a:t> </a:t>
            </a:r>
            <a:r>
              <a:rPr lang="en-US" dirty="0" err="1" smtClean="0"/>
              <a:t>stubova</a:t>
            </a:r>
            <a:r>
              <a:rPr lang="en-US" dirty="0" smtClean="0"/>
              <a:t> </a:t>
            </a:r>
            <a:r>
              <a:rPr lang="en-US" dirty="0" err="1" smtClean="0"/>
              <a:t>epistemologije</a:t>
            </a:r>
            <a:r>
              <a:rPr lang="en-US" dirty="0" smtClean="0"/>
              <a:t>.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 smtClean="0"/>
              <a:t>ostvarivanja</a:t>
            </a:r>
            <a:r>
              <a:rPr lang="en-US" dirty="0" smtClean="0"/>
              <a:t> toga </a:t>
            </a:r>
            <a:r>
              <a:rPr lang="en-US" dirty="0" err="1" smtClean="0"/>
              <a:t>načela</a:t>
            </a:r>
            <a:r>
              <a:rPr lang="en-US" dirty="0" smtClean="0"/>
              <a:t> </a:t>
            </a:r>
            <a:r>
              <a:rPr lang="en-US" dirty="0" err="1" smtClean="0"/>
              <a:t>izgrađen</a:t>
            </a:r>
            <a:r>
              <a:rPr lang="en-US" dirty="0" smtClean="0"/>
              <a:t> je </a:t>
            </a:r>
            <a:r>
              <a:rPr lang="en-US" dirty="0" err="1" smtClean="0"/>
              <a:t>skup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obezbede</a:t>
            </a:r>
            <a:r>
              <a:rPr lang="en-US" dirty="0" smtClean="0"/>
              <a:t> </a:t>
            </a:r>
            <a:r>
              <a:rPr lang="en-US" dirty="0" err="1" smtClean="0"/>
              <a:t>objektivnost</a:t>
            </a:r>
            <a:r>
              <a:rPr lang="en-US" dirty="0" smtClean="0"/>
              <a:t> </a:t>
            </a:r>
            <a:r>
              <a:rPr lang="en-US" dirty="0" err="1" smtClean="0"/>
              <a:t>naučnog</a:t>
            </a:r>
            <a:r>
              <a:rPr lang="en-US" dirty="0" smtClean="0"/>
              <a:t> </a:t>
            </a:r>
            <a:r>
              <a:rPr lang="en-US" dirty="0" err="1" smtClean="0"/>
              <a:t>saznanja</a:t>
            </a:r>
            <a:r>
              <a:rPr lang="en-US" dirty="0" smtClean="0"/>
              <a:t>: 1) </a:t>
            </a:r>
            <a:r>
              <a:rPr lang="en-US" dirty="0" err="1" smtClean="0"/>
              <a:t>javnost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intersubjektivna</a:t>
            </a:r>
            <a:r>
              <a:rPr lang="en-US" dirty="0" smtClean="0"/>
              <a:t> </a:t>
            </a:r>
            <a:r>
              <a:rPr lang="en-US" dirty="0" err="1" smtClean="0"/>
              <a:t>proverljivost</a:t>
            </a:r>
            <a:r>
              <a:rPr lang="en-US" dirty="0" smtClean="0"/>
              <a:t>; 2) </a:t>
            </a:r>
            <a:r>
              <a:rPr lang="en-US" dirty="0" err="1" smtClean="0"/>
              <a:t>potpuna</a:t>
            </a:r>
            <a:r>
              <a:rPr lang="en-US" dirty="0" smtClean="0"/>
              <a:t> </a:t>
            </a:r>
            <a:r>
              <a:rPr lang="en-US" dirty="0" err="1" smtClean="0"/>
              <a:t>javnost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sastavnih</a:t>
            </a:r>
            <a:r>
              <a:rPr lang="en-US" dirty="0" smtClean="0"/>
              <a:t> </a:t>
            </a:r>
            <a:r>
              <a:rPr lang="en-US" dirty="0" err="1" smtClean="0"/>
              <a:t>delova</a:t>
            </a:r>
            <a:r>
              <a:rPr lang="en-US" dirty="0" smtClean="0"/>
              <a:t> </a:t>
            </a:r>
            <a:r>
              <a:rPr lang="en-US" dirty="0" err="1" smtClean="0"/>
              <a:t>istraživačkog</a:t>
            </a:r>
            <a:r>
              <a:rPr lang="en-US" dirty="0" smtClean="0"/>
              <a:t> </a:t>
            </a:r>
            <a:r>
              <a:rPr lang="en-US" dirty="0" err="1" smtClean="0"/>
              <a:t>postupka</a:t>
            </a:r>
            <a:r>
              <a:rPr lang="en-US" dirty="0" smtClean="0"/>
              <a:t>; </a:t>
            </a:r>
            <a:r>
              <a:rPr lang="en-US" dirty="0" smtClean="0"/>
              <a:t>3</a:t>
            </a:r>
            <a:r>
              <a:rPr lang="en-US" dirty="0" smtClean="0"/>
              <a:t>) </a:t>
            </a:r>
            <a:r>
              <a:rPr lang="en-US" dirty="0" err="1" smtClean="0"/>
              <a:t>neophodnost</a:t>
            </a:r>
            <a:r>
              <a:rPr lang="en-US" dirty="0" smtClean="0"/>
              <a:t> </a:t>
            </a:r>
            <a:r>
              <a:rPr lang="en-US" dirty="0" err="1" smtClean="0"/>
              <a:t>stalne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 smtClean="0"/>
              <a:t>svakog</a:t>
            </a:r>
            <a:r>
              <a:rPr lang="en-US" dirty="0" smtClean="0"/>
              <a:t> </a:t>
            </a:r>
            <a:r>
              <a:rPr lang="en-US" dirty="0" err="1" smtClean="0"/>
              <a:t>naučnog</a:t>
            </a:r>
            <a:r>
              <a:rPr lang="en-US" dirty="0" smtClean="0"/>
              <a:t> </a:t>
            </a:r>
            <a:r>
              <a:rPr lang="en-US" dirty="0" err="1" smtClean="0"/>
              <a:t>podatka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spremnost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popravljaju</a:t>
            </a:r>
            <a:r>
              <a:rPr lang="en-US" dirty="0" smtClean="0"/>
              <a:t>, </a:t>
            </a:r>
            <a:r>
              <a:rPr lang="en-US" dirty="0" err="1" smtClean="0"/>
              <a:t>izmene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potpuno</a:t>
            </a:r>
            <a:r>
              <a:rPr lang="en-US" dirty="0" smtClean="0"/>
              <a:t> </a:t>
            </a:r>
            <a:r>
              <a:rPr lang="en-US" dirty="0" err="1" smtClean="0"/>
              <a:t>odbace</a:t>
            </a:r>
            <a:r>
              <a:rPr lang="en-US" dirty="0" smtClean="0"/>
              <a:t>; </a:t>
            </a:r>
            <a:r>
              <a:rPr lang="en-US" dirty="0" smtClean="0"/>
              <a:t>4</a:t>
            </a:r>
            <a:r>
              <a:rPr lang="en-US" dirty="0" smtClean="0"/>
              <a:t>)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istraživača</a:t>
            </a:r>
            <a:r>
              <a:rPr lang="en-US" dirty="0" smtClean="0"/>
              <a:t> se </a:t>
            </a:r>
            <a:r>
              <a:rPr lang="en-US" dirty="0" err="1" smtClean="0"/>
              <a:t>traži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jasno</a:t>
            </a:r>
            <a:r>
              <a:rPr lang="en-US" dirty="0" smtClean="0"/>
              <a:t> </a:t>
            </a:r>
            <a:r>
              <a:rPr lang="en-US" dirty="0" err="1" smtClean="0"/>
              <a:t>izloži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“</a:t>
            </a:r>
            <a:r>
              <a:rPr lang="en-US" dirty="0" err="1" smtClean="0"/>
              <a:t>vrednosno</a:t>
            </a:r>
            <a:r>
              <a:rPr lang="en-US" dirty="0" smtClean="0"/>
              <a:t> </a:t>
            </a:r>
            <a:r>
              <a:rPr lang="en-US" dirty="0" err="1" smtClean="0"/>
              <a:t>stanovište</a:t>
            </a:r>
            <a:r>
              <a:rPr lang="en-US" dirty="0" smtClean="0"/>
              <a:t>”.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82000" cy="6172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proveravanja</a:t>
            </a:r>
            <a:r>
              <a:rPr lang="en-US" dirty="0" smtClean="0"/>
              <a:t> </a:t>
            </a:r>
            <a:r>
              <a:rPr lang="en-US" dirty="0" err="1" smtClean="0"/>
              <a:t>naučnih</a:t>
            </a:r>
            <a:r>
              <a:rPr lang="en-US" dirty="0" smtClean="0"/>
              <a:t> </a:t>
            </a:r>
            <a:r>
              <a:rPr lang="en-US" dirty="0" err="1" smtClean="0"/>
              <a:t>stavova</a:t>
            </a:r>
            <a:r>
              <a:rPr lang="en-US" dirty="0" smtClean="0"/>
              <a:t> </a:t>
            </a:r>
            <a:r>
              <a:rPr lang="en-US" dirty="0" err="1" smtClean="0"/>
              <a:t>zavisi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širih</a:t>
            </a:r>
            <a:r>
              <a:rPr lang="en-US" dirty="0" smtClean="0"/>
              <a:t> </a:t>
            </a:r>
            <a:r>
              <a:rPr lang="en-US" dirty="0" err="1" smtClean="0"/>
              <a:t>teorijskih</a:t>
            </a:r>
            <a:r>
              <a:rPr lang="en-US" dirty="0" smtClean="0"/>
              <a:t> </a:t>
            </a:r>
            <a:r>
              <a:rPr lang="en-US" dirty="0" err="1" smtClean="0"/>
              <a:t>struktura</a:t>
            </a:r>
            <a:r>
              <a:rPr lang="en-US" dirty="0" smtClean="0"/>
              <a:t> u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uključeni</a:t>
            </a:r>
            <a:r>
              <a:rPr lang="en-US" dirty="0" smtClean="0"/>
              <a:t>. </a:t>
            </a:r>
            <a:r>
              <a:rPr lang="en-US" dirty="0" err="1" smtClean="0"/>
              <a:t>Povezivanje</a:t>
            </a:r>
            <a:r>
              <a:rPr lang="en-US" dirty="0" smtClean="0"/>
              <a:t> </a:t>
            </a:r>
            <a:r>
              <a:rPr lang="en-US" dirty="0" err="1" smtClean="0"/>
              <a:t>delova</a:t>
            </a:r>
            <a:r>
              <a:rPr lang="en-US" dirty="0" smtClean="0"/>
              <a:t> </a:t>
            </a:r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 err="1" smtClean="0"/>
              <a:t>teorije</a:t>
            </a:r>
            <a:r>
              <a:rPr lang="en-US" dirty="0" smtClean="0"/>
              <a:t> </a:t>
            </a:r>
            <a:r>
              <a:rPr lang="en-US" dirty="0" err="1" smtClean="0"/>
              <a:t>postiže</a:t>
            </a:r>
            <a:r>
              <a:rPr lang="en-US" dirty="0" smtClean="0"/>
              <a:t> se </a:t>
            </a:r>
            <a:r>
              <a:rPr lang="en-US" dirty="0" err="1" smtClean="0"/>
              <a:t>jasnim</a:t>
            </a:r>
            <a:r>
              <a:rPr lang="en-US" dirty="0" smtClean="0"/>
              <a:t> </a:t>
            </a:r>
            <a:r>
              <a:rPr lang="en-US" dirty="0" err="1" smtClean="0"/>
              <a:t>definisanjem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njenih</a:t>
            </a:r>
            <a:r>
              <a:rPr lang="en-US" dirty="0" smtClean="0"/>
              <a:t> </a:t>
            </a:r>
            <a:r>
              <a:rPr lang="en-US" dirty="0" err="1" smtClean="0"/>
              <a:t>pojmova</a:t>
            </a:r>
            <a:r>
              <a:rPr lang="en-US" dirty="0" smtClean="0"/>
              <a:t>. </a:t>
            </a:r>
            <a:r>
              <a:rPr lang="en-US" dirty="0" err="1" smtClean="0"/>
              <a:t>Teorijski</a:t>
            </a:r>
            <a:r>
              <a:rPr lang="en-US" dirty="0" smtClean="0"/>
              <a:t> </a:t>
            </a:r>
            <a:r>
              <a:rPr lang="en-US" dirty="0" err="1" smtClean="0"/>
              <a:t>pojmovi</a:t>
            </a:r>
            <a:r>
              <a:rPr lang="en-US" dirty="0" smtClean="0"/>
              <a:t> se </a:t>
            </a:r>
            <a:r>
              <a:rPr lang="en-US" dirty="0" err="1" smtClean="0"/>
              <a:t>razlikuju</a:t>
            </a:r>
            <a:r>
              <a:rPr lang="en-US" dirty="0" smtClean="0"/>
              <a:t> u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 smtClean="0"/>
              <a:t>opštosti</a:t>
            </a:r>
            <a:r>
              <a:rPr lang="en-US" dirty="0" smtClean="0"/>
              <a:t>, </a:t>
            </a:r>
            <a:r>
              <a:rPr lang="en-US" dirty="0" err="1" smtClean="0"/>
              <a:t>apstraktnosti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kompleksnosti</a:t>
            </a:r>
            <a:r>
              <a:rPr lang="en-US" dirty="0" smtClean="0"/>
              <a:t>. </a:t>
            </a:r>
            <a:r>
              <a:rPr lang="en-US" dirty="0" err="1" smtClean="0"/>
              <a:t>Da</a:t>
            </a:r>
            <a:r>
              <a:rPr lang="en-US" dirty="0" smtClean="0"/>
              <a:t> bi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proverljiva</a:t>
            </a:r>
            <a:r>
              <a:rPr lang="en-US" dirty="0" smtClean="0"/>
              <a:t>, </a:t>
            </a:r>
            <a:r>
              <a:rPr lang="en-US" dirty="0" err="1" smtClean="0"/>
              <a:t>teorija</a:t>
            </a:r>
            <a:r>
              <a:rPr lang="en-US" dirty="0" smtClean="0"/>
              <a:t>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raspolagati</a:t>
            </a:r>
            <a:r>
              <a:rPr lang="en-US" dirty="0" smtClean="0"/>
              <a:t> </a:t>
            </a:r>
            <a:r>
              <a:rPr lang="en-US" dirty="0" err="1" smtClean="0"/>
              <a:t>dovoljno</a:t>
            </a:r>
            <a:r>
              <a:rPr lang="en-US" dirty="0" smtClean="0"/>
              <a:t> </a:t>
            </a:r>
            <a:r>
              <a:rPr lang="en-US" dirty="0" err="1" smtClean="0"/>
              <a:t>određenim</a:t>
            </a:r>
            <a:r>
              <a:rPr lang="en-US" dirty="0" smtClean="0"/>
              <a:t> </a:t>
            </a:r>
            <a:r>
              <a:rPr lang="en-US" dirty="0" err="1" smtClean="0"/>
              <a:t>pojmovima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neposredno</a:t>
            </a:r>
            <a:r>
              <a:rPr lang="en-US" dirty="0" smtClean="0"/>
              <a:t> </a:t>
            </a:r>
            <a:r>
              <a:rPr lang="en-US" dirty="0" err="1" smtClean="0"/>
              <a:t>odnose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iskustvo</a:t>
            </a:r>
            <a:r>
              <a:rPr lang="en-US" dirty="0" smtClean="0"/>
              <a:t> o </a:t>
            </a:r>
            <a:r>
              <a:rPr lang="en-US" dirty="0" err="1" smtClean="0"/>
              <a:t>stvarnosti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Proveravanje</a:t>
            </a:r>
            <a:r>
              <a:rPr lang="en-US" dirty="0" smtClean="0"/>
              <a:t> </a:t>
            </a:r>
            <a:r>
              <a:rPr lang="en-US" dirty="0" err="1" smtClean="0"/>
              <a:t>naučnih</a:t>
            </a:r>
            <a:r>
              <a:rPr lang="en-US" dirty="0" smtClean="0"/>
              <a:t> </a:t>
            </a:r>
            <a:r>
              <a:rPr lang="en-US" dirty="0" err="1" smtClean="0"/>
              <a:t>teorija</a:t>
            </a:r>
            <a:r>
              <a:rPr lang="en-US" dirty="0" smtClean="0"/>
              <a:t>. </a:t>
            </a:r>
            <a:r>
              <a:rPr lang="en-US" dirty="0" err="1" smtClean="0"/>
              <a:t>Teorija</a:t>
            </a:r>
            <a:r>
              <a:rPr lang="en-US" dirty="0" smtClean="0"/>
              <a:t>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odredi</a:t>
            </a:r>
            <a:r>
              <a:rPr lang="en-US" dirty="0" smtClean="0"/>
              <a:t> </a:t>
            </a:r>
            <a:r>
              <a:rPr lang="en-US" dirty="0" err="1" smtClean="0"/>
              <a:t>uslove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pojavljivanja</a:t>
            </a:r>
            <a:r>
              <a:rPr lang="en-US" dirty="0" smtClean="0"/>
              <a:t> </a:t>
            </a:r>
            <a:r>
              <a:rPr lang="en-US" dirty="0" err="1" smtClean="0"/>
              <a:t>predviđene</a:t>
            </a:r>
            <a:r>
              <a:rPr lang="en-US" dirty="0" smtClean="0"/>
              <a:t> </a:t>
            </a:r>
            <a:r>
              <a:rPr lang="en-US" dirty="0" err="1" smtClean="0"/>
              <a:t>pojave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bi se </a:t>
            </a:r>
            <a:r>
              <a:rPr lang="en-US" dirty="0" err="1" smtClean="0"/>
              <a:t>moglo</a:t>
            </a:r>
            <a:r>
              <a:rPr lang="en-US" dirty="0" smtClean="0"/>
              <a:t> </a:t>
            </a:r>
            <a:r>
              <a:rPr lang="en-US" dirty="0" err="1" smtClean="0"/>
              <a:t>smatrati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je </a:t>
            </a:r>
            <a:r>
              <a:rPr lang="en-US" dirty="0" err="1" smtClean="0"/>
              <a:t>potvrđuju</a:t>
            </a:r>
            <a:r>
              <a:rPr lang="en-US" dirty="0" smtClean="0"/>
              <a:t> </a:t>
            </a:r>
            <a:r>
              <a:rPr lang="en-US" dirty="0" err="1" smtClean="0"/>
              <a:t>činjenički</a:t>
            </a:r>
            <a:r>
              <a:rPr lang="en-US" dirty="0" smtClean="0"/>
              <a:t> </a:t>
            </a:r>
            <a:r>
              <a:rPr lang="en-US" dirty="0" err="1" smtClean="0"/>
              <a:t>tačna</a:t>
            </a:r>
            <a:r>
              <a:rPr lang="en-US" dirty="0" smtClean="0"/>
              <a:t> </a:t>
            </a:r>
            <a:r>
              <a:rPr lang="en-US" dirty="0" err="1" smtClean="0"/>
              <a:t>predviđanja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172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H. </a:t>
            </a:r>
            <a:r>
              <a:rPr lang="en-US" dirty="0" err="1" smtClean="0"/>
              <a:t>Ceterberg</a:t>
            </a:r>
            <a:r>
              <a:rPr lang="en-US" dirty="0" smtClean="0"/>
              <a:t> (Zetterberg). </a:t>
            </a: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proveravanja</a:t>
            </a:r>
            <a:r>
              <a:rPr lang="en-US" dirty="0" smtClean="0"/>
              <a:t> se </a:t>
            </a:r>
            <a:r>
              <a:rPr lang="en-US" dirty="0" err="1" smtClean="0"/>
              <a:t>sastoji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sledećih</a:t>
            </a:r>
            <a:r>
              <a:rPr lang="en-US" dirty="0" smtClean="0"/>
              <a:t> </a:t>
            </a:r>
            <a:r>
              <a:rPr lang="en-US" dirty="0" err="1" smtClean="0"/>
              <a:t>postupaka</a:t>
            </a:r>
            <a:r>
              <a:rPr lang="en-US" dirty="0" smtClean="0"/>
              <a:t>: 1) </a:t>
            </a:r>
            <a:r>
              <a:rPr lang="en-US" dirty="0" err="1" smtClean="0"/>
              <a:t>izrada</a:t>
            </a:r>
            <a:r>
              <a:rPr lang="en-US" dirty="0" smtClean="0"/>
              <a:t> </a:t>
            </a:r>
            <a:r>
              <a:rPr lang="en-US" dirty="0" err="1" smtClean="0"/>
              <a:t>operacionalnih</a:t>
            </a:r>
            <a:r>
              <a:rPr lang="en-US" dirty="0" smtClean="0"/>
              <a:t> </a:t>
            </a:r>
            <a:r>
              <a:rPr lang="en-US" dirty="0" err="1" smtClean="0"/>
              <a:t>definicija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adekvatne</a:t>
            </a:r>
            <a:r>
              <a:rPr lang="en-US" dirty="0" smtClean="0"/>
              <a:t> </a:t>
            </a:r>
            <a:r>
              <a:rPr lang="en-US" dirty="0" err="1" smtClean="0"/>
              <a:t>teorijskim</a:t>
            </a:r>
            <a:r>
              <a:rPr lang="en-US" dirty="0" smtClean="0"/>
              <a:t>; 2) </a:t>
            </a:r>
            <a:r>
              <a:rPr lang="en-US" dirty="0" err="1" smtClean="0"/>
              <a:t>ocena</a:t>
            </a:r>
            <a:r>
              <a:rPr lang="en-US" dirty="0" smtClean="0"/>
              <a:t> </a:t>
            </a:r>
            <a:r>
              <a:rPr lang="en-US" dirty="0" err="1" smtClean="0"/>
              <a:t>teorijske</a:t>
            </a:r>
            <a:r>
              <a:rPr lang="en-US" dirty="0" smtClean="0"/>
              <a:t> </a:t>
            </a:r>
            <a:r>
              <a:rPr lang="en-US" dirty="0" err="1" smtClean="0"/>
              <a:t>adekvatnosti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pouzdanosti</a:t>
            </a:r>
            <a:r>
              <a:rPr lang="en-US" dirty="0" smtClean="0"/>
              <a:t> </a:t>
            </a:r>
            <a:r>
              <a:rPr lang="en-US" dirty="0" err="1" smtClean="0"/>
              <a:t>operacionalnih</a:t>
            </a:r>
            <a:r>
              <a:rPr lang="en-US" dirty="0" smtClean="0"/>
              <a:t> </a:t>
            </a:r>
            <a:r>
              <a:rPr lang="en-US" dirty="0" err="1" smtClean="0"/>
              <a:t>definicija</a:t>
            </a:r>
            <a:r>
              <a:rPr lang="en-US" dirty="0" smtClean="0"/>
              <a:t>;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je </a:t>
            </a:r>
            <a:r>
              <a:rPr lang="en-US" dirty="0" err="1" smtClean="0"/>
              <a:t>njihov</a:t>
            </a:r>
            <a:r>
              <a:rPr lang="en-US" dirty="0" smtClean="0"/>
              <a:t> </a:t>
            </a:r>
            <a:r>
              <a:rPr lang="en-US" dirty="0" err="1" smtClean="0"/>
              <a:t>opažajni</a:t>
            </a:r>
            <a:r>
              <a:rPr lang="en-US" dirty="0" smtClean="0"/>
              <a:t> </a:t>
            </a:r>
            <a:r>
              <a:rPr lang="en-US" dirty="0" err="1" smtClean="0"/>
              <a:t>sadržaj</a:t>
            </a:r>
            <a:r>
              <a:rPr lang="en-US" dirty="0" smtClean="0"/>
              <a:t> </a:t>
            </a:r>
            <a:r>
              <a:rPr lang="en-US" dirty="0" err="1" smtClean="0"/>
              <a:t>dovoljno</a:t>
            </a:r>
            <a:r>
              <a:rPr lang="en-US" dirty="0" smtClean="0"/>
              <a:t> </a:t>
            </a:r>
            <a:r>
              <a:rPr lang="en-US" dirty="0" err="1" smtClean="0"/>
              <a:t>određen</a:t>
            </a:r>
            <a:r>
              <a:rPr lang="en-US" dirty="0" smtClean="0"/>
              <a:t>; 3) </a:t>
            </a:r>
            <a:r>
              <a:rPr lang="en-US" dirty="0" err="1" smtClean="0"/>
              <a:t>teorijska</a:t>
            </a:r>
            <a:r>
              <a:rPr lang="en-US" dirty="0" smtClean="0"/>
              <a:t> </a:t>
            </a:r>
            <a:r>
              <a:rPr lang="en-US" dirty="0" err="1" smtClean="0"/>
              <a:t>hipoteza</a:t>
            </a:r>
            <a:r>
              <a:rPr lang="en-US" dirty="0" smtClean="0"/>
              <a:t> se </a:t>
            </a:r>
            <a:r>
              <a:rPr lang="en-US" dirty="0" err="1" smtClean="0"/>
              <a:t>pretvara</a:t>
            </a:r>
            <a:r>
              <a:rPr lang="en-US" dirty="0" smtClean="0"/>
              <a:t> u </a:t>
            </a:r>
            <a:r>
              <a:rPr lang="en-US" dirty="0" err="1" smtClean="0"/>
              <a:t>radnu</a:t>
            </a:r>
            <a:r>
              <a:rPr lang="en-US" dirty="0" smtClean="0"/>
              <a:t>, 4) </a:t>
            </a:r>
            <a:r>
              <a:rPr lang="en-US" dirty="0" err="1" smtClean="0"/>
              <a:t>izbor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skupa</a:t>
            </a:r>
            <a:r>
              <a:rPr lang="en-US" dirty="0" smtClean="0"/>
              <a:t> u </a:t>
            </a:r>
            <a:r>
              <a:rPr lang="en-US" dirty="0" err="1" smtClean="0"/>
              <a:t>kome</a:t>
            </a:r>
            <a:r>
              <a:rPr lang="en-US" dirty="0" smtClean="0"/>
              <a:t> se </a:t>
            </a:r>
            <a:r>
              <a:rPr lang="en-US" dirty="0" err="1" smtClean="0"/>
              <a:t>proveravanje</a:t>
            </a:r>
            <a:r>
              <a:rPr lang="en-US" dirty="0" smtClean="0"/>
              <a:t> </a:t>
            </a:r>
            <a:r>
              <a:rPr lang="en-US" dirty="0" err="1" smtClean="0"/>
              <a:t>izvodi</a:t>
            </a:r>
            <a:r>
              <a:rPr lang="en-US" dirty="0" smtClean="0"/>
              <a:t>; 5) </a:t>
            </a:r>
            <a:r>
              <a:rPr lang="en-US" dirty="0" err="1" smtClean="0"/>
              <a:t>izbor</a:t>
            </a:r>
            <a:r>
              <a:rPr lang="en-US" dirty="0" smtClean="0"/>
              <a:t> </a:t>
            </a:r>
            <a:r>
              <a:rPr lang="en-US" dirty="0" err="1" smtClean="0"/>
              <a:t>uzorka</a:t>
            </a:r>
            <a:r>
              <a:rPr lang="en-US" dirty="0" smtClean="0"/>
              <a:t> 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skupa</a:t>
            </a:r>
            <a:r>
              <a:rPr lang="en-US" dirty="0" smtClean="0"/>
              <a:t>; </a:t>
            </a:r>
            <a:r>
              <a:rPr lang="en-US" dirty="0" err="1" smtClean="0"/>
              <a:t>ocena</a:t>
            </a:r>
            <a:r>
              <a:rPr lang="en-US" dirty="0" smtClean="0"/>
              <a:t> </a:t>
            </a:r>
            <a:r>
              <a:rPr lang="en-US" dirty="0" err="1" smtClean="0"/>
              <a:t>njegove</a:t>
            </a:r>
            <a:r>
              <a:rPr lang="en-US" dirty="0" smtClean="0"/>
              <a:t> </a:t>
            </a:r>
            <a:r>
              <a:rPr lang="en-US" dirty="0" err="1" smtClean="0"/>
              <a:t>reprezentativnosti</a:t>
            </a:r>
            <a:r>
              <a:rPr lang="en-US" dirty="0" smtClean="0"/>
              <a:t>; 6) </a:t>
            </a:r>
            <a:r>
              <a:rPr lang="en-US" dirty="0" err="1" smtClean="0"/>
              <a:t>ocena</a:t>
            </a:r>
            <a:r>
              <a:rPr lang="en-US" dirty="0" smtClean="0"/>
              <a:t> </a:t>
            </a:r>
            <a:r>
              <a:rPr lang="en-US" dirty="0" err="1" smtClean="0"/>
              <a:t>kvaliteta</a:t>
            </a:r>
            <a:r>
              <a:rPr lang="en-US" dirty="0" smtClean="0"/>
              <a:t> </a:t>
            </a:r>
            <a:r>
              <a:rPr lang="en-US" dirty="0" err="1" smtClean="0"/>
              <a:t>prikupljenih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. Na primer,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izgleda</a:t>
            </a:r>
            <a:r>
              <a:rPr lang="en-US" dirty="0" smtClean="0"/>
              <a:t> </a:t>
            </a:r>
            <a:r>
              <a:rPr lang="en-US" dirty="0" err="1" smtClean="0"/>
              <a:t>proveravanje</a:t>
            </a:r>
            <a:r>
              <a:rPr lang="en-US" dirty="0" smtClean="0"/>
              <a:t> </a:t>
            </a:r>
            <a:r>
              <a:rPr lang="en-US" dirty="0" err="1" smtClean="0"/>
              <a:t>jedne</a:t>
            </a:r>
            <a:r>
              <a:rPr lang="en-US" dirty="0" smtClean="0"/>
              <a:t> </a:t>
            </a:r>
            <a:r>
              <a:rPr lang="en-US" dirty="0" err="1" smtClean="0"/>
              <a:t>teorijske</a:t>
            </a:r>
            <a:r>
              <a:rPr lang="en-US" dirty="0" smtClean="0"/>
              <a:t> </a:t>
            </a:r>
            <a:r>
              <a:rPr lang="en-US" dirty="0" err="1" smtClean="0"/>
              <a:t>hipoteze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je </a:t>
            </a:r>
            <a:r>
              <a:rPr lang="en-US" dirty="0" err="1" smtClean="0"/>
              <a:t>deo</a:t>
            </a:r>
            <a:r>
              <a:rPr lang="en-US" dirty="0" smtClean="0"/>
              <a:t> </a:t>
            </a:r>
            <a:r>
              <a:rPr lang="en-US" dirty="0" err="1" smtClean="0"/>
              <a:t>šire</a:t>
            </a:r>
            <a:r>
              <a:rPr lang="en-US" dirty="0" smtClean="0"/>
              <a:t> </a:t>
            </a:r>
            <a:r>
              <a:rPr lang="en-US" dirty="0" err="1" smtClean="0"/>
              <a:t>psihoanalitičke</a:t>
            </a:r>
            <a:r>
              <a:rPr lang="en-US" dirty="0" smtClean="0"/>
              <a:t> </a:t>
            </a:r>
            <a:r>
              <a:rPr lang="en-US" dirty="0" err="1" smtClean="0"/>
              <a:t>teorije</a:t>
            </a:r>
            <a:r>
              <a:rPr lang="en-US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Sjuel</a:t>
            </a:r>
            <a:r>
              <a:rPr lang="en-US" dirty="0" smtClean="0"/>
              <a:t> (W. Sewell) – </a:t>
            </a:r>
            <a:r>
              <a:rPr lang="en-US" dirty="0" err="1" smtClean="0"/>
              <a:t>vaspitanje</a:t>
            </a:r>
            <a:r>
              <a:rPr lang="en-US" dirty="0" smtClean="0"/>
              <a:t> </a:t>
            </a:r>
            <a:r>
              <a:rPr lang="en-US" dirty="0" err="1" smtClean="0"/>
              <a:t>dece</a:t>
            </a:r>
            <a:r>
              <a:rPr lang="en-US" dirty="0" smtClean="0"/>
              <a:t> u </a:t>
            </a:r>
            <a:r>
              <a:rPr lang="en-US" dirty="0" err="1" smtClean="0"/>
              <a:t>najmlađem</a:t>
            </a:r>
            <a:r>
              <a:rPr lang="en-US" dirty="0" smtClean="0"/>
              <a:t> </a:t>
            </a:r>
            <a:r>
              <a:rPr lang="en-US" dirty="0" err="1" smtClean="0"/>
              <a:t>uzrastu</a:t>
            </a:r>
            <a:r>
              <a:rPr lang="en-US" dirty="0" smtClean="0"/>
              <a:t> </a:t>
            </a:r>
            <a:r>
              <a:rPr lang="en-US" dirty="0" err="1" smtClean="0"/>
              <a:t>presudno</a:t>
            </a:r>
            <a:r>
              <a:rPr lang="en-US" dirty="0" smtClean="0"/>
              <a:t> </a:t>
            </a:r>
            <a:r>
              <a:rPr lang="en-US" dirty="0" err="1" smtClean="0"/>
              <a:t>utiče</a:t>
            </a:r>
            <a:r>
              <a:rPr lang="en-US" dirty="0" smtClean="0"/>
              <a:t> 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oblikovanje</a:t>
            </a:r>
            <a:r>
              <a:rPr lang="en-US" dirty="0" smtClean="0"/>
              <a:t> </a:t>
            </a:r>
            <a:r>
              <a:rPr lang="en-US" dirty="0" err="1" smtClean="0"/>
              <a:t>karaktera</a:t>
            </a:r>
            <a:r>
              <a:rPr lang="en-US" dirty="0" smtClean="0"/>
              <a:t>. </a:t>
            </a:r>
            <a:r>
              <a:rPr lang="en-US" dirty="0" err="1" smtClean="0"/>
              <a:t>Nezavisna</a:t>
            </a:r>
            <a:r>
              <a:rPr lang="en-US" dirty="0" smtClean="0"/>
              <a:t> </a:t>
            </a:r>
            <a:r>
              <a:rPr lang="en-US" dirty="0" err="1" smtClean="0"/>
              <a:t>promenljiva</a:t>
            </a:r>
            <a:r>
              <a:rPr lang="en-US" dirty="0" smtClean="0"/>
              <a:t> –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vaspitanja</a:t>
            </a:r>
            <a:r>
              <a:rPr lang="en-US" dirty="0" smtClean="0"/>
              <a:t> male </a:t>
            </a:r>
            <a:r>
              <a:rPr lang="en-US" dirty="0" err="1" smtClean="0"/>
              <a:t>dece</a:t>
            </a:r>
            <a:r>
              <a:rPr lang="en-US" dirty="0" smtClean="0"/>
              <a:t>. </a:t>
            </a:r>
            <a:r>
              <a:rPr lang="en-US" dirty="0" err="1" smtClean="0"/>
              <a:t>Zavisna</a:t>
            </a:r>
            <a:r>
              <a:rPr lang="en-US" dirty="0" smtClean="0"/>
              <a:t> </a:t>
            </a:r>
            <a:r>
              <a:rPr lang="en-US" dirty="0" err="1" smtClean="0"/>
              <a:t>promenljiva</a:t>
            </a:r>
            <a:r>
              <a:rPr lang="en-US" dirty="0" smtClean="0"/>
              <a:t> – 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ličnosti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brži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sociološke</a:t>
            </a:r>
            <a:r>
              <a:rPr lang="en-US" dirty="0" smtClean="0"/>
              <a:t> </a:t>
            </a:r>
            <a:r>
              <a:rPr lang="en-US" dirty="0" err="1" smtClean="0"/>
              <a:t>teorije</a:t>
            </a:r>
            <a:r>
              <a:rPr lang="en-US" dirty="0" smtClean="0"/>
              <a:t> </a:t>
            </a:r>
            <a:r>
              <a:rPr lang="en-US" dirty="0" err="1" smtClean="0"/>
              <a:t>neophodno</a:t>
            </a:r>
            <a:r>
              <a:rPr lang="en-US" dirty="0" smtClean="0"/>
              <a:t> je 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proveravanja</a:t>
            </a:r>
            <a:r>
              <a:rPr lang="en-US" dirty="0" smtClean="0"/>
              <a:t> </a:t>
            </a:r>
            <a:r>
              <a:rPr lang="en-US" dirty="0" err="1" smtClean="0"/>
              <a:t>raznih</a:t>
            </a:r>
            <a:r>
              <a:rPr lang="en-US" dirty="0" smtClean="0"/>
              <a:t> </a:t>
            </a:r>
            <a:r>
              <a:rPr lang="en-US" dirty="0" err="1" smtClean="0"/>
              <a:t>teorija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teorijskih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PRECIZNOST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57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Preciznost</a:t>
            </a:r>
            <a:r>
              <a:rPr lang="en-US" dirty="0" smtClean="0"/>
              <a:t> </a:t>
            </a:r>
            <a:r>
              <a:rPr lang="en-US" dirty="0" err="1" smtClean="0"/>
              <a:t>saznanja</a:t>
            </a:r>
            <a:r>
              <a:rPr lang="en-US" dirty="0" smtClean="0"/>
              <a:t> </a:t>
            </a:r>
            <a:r>
              <a:rPr lang="en-US" dirty="0" err="1" smtClean="0"/>
              <a:t>sastoji</a:t>
            </a:r>
            <a:r>
              <a:rPr lang="en-US" dirty="0" smtClean="0"/>
              <a:t> se u </a:t>
            </a:r>
            <a:r>
              <a:rPr lang="en-US" dirty="0" err="1" smtClean="0"/>
              <a:t>sposobnosti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u </a:t>
            </a:r>
            <a:r>
              <a:rPr lang="en-US" dirty="0" err="1" smtClean="0"/>
              <a:t>iskustvenim</a:t>
            </a:r>
            <a:r>
              <a:rPr lang="en-US" dirty="0" smtClean="0"/>
              <a:t> </a:t>
            </a:r>
            <a:r>
              <a:rPr lang="en-US" dirty="0" err="1" smtClean="0"/>
              <a:t>pojavama</a:t>
            </a:r>
            <a:r>
              <a:rPr lang="en-US" dirty="0" smtClean="0"/>
              <a:t> </a:t>
            </a:r>
            <a:r>
              <a:rPr lang="en-US" dirty="0" err="1" smtClean="0"/>
              <a:t>utvrde</a:t>
            </a:r>
            <a:r>
              <a:rPr lang="en-US" dirty="0" smtClean="0"/>
              <a:t> </a:t>
            </a:r>
            <a:r>
              <a:rPr lang="en-US" dirty="0" err="1" smtClean="0"/>
              <a:t>manje</a:t>
            </a:r>
            <a:r>
              <a:rPr lang="en-US" dirty="0" smtClean="0"/>
              <a:t> </a:t>
            </a:r>
            <a:r>
              <a:rPr lang="en-US" dirty="0" err="1" smtClean="0"/>
              <a:t>razlike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ipak</a:t>
            </a:r>
            <a:r>
              <a:rPr lang="en-US" dirty="0" smtClean="0"/>
              <a:t> </a:t>
            </a:r>
            <a:r>
              <a:rPr lang="en-US" dirty="0" err="1" smtClean="0"/>
              <a:t>saznajno</a:t>
            </a:r>
            <a:r>
              <a:rPr lang="en-US" dirty="0" smtClean="0"/>
              <a:t> </a:t>
            </a:r>
            <a:r>
              <a:rPr lang="en-US" dirty="0" err="1" smtClean="0"/>
              <a:t>značajne</a:t>
            </a:r>
            <a:r>
              <a:rPr lang="en-US" dirty="0" smtClean="0"/>
              <a:t>. </a:t>
            </a:r>
            <a:r>
              <a:rPr lang="en-US" dirty="0" err="1" smtClean="0"/>
              <a:t>Preciznost</a:t>
            </a:r>
            <a:r>
              <a:rPr lang="en-US" dirty="0" smtClean="0"/>
              <a:t> se </a:t>
            </a:r>
            <a:r>
              <a:rPr lang="en-US" dirty="0" err="1" smtClean="0"/>
              <a:t>ogleda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sposobnosti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saznanja</a:t>
            </a:r>
            <a:r>
              <a:rPr lang="en-US" dirty="0" smtClean="0"/>
              <a:t> o </a:t>
            </a:r>
            <a:r>
              <a:rPr lang="en-US" dirty="0" err="1" smtClean="0"/>
              <a:t>njihovim</a:t>
            </a:r>
            <a:r>
              <a:rPr lang="en-US" dirty="0" smtClean="0"/>
              <a:t> </a:t>
            </a:r>
            <a:r>
              <a:rPr lang="en-US" dirty="0" err="1" smtClean="0"/>
              <a:t>istovrsnim</a:t>
            </a:r>
            <a:r>
              <a:rPr lang="en-US" dirty="0" smtClean="0"/>
              <a:t> </a:t>
            </a:r>
            <a:r>
              <a:rPr lang="en-US" dirty="0" err="1" smtClean="0"/>
              <a:t>elementima</a:t>
            </a:r>
            <a:r>
              <a:rPr lang="en-US" dirty="0" smtClean="0"/>
              <a:t> </a:t>
            </a:r>
            <a:r>
              <a:rPr lang="en-US" dirty="0" err="1" smtClean="0"/>
              <a:t>tačnije</a:t>
            </a:r>
            <a:r>
              <a:rPr lang="en-US" dirty="0" smtClean="0"/>
              <a:t> </a:t>
            </a:r>
            <a:r>
              <a:rPr lang="en-US" dirty="0" err="1" smtClean="0"/>
              <a:t>opiše</a:t>
            </a:r>
            <a:r>
              <a:rPr lang="en-US" dirty="0" smtClean="0"/>
              <a:t> </a:t>
            </a:r>
            <a:r>
              <a:rPr lang="en-US" dirty="0" err="1" smtClean="0"/>
              <a:t>jedna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osobina</a:t>
            </a:r>
            <a:r>
              <a:rPr lang="en-US" dirty="0" smtClean="0"/>
              <a:t>  </a:t>
            </a:r>
            <a:r>
              <a:rPr lang="en-US" dirty="0" err="1" smtClean="0"/>
              <a:t>nekih</a:t>
            </a:r>
            <a:r>
              <a:rPr lang="en-US" dirty="0" smtClean="0"/>
              <a:t> </a:t>
            </a:r>
            <a:r>
              <a:rPr lang="en-US" dirty="0" err="1" smtClean="0"/>
              <a:t>širih</a:t>
            </a:r>
            <a:r>
              <a:rPr lang="en-US" dirty="0" smtClean="0"/>
              <a:t> </a:t>
            </a:r>
            <a:r>
              <a:rPr lang="en-US" dirty="0" err="1" smtClean="0"/>
              <a:t>iskustvenih</a:t>
            </a:r>
            <a:r>
              <a:rPr lang="en-US" dirty="0" smtClean="0"/>
              <a:t> </a:t>
            </a:r>
            <a:r>
              <a:rPr lang="en-US" dirty="0" err="1" smtClean="0"/>
              <a:t>skupova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Preduslov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poveća</a:t>
            </a:r>
            <a:r>
              <a:rPr lang="en-US" dirty="0" smtClean="0"/>
              <a:t> </a:t>
            </a:r>
            <a:r>
              <a:rPr lang="en-US" dirty="0" err="1" smtClean="0"/>
              <a:t>precizno</a:t>
            </a:r>
            <a:r>
              <a:rPr lang="en-US" dirty="0" smtClean="0"/>
              <a:t> </a:t>
            </a:r>
            <a:r>
              <a:rPr lang="en-US" dirty="0" err="1" smtClean="0"/>
              <a:t>utvrđivanje</a:t>
            </a:r>
            <a:r>
              <a:rPr lang="en-US" dirty="0" smtClean="0"/>
              <a:t> </a:t>
            </a:r>
            <a:r>
              <a:rPr lang="en-US" dirty="0" err="1" smtClean="0"/>
              <a:t>razlika</a:t>
            </a:r>
            <a:r>
              <a:rPr lang="en-US" dirty="0" smtClean="0"/>
              <a:t> u </a:t>
            </a:r>
            <a:r>
              <a:rPr lang="en-US" dirty="0" err="1" smtClean="0"/>
              <a:t>pojavama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Jasni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određeni</a:t>
            </a:r>
            <a:r>
              <a:rPr lang="en-US" dirty="0" smtClean="0"/>
              <a:t> </a:t>
            </a:r>
            <a:r>
              <a:rPr lang="en-US" dirty="0" err="1" smtClean="0"/>
              <a:t>pojmovi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en-US" dirty="0" err="1" smtClean="0"/>
              <a:t>Iscrpne</a:t>
            </a:r>
            <a:r>
              <a:rPr lang="en-US" dirty="0" smtClean="0"/>
              <a:t> </a:t>
            </a:r>
            <a:r>
              <a:rPr lang="en-US" dirty="0" err="1" smtClean="0"/>
              <a:t>klasifikacije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Adekvatna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dovoljna</a:t>
            </a:r>
            <a:r>
              <a:rPr lang="en-US" dirty="0" smtClean="0"/>
              <a:t> </a:t>
            </a:r>
            <a:r>
              <a:rPr lang="en-US" dirty="0" err="1" smtClean="0"/>
              <a:t>osetljiva</a:t>
            </a:r>
            <a:r>
              <a:rPr lang="en-US" dirty="0" smtClean="0"/>
              <a:t> </a:t>
            </a:r>
            <a:r>
              <a:rPr lang="en-US" dirty="0" err="1" smtClean="0"/>
              <a:t>merila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Usavršavanje</a:t>
            </a:r>
            <a:r>
              <a:rPr lang="en-US" dirty="0" smtClean="0"/>
              <a:t> </a:t>
            </a:r>
            <a:r>
              <a:rPr lang="en-US" dirty="0" err="1" smtClean="0"/>
              <a:t>naučnog</a:t>
            </a:r>
            <a:r>
              <a:rPr lang="en-US" dirty="0" smtClean="0"/>
              <a:t> </a:t>
            </a:r>
            <a:r>
              <a:rPr lang="en-US" dirty="0" err="1" smtClean="0"/>
              <a:t>jezika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Nauka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raspolaže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postupcima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prikupe</a:t>
            </a:r>
            <a:r>
              <a:rPr lang="en-US" dirty="0" smtClean="0"/>
              <a:t> </a:t>
            </a:r>
            <a:r>
              <a:rPr lang="en-US" dirty="0" err="1" smtClean="0"/>
              <a:t>izvorna</a:t>
            </a:r>
            <a:r>
              <a:rPr lang="en-US" dirty="0" smtClean="0"/>
              <a:t> </a:t>
            </a:r>
            <a:r>
              <a:rPr lang="en-US" dirty="0" err="1" smtClean="0"/>
              <a:t>obaveštenja</a:t>
            </a:r>
            <a:r>
              <a:rPr lang="en-US" dirty="0" smtClean="0"/>
              <a:t> </a:t>
            </a:r>
            <a:r>
              <a:rPr lang="en-US" dirty="0" err="1" smtClean="0"/>
              <a:t>kakva</a:t>
            </a:r>
            <a:r>
              <a:rPr lang="en-US" dirty="0" smtClean="0"/>
              <a:t> </a:t>
            </a:r>
            <a:r>
              <a:rPr lang="en-US" dirty="0" err="1" smtClean="0"/>
              <a:t>odgovaraju</a:t>
            </a:r>
            <a:r>
              <a:rPr lang="en-US" dirty="0" smtClean="0"/>
              <a:t> </a:t>
            </a:r>
            <a:r>
              <a:rPr lang="en-US" dirty="0" err="1" smtClean="0"/>
              <a:t>strukturi</a:t>
            </a:r>
            <a:r>
              <a:rPr lang="en-US" dirty="0" smtClean="0"/>
              <a:t> </a:t>
            </a:r>
            <a:r>
              <a:rPr lang="en-US" dirty="0" err="1" smtClean="0"/>
              <a:t>upotrebljenog</a:t>
            </a:r>
            <a:r>
              <a:rPr lang="en-US" dirty="0" smtClean="0"/>
              <a:t> </a:t>
            </a:r>
            <a:r>
              <a:rPr lang="en-US" dirty="0" err="1" smtClean="0"/>
              <a:t>pojmovnog</a:t>
            </a:r>
            <a:r>
              <a:rPr lang="en-US" dirty="0" smtClean="0"/>
              <a:t> </a:t>
            </a:r>
            <a:r>
              <a:rPr lang="en-US" dirty="0" err="1" smtClean="0"/>
              <a:t>aparata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Preciznost</a:t>
            </a:r>
            <a:r>
              <a:rPr lang="en-US" dirty="0" smtClean="0"/>
              <a:t> </a:t>
            </a:r>
            <a:r>
              <a:rPr lang="en-US" dirty="0" err="1" smtClean="0"/>
              <a:t>rezultata</a:t>
            </a:r>
            <a:r>
              <a:rPr lang="en-US" dirty="0" smtClean="0"/>
              <a:t> </a:t>
            </a:r>
            <a:r>
              <a:rPr lang="en-US" dirty="0" err="1" smtClean="0"/>
              <a:t>istraživanja</a:t>
            </a:r>
            <a:r>
              <a:rPr lang="en-US" dirty="0" smtClean="0"/>
              <a:t> </a:t>
            </a:r>
            <a:r>
              <a:rPr lang="en-US" dirty="0" err="1" smtClean="0"/>
              <a:t>zavisi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preciznosti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njegovih</a:t>
            </a:r>
            <a:r>
              <a:rPr lang="en-US" dirty="0" smtClean="0"/>
              <a:t> </a:t>
            </a:r>
            <a:r>
              <a:rPr lang="en-US" dirty="0" err="1" smtClean="0"/>
              <a:t>faza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 smtClean="0"/>
              <a:t>razmatranja</a:t>
            </a:r>
            <a:r>
              <a:rPr lang="en-US" dirty="0" smtClean="0"/>
              <a:t> </a:t>
            </a:r>
            <a:r>
              <a:rPr lang="en-US" dirty="0" err="1" smtClean="0"/>
              <a:t>preciznosti</a:t>
            </a:r>
            <a:r>
              <a:rPr lang="en-US" dirty="0" smtClean="0"/>
              <a:t> </a:t>
            </a:r>
            <a:r>
              <a:rPr lang="en-US" dirty="0" err="1" smtClean="0"/>
              <a:t>naučnog</a:t>
            </a:r>
            <a:r>
              <a:rPr lang="en-US" dirty="0" smtClean="0"/>
              <a:t> </a:t>
            </a:r>
            <a:r>
              <a:rPr lang="en-US" dirty="0" err="1" smtClean="0"/>
              <a:t>saznanja</a:t>
            </a:r>
            <a:r>
              <a:rPr lang="en-US" dirty="0" smtClean="0"/>
              <a:t> </a:t>
            </a:r>
            <a:r>
              <a:rPr lang="en-US" dirty="0" err="1" smtClean="0"/>
              <a:t>postavlja</a:t>
            </a:r>
            <a:r>
              <a:rPr lang="en-US" dirty="0" smtClean="0"/>
              <a:t> se </a:t>
            </a:r>
            <a:r>
              <a:rPr lang="en-US" dirty="0" err="1" smtClean="0"/>
              <a:t>i</a:t>
            </a:r>
            <a:r>
              <a:rPr lang="en-US" dirty="0" smtClean="0"/>
              <a:t> problem </a:t>
            </a:r>
            <a:r>
              <a:rPr lang="en-US" dirty="0" err="1" smtClean="0"/>
              <a:t>njegove</a:t>
            </a:r>
            <a:r>
              <a:rPr lang="en-US" dirty="0" smtClean="0"/>
              <a:t> </a:t>
            </a:r>
            <a:r>
              <a:rPr lang="en-US" dirty="0" err="1" smtClean="0"/>
              <a:t>značajnosti</a:t>
            </a:r>
            <a:r>
              <a:rPr lang="en-US" dirty="0" smtClean="0"/>
              <a:t>. </a:t>
            </a:r>
            <a:r>
              <a:rPr lang="en-US" dirty="0" err="1" smtClean="0"/>
              <a:t>Teorijska</a:t>
            </a:r>
            <a:r>
              <a:rPr lang="en-US" dirty="0" smtClean="0"/>
              <a:t> </a:t>
            </a:r>
            <a:r>
              <a:rPr lang="en-US" dirty="0" err="1" smtClean="0"/>
              <a:t>značajnost</a:t>
            </a:r>
            <a:r>
              <a:rPr lang="en-US" dirty="0" smtClean="0"/>
              <a:t> </a:t>
            </a:r>
            <a:r>
              <a:rPr lang="en-US" dirty="0" err="1" smtClean="0"/>
              <a:t>nekog</a:t>
            </a:r>
            <a:r>
              <a:rPr lang="en-US" dirty="0" smtClean="0"/>
              <a:t> </a:t>
            </a:r>
            <a:r>
              <a:rPr lang="en-US" dirty="0" err="1" smtClean="0"/>
              <a:t>saznanja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meri</a:t>
            </a:r>
            <a:r>
              <a:rPr lang="en-US" dirty="0" smtClean="0"/>
              <a:t> </a:t>
            </a:r>
            <a:r>
              <a:rPr lang="en-US" dirty="0" err="1" smtClean="0"/>
              <a:t>njegovim</a:t>
            </a:r>
            <a:r>
              <a:rPr lang="en-US" dirty="0" smtClean="0"/>
              <a:t> </a:t>
            </a:r>
            <a:r>
              <a:rPr lang="en-US" dirty="0" err="1" smtClean="0"/>
              <a:t>doprinosom</a:t>
            </a:r>
            <a:r>
              <a:rPr lang="en-US" dirty="0" smtClean="0"/>
              <a:t> </a:t>
            </a:r>
            <a:r>
              <a:rPr lang="en-US" dirty="0" err="1" smtClean="0"/>
              <a:t>proširenju</a:t>
            </a:r>
            <a:r>
              <a:rPr lang="en-US" dirty="0" smtClean="0"/>
              <a:t> </a:t>
            </a:r>
            <a:r>
              <a:rPr lang="en-US" dirty="0" err="1" smtClean="0"/>
              <a:t>znanja</a:t>
            </a:r>
            <a:r>
              <a:rPr lang="en-US" dirty="0" smtClean="0"/>
              <a:t> o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društvu</a:t>
            </a:r>
            <a:r>
              <a:rPr lang="en-US" dirty="0" smtClean="0"/>
              <a:t>, </a:t>
            </a:r>
            <a:r>
              <a:rPr lang="en-US" dirty="0" err="1" smtClean="0"/>
              <a:t>njegovoj</a:t>
            </a:r>
            <a:r>
              <a:rPr lang="en-US" dirty="0" smtClean="0"/>
              <a:t> </a:t>
            </a:r>
            <a:r>
              <a:rPr lang="en-US" dirty="0" err="1" smtClean="0"/>
              <a:t>prošlosti</a:t>
            </a:r>
            <a:r>
              <a:rPr lang="en-US" dirty="0" smtClean="0"/>
              <a:t>, </a:t>
            </a:r>
            <a:r>
              <a:rPr lang="en-US" dirty="0" err="1" smtClean="0"/>
              <a:t>savremenom</a:t>
            </a:r>
            <a:r>
              <a:rPr lang="en-US" dirty="0" smtClean="0"/>
              <a:t> </a:t>
            </a:r>
            <a:r>
              <a:rPr lang="en-US" dirty="0" err="1" smtClean="0"/>
              <a:t>stanju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mogućoj</a:t>
            </a:r>
            <a:r>
              <a:rPr lang="en-US" dirty="0" smtClean="0"/>
              <a:t> </a:t>
            </a:r>
            <a:r>
              <a:rPr lang="en-US" dirty="0" err="1" smtClean="0"/>
              <a:t>budućnosti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pokušaja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značaj</a:t>
            </a:r>
            <a:r>
              <a:rPr lang="en-US" dirty="0" smtClean="0"/>
              <a:t> </a:t>
            </a:r>
            <a:r>
              <a:rPr lang="en-US" dirty="0" err="1" smtClean="0"/>
              <a:t>preciznosti</a:t>
            </a:r>
            <a:r>
              <a:rPr lang="en-US" dirty="0" smtClean="0"/>
              <a:t> u </a:t>
            </a:r>
            <a:r>
              <a:rPr lang="en-US" dirty="0" err="1" smtClean="0"/>
              <a:t>društvenim</a:t>
            </a:r>
            <a:r>
              <a:rPr lang="en-US" dirty="0" smtClean="0"/>
              <a:t> </a:t>
            </a:r>
            <a:r>
              <a:rPr lang="en-US" dirty="0" err="1" smtClean="0"/>
              <a:t>naukama</a:t>
            </a:r>
            <a:r>
              <a:rPr lang="en-US" dirty="0" smtClean="0"/>
              <a:t> </a:t>
            </a:r>
            <a:r>
              <a:rPr lang="en-US" dirty="0" err="1" smtClean="0"/>
              <a:t>umanji</a:t>
            </a:r>
            <a:r>
              <a:rPr lang="en-US" dirty="0" smtClean="0"/>
              <a:t>. </a:t>
            </a:r>
            <a:r>
              <a:rPr lang="en-US" dirty="0" err="1" smtClean="0"/>
              <a:t>Značaj</a:t>
            </a:r>
            <a:r>
              <a:rPr lang="en-US" dirty="0" smtClean="0"/>
              <a:t> </a:t>
            </a:r>
            <a:r>
              <a:rPr lang="en-US" dirty="0" err="1" smtClean="0"/>
              <a:t>preciznosti</a:t>
            </a:r>
            <a:r>
              <a:rPr lang="en-US" dirty="0" smtClean="0"/>
              <a:t> </a:t>
            </a:r>
            <a:r>
              <a:rPr lang="en-US" dirty="0" err="1" smtClean="0"/>
              <a:t>umanjuje</a:t>
            </a:r>
            <a:r>
              <a:rPr lang="en-US" dirty="0" smtClean="0"/>
              <a:t> se </a:t>
            </a:r>
            <a:r>
              <a:rPr lang="en-US" dirty="0" err="1" smtClean="0"/>
              <a:t>osporavanjem</a:t>
            </a:r>
            <a:r>
              <a:rPr lang="en-US" dirty="0" smtClean="0"/>
              <a:t> </a:t>
            </a:r>
            <a:r>
              <a:rPr lang="en-US" dirty="0" err="1" smtClean="0"/>
              <a:t>mogućnosti</a:t>
            </a:r>
            <a:r>
              <a:rPr lang="en-US" dirty="0" smtClean="0"/>
              <a:t> </a:t>
            </a:r>
            <a:r>
              <a:rPr lang="en-US" dirty="0" err="1" smtClean="0"/>
              <a:t>kvantifikacije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err="1" smtClean="0"/>
              <a:t>Težnja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većom</a:t>
            </a:r>
            <a:r>
              <a:rPr lang="en-US" dirty="0" smtClean="0"/>
              <a:t> </a:t>
            </a:r>
            <a:r>
              <a:rPr lang="en-US" dirty="0" err="1" smtClean="0"/>
              <a:t>preciznošću</a:t>
            </a:r>
            <a:r>
              <a:rPr lang="en-US" dirty="0" smtClean="0"/>
              <a:t> </a:t>
            </a:r>
            <a:r>
              <a:rPr lang="en-US" dirty="0" err="1" smtClean="0"/>
              <a:t>naučnog</a:t>
            </a:r>
            <a:r>
              <a:rPr lang="en-US" dirty="0" smtClean="0"/>
              <a:t> </a:t>
            </a:r>
            <a:r>
              <a:rPr lang="en-US" dirty="0" err="1" smtClean="0"/>
              <a:t>saznanja</a:t>
            </a:r>
            <a:r>
              <a:rPr lang="en-US" dirty="0" smtClean="0"/>
              <a:t> </a:t>
            </a:r>
            <a:r>
              <a:rPr lang="en-US" dirty="0" err="1" smtClean="0"/>
              <a:t>ispoljava</a:t>
            </a:r>
            <a:r>
              <a:rPr lang="en-US" dirty="0" smtClean="0"/>
              <a:t> se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obliku</a:t>
            </a:r>
            <a:r>
              <a:rPr lang="en-US" dirty="0" smtClean="0"/>
              <a:t> </a:t>
            </a:r>
            <a:r>
              <a:rPr lang="en-US" dirty="0" err="1" smtClean="0"/>
              <a:t>naučne</a:t>
            </a:r>
            <a:r>
              <a:rPr lang="en-US" dirty="0" smtClean="0"/>
              <a:t> </a:t>
            </a:r>
            <a:r>
              <a:rPr lang="en-US" dirty="0" err="1" smtClean="0"/>
              <a:t>uzdržljivosti</a:t>
            </a:r>
            <a:r>
              <a:rPr lang="en-US" dirty="0" smtClean="0"/>
              <a:t>. </a:t>
            </a:r>
            <a:r>
              <a:rPr lang="en-US" dirty="0" err="1" smtClean="0"/>
              <a:t>Težeći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većom</a:t>
            </a:r>
            <a:r>
              <a:rPr lang="en-US" dirty="0" smtClean="0"/>
              <a:t> </a:t>
            </a:r>
            <a:r>
              <a:rPr lang="en-US" dirty="0" err="1" smtClean="0"/>
              <a:t>preciznošću</a:t>
            </a:r>
            <a:r>
              <a:rPr lang="en-US" dirty="0" smtClean="0"/>
              <a:t> </a:t>
            </a:r>
            <a:r>
              <a:rPr lang="en-US" dirty="0" err="1" smtClean="0"/>
              <a:t>saznanja</a:t>
            </a:r>
            <a:r>
              <a:rPr lang="en-US" dirty="0" smtClean="0"/>
              <a:t> </a:t>
            </a:r>
            <a:r>
              <a:rPr lang="en-US" dirty="0" err="1" smtClean="0"/>
              <a:t>naučnici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u </a:t>
            </a:r>
            <a:r>
              <a:rPr lang="en-US" dirty="0" err="1" smtClean="0"/>
              <a:t>teorijskim</a:t>
            </a:r>
            <a:r>
              <a:rPr lang="en-US" dirty="0" smtClean="0"/>
              <a:t> </a:t>
            </a:r>
            <a:r>
              <a:rPr lang="en-US" dirty="0" err="1" smtClean="0"/>
              <a:t>naukama</a:t>
            </a:r>
            <a:r>
              <a:rPr lang="en-US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 smtClean="0"/>
              <a:t>skloni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ograniče</a:t>
            </a:r>
            <a:r>
              <a:rPr lang="en-US" dirty="0" smtClean="0"/>
              <a:t> </a:t>
            </a:r>
            <a:r>
              <a:rPr lang="en-US" dirty="0" err="1" smtClean="0"/>
              <a:t>svoj</a:t>
            </a:r>
            <a:r>
              <a:rPr lang="en-US" dirty="0" smtClean="0"/>
              <a:t> problem . </a:t>
            </a:r>
            <a:r>
              <a:rPr lang="en-US" dirty="0" err="1" smtClean="0"/>
              <a:t>Uzdržljivost</a:t>
            </a:r>
            <a:r>
              <a:rPr lang="en-US" dirty="0" smtClean="0"/>
              <a:t> se </a:t>
            </a:r>
            <a:r>
              <a:rPr lang="en-US" dirty="0" err="1" smtClean="0"/>
              <a:t>ogleda</a:t>
            </a:r>
            <a:r>
              <a:rPr lang="en-US" dirty="0" smtClean="0"/>
              <a:t> u: </a:t>
            </a:r>
            <a:r>
              <a:rPr lang="en-US" dirty="0" err="1" smtClean="0"/>
              <a:t>ograničavanju</a:t>
            </a:r>
            <a:r>
              <a:rPr lang="en-US" dirty="0" smtClean="0"/>
              <a:t> </a:t>
            </a:r>
            <a:r>
              <a:rPr lang="en-US" dirty="0" err="1" smtClean="0"/>
              <a:t>ciljeva</a:t>
            </a:r>
            <a:r>
              <a:rPr lang="en-US" dirty="0" smtClean="0"/>
              <a:t> </a:t>
            </a:r>
            <a:r>
              <a:rPr lang="en-US" dirty="0" err="1" smtClean="0"/>
              <a:t>istraživanja</a:t>
            </a:r>
            <a:r>
              <a:rPr lang="en-US" dirty="0" smtClean="0"/>
              <a:t>, </a:t>
            </a:r>
            <a:r>
              <a:rPr lang="en-US" dirty="0" err="1" smtClean="0"/>
              <a:t>temeljitosti</a:t>
            </a:r>
            <a:r>
              <a:rPr lang="en-US" dirty="0" smtClean="0"/>
              <a:t> </a:t>
            </a:r>
            <a:r>
              <a:rPr lang="en-US" dirty="0" err="1" smtClean="0"/>
              <a:t>njihovog</a:t>
            </a:r>
            <a:r>
              <a:rPr lang="en-US" dirty="0" smtClean="0"/>
              <a:t> </a:t>
            </a:r>
            <a:r>
              <a:rPr lang="en-US" dirty="0" err="1" smtClean="0"/>
              <a:t>izvođenja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Najrazumnija</a:t>
            </a:r>
            <a:r>
              <a:rPr lang="en-US" dirty="0" smtClean="0"/>
              <a:t> </a:t>
            </a:r>
            <a:r>
              <a:rPr lang="en-US" dirty="0" err="1" smtClean="0"/>
              <a:t>strategija</a:t>
            </a:r>
            <a:r>
              <a:rPr lang="en-US" dirty="0" smtClean="0"/>
              <a:t> u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preciznosti</a:t>
            </a:r>
            <a:r>
              <a:rPr lang="en-US" dirty="0" smtClean="0"/>
              <a:t> </a:t>
            </a:r>
            <a:r>
              <a:rPr lang="en-US" dirty="0" err="1" smtClean="0"/>
              <a:t>jeste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teži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onim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se u </a:t>
            </a:r>
            <a:r>
              <a:rPr lang="en-US" dirty="0" err="1" smtClean="0"/>
              <a:t>datim</a:t>
            </a:r>
            <a:r>
              <a:rPr lang="en-US" dirty="0" smtClean="0"/>
              <a:t> </a:t>
            </a:r>
            <a:r>
              <a:rPr lang="en-US" dirty="0" err="1" smtClean="0"/>
              <a:t>uslovima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određenom</a:t>
            </a:r>
            <a:r>
              <a:rPr lang="en-US" dirty="0" smtClean="0"/>
              <a:t> </a:t>
            </a:r>
            <a:r>
              <a:rPr lang="en-US" dirty="0" err="1" smtClean="0"/>
              <a:t>stupnju</a:t>
            </a:r>
            <a:r>
              <a:rPr lang="en-US" dirty="0" smtClean="0"/>
              <a:t> </a:t>
            </a:r>
            <a:r>
              <a:rPr lang="en-US" dirty="0" err="1" smtClean="0"/>
              <a:t>razvoja</a:t>
            </a:r>
            <a:r>
              <a:rPr lang="en-US" dirty="0" smtClean="0"/>
              <a:t> </a:t>
            </a:r>
            <a:r>
              <a:rPr lang="en-US" dirty="0" err="1" smtClean="0"/>
              <a:t>nauke</a:t>
            </a:r>
            <a:r>
              <a:rPr lang="en-US" dirty="0" smtClean="0"/>
              <a:t> </a:t>
            </a:r>
            <a:r>
              <a:rPr lang="en-US" dirty="0" err="1" smtClean="0"/>
              <a:t>maksimalno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postići</a:t>
            </a:r>
            <a:r>
              <a:rPr lang="en-US" dirty="0" smtClean="0"/>
              <a:t>.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OPŠTOST NAUČNOG SAZNANJA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/>
              <a:t>Sistematičnost</a:t>
            </a:r>
            <a:r>
              <a:rPr lang="en-US" dirty="0" smtClean="0"/>
              <a:t> </a:t>
            </a:r>
            <a:r>
              <a:rPr lang="en-US" dirty="0" err="1" smtClean="0"/>
              <a:t>teorijskih</a:t>
            </a:r>
            <a:r>
              <a:rPr lang="en-US" dirty="0" smtClean="0"/>
              <a:t> </a:t>
            </a:r>
            <a:r>
              <a:rPr lang="en-US" dirty="0" err="1" smtClean="0"/>
              <a:t>nauka</a:t>
            </a:r>
            <a:r>
              <a:rPr lang="en-US" dirty="0" smtClean="0"/>
              <a:t> je </a:t>
            </a:r>
            <a:r>
              <a:rPr lang="en-US" dirty="0" err="1" smtClean="0"/>
              <a:t>izgrađena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temelju</a:t>
            </a:r>
            <a:r>
              <a:rPr lang="en-US" dirty="0" smtClean="0"/>
              <a:t> </a:t>
            </a:r>
            <a:r>
              <a:rPr lang="en-US" dirty="0" err="1" smtClean="0"/>
              <a:t>opštosti</a:t>
            </a:r>
            <a:r>
              <a:rPr lang="en-US" dirty="0" smtClean="0"/>
              <a:t> </a:t>
            </a:r>
            <a:r>
              <a:rPr lang="en-US" dirty="0" err="1" smtClean="0"/>
              <a:t>saznanja</a:t>
            </a:r>
            <a:r>
              <a:rPr lang="en-US" dirty="0" smtClean="0"/>
              <a:t>. </a:t>
            </a:r>
            <a:r>
              <a:rPr lang="en-US" dirty="0" err="1" smtClean="0"/>
              <a:t>Opštost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sistematičnost</a:t>
            </a:r>
            <a:r>
              <a:rPr lang="en-US" dirty="0" smtClean="0"/>
              <a:t> </a:t>
            </a:r>
            <a:r>
              <a:rPr lang="en-US" dirty="0" err="1" smtClean="0"/>
              <a:t>saznanja</a:t>
            </a:r>
            <a:r>
              <a:rPr lang="en-US" dirty="0" smtClean="0"/>
              <a:t> u </a:t>
            </a:r>
            <a:r>
              <a:rPr lang="en-US" dirty="0" err="1" smtClean="0"/>
              <a:t>teorijskim</a:t>
            </a:r>
            <a:r>
              <a:rPr lang="en-US" dirty="0" smtClean="0"/>
              <a:t> </a:t>
            </a:r>
            <a:r>
              <a:rPr lang="en-US" dirty="0" err="1" smtClean="0"/>
              <a:t>naukama</a:t>
            </a:r>
            <a:r>
              <a:rPr lang="en-US" dirty="0" smtClean="0"/>
              <a:t> </a:t>
            </a:r>
            <a:r>
              <a:rPr lang="en-US" dirty="0" err="1" smtClean="0"/>
              <a:t>najpotpuniji</a:t>
            </a:r>
            <a:r>
              <a:rPr lang="en-US" dirty="0" smtClean="0"/>
              <a:t> </a:t>
            </a:r>
            <a:r>
              <a:rPr lang="en-US" dirty="0" err="1" smtClean="0"/>
              <a:t>izraz</a:t>
            </a:r>
            <a:r>
              <a:rPr lang="en-US" dirty="0" smtClean="0"/>
              <a:t> </a:t>
            </a:r>
            <a:r>
              <a:rPr lang="en-US" dirty="0" err="1" smtClean="0"/>
              <a:t>dobijaju</a:t>
            </a:r>
            <a:r>
              <a:rPr lang="en-US" dirty="0" smtClean="0"/>
              <a:t> u </a:t>
            </a:r>
            <a:r>
              <a:rPr lang="en-US" dirty="0" err="1" smtClean="0"/>
              <a:t>naučnim</a:t>
            </a:r>
            <a:r>
              <a:rPr lang="en-US" dirty="0" smtClean="0"/>
              <a:t> </a:t>
            </a:r>
            <a:r>
              <a:rPr lang="en-US" dirty="0" err="1" smtClean="0"/>
              <a:t>zakonima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teorijama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err="1" smtClean="0"/>
              <a:t>Naučni</a:t>
            </a:r>
            <a:r>
              <a:rPr lang="en-US" dirty="0" smtClean="0"/>
              <a:t> </a:t>
            </a:r>
            <a:r>
              <a:rPr lang="en-US" dirty="0" err="1" smtClean="0"/>
              <a:t>zakon</a:t>
            </a:r>
            <a:r>
              <a:rPr lang="en-US" dirty="0" smtClean="0"/>
              <a:t> je </a:t>
            </a:r>
            <a:r>
              <a:rPr lang="en-US" dirty="0" err="1" smtClean="0"/>
              <a:t>iskustven</a:t>
            </a:r>
            <a:r>
              <a:rPr lang="en-US" dirty="0" smtClean="0"/>
              <a:t>, a ne </a:t>
            </a:r>
            <a:r>
              <a:rPr lang="en-US" dirty="0" err="1" smtClean="0"/>
              <a:t>normativan</a:t>
            </a:r>
            <a:r>
              <a:rPr lang="en-US" dirty="0" smtClean="0"/>
              <a:t> </a:t>
            </a:r>
            <a:r>
              <a:rPr lang="en-US" dirty="0" err="1" smtClean="0"/>
              <a:t>stav</a:t>
            </a:r>
            <a:r>
              <a:rPr lang="en-US" dirty="0" smtClean="0"/>
              <a:t>. </a:t>
            </a:r>
            <a:r>
              <a:rPr lang="en-US" dirty="0" err="1" smtClean="0"/>
              <a:t>Normativni</a:t>
            </a:r>
            <a:r>
              <a:rPr lang="en-US" dirty="0" smtClean="0"/>
              <a:t> </a:t>
            </a:r>
            <a:r>
              <a:rPr lang="en-US" dirty="0" err="1" smtClean="0"/>
              <a:t>stavovi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čovekove</a:t>
            </a:r>
            <a:r>
              <a:rPr lang="en-US" dirty="0" smtClean="0"/>
              <a:t> </a:t>
            </a:r>
            <a:r>
              <a:rPr lang="en-US" dirty="0" err="1" smtClean="0"/>
              <a:t>tvorevine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nastale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bi se </a:t>
            </a:r>
            <a:r>
              <a:rPr lang="en-US" dirty="0" err="1" smtClean="0"/>
              <a:t>uticalo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neko</a:t>
            </a:r>
            <a:r>
              <a:rPr lang="en-US" dirty="0" smtClean="0"/>
              <a:t> </a:t>
            </a:r>
            <a:r>
              <a:rPr lang="en-US" dirty="0" err="1" smtClean="0"/>
              <a:t>ljudsko</a:t>
            </a:r>
            <a:r>
              <a:rPr lang="en-US" dirty="0" smtClean="0"/>
              <a:t> </a:t>
            </a:r>
            <a:r>
              <a:rPr lang="en-US" dirty="0" err="1" smtClean="0"/>
              <a:t>ponašanje</a:t>
            </a:r>
            <a:r>
              <a:rPr lang="en-US" dirty="0" smtClean="0"/>
              <a:t>. </a:t>
            </a:r>
            <a:r>
              <a:rPr lang="en-US" dirty="0" err="1" smtClean="0"/>
              <a:t>Međutim</a:t>
            </a:r>
            <a:r>
              <a:rPr lang="en-US" dirty="0" smtClean="0"/>
              <a:t>, </a:t>
            </a:r>
            <a:r>
              <a:rPr lang="en-US" dirty="0" err="1" smtClean="0"/>
              <a:t>stvarno</a:t>
            </a:r>
            <a:r>
              <a:rPr lang="en-US" dirty="0" smtClean="0"/>
              <a:t> </a:t>
            </a:r>
            <a:r>
              <a:rPr lang="en-US" dirty="0" err="1" smtClean="0"/>
              <a:t>ljudsko</a:t>
            </a:r>
            <a:r>
              <a:rPr lang="en-US" dirty="0" smtClean="0"/>
              <a:t> </a:t>
            </a:r>
            <a:r>
              <a:rPr lang="en-US" dirty="0" err="1" smtClean="0"/>
              <a:t>ponašanje</a:t>
            </a:r>
            <a:r>
              <a:rPr lang="en-US" dirty="0" smtClean="0"/>
              <a:t> ne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zbiva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zakonima</a:t>
            </a:r>
            <a:r>
              <a:rPr lang="en-US" dirty="0" smtClean="0"/>
              <a:t>.  </a:t>
            </a:r>
            <a:r>
              <a:rPr lang="en-US" dirty="0" err="1" smtClean="0"/>
              <a:t>Zbog</a:t>
            </a:r>
            <a:r>
              <a:rPr lang="en-US" dirty="0" smtClean="0"/>
              <a:t> toga </a:t>
            </a:r>
            <a:r>
              <a:rPr lang="en-US" dirty="0" err="1" smtClean="0"/>
              <a:t>su</a:t>
            </a:r>
            <a:r>
              <a:rPr lang="en-US" dirty="0" smtClean="0"/>
              <a:t> u </a:t>
            </a:r>
            <a:r>
              <a:rPr lang="en-US" dirty="0" err="1" smtClean="0"/>
              <a:t>društvenim</a:t>
            </a:r>
            <a:r>
              <a:rPr lang="en-US" dirty="0" smtClean="0"/>
              <a:t> </a:t>
            </a:r>
            <a:r>
              <a:rPr lang="en-US" dirty="0" err="1" smtClean="0"/>
              <a:t>zakonima</a:t>
            </a:r>
            <a:r>
              <a:rPr lang="en-US" dirty="0" smtClean="0"/>
              <a:t>, u </a:t>
            </a:r>
            <a:r>
              <a:rPr lang="en-US" dirty="0" err="1" smtClean="0"/>
              <a:t>društvenim</a:t>
            </a:r>
            <a:r>
              <a:rPr lang="en-US" dirty="0" smtClean="0"/>
              <a:t> </a:t>
            </a:r>
            <a:r>
              <a:rPr lang="en-US" dirty="0" err="1" smtClean="0"/>
              <a:t>normama</a:t>
            </a:r>
            <a:r>
              <a:rPr lang="en-US" dirty="0" smtClean="0"/>
              <a:t> </a:t>
            </a:r>
            <a:r>
              <a:rPr lang="en-US" dirty="0" err="1" smtClean="0"/>
              <a:t>sadržani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razni</a:t>
            </a:r>
            <a:r>
              <a:rPr lang="en-US" dirty="0" smtClean="0"/>
              <a:t> </a:t>
            </a:r>
            <a:r>
              <a:rPr lang="en-US" dirty="0" err="1" smtClean="0"/>
              <a:t>oblici</a:t>
            </a:r>
            <a:r>
              <a:rPr lang="en-US" dirty="0" smtClean="0"/>
              <a:t> </a:t>
            </a:r>
            <a:r>
              <a:rPr lang="en-US" dirty="0" err="1" smtClean="0"/>
              <a:t>sankcija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“</a:t>
            </a:r>
            <a:r>
              <a:rPr lang="en-US" dirty="0" err="1" smtClean="0"/>
              <a:t>Naučni</a:t>
            </a:r>
            <a:r>
              <a:rPr lang="en-US" dirty="0" smtClean="0"/>
              <a:t> </a:t>
            </a:r>
            <a:r>
              <a:rPr lang="en-US" dirty="0" err="1" smtClean="0"/>
              <a:t>zakon</a:t>
            </a:r>
            <a:r>
              <a:rPr lang="en-US" dirty="0" smtClean="0"/>
              <a:t> je </a:t>
            </a:r>
            <a:r>
              <a:rPr lang="en-US" dirty="0" err="1" smtClean="0"/>
              <a:t>iskustven</a:t>
            </a:r>
            <a:r>
              <a:rPr lang="en-US" dirty="0" smtClean="0"/>
              <a:t> </a:t>
            </a:r>
            <a:r>
              <a:rPr lang="en-US" dirty="0" err="1" smtClean="0"/>
              <a:t>stav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izražava</a:t>
            </a:r>
            <a:r>
              <a:rPr lang="en-US" dirty="0" smtClean="0"/>
              <a:t>  </a:t>
            </a:r>
            <a:r>
              <a:rPr lang="en-US" dirty="0" err="1" smtClean="0"/>
              <a:t>neku</a:t>
            </a:r>
            <a:r>
              <a:rPr lang="en-US" dirty="0" smtClean="0"/>
              <a:t> </a:t>
            </a:r>
            <a:r>
              <a:rPr lang="en-US" dirty="0" err="1" smtClean="0"/>
              <a:t>opštu</a:t>
            </a:r>
            <a:r>
              <a:rPr lang="en-US" dirty="0" smtClean="0"/>
              <a:t> </a:t>
            </a:r>
            <a:r>
              <a:rPr lang="en-US" dirty="0" err="1" smtClean="0"/>
              <a:t>osobinu</a:t>
            </a:r>
            <a:r>
              <a:rPr lang="en-US" dirty="0" smtClean="0"/>
              <a:t> </a:t>
            </a:r>
            <a:r>
              <a:rPr lang="en-US" dirty="0" err="1" smtClean="0"/>
              <a:t>pojava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 smtClean="0"/>
              <a:t>njihov</a:t>
            </a:r>
            <a:r>
              <a:rPr lang="en-US" dirty="0" smtClean="0"/>
              <a:t> </a:t>
            </a:r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nužno</a:t>
            </a:r>
            <a:r>
              <a:rPr lang="en-US" dirty="0" smtClean="0"/>
              <a:t> </a:t>
            </a:r>
            <a:r>
              <a:rPr lang="en-US" dirty="0" err="1" smtClean="0"/>
              <a:t>proizilazi</a:t>
            </a:r>
            <a:r>
              <a:rPr lang="en-US" dirty="0" smtClean="0"/>
              <a:t> 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njihove</a:t>
            </a:r>
            <a:r>
              <a:rPr lang="en-US" dirty="0" smtClean="0"/>
              <a:t> </a:t>
            </a:r>
            <a:r>
              <a:rPr lang="en-US" dirty="0" err="1" smtClean="0"/>
              <a:t>prirode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određenih</a:t>
            </a:r>
            <a:r>
              <a:rPr lang="en-US" dirty="0" smtClean="0"/>
              <a:t> </a:t>
            </a:r>
            <a:r>
              <a:rPr lang="en-US" dirty="0" err="1" smtClean="0"/>
              <a:t>uslova</a:t>
            </a:r>
            <a:r>
              <a:rPr lang="en-US" dirty="0" smtClean="0"/>
              <a:t>.” (V. </a:t>
            </a:r>
            <a:r>
              <a:rPr lang="en-US" dirty="0" err="1" smtClean="0"/>
              <a:t>Milić</a:t>
            </a:r>
            <a:r>
              <a:rPr lang="en-US" dirty="0" smtClean="0"/>
              <a:t>, 1978 : 286)</a:t>
            </a:r>
          </a:p>
          <a:p>
            <a:pPr>
              <a:buNone/>
            </a:pPr>
            <a:r>
              <a:rPr lang="en-US" dirty="0" err="1" smtClean="0"/>
              <a:t>Ljudska</a:t>
            </a:r>
            <a:r>
              <a:rPr lang="en-US" dirty="0" smtClean="0"/>
              <a:t> </a:t>
            </a:r>
            <a:r>
              <a:rPr lang="en-US" dirty="0" err="1" smtClean="0"/>
              <a:t>praksa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uticati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 err="1" smtClean="0"/>
              <a:t>ispoljava</a:t>
            </a:r>
            <a:r>
              <a:rPr lang="en-US" dirty="0" smtClean="0"/>
              <a:t> </a:t>
            </a:r>
            <a:r>
              <a:rPr lang="en-US" dirty="0" err="1" smtClean="0"/>
              <a:t>drukčije</a:t>
            </a:r>
            <a:r>
              <a:rPr lang="en-US" dirty="0" smtClean="0"/>
              <a:t>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kad</a:t>
            </a:r>
            <a:r>
              <a:rPr lang="en-US" dirty="0" smtClean="0"/>
              <a:t> </a:t>
            </a:r>
            <a:r>
              <a:rPr lang="en-US" dirty="0" err="1" smtClean="0"/>
              <a:t>deluje</a:t>
            </a:r>
            <a:r>
              <a:rPr lang="en-US" dirty="0" smtClean="0"/>
              <a:t> </a:t>
            </a:r>
            <a:r>
              <a:rPr lang="en-US" dirty="0" err="1" smtClean="0"/>
              <a:t>stihijski</a:t>
            </a:r>
            <a:r>
              <a:rPr lang="en-US" dirty="0" smtClean="0"/>
              <a:t>, </a:t>
            </a:r>
            <a:r>
              <a:rPr lang="en-US" dirty="0" err="1" smtClean="0"/>
              <a:t>ako</a:t>
            </a:r>
            <a:r>
              <a:rPr lang="en-US" dirty="0" smtClean="0"/>
              <a:t> je u </a:t>
            </a:r>
            <a:r>
              <a:rPr lang="en-US" dirty="0" err="1" smtClean="0"/>
              <a:t>stanju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menja</a:t>
            </a:r>
            <a:r>
              <a:rPr lang="en-US" dirty="0" smtClean="0"/>
              <a:t> </a:t>
            </a:r>
            <a:r>
              <a:rPr lang="en-US" dirty="0" err="1" smtClean="0"/>
              <a:t>determinističku</a:t>
            </a:r>
            <a:r>
              <a:rPr lang="en-US" dirty="0" smtClean="0"/>
              <a:t> </a:t>
            </a:r>
            <a:r>
              <a:rPr lang="en-US" dirty="0" err="1" smtClean="0"/>
              <a:t>strukturu</a:t>
            </a:r>
            <a:r>
              <a:rPr lang="en-US" dirty="0" smtClean="0"/>
              <a:t> u </a:t>
            </a:r>
            <a:r>
              <a:rPr lang="en-US" dirty="0" err="1" smtClean="0"/>
              <a:t>kojoj</a:t>
            </a:r>
            <a:r>
              <a:rPr lang="en-US" dirty="0" smtClean="0"/>
              <a:t> on </a:t>
            </a:r>
            <a:r>
              <a:rPr lang="en-US" dirty="0" err="1" smtClean="0"/>
              <a:t>nastaje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 smtClean="0"/>
              <a:t>zakon</a:t>
            </a:r>
            <a:r>
              <a:rPr lang="en-US" dirty="0" smtClean="0"/>
              <a:t> je </a:t>
            </a:r>
            <a:r>
              <a:rPr lang="en-US" dirty="0" err="1" smtClean="0"/>
              <a:t>nužan</a:t>
            </a:r>
            <a:r>
              <a:rPr lang="en-US" dirty="0" smtClean="0"/>
              <a:t> </a:t>
            </a:r>
            <a:r>
              <a:rPr lang="en-US" dirty="0" err="1" smtClean="0"/>
              <a:t>odnos</a:t>
            </a:r>
            <a:r>
              <a:rPr lang="en-US" dirty="0" smtClean="0"/>
              <a:t> 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 err="1" smtClean="0"/>
              <a:t>determinističke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err="1" smtClean="0"/>
              <a:t>Širina</a:t>
            </a:r>
            <a:r>
              <a:rPr lang="en-US" dirty="0" smtClean="0"/>
              <a:t> </a:t>
            </a:r>
            <a:r>
              <a:rPr lang="en-US" dirty="0" err="1" smtClean="0"/>
              <a:t>iskustvenog</a:t>
            </a:r>
            <a:r>
              <a:rPr lang="en-US" dirty="0" smtClean="0"/>
              <a:t> </a:t>
            </a:r>
            <a:r>
              <a:rPr lang="en-US" dirty="0" err="1" smtClean="0"/>
              <a:t>delokruga</a:t>
            </a:r>
            <a:r>
              <a:rPr lang="en-US" dirty="0" smtClean="0"/>
              <a:t> u </a:t>
            </a:r>
            <a:r>
              <a:rPr lang="en-US" dirty="0" err="1" smtClean="0"/>
              <a:t>kome</a:t>
            </a:r>
            <a:r>
              <a:rPr lang="en-US" dirty="0" smtClean="0"/>
              <a:t> </a:t>
            </a:r>
            <a:r>
              <a:rPr lang="en-US" dirty="0" err="1" smtClean="0"/>
              <a:t>važe</a:t>
            </a:r>
            <a:r>
              <a:rPr lang="en-US" dirty="0" smtClean="0"/>
              <a:t> </a:t>
            </a:r>
            <a:r>
              <a:rPr lang="en-US" dirty="0" err="1" smtClean="0"/>
              <a:t>pojedini</a:t>
            </a:r>
            <a:r>
              <a:rPr lang="en-US" dirty="0" smtClean="0"/>
              <a:t> </a:t>
            </a:r>
            <a:r>
              <a:rPr lang="en-US" dirty="0" err="1" smtClean="0"/>
              <a:t>zakoni</a:t>
            </a:r>
            <a:r>
              <a:rPr lang="en-US" dirty="0" smtClean="0"/>
              <a:t> </a:t>
            </a:r>
            <a:r>
              <a:rPr lang="en-US" dirty="0" err="1" smtClean="0"/>
              <a:t>vrlo</a:t>
            </a:r>
            <a:r>
              <a:rPr lang="en-US" dirty="0" smtClean="0"/>
              <a:t> je </a:t>
            </a:r>
            <a:r>
              <a:rPr lang="en-US" dirty="0" err="1" smtClean="0"/>
              <a:t>različita</a:t>
            </a:r>
            <a:r>
              <a:rPr lang="en-US" dirty="0" smtClean="0"/>
              <a:t> u: a) </a:t>
            </a:r>
            <a:r>
              <a:rPr lang="en-US" dirty="0" err="1" smtClean="0"/>
              <a:t>sadržinskom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b) </a:t>
            </a:r>
            <a:r>
              <a:rPr lang="en-US" dirty="0" err="1" smtClean="0"/>
              <a:t>vremenskom</a:t>
            </a:r>
            <a:r>
              <a:rPr lang="en-US" dirty="0" smtClean="0"/>
              <a:t> </a:t>
            </a:r>
            <a:r>
              <a:rPr lang="en-US" dirty="0" err="1" smtClean="0"/>
              <a:t>pogledu</a:t>
            </a:r>
            <a:r>
              <a:rPr lang="en-US" dirty="0" smtClean="0"/>
              <a:t>. </a:t>
            </a:r>
            <a:r>
              <a:rPr lang="en-US" dirty="0" err="1" smtClean="0"/>
              <a:t>Opštiji</a:t>
            </a:r>
            <a:r>
              <a:rPr lang="en-US" dirty="0" smtClean="0"/>
              <a:t> </a:t>
            </a:r>
            <a:r>
              <a:rPr lang="en-US" dirty="0" err="1" smtClean="0"/>
              <a:t>zakoni</a:t>
            </a:r>
            <a:r>
              <a:rPr lang="en-US" dirty="0" smtClean="0"/>
              <a:t> </a:t>
            </a:r>
            <a:r>
              <a:rPr lang="en-US" dirty="0" err="1" smtClean="0"/>
              <a:t>važe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šire</a:t>
            </a:r>
            <a:r>
              <a:rPr lang="en-US" dirty="0" smtClean="0"/>
              <a:t> </a:t>
            </a:r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pojava</a:t>
            </a:r>
            <a:r>
              <a:rPr lang="en-US" dirty="0" smtClean="0"/>
              <a:t>. </a:t>
            </a: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zakoni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istorijskog</a:t>
            </a:r>
            <a:r>
              <a:rPr lang="en-US" dirty="0" smtClean="0"/>
              <a:t> </a:t>
            </a:r>
            <a:r>
              <a:rPr lang="en-US" dirty="0" err="1" smtClean="0"/>
              <a:t>karaktera</a:t>
            </a:r>
            <a:r>
              <a:rPr lang="en-US" dirty="0" smtClean="0"/>
              <a:t>. U </a:t>
            </a:r>
            <a:r>
              <a:rPr lang="en-US" dirty="0" err="1" smtClean="0"/>
              <a:t>onim</a:t>
            </a:r>
            <a:r>
              <a:rPr lang="en-US" dirty="0" smtClean="0"/>
              <a:t> </a:t>
            </a:r>
            <a:r>
              <a:rPr lang="en-US" dirty="0" err="1" smtClean="0"/>
              <a:t>oblastima</a:t>
            </a:r>
            <a:r>
              <a:rPr lang="en-US" dirty="0" smtClean="0"/>
              <a:t> </a:t>
            </a:r>
            <a:r>
              <a:rPr lang="en-US" dirty="0" err="1" smtClean="0"/>
              <a:t>stvarnosti</a:t>
            </a:r>
            <a:r>
              <a:rPr lang="en-US" dirty="0" smtClean="0"/>
              <a:t> </a:t>
            </a:r>
            <a:r>
              <a:rPr lang="en-US" dirty="0" err="1" smtClean="0"/>
              <a:t>gde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teče</a:t>
            </a:r>
            <a:r>
              <a:rPr lang="en-US" dirty="0" smtClean="0"/>
              <a:t> </a:t>
            </a:r>
            <a:r>
              <a:rPr lang="en-US" dirty="0" err="1" smtClean="0"/>
              <a:t>vrlo</a:t>
            </a:r>
            <a:r>
              <a:rPr lang="en-US" dirty="0" smtClean="0"/>
              <a:t> </a:t>
            </a:r>
            <a:r>
              <a:rPr lang="en-US" dirty="0" err="1" smtClean="0"/>
              <a:t>sporo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zanemariti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ta</a:t>
            </a:r>
            <a:r>
              <a:rPr lang="en-US" dirty="0" smtClean="0"/>
              <a:t> oblast </a:t>
            </a:r>
            <a:r>
              <a:rPr lang="en-US" dirty="0" err="1" smtClean="0"/>
              <a:t>menja</a:t>
            </a:r>
            <a:r>
              <a:rPr lang="en-US" dirty="0" smtClean="0"/>
              <a:t> u </a:t>
            </a:r>
            <a:r>
              <a:rPr lang="en-US" dirty="0" err="1" smtClean="0"/>
              <a:t>toku</a:t>
            </a:r>
            <a:r>
              <a:rPr lang="en-US" dirty="0" smtClean="0"/>
              <a:t> </a:t>
            </a:r>
            <a:r>
              <a:rPr lang="en-US" dirty="0" err="1" smtClean="0"/>
              <a:t>vremena</a:t>
            </a:r>
            <a:r>
              <a:rPr lang="en-US" dirty="0" smtClean="0"/>
              <a:t>.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096000"/>
          </a:xfrm>
        </p:spPr>
        <p:txBody>
          <a:bodyPr/>
          <a:lstStyle/>
          <a:p>
            <a:r>
              <a:rPr lang="en-US" dirty="0" err="1" smtClean="0"/>
              <a:t>Prikupljanje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– </a:t>
            </a:r>
            <a:r>
              <a:rPr lang="en-US" dirty="0" err="1" smtClean="0"/>
              <a:t>podaci</a:t>
            </a:r>
            <a:r>
              <a:rPr lang="en-US" dirty="0" smtClean="0"/>
              <a:t> se </a:t>
            </a:r>
            <a:r>
              <a:rPr lang="en-US" dirty="0" err="1" smtClean="0"/>
              <a:t>prikupljaju</a:t>
            </a:r>
            <a:r>
              <a:rPr lang="en-US" dirty="0" smtClean="0"/>
              <a:t> se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naučni</a:t>
            </a:r>
            <a:r>
              <a:rPr lang="en-US" dirty="0" smtClean="0"/>
              <a:t> </a:t>
            </a:r>
            <a:r>
              <a:rPr lang="en-US" dirty="0" err="1" smtClean="0"/>
              <a:t>cilj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želi</a:t>
            </a:r>
            <a:r>
              <a:rPr lang="en-US" dirty="0" smtClean="0"/>
              <a:t> </a:t>
            </a:r>
            <a:r>
              <a:rPr lang="en-US" dirty="0" err="1" smtClean="0"/>
              <a:t>postići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Opis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–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tačnog</a:t>
            </a:r>
            <a:r>
              <a:rPr lang="en-US" dirty="0" smtClean="0"/>
              <a:t> </a:t>
            </a:r>
            <a:r>
              <a:rPr lang="en-US" dirty="0" err="1" smtClean="0"/>
              <a:t>opisa</a:t>
            </a:r>
            <a:r>
              <a:rPr lang="en-US" dirty="0" smtClean="0"/>
              <a:t> </a:t>
            </a:r>
            <a:r>
              <a:rPr lang="en-US" dirty="0" err="1" smtClean="0"/>
              <a:t>zavise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ostale</a:t>
            </a:r>
            <a:r>
              <a:rPr lang="en-US" dirty="0" smtClean="0"/>
              <a:t> faze u </a:t>
            </a:r>
            <a:r>
              <a:rPr lang="en-US" dirty="0" err="1" smtClean="0"/>
              <a:t>istraživanju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Klasifikacija</a:t>
            </a:r>
            <a:r>
              <a:rPr lang="en-US" dirty="0" smtClean="0"/>
              <a:t> – </a:t>
            </a:r>
            <a:r>
              <a:rPr lang="en-US" dirty="0" err="1" smtClean="0"/>
              <a:t>unošenje</a:t>
            </a:r>
            <a:r>
              <a:rPr lang="en-US" dirty="0" smtClean="0"/>
              <a:t> </a:t>
            </a:r>
            <a:r>
              <a:rPr lang="en-US" dirty="0" err="1" smtClean="0"/>
              <a:t>reda</a:t>
            </a:r>
            <a:r>
              <a:rPr lang="en-US" dirty="0" smtClean="0"/>
              <a:t> u </a:t>
            </a:r>
            <a:r>
              <a:rPr lang="en-US" dirty="0" err="1" smtClean="0"/>
              <a:t>iskustvene</a:t>
            </a:r>
            <a:r>
              <a:rPr lang="en-US" dirty="0" smtClean="0"/>
              <a:t> </a:t>
            </a:r>
            <a:r>
              <a:rPr lang="en-US" dirty="0" err="1" smtClean="0"/>
              <a:t>podatke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prvi</a:t>
            </a:r>
            <a:r>
              <a:rPr lang="en-US" dirty="0" smtClean="0"/>
              <a:t> </a:t>
            </a:r>
            <a:r>
              <a:rPr lang="en-US" dirty="0" err="1" smtClean="0"/>
              <a:t>nagoveštaj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njih</a:t>
            </a:r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 err="1" smtClean="0"/>
              <a:t>dublje</a:t>
            </a:r>
            <a:r>
              <a:rPr lang="en-US" dirty="0" smtClean="0"/>
              <a:t> </a:t>
            </a:r>
            <a:r>
              <a:rPr lang="en-US" dirty="0" err="1" smtClean="0"/>
              <a:t>pravilnosti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zakonite</a:t>
            </a:r>
            <a:r>
              <a:rPr lang="en-US" dirty="0" smtClean="0"/>
              <a:t> </a:t>
            </a:r>
            <a:r>
              <a:rPr lang="en-US" dirty="0" err="1" smtClean="0"/>
              <a:t>veze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Definicije</a:t>
            </a:r>
            <a:r>
              <a:rPr lang="en-US" dirty="0" smtClean="0"/>
              <a:t> – </a:t>
            </a:r>
            <a:r>
              <a:rPr lang="en-US" dirty="0" err="1" smtClean="0"/>
              <a:t>izdvajaju</a:t>
            </a:r>
            <a:r>
              <a:rPr lang="en-US" dirty="0" smtClean="0"/>
              <a:t> </a:t>
            </a:r>
            <a:r>
              <a:rPr lang="en-US" dirty="0" err="1" smtClean="0"/>
              <a:t>glavne</a:t>
            </a:r>
            <a:r>
              <a:rPr lang="en-US" dirty="0" smtClean="0"/>
              <a:t> </a:t>
            </a:r>
            <a:r>
              <a:rPr lang="en-US" dirty="0" err="1" smtClean="0"/>
              <a:t>odlike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strukturu</a:t>
            </a:r>
            <a:r>
              <a:rPr lang="en-US" dirty="0" smtClean="0"/>
              <a:t> </a:t>
            </a:r>
            <a:r>
              <a:rPr lang="en-US" dirty="0" err="1" smtClean="0"/>
              <a:t>pojma</a:t>
            </a:r>
            <a:r>
              <a:rPr lang="en-US" dirty="0" smtClean="0"/>
              <a:t>, </a:t>
            </a:r>
            <a:r>
              <a:rPr lang="en-US" dirty="0" err="1" smtClean="0"/>
              <a:t>da</a:t>
            </a:r>
            <a:r>
              <a:rPr lang="en-US" dirty="0" smtClean="0"/>
              <a:t> bi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odredile</a:t>
            </a:r>
            <a:r>
              <a:rPr lang="en-US" dirty="0" smtClean="0"/>
              <a:t>, </a:t>
            </a:r>
            <a:r>
              <a:rPr lang="en-US" dirty="0" err="1" smtClean="0"/>
              <a:t>razgraničile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 smtClean="0"/>
              <a:t>pojmova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bi se </a:t>
            </a:r>
            <a:r>
              <a:rPr lang="en-US" dirty="0" err="1" smtClean="0"/>
              <a:t>omogućilo</a:t>
            </a:r>
            <a:r>
              <a:rPr lang="en-US" dirty="0" smtClean="0"/>
              <a:t> </a:t>
            </a:r>
            <a:r>
              <a:rPr lang="en-US" dirty="0" err="1" smtClean="0"/>
              <a:t>sistematsko</a:t>
            </a:r>
            <a:r>
              <a:rPr lang="en-US" dirty="0" smtClean="0"/>
              <a:t> </a:t>
            </a:r>
            <a:r>
              <a:rPr lang="en-US" dirty="0" err="1" smtClean="0"/>
              <a:t>ispitivanje</a:t>
            </a:r>
            <a:r>
              <a:rPr lang="en-US" dirty="0" smtClean="0"/>
              <a:t> </a:t>
            </a:r>
            <a:r>
              <a:rPr lang="en-US" dirty="0" err="1" smtClean="0"/>
              <a:t>sadržaja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odnose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U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oblastima</a:t>
            </a:r>
            <a:r>
              <a:rPr lang="en-US" dirty="0" smtClean="0"/>
              <a:t> </a:t>
            </a:r>
            <a:r>
              <a:rPr lang="en-US" dirty="0" err="1" smtClean="0"/>
              <a:t>stvarnosti</a:t>
            </a:r>
            <a:r>
              <a:rPr lang="en-US" dirty="0" smtClean="0"/>
              <a:t> </a:t>
            </a:r>
            <a:r>
              <a:rPr lang="en-US" dirty="0" err="1" smtClean="0"/>
              <a:t>istoričnost</a:t>
            </a:r>
            <a:r>
              <a:rPr lang="en-US" dirty="0" smtClean="0"/>
              <a:t> </a:t>
            </a:r>
            <a:r>
              <a:rPr lang="en-US" dirty="0" err="1" smtClean="0"/>
              <a:t>zakona</a:t>
            </a:r>
            <a:r>
              <a:rPr lang="en-US" dirty="0" smtClean="0"/>
              <a:t> se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uzimati</a:t>
            </a:r>
            <a:r>
              <a:rPr lang="en-US" dirty="0" smtClean="0"/>
              <a:t> u </a:t>
            </a:r>
            <a:r>
              <a:rPr lang="en-US" dirty="0" err="1" smtClean="0"/>
              <a:t>obzir</a:t>
            </a:r>
            <a:r>
              <a:rPr lang="en-US" dirty="0" smtClean="0"/>
              <a:t>.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err="1" smtClean="0"/>
              <a:t>Zakoni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apstraktni</a:t>
            </a:r>
            <a:r>
              <a:rPr lang="en-US" dirty="0" smtClean="0"/>
              <a:t>, a ne </a:t>
            </a:r>
            <a:r>
              <a:rPr lang="en-US" dirty="0" err="1" smtClean="0"/>
              <a:t>konkretno</a:t>
            </a:r>
            <a:r>
              <a:rPr lang="en-US" dirty="0" smtClean="0"/>
              <a:t> </a:t>
            </a:r>
            <a:r>
              <a:rPr lang="en-US" dirty="0" err="1" smtClean="0"/>
              <a:t>opisni</a:t>
            </a:r>
            <a:r>
              <a:rPr lang="en-US" dirty="0" smtClean="0"/>
              <a:t> </a:t>
            </a:r>
            <a:r>
              <a:rPr lang="en-US" dirty="0" err="1" smtClean="0"/>
              <a:t>stavovi</a:t>
            </a:r>
            <a:r>
              <a:rPr lang="en-US" dirty="0" smtClean="0"/>
              <a:t>. “</a:t>
            </a:r>
            <a:r>
              <a:rPr lang="en-US" dirty="0" err="1" smtClean="0"/>
              <a:t>Apstraktni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zakona</a:t>
            </a:r>
            <a:r>
              <a:rPr lang="en-US" dirty="0" smtClean="0"/>
              <a:t> </a:t>
            </a:r>
            <a:r>
              <a:rPr lang="en-US" dirty="0" err="1" smtClean="0"/>
              <a:t>ogleda</a:t>
            </a:r>
            <a:r>
              <a:rPr lang="en-US" dirty="0" smtClean="0"/>
              <a:t> se u </a:t>
            </a:r>
            <a:r>
              <a:rPr lang="en-US" dirty="0" err="1" smtClean="0"/>
              <a:t>izdvajanju</a:t>
            </a:r>
            <a:r>
              <a:rPr lang="en-US" dirty="0" smtClean="0"/>
              <a:t> 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 err="1" smtClean="0"/>
              <a:t>odnosa</a:t>
            </a:r>
            <a:r>
              <a:rPr lang="en-US" dirty="0" smtClean="0"/>
              <a:t> u </a:t>
            </a:r>
            <a:r>
              <a:rPr lang="en-US" dirty="0" err="1" smtClean="0"/>
              <a:t>strukturi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pojednostavljenju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one </a:t>
            </a:r>
            <a:r>
              <a:rPr lang="en-US" dirty="0" err="1" smtClean="0"/>
              <a:t>njene</a:t>
            </a:r>
            <a:r>
              <a:rPr lang="en-US" dirty="0" smtClean="0"/>
              <a:t> </a:t>
            </a:r>
            <a:r>
              <a:rPr lang="en-US" dirty="0" err="1" smtClean="0"/>
              <a:t>elemente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kojih</a:t>
            </a:r>
            <a:r>
              <a:rPr lang="en-US" dirty="0" smtClean="0"/>
              <a:t> </a:t>
            </a:r>
            <a:r>
              <a:rPr lang="en-US" dirty="0" err="1" smtClean="0"/>
              <a:t>zakon</a:t>
            </a:r>
            <a:r>
              <a:rPr lang="en-US" dirty="0" smtClean="0"/>
              <a:t> ne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postojati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kojima</a:t>
            </a:r>
            <a:r>
              <a:rPr lang="en-US" dirty="0" smtClean="0"/>
              <a:t> se on </a:t>
            </a:r>
            <a:r>
              <a:rPr lang="en-US" dirty="0" err="1" smtClean="0"/>
              <a:t>javlja</a:t>
            </a:r>
            <a:r>
              <a:rPr lang="en-US" dirty="0" smtClean="0"/>
              <a:t> u </a:t>
            </a:r>
            <a:r>
              <a:rPr lang="en-US" dirty="0" err="1" smtClean="0"/>
              <a:t>najčistijem</a:t>
            </a:r>
            <a:r>
              <a:rPr lang="en-US" dirty="0" smtClean="0"/>
              <a:t> </a:t>
            </a:r>
            <a:r>
              <a:rPr lang="en-US" dirty="0" err="1" smtClean="0"/>
              <a:t>vidu</a:t>
            </a:r>
            <a:r>
              <a:rPr lang="en-US" dirty="0" smtClean="0"/>
              <a:t>.” (V. </a:t>
            </a:r>
            <a:r>
              <a:rPr lang="en-US" dirty="0" err="1" smtClean="0"/>
              <a:t>Milić</a:t>
            </a:r>
            <a:r>
              <a:rPr lang="en-US" dirty="0" smtClean="0"/>
              <a:t>, 1978 : 288) 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Širina</a:t>
            </a:r>
            <a:r>
              <a:rPr lang="en-US" dirty="0" smtClean="0"/>
              <a:t> </a:t>
            </a:r>
            <a:r>
              <a:rPr lang="en-US" dirty="0" err="1" smtClean="0"/>
              <a:t>važenja</a:t>
            </a:r>
            <a:r>
              <a:rPr lang="en-US" dirty="0" smtClean="0"/>
              <a:t> </a:t>
            </a:r>
            <a:r>
              <a:rPr lang="en-US" dirty="0" err="1" smtClean="0"/>
              <a:t>svakog</a:t>
            </a:r>
            <a:r>
              <a:rPr lang="en-US" dirty="0" smtClean="0"/>
              <a:t> </a:t>
            </a:r>
            <a:r>
              <a:rPr lang="en-US" dirty="0" err="1" smtClean="0"/>
              <a:t>pojedinačnog</a:t>
            </a:r>
            <a:r>
              <a:rPr lang="en-US" dirty="0" smtClean="0"/>
              <a:t> </a:t>
            </a:r>
            <a:r>
              <a:rPr lang="en-US" dirty="0" err="1" smtClean="0"/>
              <a:t>zakona</a:t>
            </a:r>
            <a:r>
              <a:rPr lang="en-US" dirty="0" smtClean="0"/>
              <a:t> </a:t>
            </a:r>
            <a:r>
              <a:rPr lang="en-US" dirty="0" err="1" smtClean="0"/>
              <a:t>zavisi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toga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njegovi</a:t>
            </a:r>
            <a:r>
              <a:rPr lang="en-US" dirty="0" smtClean="0"/>
              <a:t> </a:t>
            </a:r>
            <a:r>
              <a:rPr lang="en-US" dirty="0" err="1" smtClean="0"/>
              <a:t>uslovi</a:t>
            </a:r>
            <a:r>
              <a:rPr lang="en-US" dirty="0" smtClean="0"/>
              <a:t> </a:t>
            </a:r>
            <a:r>
              <a:rPr lang="en-US" dirty="0" err="1" smtClean="0"/>
              <a:t>opšte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trajne</a:t>
            </a:r>
            <a:r>
              <a:rPr lang="en-US" dirty="0" smtClean="0"/>
              <a:t> </a:t>
            </a:r>
            <a:r>
              <a:rPr lang="en-US" dirty="0" err="1" smtClean="0"/>
              <a:t>osobine</a:t>
            </a:r>
            <a:r>
              <a:rPr lang="en-US" dirty="0" smtClean="0"/>
              <a:t> </a:t>
            </a:r>
            <a:r>
              <a:rPr lang="en-US" dirty="0" err="1" smtClean="0"/>
              <a:t>određene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r>
              <a:rPr lang="en-US" dirty="0" smtClean="0"/>
              <a:t>. “</a:t>
            </a:r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 smtClean="0"/>
              <a:t>naučni</a:t>
            </a:r>
            <a:r>
              <a:rPr lang="en-US" dirty="0" smtClean="0"/>
              <a:t> </a:t>
            </a:r>
            <a:r>
              <a:rPr lang="en-US" dirty="0" err="1" smtClean="0"/>
              <a:t>zakon</a:t>
            </a:r>
            <a:r>
              <a:rPr lang="en-US" dirty="0" smtClean="0"/>
              <a:t> je </a:t>
            </a:r>
            <a:r>
              <a:rPr lang="en-US" dirty="0" err="1" smtClean="0"/>
              <a:t>opšti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apstraktan</a:t>
            </a:r>
            <a:r>
              <a:rPr lang="en-US" dirty="0" smtClean="0"/>
              <a:t> </a:t>
            </a:r>
            <a:r>
              <a:rPr lang="en-US" dirty="0" err="1" smtClean="0"/>
              <a:t>stav</a:t>
            </a:r>
            <a:r>
              <a:rPr lang="en-US" dirty="0" smtClean="0"/>
              <a:t> o </a:t>
            </a:r>
            <a:r>
              <a:rPr lang="en-US" dirty="0" err="1" smtClean="0"/>
              <a:t>nekom</a:t>
            </a:r>
            <a:r>
              <a:rPr lang="en-US" dirty="0" smtClean="0"/>
              <a:t> </a:t>
            </a:r>
            <a:r>
              <a:rPr lang="en-US" dirty="0" err="1" smtClean="0"/>
              <a:t>nužnom</a:t>
            </a:r>
            <a:r>
              <a:rPr lang="en-US" dirty="0" smtClean="0"/>
              <a:t> </a:t>
            </a:r>
            <a:r>
              <a:rPr lang="en-US" dirty="0" err="1" smtClean="0"/>
              <a:t>odnosu</a:t>
            </a:r>
            <a:r>
              <a:rPr lang="en-US" dirty="0" smtClean="0"/>
              <a:t>; </a:t>
            </a:r>
            <a:r>
              <a:rPr lang="en-US" dirty="0" err="1" smtClean="0"/>
              <a:t>opšti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en-US" dirty="0" smtClean="0"/>
              <a:t> se </a:t>
            </a:r>
            <a:r>
              <a:rPr lang="en-US" dirty="0" err="1" smtClean="0"/>
              <a:t>pretpostavlja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važi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pojedinačne</a:t>
            </a:r>
            <a:r>
              <a:rPr lang="en-US" dirty="0" smtClean="0"/>
              <a:t> </a:t>
            </a:r>
            <a:r>
              <a:rPr lang="en-US" dirty="0" err="1" smtClean="0"/>
              <a:t>slučajeve</a:t>
            </a:r>
            <a:r>
              <a:rPr lang="en-US" dirty="0" smtClean="0"/>
              <a:t> u </a:t>
            </a:r>
            <a:r>
              <a:rPr lang="en-US" dirty="0" err="1" smtClean="0"/>
              <a:t>kojima</a:t>
            </a:r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uslovi</a:t>
            </a:r>
            <a:r>
              <a:rPr lang="en-US" dirty="0" smtClean="0"/>
              <a:t> </a:t>
            </a:r>
            <a:r>
              <a:rPr lang="en-US" dirty="0" err="1" smtClean="0"/>
              <a:t>sadržani</a:t>
            </a:r>
            <a:r>
              <a:rPr lang="en-US" dirty="0" smtClean="0"/>
              <a:t> u </a:t>
            </a:r>
            <a:r>
              <a:rPr lang="en-US" dirty="0" err="1" smtClean="0"/>
              <a:t>njegovoj</a:t>
            </a:r>
            <a:r>
              <a:rPr lang="en-US" dirty="0" smtClean="0"/>
              <a:t> </a:t>
            </a:r>
            <a:r>
              <a:rPr lang="en-US" dirty="0" err="1" smtClean="0"/>
              <a:t>formulaciji</a:t>
            </a:r>
            <a:r>
              <a:rPr lang="en-US" dirty="0" smtClean="0"/>
              <a:t>, a </a:t>
            </a:r>
            <a:r>
              <a:rPr lang="en-US" dirty="0" err="1" smtClean="0"/>
              <a:t>apstraktan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en-US" dirty="0" smtClean="0"/>
              <a:t> se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uslovi</a:t>
            </a:r>
            <a:r>
              <a:rPr lang="en-US" dirty="0" smtClean="0"/>
              <a:t> </a:t>
            </a:r>
            <a:r>
              <a:rPr lang="en-US" dirty="0" err="1" smtClean="0"/>
              <a:t>izdvajaju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konkretne</a:t>
            </a:r>
            <a:r>
              <a:rPr lang="en-US" dirty="0" smtClean="0"/>
              <a:t> </a:t>
            </a:r>
            <a:r>
              <a:rPr lang="en-US" dirty="0" err="1" smtClean="0"/>
              <a:t>stvarnosti</a:t>
            </a:r>
            <a:r>
              <a:rPr lang="en-US" dirty="0" smtClean="0"/>
              <a:t>.” (V. </a:t>
            </a:r>
            <a:r>
              <a:rPr lang="en-US" dirty="0" err="1" smtClean="0"/>
              <a:t>Milić</a:t>
            </a:r>
            <a:r>
              <a:rPr lang="en-US" dirty="0" smtClean="0"/>
              <a:t>, 1978 : 289) </a:t>
            </a:r>
          </a:p>
          <a:p>
            <a:pPr>
              <a:buNone/>
            </a:pPr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 smtClean="0"/>
              <a:t>zakon</a:t>
            </a:r>
            <a:r>
              <a:rPr lang="en-US" dirty="0" smtClean="0"/>
              <a:t>  a) </a:t>
            </a:r>
            <a:r>
              <a:rPr lang="en-US" dirty="0" err="1" smtClean="0"/>
              <a:t>upotpunjava</a:t>
            </a:r>
            <a:r>
              <a:rPr lang="en-US" dirty="0" smtClean="0"/>
              <a:t> </a:t>
            </a:r>
            <a:r>
              <a:rPr lang="en-US" dirty="0" err="1" smtClean="0"/>
              <a:t>saznanja</a:t>
            </a:r>
            <a:r>
              <a:rPr lang="en-US" dirty="0" smtClean="0"/>
              <a:t> o </a:t>
            </a:r>
            <a:r>
              <a:rPr lang="en-US" dirty="0" err="1" smtClean="0"/>
              <a:t>iskustvenoj</a:t>
            </a:r>
            <a:r>
              <a:rPr lang="en-US" dirty="0" smtClean="0"/>
              <a:t> </a:t>
            </a:r>
            <a:r>
              <a:rPr lang="en-US" dirty="0" err="1" smtClean="0"/>
              <a:t>strukturi</a:t>
            </a:r>
            <a:r>
              <a:rPr lang="en-US" dirty="0" smtClean="0"/>
              <a:t> u </a:t>
            </a:r>
            <a:r>
              <a:rPr lang="en-US" dirty="0" err="1" smtClean="0"/>
              <a:t>kojoj</a:t>
            </a:r>
            <a:r>
              <a:rPr lang="en-US" dirty="0" smtClean="0"/>
              <a:t> </a:t>
            </a:r>
            <a:r>
              <a:rPr lang="en-US" dirty="0" err="1" smtClean="0"/>
              <a:t>nastaje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b) </a:t>
            </a:r>
            <a:r>
              <a:rPr lang="en-US" dirty="0" err="1" smtClean="0"/>
              <a:t>omogućava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</a:t>
            </a:r>
            <a:r>
              <a:rPr lang="en-US" dirty="0" err="1" smtClean="0"/>
              <a:t>jedne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njegovih</a:t>
            </a:r>
            <a:r>
              <a:rPr lang="en-US" dirty="0" smtClean="0"/>
              <a:t> </a:t>
            </a:r>
            <a:r>
              <a:rPr lang="en-US" dirty="0" err="1" smtClean="0"/>
              <a:t>promenljivih</a:t>
            </a:r>
            <a:r>
              <a:rPr lang="en-US" dirty="0" smtClean="0"/>
              <a:t> </a:t>
            </a:r>
            <a:r>
              <a:rPr lang="en-US" dirty="0" err="1" smtClean="0"/>
              <a:t>predviđa</a:t>
            </a:r>
            <a:r>
              <a:rPr lang="en-US" dirty="0" smtClean="0"/>
              <a:t> </a:t>
            </a:r>
            <a:r>
              <a:rPr lang="en-US" dirty="0" err="1" smtClean="0"/>
              <a:t>druga</a:t>
            </a:r>
            <a:r>
              <a:rPr lang="en-US" dirty="0" smtClean="0"/>
              <a:t>. (</a:t>
            </a:r>
            <a:r>
              <a:rPr lang="en-US" dirty="0" err="1" smtClean="0"/>
              <a:t>npr</a:t>
            </a:r>
            <a:r>
              <a:rPr lang="en-US" dirty="0" smtClean="0"/>
              <a:t>.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podaci</a:t>
            </a:r>
            <a:r>
              <a:rPr lang="en-US" dirty="0" smtClean="0"/>
              <a:t> o </a:t>
            </a:r>
            <a:r>
              <a:rPr lang="en-US" dirty="0" err="1" smtClean="0"/>
              <a:t>dohotku</a:t>
            </a:r>
            <a:r>
              <a:rPr lang="en-US" dirty="0" smtClean="0"/>
              <a:t>, </a:t>
            </a:r>
            <a:r>
              <a:rPr lang="en-US" dirty="0" err="1" smtClean="0"/>
              <a:t>funkcionalnom</a:t>
            </a:r>
            <a:r>
              <a:rPr lang="en-US" dirty="0" smtClean="0"/>
              <a:t> </a:t>
            </a:r>
            <a:r>
              <a:rPr lang="en-US" dirty="0" err="1" smtClean="0"/>
              <a:t>sadržaju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društvenom</a:t>
            </a:r>
            <a:r>
              <a:rPr lang="en-US" dirty="0" smtClean="0"/>
              <a:t> </a:t>
            </a:r>
            <a:r>
              <a:rPr lang="en-US" dirty="0" err="1" smtClean="0"/>
              <a:t>ugledu</a:t>
            </a:r>
            <a:r>
              <a:rPr lang="en-US" dirty="0" smtClean="0"/>
              <a:t> </a:t>
            </a:r>
            <a:r>
              <a:rPr lang="en-US" dirty="0" err="1" smtClean="0"/>
              <a:t>zanimanja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o </a:t>
            </a:r>
            <a:r>
              <a:rPr lang="en-US" dirty="0" err="1" smtClean="0"/>
              <a:t>stepenu</a:t>
            </a:r>
            <a:r>
              <a:rPr lang="en-US" dirty="0" smtClean="0"/>
              <a:t> </a:t>
            </a:r>
            <a:r>
              <a:rPr lang="en-US" dirty="0" err="1" smtClean="0"/>
              <a:t>društvene</a:t>
            </a:r>
            <a:r>
              <a:rPr lang="en-US" dirty="0" smtClean="0"/>
              <a:t> </a:t>
            </a:r>
            <a:r>
              <a:rPr lang="en-US" dirty="0" err="1" smtClean="0"/>
              <a:t>moći</a:t>
            </a:r>
            <a:r>
              <a:rPr lang="en-US" dirty="0" smtClean="0"/>
              <a:t>,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predvideti</a:t>
            </a:r>
            <a:r>
              <a:rPr lang="en-US" dirty="0" smtClean="0"/>
              <a:t> </a:t>
            </a:r>
            <a:r>
              <a:rPr lang="en-US" dirty="0" err="1" smtClean="0"/>
              <a:t>učestalost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intenzitet</a:t>
            </a:r>
            <a:r>
              <a:rPr lang="en-US" dirty="0" smtClean="0"/>
              <a:t> </a:t>
            </a:r>
            <a:r>
              <a:rPr lang="en-US" dirty="0" err="1" smtClean="0"/>
              <a:t>različitih</a:t>
            </a:r>
            <a:r>
              <a:rPr lang="en-US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 </a:t>
            </a:r>
            <a:r>
              <a:rPr lang="en-US" dirty="0" err="1" smtClean="0"/>
              <a:t>neformalnih</a:t>
            </a:r>
            <a:r>
              <a:rPr lang="en-US" dirty="0" smtClean="0"/>
              <a:t> </a:t>
            </a:r>
            <a:r>
              <a:rPr lang="en-US" dirty="0" err="1" smtClean="0"/>
              <a:t>međuličnih</a:t>
            </a:r>
            <a:r>
              <a:rPr lang="en-US" dirty="0" smtClean="0"/>
              <a:t> </a:t>
            </a:r>
            <a:r>
              <a:rPr lang="en-US" dirty="0" err="1" smtClean="0"/>
              <a:t>veza</a:t>
            </a:r>
            <a:r>
              <a:rPr lang="en-US" dirty="0" smtClean="0"/>
              <a:t>. S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, </a:t>
            </a:r>
            <a:r>
              <a:rPr lang="en-US" dirty="0" err="1" smtClean="0"/>
              <a:t>ako</a:t>
            </a:r>
            <a:r>
              <a:rPr lang="en-US" dirty="0" smtClean="0"/>
              <a:t> se </a:t>
            </a:r>
            <a:r>
              <a:rPr lang="en-US" dirty="0" err="1" smtClean="0"/>
              <a:t>neformalni</a:t>
            </a:r>
            <a:r>
              <a:rPr lang="en-US" dirty="0" smtClean="0"/>
              <a:t> </a:t>
            </a:r>
            <a:r>
              <a:rPr lang="en-US" dirty="0" err="1" smtClean="0"/>
              <a:t>međulični</a:t>
            </a:r>
            <a:r>
              <a:rPr lang="en-US" dirty="0" smtClean="0"/>
              <a:t> </a:t>
            </a:r>
            <a:r>
              <a:rPr lang="en-US" dirty="0" err="1" smtClean="0"/>
              <a:t>odnosi</a:t>
            </a:r>
            <a:r>
              <a:rPr lang="en-US" dirty="0" smtClean="0"/>
              <a:t> </a:t>
            </a:r>
            <a:r>
              <a:rPr lang="en-US" dirty="0" err="1" smtClean="0"/>
              <a:t>značajnije</a:t>
            </a:r>
            <a:r>
              <a:rPr lang="en-US" dirty="0" smtClean="0"/>
              <a:t> </a:t>
            </a:r>
            <a:r>
              <a:rPr lang="en-US" dirty="0" err="1" smtClean="0"/>
              <a:t>menjaju</a:t>
            </a:r>
            <a:r>
              <a:rPr lang="en-US" dirty="0" smtClean="0"/>
              <a:t>,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Opravdano</a:t>
            </a:r>
            <a:r>
              <a:rPr lang="en-US" dirty="0" smtClean="0"/>
              <a:t> je </a:t>
            </a:r>
            <a:r>
              <a:rPr lang="en-US" dirty="0" err="1" smtClean="0"/>
              <a:t>pretpostaviti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u </a:t>
            </a:r>
            <a:r>
              <a:rPr lang="en-US" dirty="0" err="1" smtClean="0"/>
              <a:t>društvenoj</a:t>
            </a:r>
            <a:r>
              <a:rPr lang="en-US" dirty="0" smtClean="0"/>
              <a:t> </a:t>
            </a:r>
            <a:r>
              <a:rPr lang="en-US" dirty="0" err="1" smtClean="0"/>
              <a:t>strukturi</a:t>
            </a:r>
            <a:r>
              <a:rPr lang="en-US" dirty="0" smtClean="0"/>
              <a:t> </a:t>
            </a:r>
            <a:r>
              <a:rPr lang="en-US" dirty="0" err="1" smtClean="0"/>
              <a:t>zbivaju</a:t>
            </a:r>
            <a:r>
              <a:rPr lang="en-US" dirty="0" smtClean="0"/>
              <a:t> </a:t>
            </a:r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 err="1" smtClean="0"/>
              <a:t>krupnije</a:t>
            </a:r>
            <a:r>
              <a:rPr lang="en-US" dirty="0" smtClean="0"/>
              <a:t> </a:t>
            </a:r>
            <a:r>
              <a:rPr lang="en-US" dirty="0" err="1" smtClean="0"/>
              <a:t>promene</a:t>
            </a:r>
            <a:r>
              <a:rPr lang="en-US" dirty="0" smtClean="0"/>
              <a:t>.)</a:t>
            </a:r>
          </a:p>
          <a:p>
            <a:pPr>
              <a:buNone/>
            </a:pPr>
            <a:r>
              <a:rPr lang="en-US" dirty="0" err="1" smtClean="0"/>
              <a:t>Širina</a:t>
            </a:r>
            <a:r>
              <a:rPr lang="en-US" dirty="0" smtClean="0"/>
              <a:t> </a:t>
            </a:r>
            <a:r>
              <a:rPr lang="en-US" dirty="0" err="1" smtClean="0"/>
              <a:t>važenja</a:t>
            </a:r>
            <a:r>
              <a:rPr lang="en-US" dirty="0" smtClean="0"/>
              <a:t> </a:t>
            </a:r>
            <a:r>
              <a:rPr lang="en-US" dirty="0" err="1" smtClean="0"/>
              <a:t>pojedinih</a:t>
            </a:r>
            <a:r>
              <a:rPr lang="en-US" dirty="0" smtClean="0"/>
              <a:t> </a:t>
            </a:r>
            <a:r>
              <a:rPr lang="en-US" dirty="0" err="1" smtClean="0"/>
              <a:t>zakona</a:t>
            </a:r>
            <a:r>
              <a:rPr lang="en-US" dirty="0" smtClean="0"/>
              <a:t> </a:t>
            </a:r>
            <a:r>
              <a:rPr lang="en-US" dirty="0" err="1" smtClean="0"/>
              <a:t>zavisi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okolnosti</a:t>
            </a:r>
            <a:r>
              <a:rPr lang="en-US" dirty="0" smtClean="0"/>
              <a:t>: a) </a:t>
            </a:r>
            <a:r>
              <a:rPr lang="en-US" dirty="0" err="1" smtClean="0"/>
              <a:t>obima</a:t>
            </a:r>
            <a:r>
              <a:rPr lang="en-US" dirty="0" smtClean="0"/>
              <a:t> u </a:t>
            </a:r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 err="1" smtClean="0"/>
              <a:t>uključenih</a:t>
            </a:r>
            <a:r>
              <a:rPr lang="en-US" dirty="0" smtClean="0"/>
              <a:t> </a:t>
            </a:r>
            <a:r>
              <a:rPr lang="en-US" dirty="0" err="1" smtClean="0"/>
              <a:t>pojava</a:t>
            </a:r>
            <a:r>
              <a:rPr lang="en-US" dirty="0" smtClean="0"/>
              <a:t>; b) </a:t>
            </a:r>
            <a:r>
              <a:rPr lang="en-US" dirty="0" err="1" smtClean="0"/>
              <a:t>složenosti</a:t>
            </a:r>
            <a:r>
              <a:rPr lang="en-US" dirty="0" smtClean="0"/>
              <a:t> </a:t>
            </a:r>
            <a:r>
              <a:rPr lang="en-US" dirty="0" err="1" smtClean="0"/>
              <a:t>determinističkog</a:t>
            </a:r>
            <a:r>
              <a:rPr lang="en-US" dirty="0" smtClean="0"/>
              <a:t> </a:t>
            </a:r>
            <a:r>
              <a:rPr lang="en-US" dirty="0" err="1" smtClean="0"/>
              <a:t>spleta</a:t>
            </a:r>
            <a:r>
              <a:rPr lang="en-US" dirty="0" smtClean="0"/>
              <a:t> u </a:t>
            </a:r>
            <a:r>
              <a:rPr lang="en-US" dirty="0" err="1" smtClean="0"/>
              <a:t>kome</a:t>
            </a:r>
            <a:r>
              <a:rPr lang="en-US" dirty="0" smtClean="0"/>
              <a:t> se </a:t>
            </a:r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 err="1" smtClean="0"/>
              <a:t>ostvaruje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Da</a:t>
            </a:r>
            <a:r>
              <a:rPr lang="en-US" dirty="0" smtClean="0"/>
              <a:t> bi </a:t>
            </a:r>
            <a:r>
              <a:rPr lang="en-US" dirty="0" err="1" smtClean="0"/>
              <a:t>zakon</a:t>
            </a:r>
            <a:r>
              <a:rPr lang="en-US" dirty="0" smtClean="0"/>
              <a:t> bio </a:t>
            </a:r>
            <a:r>
              <a:rPr lang="en-US" dirty="0" err="1" smtClean="0"/>
              <a:t>dovoljno</a:t>
            </a:r>
            <a:r>
              <a:rPr lang="en-US" dirty="0" smtClean="0"/>
              <a:t> </a:t>
            </a:r>
            <a:r>
              <a:rPr lang="en-US" dirty="0" err="1" smtClean="0"/>
              <a:t>određen</a:t>
            </a:r>
            <a:r>
              <a:rPr lang="en-US" dirty="0" smtClean="0"/>
              <a:t>, </a:t>
            </a:r>
            <a:r>
              <a:rPr lang="en-US" dirty="0" err="1" smtClean="0"/>
              <a:t>neophodno</a:t>
            </a:r>
            <a:r>
              <a:rPr lang="en-US" dirty="0" smtClean="0"/>
              <a:t> je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znatno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specifikuju</a:t>
            </a:r>
            <a:r>
              <a:rPr lang="en-US" dirty="0" smtClean="0"/>
              <a:t> </a:t>
            </a:r>
            <a:r>
              <a:rPr lang="en-US" dirty="0" err="1" smtClean="0"/>
              <a:t>uslovi</a:t>
            </a:r>
            <a:r>
              <a:rPr lang="en-US" dirty="0" smtClean="0"/>
              <a:t> u </a:t>
            </a:r>
            <a:r>
              <a:rPr lang="en-US" dirty="0" err="1" smtClean="0"/>
              <a:t>kojima</a:t>
            </a:r>
            <a:r>
              <a:rPr lang="en-US" dirty="0" smtClean="0"/>
              <a:t> se on </a:t>
            </a:r>
            <a:r>
              <a:rPr lang="en-US" dirty="0" err="1" smtClean="0"/>
              <a:t>uspostavlja</a:t>
            </a:r>
            <a:r>
              <a:rPr lang="en-US" dirty="0" smtClean="0"/>
              <a:t>, </a:t>
            </a:r>
            <a:r>
              <a:rPr lang="en-US" dirty="0" err="1" smtClean="0"/>
              <a:t>tj</a:t>
            </a:r>
            <a:r>
              <a:rPr lang="en-US" dirty="0" smtClean="0"/>
              <a:t>. </a:t>
            </a:r>
            <a:r>
              <a:rPr lang="en-US" dirty="0" err="1" smtClean="0"/>
              <a:t>da</a:t>
            </a:r>
            <a:r>
              <a:rPr lang="en-US" dirty="0" smtClean="0"/>
              <a:t> se u </a:t>
            </a:r>
            <a:r>
              <a:rPr lang="en-US" dirty="0" err="1" smtClean="0"/>
              <a:t>formulaciju</a:t>
            </a:r>
            <a:r>
              <a:rPr lang="en-US" dirty="0" smtClean="0"/>
              <a:t> </a:t>
            </a:r>
            <a:r>
              <a:rPr lang="en-US" dirty="0" err="1" smtClean="0"/>
              <a:t>zakona</a:t>
            </a:r>
            <a:r>
              <a:rPr lang="en-US" dirty="0" smtClean="0"/>
              <a:t>  </a:t>
            </a:r>
            <a:r>
              <a:rPr lang="en-US" dirty="0" err="1" smtClean="0"/>
              <a:t>uključi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veći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tzv</a:t>
            </a:r>
            <a:r>
              <a:rPr lang="en-US" dirty="0" smtClean="0"/>
              <a:t>. </a:t>
            </a:r>
            <a:r>
              <a:rPr lang="en-US" dirty="0" err="1" smtClean="0"/>
              <a:t>relevantnih</a:t>
            </a:r>
            <a:r>
              <a:rPr lang="en-US" dirty="0" smtClean="0"/>
              <a:t> </a:t>
            </a:r>
            <a:r>
              <a:rPr lang="en-US" dirty="0" err="1" smtClean="0"/>
              <a:t>uslova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Shema</a:t>
            </a:r>
            <a:r>
              <a:rPr lang="en-US" dirty="0" smtClean="0"/>
              <a:t> </a:t>
            </a:r>
            <a:r>
              <a:rPr lang="en-US" dirty="0" err="1" smtClean="0"/>
              <a:t>nacrta</a:t>
            </a:r>
            <a:r>
              <a:rPr lang="en-US" dirty="0" smtClean="0"/>
              <a:t> </a:t>
            </a:r>
            <a:r>
              <a:rPr lang="en-US" dirty="0" err="1" smtClean="0"/>
              <a:t>istraživanja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Formulacija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r>
              <a:rPr lang="en-US" dirty="0" smtClean="0"/>
              <a:t>, </a:t>
            </a:r>
            <a:r>
              <a:rPr lang="en-US" dirty="0" err="1" smtClean="0"/>
              <a:t>određivanje</a:t>
            </a:r>
            <a:r>
              <a:rPr lang="en-US" dirty="0" smtClean="0"/>
              <a:t> </a:t>
            </a:r>
            <a:r>
              <a:rPr lang="en-US" dirty="0" err="1" smtClean="0"/>
              <a:t>predmeta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ciljeva</a:t>
            </a:r>
            <a:r>
              <a:rPr lang="en-US" dirty="0" smtClean="0"/>
              <a:t> </a:t>
            </a:r>
            <a:r>
              <a:rPr lang="en-US" dirty="0" err="1" smtClean="0"/>
              <a:t>istraživanja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Izbor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rešenje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sakupljanje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Utvrđivanje</a:t>
            </a:r>
            <a:r>
              <a:rPr lang="en-US" dirty="0" smtClean="0"/>
              <a:t> </a:t>
            </a:r>
            <a:r>
              <a:rPr lang="en-US" dirty="0" err="1" smtClean="0"/>
              <a:t>populacije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uzorka</a:t>
            </a:r>
            <a:r>
              <a:rPr lang="en-US" dirty="0" smtClean="0"/>
              <a:t> </a:t>
            </a:r>
            <a:r>
              <a:rPr lang="en-US" dirty="0" err="1" smtClean="0"/>
              <a:t>populacije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ispitivanje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Prikupljanje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Analiza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obrada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Redakcija</a:t>
            </a:r>
            <a:r>
              <a:rPr lang="en-US" dirty="0" smtClean="0"/>
              <a:t> </a:t>
            </a:r>
            <a:r>
              <a:rPr lang="en-US" dirty="0" err="1" smtClean="0"/>
              <a:t>zaključaka</a:t>
            </a:r>
            <a:r>
              <a:rPr lang="en-US" dirty="0" smtClean="0"/>
              <a:t>, </a:t>
            </a:r>
            <a:r>
              <a:rPr lang="en-US" dirty="0" err="1" smtClean="0"/>
              <a:t>preporuke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akciju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Orijentaciona</a:t>
            </a:r>
            <a:r>
              <a:rPr lang="en-US" dirty="0" smtClean="0"/>
              <a:t> (</a:t>
            </a:r>
            <a:r>
              <a:rPr lang="en-US" dirty="0" err="1" smtClean="0"/>
              <a:t>eksplorativna</a:t>
            </a:r>
            <a:r>
              <a:rPr lang="en-US" dirty="0" smtClean="0"/>
              <a:t>) </a:t>
            </a:r>
            <a:r>
              <a:rPr lang="en-US" dirty="0" err="1" smtClean="0"/>
              <a:t>istraživanja</a:t>
            </a:r>
            <a:r>
              <a:rPr lang="en-US" dirty="0" smtClean="0"/>
              <a:t> –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cilj</a:t>
            </a:r>
            <a:r>
              <a:rPr lang="en-US" dirty="0" smtClean="0"/>
              <a:t> je </a:t>
            </a:r>
            <a:r>
              <a:rPr lang="en-US" dirty="0" err="1" smtClean="0"/>
              <a:t>postizanje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većeg</a:t>
            </a:r>
            <a:r>
              <a:rPr lang="en-US" dirty="0" smtClean="0"/>
              <a:t> </a:t>
            </a:r>
            <a:r>
              <a:rPr lang="en-US" dirty="0" err="1" smtClean="0"/>
              <a:t>broja</a:t>
            </a:r>
            <a:r>
              <a:rPr lang="en-US" dirty="0" smtClean="0"/>
              <a:t> </a:t>
            </a:r>
            <a:r>
              <a:rPr lang="en-US" dirty="0" err="1" smtClean="0"/>
              <a:t>različitih</a:t>
            </a:r>
            <a:r>
              <a:rPr lang="en-US" dirty="0" smtClean="0"/>
              <a:t> </a:t>
            </a:r>
            <a:r>
              <a:rPr lang="en-US" dirty="0" err="1" smtClean="0"/>
              <a:t>obaveštenja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nam</a:t>
            </a:r>
            <a:r>
              <a:rPr lang="en-US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omogućiti</a:t>
            </a:r>
            <a:r>
              <a:rPr lang="en-US" dirty="0" smtClean="0"/>
              <a:t> </a:t>
            </a:r>
            <a:r>
              <a:rPr lang="en-US" dirty="0" err="1" smtClean="0"/>
              <a:t>bolji</a:t>
            </a:r>
            <a:r>
              <a:rPr lang="en-US" dirty="0" smtClean="0"/>
              <a:t> </a:t>
            </a:r>
            <a:r>
              <a:rPr lang="en-US" dirty="0" err="1" smtClean="0"/>
              <a:t>uvid</a:t>
            </a:r>
            <a:r>
              <a:rPr lang="en-US" dirty="0" smtClean="0"/>
              <a:t> u </a:t>
            </a:r>
            <a:r>
              <a:rPr lang="en-US" dirty="0" err="1" smtClean="0"/>
              <a:t>situaciju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tačno</a:t>
            </a:r>
            <a:r>
              <a:rPr lang="en-US" dirty="0" smtClean="0"/>
              <a:t> </a:t>
            </a:r>
            <a:r>
              <a:rPr lang="en-US" dirty="0" err="1" smtClean="0"/>
              <a:t>definisanje</a:t>
            </a:r>
            <a:r>
              <a:rPr lang="en-US" dirty="0" smtClean="0"/>
              <a:t> </a:t>
            </a:r>
            <a:r>
              <a:rPr lang="en-US" dirty="0" err="1" smtClean="0"/>
              <a:t>pojava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želimo</a:t>
            </a:r>
            <a:r>
              <a:rPr lang="en-US" dirty="0" smtClean="0"/>
              <a:t> </a:t>
            </a:r>
            <a:r>
              <a:rPr lang="en-US" dirty="0" err="1" smtClean="0"/>
              <a:t>preciznije</a:t>
            </a:r>
            <a:r>
              <a:rPr lang="en-US" dirty="0" smtClean="0"/>
              <a:t> </a:t>
            </a:r>
            <a:r>
              <a:rPr lang="en-US" dirty="0" err="1" smtClean="0"/>
              <a:t>izučiti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Deskriptivna</a:t>
            </a:r>
            <a:r>
              <a:rPr lang="en-US" dirty="0" smtClean="0"/>
              <a:t> (</a:t>
            </a:r>
            <a:r>
              <a:rPr lang="en-US" dirty="0" err="1" smtClean="0"/>
              <a:t>dijagnostička</a:t>
            </a:r>
            <a:r>
              <a:rPr lang="en-US" dirty="0" smtClean="0"/>
              <a:t>) </a:t>
            </a:r>
            <a:r>
              <a:rPr lang="en-US" dirty="0" err="1" smtClean="0"/>
              <a:t>istraživanja</a:t>
            </a:r>
            <a:r>
              <a:rPr lang="en-US" dirty="0" smtClean="0"/>
              <a:t> –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cilj</a:t>
            </a:r>
            <a:r>
              <a:rPr lang="en-US" dirty="0" smtClean="0"/>
              <a:t> je </a:t>
            </a:r>
            <a:r>
              <a:rPr lang="en-US" dirty="0" err="1" smtClean="0"/>
              <a:t>dobijanje</a:t>
            </a:r>
            <a:r>
              <a:rPr lang="en-US" dirty="0" smtClean="0"/>
              <a:t> </a:t>
            </a:r>
            <a:r>
              <a:rPr lang="en-US" dirty="0" err="1" smtClean="0"/>
              <a:t>pregleda</a:t>
            </a:r>
            <a:r>
              <a:rPr lang="en-US" dirty="0" smtClean="0"/>
              <a:t> o tome </a:t>
            </a:r>
            <a:r>
              <a:rPr lang="en-US" dirty="0" err="1" smtClean="0"/>
              <a:t>kako</a:t>
            </a:r>
            <a:r>
              <a:rPr lang="en-US" dirty="0" smtClean="0"/>
              <a:t> se </a:t>
            </a:r>
            <a:r>
              <a:rPr lang="en-US" dirty="0" err="1" smtClean="0"/>
              <a:t>pojedine</a:t>
            </a:r>
            <a:r>
              <a:rPr lang="en-US" dirty="0" smtClean="0"/>
              <a:t> </a:t>
            </a:r>
            <a:r>
              <a:rPr lang="en-US" dirty="0" err="1" smtClean="0"/>
              <a:t>pojave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obeležja</a:t>
            </a:r>
            <a:r>
              <a:rPr lang="en-US" dirty="0" smtClean="0"/>
              <a:t> </a:t>
            </a:r>
            <a:r>
              <a:rPr lang="en-US" dirty="0" err="1" smtClean="0"/>
              <a:t>pojava</a:t>
            </a:r>
            <a:r>
              <a:rPr lang="en-US" dirty="0" smtClean="0"/>
              <a:t> </a:t>
            </a:r>
            <a:r>
              <a:rPr lang="en-US" dirty="0" err="1" smtClean="0"/>
              <a:t>raspodeljuju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kvalitativni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kvantitativni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, u </a:t>
            </a:r>
            <a:r>
              <a:rPr lang="en-US" dirty="0" err="1" smtClean="0"/>
              <a:t>nekoj</a:t>
            </a:r>
            <a:r>
              <a:rPr lang="en-US" dirty="0" smtClean="0"/>
              <a:t> </a:t>
            </a:r>
            <a:r>
              <a:rPr lang="en-US" dirty="0" err="1" smtClean="0"/>
              <a:t>društvenoj</a:t>
            </a:r>
            <a:r>
              <a:rPr lang="en-US" dirty="0" smtClean="0"/>
              <a:t> </a:t>
            </a:r>
            <a:r>
              <a:rPr lang="en-US" dirty="0" err="1" smtClean="0"/>
              <a:t>situaciji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društvenoj</a:t>
            </a:r>
            <a:r>
              <a:rPr lang="en-US" dirty="0" smtClean="0"/>
              <a:t> </a:t>
            </a:r>
            <a:r>
              <a:rPr lang="en-US" dirty="0" err="1" smtClean="0"/>
              <a:t>grupaciji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r>
              <a:rPr lang="en-US" dirty="0" err="1" smtClean="0"/>
              <a:t>Eksperimentalna</a:t>
            </a:r>
            <a:r>
              <a:rPr lang="en-US" dirty="0" smtClean="0"/>
              <a:t> </a:t>
            </a:r>
            <a:r>
              <a:rPr lang="en-US" dirty="0" err="1" smtClean="0"/>
              <a:t>istraživanja</a:t>
            </a:r>
            <a:r>
              <a:rPr lang="en-US" dirty="0" smtClean="0"/>
              <a:t> – </a:t>
            </a:r>
            <a:r>
              <a:rPr lang="en-US" dirty="0" err="1" smtClean="0"/>
              <a:t>zasnivaju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tačno</a:t>
            </a:r>
            <a:r>
              <a:rPr lang="en-US" dirty="0" smtClean="0"/>
              <a:t> </a:t>
            </a:r>
            <a:r>
              <a:rPr lang="en-US" dirty="0" err="1" smtClean="0"/>
              <a:t>definisanim</a:t>
            </a:r>
            <a:r>
              <a:rPr lang="en-US" dirty="0" smtClean="0"/>
              <a:t> </a:t>
            </a:r>
            <a:r>
              <a:rPr lang="en-US" dirty="0" err="1" smtClean="0"/>
              <a:t>pojmovima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jasno</a:t>
            </a:r>
            <a:r>
              <a:rPr lang="en-US" dirty="0" smtClean="0"/>
              <a:t> </a:t>
            </a:r>
            <a:r>
              <a:rPr lang="en-US" dirty="0" err="1" smtClean="0"/>
              <a:t>utvrđenim</a:t>
            </a:r>
            <a:r>
              <a:rPr lang="en-US" dirty="0" smtClean="0"/>
              <a:t> </a:t>
            </a:r>
            <a:r>
              <a:rPr lang="en-US" dirty="0" err="1" smtClean="0"/>
              <a:t>hipotezama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cilj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provere</a:t>
            </a:r>
            <a:r>
              <a:rPr lang="en-US" dirty="0" smtClean="0"/>
              <a:t> 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 smtClean="0"/>
              <a:t>hipoteze</a:t>
            </a:r>
            <a:r>
              <a:rPr lang="en-US" dirty="0" smtClean="0"/>
              <a:t>,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prihvate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odbace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smtClean="0"/>
              <a:t> nastoje</a:t>
            </a:r>
            <a:r>
              <a:rPr lang="en-US" dirty="0" smtClean="0"/>
              <a:t> </a:t>
            </a:r>
            <a:r>
              <a:rPr lang="en-US" dirty="0" err="1" smtClean="0"/>
              <a:t>utvrditi</a:t>
            </a:r>
            <a:r>
              <a:rPr lang="en-US" dirty="0" smtClean="0"/>
              <a:t> </a:t>
            </a:r>
            <a:r>
              <a:rPr lang="en-US" dirty="0" err="1" smtClean="0"/>
              <a:t>neku</a:t>
            </a:r>
            <a:r>
              <a:rPr lang="en-US" dirty="0" smtClean="0"/>
              <a:t> </a:t>
            </a:r>
            <a:r>
              <a:rPr lang="en-US" dirty="0" err="1" smtClean="0"/>
              <a:t>zakonitost</a:t>
            </a:r>
            <a:r>
              <a:rPr lang="en-US" dirty="0" smtClean="0"/>
              <a:t> u </a:t>
            </a:r>
            <a:r>
              <a:rPr lang="en-US" dirty="0" err="1" smtClean="0"/>
              <a:t>društvenim</a:t>
            </a:r>
            <a:r>
              <a:rPr lang="en-US" dirty="0" smtClean="0"/>
              <a:t> </a:t>
            </a:r>
            <a:r>
              <a:rPr lang="en-US" dirty="0" err="1" smtClean="0"/>
              <a:t>procesima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POSMATRANJE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/>
              <a:t>Posmatranje</a:t>
            </a:r>
            <a:r>
              <a:rPr lang="en-US" dirty="0" smtClean="0"/>
              <a:t> je </a:t>
            </a:r>
            <a:r>
              <a:rPr lang="en-US" dirty="0" err="1" smtClean="0"/>
              <a:t>prikupljanje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o </a:t>
            </a:r>
            <a:r>
              <a:rPr lang="en-US" dirty="0" err="1" smtClean="0"/>
              <a:t>pojavama</a:t>
            </a:r>
            <a:r>
              <a:rPr lang="en-US" dirty="0" smtClean="0"/>
              <a:t>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njihovog</a:t>
            </a:r>
            <a:r>
              <a:rPr lang="en-US" dirty="0" smtClean="0"/>
              <a:t> </a:t>
            </a:r>
            <a:r>
              <a:rPr lang="en-US" dirty="0" err="1" smtClean="0"/>
              <a:t>neposrednog</a:t>
            </a:r>
            <a:r>
              <a:rPr lang="en-US" dirty="0" smtClean="0"/>
              <a:t> </a:t>
            </a:r>
            <a:r>
              <a:rPr lang="en-US" dirty="0" err="1" smtClean="0"/>
              <a:t>čulnog</a:t>
            </a:r>
            <a:r>
              <a:rPr lang="en-US" dirty="0" smtClean="0"/>
              <a:t> </a:t>
            </a:r>
            <a:r>
              <a:rPr lang="en-US" dirty="0" err="1" smtClean="0"/>
              <a:t>opažanja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Ograničenja</a:t>
            </a:r>
            <a:r>
              <a:rPr lang="en-US" dirty="0" smtClean="0"/>
              <a:t> </a:t>
            </a:r>
            <a:r>
              <a:rPr lang="en-US" dirty="0" err="1" smtClean="0"/>
              <a:t>posmatranja</a:t>
            </a:r>
            <a:r>
              <a:rPr lang="en-US" dirty="0" smtClean="0"/>
              <a:t> </a:t>
            </a:r>
            <a:r>
              <a:rPr lang="en-US" dirty="0" err="1" smtClean="0"/>
              <a:t>društvenih</a:t>
            </a:r>
            <a:r>
              <a:rPr lang="en-US" dirty="0" smtClean="0"/>
              <a:t> </a:t>
            </a:r>
            <a:r>
              <a:rPr lang="en-US" dirty="0" err="1" smtClean="0"/>
              <a:t>pojava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Posmatrati</a:t>
            </a:r>
            <a:r>
              <a:rPr lang="en-US" dirty="0" smtClean="0"/>
              <a:t> se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aktuelni</a:t>
            </a:r>
            <a:r>
              <a:rPr lang="en-US" dirty="0" smtClean="0"/>
              <a:t> </a:t>
            </a:r>
            <a:r>
              <a:rPr lang="en-US" dirty="0" err="1" smtClean="0"/>
              <a:t>iskustveni</a:t>
            </a:r>
            <a:r>
              <a:rPr lang="en-US" dirty="0" smtClean="0"/>
              <a:t> </a:t>
            </a:r>
            <a:r>
              <a:rPr lang="en-US" dirty="0" err="1" smtClean="0"/>
              <a:t>sadržaji</a:t>
            </a:r>
            <a:r>
              <a:rPr lang="en-US" dirty="0" smtClean="0"/>
              <a:t>, </a:t>
            </a:r>
            <a:r>
              <a:rPr lang="en-US" dirty="0" err="1" smtClean="0"/>
              <a:t>ono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se </a:t>
            </a:r>
            <a:r>
              <a:rPr lang="en-US" dirty="0" err="1" smtClean="0"/>
              <a:t>zbiva</a:t>
            </a:r>
            <a:r>
              <a:rPr lang="en-US" dirty="0" smtClean="0"/>
              <a:t> u </a:t>
            </a:r>
            <a:r>
              <a:rPr lang="en-US" dirty="0" err="1" smtClean="0"/>
              <a:t>vreme</a:t>
            </a:r>
            <a:r>
              <a:rPr lang="en-US" dirty="0" smtClean="0"/>
              <a:t> </a:t>
            </a:r>
            <a:r>
              <a:rPr lang="en-US" dirty="0" err="1" smtClean="0"/>
              <a:t>posmatranja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Posmatranje</a:t>
            </a:r>
            <a:r>
              <a:rPr lang="en-US" dirty="0" smtClean="0"/>
              <a:t> je </a:t>
            </a:r>
            <a:r>
              <a:rPr lang="en-US" dirty="0" err="1" smtClean="0"/>
              <a:t>prikladno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prikupljanje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o </a:t>
            </a:r>
            <a:r>
              <a:rPr lang="en-US" dirty="0" err="1" smtClean="0"/>
              <a:t>spoljašnjim</a:t>
            </a:r>
            <a:r>
              <a:rPr lang="en-US" dirty="0" smtClean="0"/>
              <a:t> </a:t>
            </a:r>
            <a:r>
              <a:rPr lang="en-US" dirty="0" err="1" smtClean="0"/>
              <a:t>manifestacijama</a:t>
            </a:r>
            <a:r>
              <a:rPr lang="en-US" dirty="0" smtClean="0"/>
              <a:t> </a:t>
            </a:r>
            <a:r>
              <a:rPr lang="en-US" dirty="0" err="1" smtClean="0"/>
              <a:t>društvenog</a:t>
            </a:r>
            <a:r>
              <a:rPr lang="en-US" dirty="0" smtClean="0"/>
              <a:t> </a:t>
            </a:r>
            <a:r>
              <a:rPr lang="en-US" dirty="0" err="1" smtClean="0"/>
              <a:t>života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err="1" smtClean="0"/>
              <a:t>Prikupljanje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o </a:t>
            </a:r>
            <a:r>
              <a:rPr lang="en-US" dirty="0" err="1" smtClean="0"/>
              <a:t>dužim</a:t>
            </a:r>
            <a:r>
              <a:rPr lang="en-US" dirty="0" smtClean="0"/>
              <a:t> </a:t>
            </a:r>
            <a:r>
              <a:rPr lang="en-US" dirty="0" err="1" smtClean="0"/>
              <a:t>razvojnim</a:t>
            </a:r>
            <a:r>
              <a:rPr lang="en-US" dirty="0" smtClean="0"/>
              <a:t> </a:t>
            </a:r>
            <a:r>
              <a:rPr lang="en-US" dirty="0" err="1" smtClean="0"/>
              <a:t>procesima</a:t>
            </a:r>
            <a:r>
              <a:rPr lang="en-US" dirty="0" smtClean="0"/>
              <a:t>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posmatranja</a:t>
            </a:r>
            <a:r>
              <a:rPr lang="en-US" dirty="0" smtClean="0"/>
              <a:t> je </a:t>
            </a:r>
            <a:r>
              <a:rPr lang="en-US" dirty="0" err="1" smtClean="0"/>
              <a:t>vrlo</a:t>
            </a:r>
            <a:r>
              <a:rPr lang="en-US" dirty="0" smtClean="0"/>
              <a:t> </a:t>
            </a:r>
            <a:r>
              <a:rPr lang="en-US" dirty="0" err="1" smtClean="0"/>
              <a:t>sporo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Društvena</a:t>
            </a:r>
            <a:r>
              <a:rPr lang="en-US" dirty="0" smtClean="0"/>
              <a:t> </a:t>
            </a:r>
            <a:r>
              <a:rPr lang="en-US" dirty="0" err="1" smtClean="0"/>
              <a:t>ponašanja</a:t>
            </a:r>
            <a:r>
              <a:rPr lang="en-US" dirty="0" smtClean="0"/>
              <a:t> o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obaveštenja</a:t>
            </a:r>
            <a:r>
              <a:rPr lang="en-US" dirty="0" smtClean="0"/>
              <a:t> </a:t>
            </a:r>
            <a:r>
              <a:rPr lang="en-US" dirty="0" err="1" smtClean="0"/>
              <a:t>smatraju</a:t>
            </a:r>
            <a:r>
              <a:rPr lang="en-US" dirty="0" smtClean="0"/>
              <a:t> </a:t>
            </a:r>
            <a:r>
              <a:rPr lang="en-US" dirty="0" err="1" smtClean="0"/>
              <a:t>poverljivim</a:t>
            </a:r>
            <a:r>
              <a:rPr lang="en-US" dirty="0" smtClean="0"/>
              <a:t>, </a:t>
            </a:r>
            <a:r>
              <a:rPr lang="en-US" dirty="0" err="1" smtClean="0"/>
              <a:t>tajnim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privatnim</a:t>
            </a:r>
            <a:r>
              <a:rPr lang="en-US" dirty="0" smtClean="0"/>
              <a:t> ne </a:t>
            </a:r>
            <a:r>
              <a:rPr lang="en-US" dirty="0" err="1" smtClean="0"/>
              <a:t>mogu</a:t>
            </a:r>
            <a:r>
              <a:rPr lang="en-US" dirty="0" smtClean="0"/>
              <a:t> se </a:t>
            </a:r>
            <a:r>
              <a:rPr lang="en-US" dirty="0" err="1" smtClean="0"/>
              <a:t>posmatrati</a:t>
            </a:r>
            <a:r>
              <a:rPr lang="en-US" dirty="0" smtClean="0"/>
              <a:t> </a:t>
            </a:r>
            <a:r>
              <a:rPr lang="en-US" dirty="0" err="1" smtClean="0"/>
              <a:t>ukoliko</a:t>
            </a:r>
            <a:r>
              <a:rPr lang="en-US" dirty="0" smtClean="0"/>
              <a:t> se ne </a:t>
            </a:r>
            <a:r>
              <a:rPr lang="en-US" dirty="0" err="1" smtClean="0"/>
              <a:t>dobije</a:t>
            </a:r>
            <a:r>
              <a:rPr lang="en-US" dirty="0" smtClean="0"/>
              <a:t> </a:t>
            </a:r>
            <a:r>
              <a:rPr lang="en-US" dirty="0" err="1" smtClean="0"/>
              <a:t>pristanak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Izvori</a:t>
            </a:r>
            <a:r>
              <a:rPr lang="en-US" dirty="0" smtClean="0"/>
              <a:t> </a:t>
            </a:r>
            <a:r>
              <a:rPr lang="en-US" dirty="0" err="1" smtClean="0"/>
              <a:t>savremenog</a:t>
            </a:r>
            <a:r>
              <a:rPr lang="en-US" dirty="0" smtClean="0"/>
              <a:t> </a:t>
            </a:r>
            <a:r>
              <a:rPr lang="en-US" dirty="0" err="1" smtClean="0"/>
              <a:t>posmatranja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istraživačka</a:t>
            </a:r>
            <a:r>
              <a:rPr lang="en-US" dirty="0" smtClean="0"/>
              <a:t> </a:t>
            </a:r>
            <a:r>
              <a:rPr lang="en-US" dirty="0" err="1" smtClean="0"/>
              <a:t>tradicija</a:t>
            </a:r>
            <a:r>
              <a:rPr lang="en-US" dirty="0" smtClean="0"/>
              <a:t> </a:t>
            </a:r>
            <a:r>
              <a:rPr lang="en-US" dirty="0" err="1" smtClean="0"/>
              <a:t>etnologije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socijalne</a:t>
            </a:r>
            <a:r>
              <a:rPr lang="en-US" dirty="0" smtClean="0"/>
              <a:t> </a:t>
            </a:r>
            <a:r>
              <a:rPr lang="en-US" dirty="0" err="1" smtClean="0"/>
              <a:t>antropologije</a:t>
            </a:r>
            <a:r>
              <a:rPr lang="en-US" dirty="0" smtClean="0"/>
              <a:t>;</a:t>
            </a:r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medicinska</a:t>
            </a:r>
            <a:r>
              <a:rPr lang="en-US" dirty="0" smtClean="0"/>
              <a:t> </a:t>
            </a:r>
            <a:r>
              <a:rPr lang="en-US" dirty="0" err="1" smtClean="0"/>
              <a:t>klinička</a:t>
            </a:r>
            <a:r>
              <a:rPr lang="en-US" dirty="0" smtClean="0"/>
              <a:t> </a:t>
            </a:r>
            <a:r>
              <a:rPr lang="en-US" dirty="0" err="1" smtClean="0"/>
              <a:t>praksa</a:t>
            </a:r>
            <a:r>
              <a:rPr lang="en-US" dirty="0" smtClean="0"/>
              <a:t>;</a:t>
            </a:r>
          </a:p>
          <a:p>
            <a:pPr>
              <a:buFontTx/>
              <a:buChar char="-"/>
            </a:pPr>
            <a:r>
              <a:rPr lang="en-US" dirty="0" err="1" smtClean="0"/>
              <a:t>socijalna</a:t>
            </a:r>
            <a:r>
              <a:rPr lang="en-US" dirty="0" smtClean="0"/>
              <a:t> </a:t>
            </a:r>
            <a:r>
              <a:rPr lang="en-US" dirty="0" err="1" smtClean="0"/>
              <a:t>psihologija</a:t>
            </a:r>
            <a:r>
              <a:rPr lang="en-US" dirty="0" smtClean="0"/>
              <a:t>, </a:t>
            </a:r>
            <a:r>
              <a:rPr lang="en-US" dirty="0" err="1" smtClean="0"/>
              <a:t>socijalno</a:t>
            </a:r>
            <a:r>
              <a:rPr lang="en-US" dirty="0" smtClean="0"/>
              <a:t> – </a:t>
            </a:r>
            <a:r>
              <a:rPr lang="en-US" dirty="0" err="1" smtClean="0"/>
              <a:t>psihološko</a:t>
            </a:r>
            <a:r>
              <a:rPr lang="en-US" dirty="0" smtClean="0"/>
              <a:t> </a:t>
            </a:r>
            <a:r>
              <a:rPr lang="en-US" dirty="0" err="1" smtClean="0"/>
              <a:t>proučavanje</a:t>
            </a:r>
            <a:r>
              <a:rPr lang="en-US" dirty="0" smtClean="0"/>
              <a:t> </a:t>
            </a:r>
            <a:r>
              <a:rPr lang="en-US" dirty="0" err="1" smtClean="0"/>
              <a:t>malih</a:t>
            </a:r>
            <a:r>
              <a:rPr lang="en-US" dirty="0" smtClean="0"/>
              <a:t> </a:t>
            </a:r>
            <a:r>
              <a:rPr lang="en-US" dirty="0" err="1" smtClean="0"/>
              <a:t>grupa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r>
              <a:rPr lang="en-US" dirty="0" err="1" smtClean="0"/>
              <a:t>Tipovi</a:t>
            </a:r>
            <a:r>
              <a:rPr lang="en-US" dirty="0" smtClean="0"/>
              <a:t> </a:t>
            </a:r>
            <a:r>
              <a:rPr lang="en-US" dirty="0" err="1" smtClean="0"/>
              <a:t>posmatranja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Posmatranje</a:t>
            </a:r>
            <a:r>
              <a:rPr lang="en-US" dirty="0" smtClean="0"/>
              <a:t> s </a:t>
            </a:r>
            <a:r>
              <a:rPr lang="en-US" dirty="0" err="1" smtClean="0"/>
              <a:t>učestvovanjem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Sistematsko</a:t>
            </a:r>
            <a:r>
              <a:rPr lang="en-US" dirty="0" smtClean="0"/>
              <a:t> </a:t>
            </a:r>
            <a:r>
              <a:rPr lang="en-US" dirty="0" err="1" smtClean="0"/>
              <a:t>posmatranje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Posmatranje</a:t>
            </a:r>
            <a:r>
              <a:rPr lang="en-US" dirty="0" smtClean="0"/>
              <a:t> u </a:t>
            </a:r>
            <a:r>
              <a:rPr lang="en-US" dirty="0" err="1" smtClean="0"/>
              <a:t>eksperimentalnim</a:t>
            </a:r>
            <a:r>
              <a:rPr lang="en-US" dirty="0" smtClean="0"/>
              <a:t> </a:t>
            </a:r>
            <a:r>
              <a:rPr lang="en-US" dirty="0" err="1" smtClean="0"/>
              <a:t>uslovima</a:t>
            </a: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 </a:t>
            </a:r>
            <a:r>
              <a:rPr lang="en-US" dirty="0" err="1" smtClean="0"/>
              <a:t>klasifikaciji</a:t>
            </a:r>
            <a:r>
              <a:rPr lang="en-US" dirty="0" smtClean="0"/>
              <a:t> se </a:t>
            </a:r>
            <a:r>
              <a:rPr lang="en-US" dirty="0" err="1" smtClean="0"/>
              <a:t>mešaju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različita</a:t>
            </a:r>
            <a:r>
              <a:rPr lang="en-US" dirty="0" smtClean="0"/>
              <a:t> </a:t>
            </a:r>
            <a:r>
              <a:rPr lang="en-US" dirty="0" err="1" smtClean="0"/>
              <a:t>kriterija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Tip </a:t>
            </a:r>
            <a:r>
              <a:rPr lang="en-US" dirty="0" err="1" smtClean="0"/>
              <a:t>društvenog</a:t>
            </a:r>
            <a:r>
              <a:rPr lang="en-US" dirty="0" smtClean="0"/>
              <a:t> </a:t>
            </a:r>
            <a:r>
              <a:rPr lang="en-US" dirty="0" err="1" smtClean="0"/>
              <a:t>odnosa</a:t>
            </a:r>
            <a:r>
              <a:rPr lang="en-US" dirty="0" smtClean="0"/>
              <a:t> u </a:t>
            </a:r>
            <a:r>
              <a:rPr lang="en-US" dirty="0" err="1" smtClean="0"/>
              <a:t>kome</a:t>
            </a:r>
            <a:r>
              <a:rPr lang="en-US" dirty="0" smtClean="0"/>
              <a:t> se </a:t>
            </a:r>
            <a:r>
              <a:rPr lang="en-US" dirty="0" err="1" smtClean="0"/>
              <a:t>posmatra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Kriterij</a:t>
            </a:r>
            <a:r>
              <a:rPr lang="en-US" dirty="0" smtClean="0"/>
              <a:t> </a:t>
            </a:r>
            <a:r>
              <a:rPr lang="en-US" dirty="0" err="1" smtClean="0"/>
              <a:t>sistematičnosti</a:t>
            </a:r>
            <a:r>
              <a:rPr lang="en-US" dirty="0" smtClean="0"/>
              <a:t> </a:t>
            </a:r>
            <a:r>
              <a:rPr lang="en-US" dirty="0" err="1" smtClean="0"/>
              <a:t>prikupljenih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Posmatranje</a:t>
            </a:r>
            <a:r>
              <a:rPr lang="en-US" dirty="0" smtClean="0"/>
              <a:t> s </a:t>
            </a:r>
            <a:r>
              <a:rPr lang="en-US" dirty="0" err="1" smtClean="0"/>
              <a:t>učestvovanjem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Potpuni</a:t>
            </a:r>
            <a:r>
              <a:rPr lang="en-US" dirty="0" smtClean="0"/>
              <a:t> </a:t>
            </a:r>
            <a:r>
              <a:rPr lang="en-US" dirty="0" err="1" smtClean="0"/>
              <a:t>učesnik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Učesnik</a:t>
            </a:r>
            <a:r>
              <a:rPr lang="en-US" dirty="0" smtClean="0"/>
              <a:t> – </a:t>
            </a:r>
            <a:r>
              <a:rPr lang="en-US" dirty="0" err="1" smtClean="0"/>
              <a:t>posmatrač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Posmatrač</a:t>
            </a:r>
            <a:r>
              <a:rPr lang="en-US" dirty="0" smtClean="0"/>
              <a:t> </a:t>
            </a:r>
            <a:r>
              <a:rPr lang="en-US" dirty="0" err="1" smtClean="0"/>
              <a:t>učesnik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Čist</a:t>
            </a:r>
            <a:r>
              <a:rPr lang="en-US" dirty="0" smtClean="0"/>
              <a:t> </a:t>
            </a:r>
            <a:r>
              <a:rPr lang="en-US" dirty="0" err="1" smtClean="0"/>
              <a:t>posmatrač</a:t>
            </a: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Učestvovanje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prihvaćene</a:t>
            </a:r>
            <a:r>
              <a:rPr lang="en-US" dirty="0" smtClean="0"/>
              <a:t> </a:t>
            </a:r>
            <a:r>
              <a:rPr lang="en-US" dirty="0" err="1" smtClean="0"/>
              <a:t>uloge</a:t>
            </a:r>
            <a:r>
              <a:rPr lang="en-US" dirty="0" smtClean="0"/>
              <a:t> </a:t>
            </a:r>
            <a:r>
              <a:rPr lang="en-US" dirty="0" err="1" smtClean="0"/>
              <a:t>istraživača</a:t>
            </a:r>
            <a:r>
              <a:rPr lang="en-US" dirty="0" smtClean="0"/>
              <a:t> u </a:t>
            </a:r>
            <a:r>
              <a:rPr lang="en-US" dirty="0" err="1" smtClean="0"/>
              <a:t>ispitivanoj</a:t>
            </a:r>
            <a:r>
              <a:rPr lang="en-US" dirty="0" smtClean="0"/>
              <a:t> </a:t>
            </a:r>
            <a:r>
              <a:rPr lang="en-US" dirty="0" err="1" smtClean="0"/>
              <a:t>sredini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Prednosti</a:t>
            </a:r>
            <a:r>
              <a:rPr lang="en-US" dirty="0" smtClean="0"/>
              <a:t> </a:t>
            </a:r>
            <a:r>
              <a:rPr lang="en-US" dirty="0" err="1" smtClean="0"/>
              <a:t>posmatranja</a:t>
            </a:r>
            <a:r>
              <a:rPr lang="en-US" dirty="0" smtClean="0"/>
              <a:t> s </a:t>
            </a:r>
            <a:r>
              <a:rPr lang="en-US" dirty="0" err="1" smtClean="0"/>
              <a:t>učestvovanjem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Omogućuje</a:t>
            </a:r>
            <a:r>
              <a:rPr lang="en-US" dirty="0" smtClean="0"/>
              <a:t> </a:t>
            </a:r>
            <a:r>
              <a:rPr lang="en-US" dirty="0" err="1" smtClean="0"/>
              <a:t>istraživaču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lično</a:t>
            </a:r>
            <a:r>
              <a:rPr lang="en-US" dirty="0" smtClean="0"/>
              <a:t> </a:t>
            </a:r>
            <a:r>
              <a:rPr lang="en-US" dirty="0" err="1" smtClean="0"/>
              <a:t>doživi</a:t>
            </a:r>
            <a:r>
              <a:rPr lang="en-US" dirty="0" smtClean="0"/>
              <a:t> </a:t>
            </a:r>
            <a:r>
              <a:rPr lang="en-US" dirty="0" err="1" smtClean="0"/>
              <a:t>sadržaj</a:t>
            </a:r>
            <a:r>
              <a:rPr lang="en-US" dirty="0" smtClean="0"/>
              <a:t> </a:t>
            </a:r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 err="1" smtClean="0"/>
              <a:t>društvene</a:t>
            </a:r>
            <a:r>
              <a:rPr lang="en-US" dirty="0" smtClean="0"/>
              <a:t> </a:t>
            </a:r>
            <a:r>
              <a:rPr lang="en-US" dirty="0" err="1" smtClean="0"/>
              <a:t>delatnosti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r>
              <a:rPr lang="en-US" dirty="0" smtClean="0"/>
              <a:t>Na  primer, </a:t>
            </a:r>
            <a:r>
              <a:rPr lang="en-US" dirty="0" err="1" smtClean="0"/>
              <a:t>pojam</a:t>
            </a:r>
            <a:r>
              <a:rPr lang="en-US" dirty="0" smtClean="0"/>
              <a:t> </a:t>
            </a:r>
            <a:r>
              <a:rPr lang="en-US" dirty="0" err="1" smtClean="0"/>
              <a:t>manipulacije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Manipulator (</a:t>
            </a:r>
            <a:r>
              <a:rPr lang="en-US" dirty="0" err="1" smtClean="0"/>
              <a:t>odašiljač</a:t>
            </a:r>
            <a:r>
              <a:rPr lang="en-US" dirty="0" smtClean="0"/>
              <a:t> </a:t>
            </a:r>
            <a:r>
              <a:rPr lang="en-US" dirty="0" err="1" smtClean="0"/>
              <a:t>poruke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kojom</a:t>
            </a:r>
            <a:r>
              <a:rPr lang="en-US" dirty="0" smtClean="0"/>
              <a:t> se </a:t>
            </a:r>
            <a:r>
              <a:rPr lang="en-US" dirty="0" err="1" smtClean="0"/>
              <a:t>manipuliše</a:t>
            </a:r>
            <a:r>
              <a:rPr lang="en-US" dirty="0" smtClean="0"/>
              <a:t> (</a:t>
            </a:r>
            <a:r>
              <a:rPr lang="en-US" dirty="0" err="1" smtClean="0"/>
              <a:t>primalac</a:t>
            </a:r>
            <a:r>
              <a:rPr lang="en-US" dirty="0" smtClean="0"/>
              <a:t> </a:t>
            </a:r>
            <a:r>
              <a:rPr lang="en-US" dirty="0" err="1" smtClean="0"/>
              <a:t>poruke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err="1" smtClean="0"/>
              <a:t>Poruke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odašilju</a:t>
            </a:r>
            <a:r>
              <a:rPr lang="en-US" dirty="0" smtClean="0"/>
              <a:t> u </a:t>
            </a:r>
            <a:r>
              <a:rPr lang="en-US" dirty="0" err="1" smtClean="0"/>
              <a:t>masu</a:t>
            </a:r>
            <a:r>
              <a:rPr lang="en-US" dirty="0" smtClean="0"/>
              <a:t> (</a:t>
            </a:r>
            <a:r>
              <a:rPr lang="en-US" dirty="0" err="1" smtClean="0"/>
              <a:t>sadržaj</a:t>
            </a:r>
            <a:r>
              <a:rPr lang="en-US" dirty="0" smtClean="0"/>
              <a:t> </a:t>
            </a:r>
            <a:r>
              <a:rPr lang="en-US" dirty="0" err="1" smtClean="0"/>
              <a:t>poruke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err="1" smtClean="0"/>
              <a:t>Socijalno</a:t>
            </a:r>
            <a:r>
              <a:rPr lang="en-US" dirty="0" smtClean="0"/>
              <a:t> – </a:t>
            </a:r>
            <a:r>
              <a:rPr lang="en-US" dirty="0" err="1" smtClean="0"/>
              <a:t>psihološki</a:t>
            </a:r>
            <a:r>
              <a:rPr lang="en-US" dirty="0" smtClean="0"/>
              <a:t> </a:t>
            </a:r>
            <a:r>
              <a:rPr lang="en-US" dirty="0" err="1" smtClean="0"/>
              <a:t>uslovi</a:t>
            </a:r>
            <a:r>
              <a:rPr lang="en-US" dirty="0" smtClean="0"/>
              <a:t> u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poruka</a:t>
            </a:r>
            <a:r>
              <a:rPr lang="en-US" dirty="0" smtClean="0"/>
              <a:t> </a:t>
            </a:r>
            <a:r>
              <a:rPr lang="en-US" dirty="0" err="1" smtClean="0"/>
              <a:t>saopštava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Tehnička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kojih</a:t>
            </a:r>
            <a:r>
              <a:rPr lang="en-US" dirty="0" smtClean="0"/>
              <a:t> se </a:t>
            </a:r>
            <a:r>
              <a:rPr lang="en-US" dirty="0" err="1" smtClean="0"/>
              <a:t>poruka</a:t>
            </a:r>
            <a:r>
              <a:rPr lang="en-US" dirty="0" smtClean="0"/>
              <a:t> </a:t>
            </a:r>
            <a:r>
              <a:rPr lang="en-US" dirty="0" err="1" smtClean="0"/>
              <a:t>prenosi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Posledice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poruka</a:t>
            </a:r>
            <a:r>
              <a:rPr lang="en-US" dirty="0" smtClean="0"/>
              <a:t> </a:t>
            </a:r>
            <a:r>
              <a:rPr lang="en-US" dirty="0" err="1" smtClean="0"/>
              <a:t>izaziva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Zainteresovanost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poruke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Javni</a:t>
            </a:r>
            <a:r>
              <a:rPr lang="en-US" dirty="0" smtClean="0"/>
              <a:t> problem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poruka</a:t>
            </a:r>
            <a:r>
              <a:rPr lang="en-US" dirty="0" smtClean="0"/>
              <a:t> </a:t>
            </a:r>
            <a:r>
              <a:rPr lang="en-US" dirty="0" err="1" smtClean="0"/>
              <a:t>odnosi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O </a:t>
            </a:r>
            <a:r>
              <a:rPr lang="en-US" dirty="0" err="1" smtClean="0"/>
              <a:t>problemu</a:t>
            </a:r>
            <a:r>
              <a:rPr lang="en-US" dirty="0" smtClean="0"/>
              <a:t> ne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opšta</a:t>
            </a:r>
            <a:r>
              <a:rPr lang="en-US" dirty="0" smtClean="0"/>
              <a:t> </a:t>
            </a:r>
            <a:r>
              <a:rPr lang="en-US" dirty="0" err="1" smtClean="0"/>
              <a:t>saglasnost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err="1" smtClean="0"/>
              <a:t>Uključivanjem</a:t>
            </a:r>
            <a:r>
              <a:rPr lang="en-US" dirty="0" smtClean="0"/>
              <a:t> </a:t>
            </a:r>
            <a:r>
              <a:rPr lang="en-US" dirty="0" err="1" smtClean="0"/>
              <a:t>posmatrača</a:t>
            </a:r>
            <a:r>
              <a:rPr lang="en-US" dirty="0" smtClean="0"/>
              <a:t> u </a:t>
            </a:r>
            <a:r>
              <a:rPr lang="en-US" dirty="0" err="1" smtClean="0"/>
              <a:t>proučavanu</a:t>
            </a:r>
            <a:r>
              <a:rPr lang="en-US" dirty="0" smtClean="0"/>
              <a:t> </a:t>
            </a:r>
            <a:r>
              <a:rPr lang="en-US" dirty="0" err="1" smtClean="0"/>
              <a:t>sredinu</a:t>
            </a:r>
            <a:r>
              <a:rPr lang="en-US" dirty="0" smtClean="0"/>
              <a:t> </a:t>
            </a:r>
            <a:r>
              <a:rPr lang="en-US" dirty="0" err="1" smtClean="0"/>
              <a:t>smanjuje</a:t>
            </a:r>
            <a:r>
              <a:rPr lang="en-US" dirty="0" smtClean="0"/>
              <a:t> se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posmatranja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promenu</a:t>
            </a:r>
            <a:r>
              <a:rPr lang="en-US" dirty="0" smtClean="0"/>
              <a:t> </a:t>
            </a:r>
            <a:r>
              <a:rPr lang="en-US" dirty="0" err="1" smtClean="0"/>
              <a:t>njenog</a:t>
            </a:r>
            <a:r>
              <a:rPr lang="en-US" dirty="0" smtClean="0"/>
              <a:t> </a:t>
            </a:r>
            <a:r>
              <a:rPr lang="en-US" dirty="0" err="1" smtClean="0"/>
              <a:t>redovnog</a:t>
            </a:r>
            <a:r>
              <a:rPr lang="en-US" dirty="0" smtClean="0"/>
              <a:t> </a:t>
            </a:r>
            <a:r>
              <a:rPr lang="en-US" dirty="0" err="1" smtClean="0"/>
              <a:t>ponašanja</a:t>
            </a: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Teškoće</a:t>
            </a:r>
            <a:r>
              <a:rPr lang="en-US" dirty="0" smtClean="0"/>
              <a:t> </a:t>
            </a:r>
            <a:r>
              <a:rPr lang="en-US" dirty="0" err="1" smtClean="0"/>
              <a:t>postizanja</a:t>
            </a:r>
            <a:r>
              <a:rPr lang="en-US" dirty="0" smtClean="0"/>
              <a:t> </a:t>
            </a:r>
            <a:r>
              <a:rPr lang="en-US" dirty="0" err="1" smtClean="0"/>
              <a:t>sistematičnosti</a:t>
            </a:r>
            <a:r>
              <a:rPr lang="en-US" dirty="0" smtClean="0"/>
              <a:t> </a:t>
            </a:r>
            <a:r>
              <a:rPr lang="en-US" dirty="0" err="1" smtClean="0"/>
              <a:t>posmatranja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Vremenska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prostorna</a:t>
            </a:r>
            <a:r>
              <a:rPr lang="en-US" dirty="0" smtClean="0"/>
              <a:t> </a:t>
            </a:r>
            <a:r>
              <a:rPr lang="en-US" dirty="0" err="1" smtClean="0"/>
              <a:t>ograničenost</a:t>
            </a:r>
            <a:r>
              <a:rPr lang="en-US" dirty="0" smtClean="0"/>
              <a:t> </a:t>
            </a:r>
            <a:r>
              <a:rPr lang="en-US" dirty="0" err="1" smtClean="0"/>
              <a:t>opažajnog</a:t>
            </a:r>
            <a:r>
              <a:rPr lang="en-US" dirty="0" smtClean="0"/>
              <a:t> </a:t>
            </a:r>
            <a:r>
              <a:rPr lang="en-US" dirty="0" err="1" smtClean="0"/>
              <a:t>polja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opažanja</a:t>
            </a:r>
            <a:r>
              <a:rPr lang="en-US" dirty="0" smtClean="0"/>
              <a:t> je </a:t>
            </a:r>
            <a:r>
              <a:rPr lang="en-US" dirty="0" err="1" smtClean="0"/>
              <a:t>podređan</a:t>
            </a:r>
            <a:r>
              <a:rPr lang="en-US" dirty="0" smtClean="0"/>
              <a:t> </a:t>
            </a:r>
            <a:r>
              <a:rPr lang="en-US" dirty="0" err="1" smtClean="0"/>
              <a:t>spontanom</a:t>
            </a:r>
            <a:r>
              <a:rPr lang="en-US" dirty="0" smtClean="0"/>
              <a:t> </a:t>
            </a:r>
            <a:r>
              <a:rPr lang="en-US" dirty="0" err="1" smtClean="0"/>
              <a:t>ritmu</a:t>
            </a:r>
            <a:r>
              <a:rPr lang="en-US" dirty="0" smtClean="0"/>
              <a:t> </a:t>
            </a:r>
            <a:r>
              <a:rPr lang="en-US" dirty="0" err="1" smtClean="0"/>
              <a:t>događaja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Ako</a:t>
            </a:r>
            <a:r>
              <a:rPr lang="en-US" dirty="0" smtClean="0"/>
              <a:t> je </a:t>
            </a:r>
            <a:r>
              <a:rPr lang="en-US" dirty="0" err="1" smtClean="0"/>
              <a:t>neka</a:t>
            </a:r>
            <a:r>
              <a:rPr lang="en-US" dirty="0" smtClean="0"/>
              <a:t> </a:t>
            </a:r>
            <a:r>
              <a:rPr lang="en-US" dirty="0" err="1" smtClean="0"/>
              <a:t>društvena</a:t>
            </a:r>
            <a:r>
              <a:rPr lang="en-US" dirty="0" smtClean="0"/>
              <a:t> </a:t>
            </a:r>
            <a:r>
              <a:rPr lang="en-US" dirty="0" err="1" smtClean="0"/>
              <a:t>pojava</a:t>
            </a:r>
            <a:r>
              <a:rPr lang="en-US" dirty="0" smtClean="0"/>
              <a:t> </a:t>
            </a:r>
            <a:r>
              <a:rPr lang="en-US" dirty="0" err="1" smtClean="0"/>
              <a:t>manje</a:t>
            </a:r>
            <a:r>
              <a:rPr lang="en-US" dirty="0" smtClean="0"/>
              <a:t> </a:t>
            </a:r>
            <a:r>
              <a:rPr lang="en-US" dirty="0" err="1" smtClean="0"/>
              <a:t>regularna</a:t>
            </a:r>
            <a:r>
              <a:rPr lang="en-US" dirty="0" smtClean="0"/>
              <a:t>, </a:t>
            </a:r>
            <a:r>
              <a:rPr lang="en-US" dirty="0" err="1" smtClean="0"/>
              <a:t>teže</a:t>
            </a:r>
            <a:r>
              <a:rPr lang="en-US" dirty="0" smtClean="0"/>
              <a:t> je </a:t>
            </a:r>
            <a:r>
              <a:rPr lang="en-US" dirty="0" err="1" smtClean="0"/>
              <a:t>unapred</a:t>
            </a:r>
            <a:r>
              <a:rPr lang="en-US" dirty="0" smtClean="0"/>
              <a:t> se </a:t>
            </a:r>
            <a:r>
              <a:rPr lang="en-US" dirty="0" err="1" smtClean="0"/>
              <a:t>pripremiti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njeno</a:t>
            </a:r>
            <a:r>
              <a:rPr lang="en-US" dirty="0" smtClean="0"/>
              <a:t> </a:t>
            </a:r>
            <a:r>
              <a:rPr lang="en-US" dirty="0" err="1" smtClean="0"/>
              <a:t>posmatranje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err="1" smtClean="0"/>
              <a:t>Teškoće</a:t>
            </a:r>
            <a:r>
              <a:rPr lang="en-US" dirty="0" smtClean="0"/>
              <a:t> </a:t>
            </a:r>
            <a:r>
              <a:rPr lang="en-US" dirty="0" err="1" smtClean="0"/>
              <a:t>naučne</a:t>
            </a:r>
            <a:r>
              <a:rPr lang="en-US" dirty="0" smtClean="0"/>
              <a:t> </a:t>
            </a:r>
            <a:r>
              <a:rPr lang="en-US" dirty="0" err="1" smtClean="0"/>
              <a:t>prirode</a:t>
            </a:r>
            <a:r>
              <a:rPr lang="en-US" dirty="0" smtClean="0"/>
              <a:t>, </a:t>
            </a:r>
            <a:r>
              <a:rPr lang="en-US" dirty="0" err="1" smtClean="0"/>
              <a:t>teorijsko</a:t>
            </a:r>
            <a:r>
              <a:rPr lang="en-US" dirty="0" smtClean="0"/>
              <a:t> – </a:t>
            </a:r>
            <a:r>
              <a:rPr lang="en-US" dirty="0" err="1" smtClean="0"/>
              <a:t>metodološki</a:t>
            </a:r>
            <a:r>
              <a:rPr lang="en-US" dirty="0" smtClean="0"/>
              <a:t> </a:t>
            </a:r>
            <a:r>
              <a:rPr lang="en-US" dirty="0" err="1" smtClean="0"/>
              <a:t>nedostaci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Posmatranje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Prosto</a:t>
            </a:r>
            <a:r>
              <a:rPr lang="en-US" dirty="0" smtClean="0"/>
              <a:t> </a:t>
            </a:r>
            <a:r>
              <a:rPr lang="en-US" dirty="0" err="1" smtClean="0"/>
              <a:t>posmatranje</a:t>
            </a:r>
            <a:r>
              <a:rPr lang="en-US" dirty="0" smtClean="0"/>
              <a:t>: </a:t>
            </a:r>
            <a:r>
              <a:rPr lang="en-US" dirty="0" err="1" smtClean="0"/>
              <a:t>nekontrolisano</a:t>
            </a:r>
            <a:r>
              <a:rPr lang="en-US" dirty="0" smtClean="0"/>
              <a:t>, </a:t>
            </a:r>
            <a:r>
              <a:rPr lang="en-US" dirty="0" err="1" smtClean="0"/>
              <a:t>učesničko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neučesničko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Sistematsko</a:t>
            </a:r>
            <a:r>
              <a:rPr lang="en-US" dirty="0" smtClean="0"/>
              <a:t> </a:t>
            </a:r>
            <a:r>
              <a:rPr lang="en-US" dirty="0" err="1" smtClean="0"/>
              <a:t>posmatranje</a:t>
            </a:r>
            <a:r>
              <a:rPr lang="en-US" dirty="0" smtClean="0"/>
              <a:t>: </a:t>
            </a:r>
            <a:r>
              <a:rPr lang="en-US" dirty="0" err="1" smtClean="0"/>
              <a:t>kontrola</a:t>
            </a:r>
            <a:r>
              <a:rPr lang="en-US" dirty="0" smtClean="0"/>
              <a:t> </a:t>
            </a:r>
            <a:r>
              <a:rPr lang="en-US" dirty="0" err="1" smtClean="0"/>
              <a:t>posmatrača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posmatranog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Bejlsova</a:t>
            </a:r>
            <a:r>
              <a:rPr lang="en-US" dirty="0" smtClean="0"/>
              <a:t> </a:t>
            </a:r>
            <a:r>
              <a:rPr lang="en-US" dirty="0" err="1" smtClean="0"/>
              <a:t>klasifikacijska</a:t>
            </a:r>
            <a:r>
              <a:rPr lang="en-US" dirty="0" smtClean="0"/>
              <a:t> </a:t>
            </a:r>
            <a:r>
              <a:rPr lang="en-US" dirty="0" err="1" smtClean="0"/>
              <a:t>shema</a:t>
            </a:r>
            <a:r>
              <a:rPr lang="en-US" dirty="0" smtClean="0"/>
              <a:t> </a:t>
            </a:r>
            <a:r>
              <a:rPr lang="en-US" dirty="0" err="1" smtClean="0"/>
              <a:t>ponašanja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A, D – </a:t>
            </a:r>
            <a:r>
              <a:rPr lang="en-US" dirty="0" err="1" smtClean="0"/>
              <a:t>ponašanja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kojih</a:t>
            </a:r>
            <a:r>
              <a:rPr lang="en-US" dirty="0" smtClean="0"/>
              <a:t> </a:t>
            </a:r>
            <a:r>
              <a:rPr lang="en-US" dirty="0" err="1" smtClean="0"/>
              <a:t>zavisi</a:t>
            </a:r>
            <a:r>
              <a:rPr lang="en-US" dirty="0" smtClean="0"/>
              <a:t> </a:t>
            </a:r>
            <a:r>
              <a:rPr lang="en-US" dirty="0" err="1" smtClean="0"/>
              <a:t>jedinstvenost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unutrašnja</a:t>
            </a:r>
            <a:r>
              <a:rPr lang="en-US" dirty="0" smtClean="0"/>
              <a:t> </a:t>
            </a:r>
            <a:r>
              <a:rPr lang="en-US" dirty="0" err="1" smtClean="0"/>
              <a:t>atmosfera</a:t>
            </a:r>
            <a:endParaRPr lang="en-US" dirty="0" smtClean="0"/>
          </a:p>
          <a:p>
            <a:r>
              <a:rPr lang="en-US" dirty="0" smtClean="0"/>
              <a:t>B, C – </a:t>
            </a:r>
            <a:r>
              <a:rPr lang="en-US" dirty="0" err="1" smtClean="0"/>
              <a:t>ponašanja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odnose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pronalaženje</a:t>
            </a:r>
            <a:r>
              <a:rPr lang="en-US" dirty="0" smtClean="0"/>
              <a:t> </a:t>
            </a:r>
            <a:r>
              <a:rPr lang="en-US" dirty="0" err="1" smtClean="0"/>
              <a:t>rešenja</a:t>
            </a:r>
            <a:r>
              <a:rPr lang="en-US" dirty="0" smtClean="0"/>
              <a:t> </a:t>
            </a:r>
            <a:r>
              <a:rPr lang="en-US" dirty="0" err="1" smtClean="0"/>
              <a:t>postavljenog</a:t>
            </a:r>
            <a:r>
              <a:rPr lang="en-US" dirty="0" smtClean="0"/>
              <a:t> </a:t>
            </a:r>
            <a:r>
              <a:rPr lang="en-US" dirty="0" err="1" smtClean="0"/>
              <a:t>zadatka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Komunikacija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Ocenjivanje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Kontrola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Odlučivanje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Savladavanje</a:t>
            </a:r>
            <a:r>
              <a:rPr lang="en-US" dirty="0" smtClean="0"/>
              <a:t> </a:t>
            </a:r>
            <a:r>
              <a:rPr lang="en-US" dirty="0" err="1" smtClean="0"/>
              <a:t>unutargrupne</a:t>
            </a:r>
            <a:r>
              <a:rPr lang="en-US" dirty="0" smtClean="0"/>
              <a:t> </a:t>
            </a:r>
            <a:r>
              <a:rPr lang="en-US" dirty="0" err="1" smtClean="0"/>
              <a:t>napetosti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Integracija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Osnovno</a:t>
            </a:r>
            <a:r>
              <a:rPr lang="en-US" dirty="0" smtClean="0"/>
              <a:t> </a:t>
            </a:r>
            <a:r>
              <a:rPr lang="en-US" dirty="0" err="1" smtClean="0"/>
              <a:t>analitičko</a:t>
            </a:r>
            <a:r>
              <a:rPr lang="en-US" dirty="0" smtClean="0"/>
              <a:t> </a:t>
            </a:r>
            <a:r>
              <a:rPr lang="en-US" dirty="0" err="1" smtClean="0"/>
              <a:t>sredstvo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Izrada</a:t>
            </a:r>
            <a:r>
              <a:rPr lang="en-US" dirty="0" smtClean="0"/>
              <a:t> </a:t>
            </a:r>
            <a:r>
              <a:rPr lang="en-US" dirty="0" err="1" smtClean="0"/>
              <a:t>profila</a:t>
            </a:r>
            <a:r>
              <a:rPr lang="en-US" dirty="0" smtClean="0"/>
              <a:t> o </a:t>
            </a:r>
            <a:r>
              <a:rPr lang="en-US" dirty="0" err="1" smtClean="0"/>
              <a:t>ponašanju</a:t>
            </a:r>
            <a:r>
              <a:rPr lang="en-US" dirty="0" smtClean="0"/>
              <a:t> </a:t>
            </a:r>
            <a:r>
              <a:rPr lang="en-US" dirty="0" err="1" smtClean="0"/>
              <a:t>grupe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celine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Izrada</a:t>
            </a:r>
            <a:r>
              <a:rPr lang="en-US" dirty="0" smtClean="0"/>
              <a:t> </a:t>
            </a:r>
            <a:r>
              <a:rPr lang="en-US" dirty="0" err="1" smtClean="0"/>
              <a:t>profila</a:t>
            </a:r>
            <a:r>
              <a:rPr lang="en-US" dirty="0" smtClean="0"/>
              <a:t> o </a:t>
            </a:r>
            <a:r>
              <a:rPr lang="en-US" dirty="0" err="1" smtClean="0"/>
              <a:t>ponašanju</a:t>
            </a:r>
            <a:r>
              <a:rPr lang="en-US" dirty="0" smtClean="0"/>
              <a:t> </a:t>
            </a:r>
            <a:r>
              <a:rPr lang="en-US" dirty="0" err="1" smtClean="0"/>
              <a:t>pojedinih</a:t>
            </a:r>
            <a:r>
              <a:rPr lang="en-US" dirty="0" smtClean="0"/>
              <a:t> </a:t>
            </a:r>
            <a:r>
              <a:rPr lang="en-US" dirty="0" err="1" smtClean="0"/>
              <a:t>članova</a:t>
            </a: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Karlson</a:t>
            </a:r>
            <a:r>
              <a:rPr lang="en-US" dirty="0" smtClean="0"/>
              <a:t> – </a:t>
            </a:r>
            <a:r>
              <a:rPr lang="en-US" dirty="0" err="1" smtClean="0"/>
              <a:t>proučava</a:t>
            </a:r>
            <a:r>
              <a:rPr lang="en-US" dirty="0" smtClean="0"/>
              <a:t> </a:t>
            </a:r>
            <a:r>
              <a:rPr lang="en-US" dirty="0" err="1" smtClean="0"/>
              <a:t>delatnost</a:t>
            </a:r>
            <a:r>
              <a:rPr lang="en-US" dirty="0" smtClean="0"/>
              <a:t> </a:t>
            </a:r>
            <a:r>
              <a:rPr lang="en-US" dirty="0" err="1" smtClean="0"/>
              <a:t>direktora</a:t>
            </a:r>
            <a:r>
              <a:rPr lang="en-US" dirty="0" smtClean="0"/>
              <a:t> </a:t>
            </a:r>
            <a:r>
              <a:rPr lang="en-US" dirty="0" err="1" smtClean="0"/>
              <a:t>švedskih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Shema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sređivanje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</a:t>
            </a:r>
            <a:r>
              <a:rPr lang="en-US" dirty="0" err="1" smtClean="0"/>
              <a:t>dobijenih</a:t>
            </a:r>
            <a:r>
              <a:rPr lang="en-US" dirty="0" smtClean="0"/>
              <a:t> </a:t>
            </a:r>
            <a:r>
              <a:rPr lang="en-US" dirty="0" err="1" smtClean="0"/>
              <a:t>posmatranjem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smtClean="0"/>
              <a:t>Prima </a:t>
            </a:r>
            <a:r>
              <a:rPr lang="en-US" dirty="0" err="1" smtClean="0"/>
              <a:t>obaveštenja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Sređuje</a:t>
            </a:r>
            <a:r>
              <a:rPr lang="en-US" dirty="0" smtClean="0"/>
              <a:t> </a:t>
            </a:r>
            <a:r>
              <a:rPr lang="en-US" dirty="0" err="1" smtClean="0"/>
              <a:t>obaveštenja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Donosi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Potvrđuje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ispravlja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 smtClean="0"/>
              <a:t>podređenih</a:t>
            </a:r>
            <a:r>
              <a:rPr lang="en-US" dirty="0" smtClean="0"/>
              <a:t> </a:t>
            </a:r>
            <a:r>
              <a:rPr lang="en-US" dirty="0" err="1" smtClean="0"/>
              <a:t>rukovodilaca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5. </a:t>
            </a:r>
            <a:r>
              <a:rPr lang="en-US" dirty="0" err="1" smtClean="0"/>
              <a:t>Izdaje</a:t>
            </a:r>
            <a:r>
              <a:rPr lang="en-US" dirty="0" smtClean="0"/>
              <a:t> </a:t>
            </a:r>
            <a:r>
              <a:rPr lang="en-US" dirty="0" err="1" smtClean="0"/>
              <a:t>naloge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6. </a:t>
            </a:r>
            <a:r>
              <a:rPr lang="en-US" dirty="0" err="1" smtClean="0"/>
              <a:t>Savetuje</a:t>
            </a:r>
            <a:r>
              <a:rPr lang="en-US" dirty="0" smtClean="0"/>
              <a:t> – </a:t>
            </a:r>
            <a:r>
              <a:rPr lang="en-US" dirty="0" err="1" smtClean="0"/>
              <a:t>objašnjava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7. </a:t>
            </a:r>
            <a:r>
              <a:rPr lang="en-US" dirty="0" err="1" smtClean="0"/>
              <a:t>Nadgleda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8. </a:t>
            </a:r>
            <a:r>
              <a:rPr lang="en-US" dirty="0" err="1" smtClean="0"/>
              <a:t>Izvršava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9.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ličnom</a:t>
            </a:r>
            <a:r>
              <a:rPr lang="en-US" dirty="0" smtClean="0"/>
              <a:t> </a:t>
            </a:r>
            <a:r>
              <a:rPr lang="en-US" dirty="0" err="1" smtClean="0"/>
              <a:t>usavršavanju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Kompleksni</a:t>
            </a:r>
            <a:r>
              <a:rPr lang="en-US" dirty="0" smtClean="0"/>
              <a:t> </a:t>
            </a:r>
            <a:r>
              <a:rPr lang="en-US" dirty="0" err="1" smtClean="0"/>
              <a:t>oblici</a:t>
            </a:r>
            <a:r>
              <a:rPr lang="en-US" dirty="0" smtClean="0"/>
              <a:t> </a:t>
            </a:r>
            <a:r>
              <a:rPr lang="en-US" dirty="0" err="1" smtClean="0"/>
              <a:t>posmatranja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Osnovne</a:t>
            </a:r>
            <a:r>
              <a:rPr lang="en-US" dirty="0" smtClean="0"/>
              <a:t> </a:t>
            </a:r>
            <a:r>
              <a:rPr lang="en-US" dirty="0" err="1" smtClean="0"/>
              <a:t>osobine</a:t>
            </a:r>
            <a:r>
              <a:rPr lang="en-US" dirty="0" smtClean="0"/>
              <a:t> </a:t>
            </a:r>
            <a:r>
              <a:rPr lang="en-US" dirty="0" err="1" smtClean="0"/>
              <a:t>kompleksnog</a:t>
            </a:r>
            <a:r>
              <a:rPr lang="en-US" dirty="0" smtClean="0"/>
              <a:t> </a:t>
            </a:r>
            <a:r>
              <a:rPr lang="en-US" dirty="0" err="1" smtClean="0"/>
              <a:t>posmatranja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Pomoću</a:t>
            </a:r>
            <a:r>
              <a:rPr lang="en-US" dirty="0" smtClean="0"/>
              <a:t> </a:t>
            </a:r>
            <a:r>
              <a:rPr lang="en-US" dirty="0" err="1" smtClean="0"/>
              <a:t>kompleksnog</a:t>
            </a:r>
            <a:r>
              <a:rPr lang="en-US" dirty="0" smtClean="0"/>
              <a:t> </a:t>
            </a:r>
            <a:r>
              <a:rPr lang="en-US" dirty="0" err="1" smtClean="0"/>
              <a:t>posmatranja</a:t>
            </a:r>
            <a:r>
              <a:rPr lang="en-US" dirty="0" smtClean="0"/>
              <a:t> se </a:t>
            </a:r>
            <a:r>
              <a:rPr lang="en-US" dirty="0" err="1" smtClean="0"/>
              <a:t>proučava</a:t>
            </a:r>
            <a:r>
              <a:rPr lang="en-US" dirty="0" smtClean="0"/>
              <a:t> </a:t>
            </a:r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 smtClean="0"/>
              <a:t>složeniji</a:t>
            </a:r>
            <a:r>
              <a:rPr lang="en-US" dirty="0" smtClean="0"/>
              <a:t> </a:t>
            </a:r>
            <a:r>
              <a:rPr lang="en-US" dirty="0" err="1" smtClean="0"/>
              <a:t>društveni</a:t>
            </a:r>
            <a:r>
              <a:rPr lang="en-US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 (</a:t>
            </a:r>
            <a:r>
              <a:rPr lang="en-US" dirty="0" err="1" smtClean="0"/>
              <a:t>npr</a:t>
            </a:r>
            <a:r>
              <a:rPr lang="en-US" dirty="0" smtClean="0"/>
              <a:t>. </a:t>
            </a:r>
            <a:r>
              <a:rPr lang="en-US" dirty="0" err="1" smtClean="0"/>
              <a:t>neko</a:t>
            </a:r>
            <a:r>
              <a:rPr lang="en-US" dirty="0" smtClean="0"/>
              <a:t> </a:t>
            </a:r>
            <a:r>
              <a:rPr lang="en-US" dirty="0" err="1" smtClean="0"/>
              <a:t>selo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Posmatranje</a:t>
            </a:r>
            <a:r>
              <a:rPr lang="en-US" dirty="0" smtClean="0"/>
              <a:t> </a:t>
            </a:r>
            <a:r>
              <a:rPr lang="en-US" dirty="0" err="1" smtClean="0"/>
              <a:t>traje</a:t>
            </a:r>
            <a:r>
              <a:rPr lang="en-US" dirty="0" smtClean="0"/>
              <a:t> </a:t>
            </a:r>
            <a:r>
              <a:rPr lang="en-US" dirty="0" err="1" smtClean="0"/>
              <a:t>duže</a:t>
            </a:r>
            <a:r>
              <a:rPr lang="en-US" dirty="0" smtClean="0"/>
              <a:t> </a:t>
            </a:r>
            <a:r>
              <a:rPr lang="en-US" dirty="0" err="1" smtClean="0"/>
              <a:t>vreme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Pored </a:t>
            </a:r>
            <a:r>
              <a:rPr lang="en-US" dirty="0" err="1" smtClean="0"/>
              <a:t>posmatranja</a:t>
            </a:r>
            <a:r>
              <a:rPr lang="en-US" dirty="0" smtClean="0"/>
              <a:t>, </a:t>
            </a:r>
            <a:r>
              <a:rPr lang="en-US" dirty="0" err="1" smtClean="0"/>
              <a:t>koriste</a:t>
            </a:r>
            <a:r>
              <a:rPr lang="en-US" dirty="0" smtClean="0"/>
              <a:t> se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načini</a:t>
            </a:r>
            <a:r>
              <a:rPr lang="en-US" dirty="0" smtClean="0"/>
              <a:t> </a:t>
            </a:r>
            <a:r>
              <a:rPr lang="en-US" dirty="0" err="1" smtClean="0"/>
              <a:t>prikupljanja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err="1" smtClean="0"/>
              <a:t>Problemski</a:t>
            </a:r>
            <a:r>
              <a:rPr lang="en-US" dirty="0" smtClean="0"/>
              <a:t> </a:t>
            </a:r>
            <a:r>
              <a:rPr lang="en-US" dirty="0" err="1" smtClean="0"/>
              <a:t>sadržaj</a:t>
            </a:r>
            <a:r>
              <a:rPr lang="en-US" dirty="0" smtClean="0"/>
              <a:t> je </a:t>
            </a:r>
            <a:r>
              <a:rPr lang="en-US" dirty="0" err="1" smtClean="0"/>
              <a:t>znatno</a:t>
            </a:r>
            <a:r>
              <a:rPr lang="en-US" dirty="0" smtClean="0"/>
              <a:t> </a:t>
            </a:r>
            <a:r>
              <a:rPr lang="en-US" dirty="0" err="1" smtClean="0"/>
              <a:t>manje</a:t>
            </a:r>
            <a:r>
              <a:rPr lang="en-US" dirty="0" smtClean="0"/>
              <a:t> </a:t>
            </a:r>
            <a:r>
              <a:rPr lang="en-US" dirty="0" err="1" smtClean="0"/>
              <a:t>definitivno</a:t>
            </a:r>
            <a:r>
              <a:rPr lang="en-US" dirty="0" smtClean="0"/>
              <a:t> </a:t>
            </a:r>
            <a:r>
              <a:rPr lang="en-US" dirty="0" err="1" smtClean="0"/>
              <a:t>formulisan</a:t>
            </a:r>
            <a:r>
              <a:rPr lang="en-US" dirty="0" smtClean="0"/>
              <a:t> pre </a:t>
            </a:r>
            <a:r>
              <a:rPr lang="en-US" dirty="0" err="1" smtClean="0"/>
              <a:t>početka</a:t>
            </a:r>
            <a:r>
              <a:rPr lang="en-US" dirty="0" smtClean="0"/>
              <a:t> </a:t>
            </a:r>
            <a:r>
              <a:rPr lang="en-US" dirty="0" err="1" smtClean="0"/>
              <a:t>prikupljanja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Sekvencijalna</a:t>
            </a:r>
            <a:r>
              <a:rPr lang="en-US" dirty="0" smtClean="0"/>
              <a:t> </a:t>
            </a:r>
            <a:r>
              <a:rPr lang="en-US" dirty="0" err="1" smtClean="0"/>
              <a:t>analiza</a:t>
            </a:r>
            <a:r>
              <a:rPr lang="en-US" dirty="0" smtClean="0"/>
              <a:t> – </a:t>
            </a:r>
            <a:r>
              <a:rPr lang="en-US" dirty="0" err="1" smtClean="0"/>
              <a:t>kritika</a:t>
            </a:r>
            <a:r>
              <a:rPr lang="en-US" dirty="0" smtClean="0"/>
              <a:t> </a:t>
            </a:r>
            <a:r>
              <a:rPr lang="en-US" dirty="0" err="1" smtClean="0"/>
              <a:t>uprošćenih</a:t>
            </a:r>
            <a:r>
              <a:rPr lang="en-US" dirty="0" smtClean="0"/>
              <a:t> </a:t>
            </a:r>
            <a:r>
              <a:rPr lang="en-US" dirty="0" err="1" smtClean="0"/>
              <a:t>shvatanja</a:t>
            </a:r>
            <a:r>
              <a:rPr lang="en-US" dirty="0" smtClean="0"/>
              <a:t> o </a:t>
            </a:r>
            <a:r>
              <a:rPr lang="en-US" dirty="0" err="1" smtClean="0"/>
              <a:t>načinu</a:t>
            </a:r>
            <a:r>
              <a:rPr lang="en-US" dirty="0" smtClean="0"/>
              <a:t> </a:t>
            </a:r>
            <a:r>
              <a:rPr lang="en-US" dirty="0" err="1" smtClean="0"/>
              <a:t>stvaranja</a:t>
            </a:r>
            <a:r>
              <a:rPr lang="en-US" dirty="0" smtClean="0"/>
              <a:t> </a:t>
            </a:r>
            <a:r>
              <a:rPr lang="en-US" dirty="0" err="1" smtClean="0"/>
              <a:t>plana</a:t>
            </a:r>
            <a:r>
              <a:rPr lang="en-US" dirty="0" smtClean="0"/>
              <a:t> </a:t>
            </a:r>
            <a:r>
              <a:rPr lang="en-US" dirty="0" err="1" smtClean="0"/>
              <a:t>istraživanja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Postavljanje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Razrade</a:t>
            </a:r>
            <a:r>
              <a:rPr lang="en-US" dirty="0" smtClean="0"/>
              <a:t> </a:t>
            </a:r>
            <a:r>
              <a:rPr lang="en-US" dirty="0" err="1" smtClean="0"/>
              <a:t>hipoteza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Operacionalizovanje</a:t>
            </a:r>
            <a:r>
              <a:rPr lang="en-US" dirty="0" smtClean="0"/>
              <a:t> </a:t>
            </a:r>
            <a:r>
              <a:rPr lang="en-US" dirty="0" err="1" smtClean="0"/>
              <a:t>hipoteza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Stvaranje</a:t>
            </a:r>
            <a:r>
              <a:rPr lang="en-US" dirty="0" smtClean="0"/>
              <a:t> </a:t>
            </a:r>
            <a:r>
              <a:rPr lang="en-US" dirty="0" err="1" smtClean="0"/>
              <a:t>plana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prikupljanje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Prikupljanje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sređivanje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Analiza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 smtClean="0"/>
              <a:t>proveravanja</a:t>
            </a:r>
            <a:r>
              <a:rPr lang="en-US" dirty="0" smtClean="0"/>
              <a:t> </a:t>
            </a:r>
            <a:r>
              <a:rPr lang="en-US" dirty="0" err="1" smtClean="0"/>
              <a:t>postavljenih</a:t>
            </a:r>
            <a:r>
              <a:rPr lang="en-US" dirty="0" smtClean="0"/>
              <a:t> </a:t>
            </a:r>
            <a:r>
              <a:rPr lang="en-US" dirty="0" err="1" smtClean="0"/>
              <a:t>hipoteza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NAUČNI RAZGOVOR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Naučni</a:t>
            </a:r>
            <a:r>
              <a:rPr lang="en-US" dirty="0" smtClean="0"/>
              <a:t> </a:t>
            </a:r>
            <a:r>
              <a:rPr lang="en-US" dirty="0" err="1" smtClean="0"/>
              <a:t>razgovor</a:t>
            </a:r>
            <a:r>
              <a:rPr lang="en-US" dirty="0" smtClean="0"/>
              <a:t> (</a:t>
            </a:r>
            <a:r>
              <a:rPr lang="en-US" dirty="0" err="1" smtClean="0"/>
              <a:t>intervju</a:t>
            </a:r>
            <a:r>
              <a:rPr lang="en-US" dirty="0" smtClean="0"/>
              <a:t>) je </a:t>
            </a:r>
            <a:r>
              <a:rPr lang="en-US" dirty="0" err="1" smtClean="0"/>
              <a:t>prikupljanje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govornog</a:t>
            </a:r>
            <a:r>
              <a:rPr lang="en-US" dirty="0" smtClean="0"/>
              <a:t> </a:t>
            </a:r>
            <a:r>
              <a:rPr lang="en-US" dirty="0" err="1" smtClean="0"/>
              <a:t>opštenja</a:t>
            </a:r>
            <a:r>
              <a:rPr lang="en-US" dirty="0" smtClean="0"/>
              <a:t> s </a:t>
            </a:r>
            <a:r>
              <a:rPr lang="en-US" dirty="0" err="1" smtClean="0"/>
              <a:t>ciljem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dobijena</a:t>
            </a:r>
            <a:r>
              <a:rPr lang="en-US" dirty="0" smtClean="0"/>
              <a:t> </a:t>
            </a:r>
            <a:r>
              <a:rPr lang="en-US" dirty="0" err="1" smtClean="0"/>
              <a:t>obaveštenja</a:t>
            </a:r>
            <a:r>
              <a:rPr lang="en-US" dirty="0" smtClean="0"/>
              <a:t> </a:t>
            </a:r>
            <a:r>
              <a:rPr lang="en-US" dirty="0" err="1" smtClean="0"/>
              <a:t>upotrebe</a:t>
            </a:r>
            <a:r>
              <a:rPr lang="en-US" dirty="0" smtClean="0"/>
              <a:t> u </a:t>
            </a:r>
            <a:r>
              <a:rPr lang="en-US" dirty="0" err="1" smtClean="0"/>
              <a:t>naučne</a:t>
            </a:r>
            <a:r>
              <a:rPr lang="en-US" dirty="0" smtClean="0"/>
              <a:t> </a:t>
            </a:r>
            <a:r>
              <a:rPr lang="en-US" dirty="0" err="1" smtClean="0"/>
              <a:t>svrhe</a:t>
            </a:r>
            <a:r>
              <a:rPr lang="en-US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sr-Latn-CS" dirty="0" smtClean="0"/>
              <a:t>Pismeni upitnik je obrazac kojim se pismenim putem traže neka obaveštenja za koja se smatra da mogu biti od koristi za istraživanje. </a:t>
            </a:r>
          </a:p>
          <a:p>
            <a:pPr>
              <a:lnSpc>
                <a:spcPct val="80000"/>
              </a:lnSpc>
            </a:pPr>
            <a:r>
              <a:rPr lang="sr-Latn-CS" dirty="0" smtClean="0"/>
              <a:t>Osnova razgovora je upitnik po kome se vodi razgovor. </a:t>
            </a:r>
          </a:p>
          <a:p>
            <a:pPr>
              <a:lnSpc>
                <a:spcPct val="80000"/>
              </a:lnSpc>
            </a:pPr>
            <a:r>
              <a:rPr lang="sr-Latn-CS" dirty="0" smtClean="0"/>
              <a:t>Ispitivač    -   Anketar    -     Ispitanici</a:t>
            </a:r>
          </a:p>
          <a:p>
            <a:pPr>
              <a:lnSpc>
                <a:spcPct val="80000"/>
              </a:lnSpc>
            </a:pPr>
            <a:r>
              <a:rPr lang="sr-Latn-CS" dirty="0" smtClean="0"/>
              <a:t>Anketa je način prikupljanja podataka koji je širi po broju ispitanika, ali s jednostavnijim sadržajem i relativno kratkim trajanjem prikupljanja.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>
              <a:buNone/>
            </a:pPr>
            <a:r>
              <a:rPr lang="sr-Latn-CS" dirty="0" smtClean="0"/>
              <a:t>PREDNOSTI</a:t>
            </a:r>
          </a:p>
          <a:p>
            <a:r>
              <a:rPr lang="sr-Latn-CS" dirty="0" smtClean="0"/>
              <a:t>Naučnim razgovorom aktivno se stvaraju naučna obaveštenja.</a:t>
            </a:r>
            <a:endParaRPr lang="en-US" dirty="0" smtClean="0"/>
          </a:p>
          <a:p>
            <a:r>
              <a:rPr lang="en-US" dirty="0" err="1" smtClean="0"/>
              <a:t>Nau</a:t>
            </a:r>
            <a:r>
              <a:rPr lang="sr-Latn-CS" dirty="0" smtClean="0"/>
              <a:t>čni razgovor se razvio u tesnoj vezi sa statističkom teorijom uzorka.</a:t>
            </a:r>
          </a:p>
          <a:p>
            <a:r>
              <a:rPr lang="sr-Latn-CS" dirty="0" smtClean="0"/>
              <a:t>Sadržaj na koji se podaci odnose, u poređenju s posmatranjem, znatno se proširuje.</a:t>
            </a:r>
          </a:p>
          <a:p>
            <a:r>
              <a:rPr lang="sr-Latn-CS" dirty="0" smtClean="0"/>
              <a:t>Velika brzina prikupljanja podataka.</a:t>
            </a:r>
          </a:p>
          <a:p>
            <a:r>
              <a:rPr lang="sr-Latn-CS" dirty="0" smtClean="0"/>
              <a:t>Širina istraživačkog zahvata.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r-Latn-CS" dirty="0" smtClean="0"/>
              <a:t>NEDOSTACI</a:t>
            </a:r>
          </a:p>
          <a:p>
            <a:r>
              <a:rPr lang="sr-Latn-CS" dirty="0" smtClean="0"/>
              <a:t>Koriste se obaveštenja dobijena posmatranjem i samoposmatranjem ljudi koji nemaju stručne kvalifikacije za naučno posmatranje.</a:t>
            </a:r>
          </a:p>
          <a:p>
            <a:r>
              <a:rPr lang="sr-Latn-CS" dirty="0" smtClean="0"/>
              <a:t>Pojave o kojima se traže obaveštenja imaju različitu ulogu u životu ispitanika, tj. oni su imali različite mogućnosti i želje da se o njima obaveste.</a:t>
            </a:r>
          </a:p>
          <a:p>
            <a:r>
              <a:rPr lang="sr-Latn-CS" dirty="0" smtClean="0"/>
              <a:t>Teškoće prilikom ispitivanja iskrenosti ispitanika.</a:t>
            </a:r>
          </a:p>
          <a:p>
            <a:r>
              <a:rPr lang="sr-Latn-CS" dirty="0" smtClean="0"/>
              <a:t>Psihičko stanje ispitanika u trenutku prikupljanja podataka.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096000"/>
          </a:xfrm>
        </p:spPr>
        <p:txBody>
          <a:bodyPr/>
          <a:lstStyle/>
          <a:p>
            <a:r>
              <a:rPr lang="en-US" dirty="0" err="1" smtClean="0"/>
              <a:t>Definicja</a:t>
            </a:r>
            <a:r>
              <a:rPr lang="en-US" dirty="0" smtClean="0"/>
              <a:t>: </a:t>
            </a:r>
            <a:r>
              <a:rPr lang="en-US" dirty="0" err="1" smtClean="0"/>
              <a:t>Manipulacija</a:t>
            </a:r>
            <a:r>
              <a:rPr lang="en-US" dirty="0" smtClean="0"/>
              <a:t> je </a:t>
            </a:r>
            <a:r>
              <a:rPr lang="en-US" dirty="0" err="1" smtClean="0"/>
              <a:t>postupak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skup</a:t>
            </a:r>
            <a:r>
              <a:rPr lang="en-US" dirty="0" smtClean="0"/>
              <a:t> </a:t>
            </a:r>
            <a:r>
              <a:rPr lang="en-US" dirty="0" err="1" smtClean="0"/>
              <a:t>postupaka</a:t>
            </a:r>
            <a:r>
              <a:rPr lang="en-US" dirty="0" smtClean="0"/>
              <a:t> </a:t>
            </a:r>
            <a:r>
              <a:rPr lang="en-US" dirty="0" err="1" smtClean="0"/>
              <a:t>pomoću</a:t>
            </a:r>
            <a:r>
              <a:rPr lang="en-US" dirty="0" smtClean="0"/>
              <a:t> </a:t>
            </a:r>
            <a:r>
              <a:rPr lang="en-US" dirty="0" err="1" smtClean="0"/>
              <a:t>kojih</a:t>
            </a:r>
            <a:r>
              <a:rPr lang="en-US" dirty="0" smtClean="0"/>
              <a:t> manipulator, </a:t>
            </a:r>
            <a:r>
              <a:rPr lang="en-US" dirty="0" err="1" smtClean="0"/>
              <a:t>koristeći</a:t>
            </a:r>
            <a:r>
              <a:rPr lang="en-US" dirty="0" smtClean="0"/>
              <a:t> </a:t>
            </a:r>
            <a:r>
              <a:rPr lang="en-US" dirty="0" err="1" smtClean="0"/>
              <a:t>simbolička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(</a:t>
            </a:r>
            <a:r>
              <a:rPr lang="en-US" dirty="0" err="1" smtClean="0"/>
              <a:t>reči</a:t>
            </a:r>
            <a:r>
              <a:rPr lang="en-US" dirty="0" smtClean="0"/>
              <a:t>, </a:t>
            </a:r>
            <a:r>
              <a:rPr lang="en-US" dirty="0" err="1" smtClean="0"/>
              <a:t>slike</a:t>
            </a:r>
            <a:r>
              <a:rPr lang="en-US" dirty="0" smtClean="0"/>
              <a:t>, </a:t>
            </a:r>
            <a:r>
              <a:rPr lang="en-US" dirty="0" err="1" smtClean="0"/>
              <a:t>zastave</a:t>
            </a:r>
            <a:r>
              <a:rPr lang="en-US" dirty="0" smtClean="0"/>
              <a:t>, </a:t>
            </a:r>
            <a:r>
              <a:rPr lang="en-US" dirty="0" err="1" smtClean="0"/>
              <a:t>spomenike</a:t>
            </a:r>
            <a:r>
              <a:rPr lang="en-US" dirty="0" smtClean="0"/>
              <a:t> </a:t>
            </a:r>
            <a:r>
              <a:rPr lang="en-US" dirty="0" err="1" smtClean="0"/>
              <a:t>itd</a:t>
            </a:r>
            <a:r>
              <a:rPr lang="en-US" dirty="0" smtClean="0"/>
              <a:t>.) u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njega</a:t>
            </a:r>
            <a:r>
              <a:rPr lang="en-US" dirty="0" smtClean="0"/>
              <a:t> </a:t>
            </a:r>
            <a:r>
              <a:rPr lang="en-US" dirty="0" err="1" smtClean="0"/>
              <a:t>pogodnim</a:t>
            </a:r>
            <a:r>
              <a:rPr lang="en-US" dirty="0" smtClean="0"/>
              <a:t> </a:t>
            </a:r>
            <a:r>
              <a:rPr lang="en-US" dirty="0" err="1" smtClean="0"/>
              <a:t>psihosocijalnim</a:t>
            </a:r>
            <a:r>
              <a:rPr lang="en-US" dirty="0" smtClean="0"/>
              <a:t> </a:t>
            </a:r>
            <a:r>
              <a:rPr lang="en-US" dirty="0" err="1" smtClean="0"/>
              <a:t>uslovima</a:t>
            </a:r>
            <a:r>
              <a:rPr lang="en-US" dirty="0" smtClean="0"/>
              <a:t> </a:t>
            </a:r>
            <a:r>
              <a:rPr lang="en-US" dirty="0" err="1" smtClean="0"/>
              <a:t>odašilje</a:t>
            </a:r>
            <a:r>
              <a:rPr lang="en-US" dirty="0" smtClean="0"/>
              <a:t>,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 smtClean="0"/>
              <a:t>komunikacije</a:t>
            </a:r>
            <a:r>
              <a:rPr lang="en-US" dirty="0" smtClean="0"/>
              <a:t>, </a:t>
            </a:r>
            <a:r>
              <a:rPr lang="en-US" dirty="0" err="1" smtClean="0"/>
              <a:t>određene</a:t>
            </a:r>
            <a:r>
              <a:rPr lang="en-US" dirty="0" smtClean="0"/>
              <a:t> </a:t>
            </a:r>
            <a:r>
              <a:rPr lang="en-US" dirty="0" err="1" smtClean="0"/>
              <a:t>poruke</a:t>
            </a:r>
            <a:r>
              <a:rPr lang="en-US" dirty="0" smtClean="0"/>
              <a:t> s </a:t>
            </a:r>
            <a:r>
              <a:rPr lang="en-US" dirty="0" err="1" smtClean="0"/>
              <a:t>namerom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utiče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ubeđenje</a:t>
            </a:r>
            <a:r>
              <a:rPr lang="en-US" dirty="0" smtClean="0"/>
              <a:t>, </a:t>
            </a:r>
            <a:r>
              <a:rPr lang="en-US" dirty="0" err="1" smtClean="0"/>
              <a:t>stavove</a:t>
            </a:r>
            <a:r>
              <a:rPr lang="en-US" dirty="0" smtClean="0"/>
              <a:t>, </a:t>
            </a:r>
            <a:r>
              <a:rPr lang="en-US" dirty="0" err="1" smtClean="0"/>
              <a:t>vrednosti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ponašanje</a:t>
            </a:r>
            <a:r>
              <a:rPr lang="en-US" dirty="0" smtClean="0"/>
              <a:t> </a:t>
            </a:r>
            <a:r>
              <a:rPr lang="en-US" dirty="0" err="1" smtClean="0"/>
              <a:t>velikog</a:t>
            </a:r>
            <a:r>
              <a:rPr lang="en-US" dirty="0" smtClean="0"/>
              <a:t> </a:t>
            </a:r>
            <a:r>
              <a:rPr lang="en-US" dirty="0" err="1" smtClean="0"/>
              <a:t>broja</a:t>
            </a:r>
            <a:r>
              <a:rPr lang="en-US" dirty="0" smtClean="0"/>
              <a:t> </a:t>
            </a:r>
            <a:r>
              <a:rPr lang="en-US" dirty="0" err="1" smtClean="0"/>
              <a:t>ljudi</a:t>
            </a:r>
            <a:r>
              <a:rPr lang="en-US" dirty="0" smtClean="0"/>
              <a:t>,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bi se </a:t>
            </a:r>
            <a:r>
              <a:rPr lang="en-US" dirty="0" err="1" smtClean="0"/>
              <a:t>oni</a:t>
            </a:r>
            <a:r>
              <a:rPr lang="en-US" dirty="0" smtClean="0"/>
              <a:t>, u </a:t>
            </a:r>
            <a:r>
              <a:rPr lang="en-US" dirty="0" err="1" smtClean="0"/>
              <a:t>stvarima</a:t>
            </a:r>
            <a:r>
              <a:rPr lang="en-US" dirty="0" smtClean="0"/>
              <a:t> o </a:t>
            </a:r>
            <a:r>
              <a:rPr lang="en-US" dirty="0" err="1" smtClean="0"/>
              <a:t>kojima</a:t>
            </a:r>
            <a:r>
              <a:rPr lang="en-US" dirty="0" smtClean="0"/>
              <a:t> ne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opšta</a:t>
            </a:r>
            <a:r>
              <a:rPr lang="en-US" dirty="0" smtClean="0"/>
              <a:t> </a:t>
            </a:r>
            <a:r>
              <a:rPr lang="en-US" dirty="0" err="1" smtClean="0"/>
              <a:t>saglasnost</a:t>
            </a:r>
            <a:r>
              <a:rPr lang="en-US" dirty="0" smtClean="0"/>
              <a:t>, a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životno</a:t>
            </a:r>
            <a:r>
              <a:rPr lang="en-US" dirty="0" smtClean="0"/>
              <a:t> </a:t>
            </a:r>
            <a:r>
              <a:rPr lang="en-US" dirty="0" err="1" smtClean="0"/>
              <a:t>zainteresovani</a:t>
            </a:r>
            <a:r>
              <a:rPr lang="en-US" dirty="0" smtClean="0"/>
              <a:t>, </a:t>
            </a:r>
            <a:r>
              <a:rPr lang="en-US" dirty="0" err="1" smtClean="0"/>
              <a:t>usmerili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ubeđenju</a:t>
            </a:r>
            <a:r>
              <a:rPr lang="en-US" dirty="0" smtClean="0"/>
              <a:t>, </a:t>
            </a:r>
            <a:r>
              <a:rPr lang="en-US" dirty="0" err="1" smtClean="0"/>
              <a:t>stavovima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vrednostima</a:t>
            </a:r>
            <a:r>
              <a:rPr lang="en-US" dirty="0" smtClean="0"/>
              <a:t> </a:t>
            </a:r>
            <a:r>
              <a:rPr lang="en-US" dirty="0" err="1" smtClean="0"/>
              <a:t>manipulatora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r>
              <a:rPr lang="sr-Latn-CS" dirty="0" smtClean="0"/>
              <a:t>Stepen obrazovanja ispitanika.</a:t>
            </a:r>
          </a:p>
          <a:p>
            <a:r>
              <a:rPr lang="sr-Latn-CS" dirty="0" smtClean="0"/>
              <a:t>Različita sposobnost ispitanika da razumeju verbalne simbole i da se verbalno izraze.</a:t>
            </a:r>
          </a:p>
          <a:p>
            <a:r>
              <a:rPr lang="sr-Latn-CS" dirty="0" smtClean="0"/>
              <a:t>Različita sposobnost ispitanika da se pismeno izraze.</a:t>
            </a:r>
          </a:p>
          <a:p>
            <a:r>
              <a:rPr lang="sr-Latn-CS" dirty="0" smtClean="0"/>
              <a:t>Osobine pamćenja i zaboravljanja.</a:t>
            </a:r>
          </a:p>
          <a:p>
            <a:r>
              <a:rPr lang="sr-Latn-CS" dirty="0" smtClean="0"/>
              <a:t>Podela obaveštenja na javna, poverljiva, tajna i privatna. 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pPr>
              <a:buNone/>
            </a:pPr>
            <a:r>
              <a:rPr lang="sr-Latn-CS" dirty="0" smtClean="0"/>
              <a:t>Faze izrade upitnika/osnove razgovora:</a:t>
            </a:r>
          </a:p>
          <a:p>
            <a:r>
              <a:rPr lang="sr-Latn-CS" dirty="0" smtClean="0"/>
              <a:t>utvrđivanje ciljeva istraživanja;</a:t>
            </a:r>
          </a:p>
          <a:p>
            <a:r>
              <a:rPr lang="sr-Latn-CS" dirty="0" smtClean="0"/>
              <a:t>teorijska i operacionalna razrada ciljeva;</a:t>
            </a:r>
          </a:p>
          <a:p>
            <a:r>
              <a:rPr lang="sr-Latn-CS" dirty="0" smtClean="0"/>
              <a:t>prilagođavanje operacionalnog plana za prikupljanje podataka životnom iskustvu ispitanika, u sadržinskom i jezičkom pogledu;</a:t>
            </a:r>
          </a:p>
          <a:p>
            <a:r>
              <a:rPr lang="sr-Latn-CS" dirty="0" smtClean="0"/>
              <a:t>izrada upitnika (osnove razgovora).</a:t>
            </a:r>
          </a:p>
          <a:p>
            <a:endParaRPr lang="sr-Latn-CS" dirty="0" smtClean="0">
              <a:solidFill>
                <a:srgbClr val="8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r-Latn-CS" dirty="0" smtClean="0"/>
              <a:t>Jezik upitnika / osnove razgovora:</a:t>
            </a:r>
          </a:p>
          <a:p>
            <a:r>
              <a:rPr lang="sr-Latn-CS" dirty="0" smtClean="0"/>
              <a:t>jezik upitnika / osnove razgovora treba da sačinjava jezičko jezgro;</a:t>
            </a:r>
          </a:p>
          <a:p>
            <a:r>
              <a:rPr lang="sr-Latn-CS" dirty="0" smtClean="0"/>
              <a:t>izbegavati suviše dugačka i složena pitanja;</a:t>
            </a:r>
          </a:p>
          <a:p>
            <a:r>
              <a:rPr lang="sr-Latn-CS" dirty="0" smtClean="0"/>
              <a:t>izbegavati pitanja koja sadrže nekoliko potpitanja;</a:t>
            </a:r>
          </a:p>
          <a:p>
            <a:r>
              <a:rPr lang="sr-Latn-CS" dirty="0" smtClean="0"/>
              <a:t>izbegavati sugestivna pitanja;</a:t>
            </a:r>
            <a:r>
              <a:rPr lang="en-US" dirty="0" smtClean="0"/>
              <a:t> (</a:t>
            </a:r>
            <a:r>
              <a:rPr lang="en-US" dirty="0" err="1" smtClean="0"/>
              <a:t>sugestivna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korisna</a:t>
            </a:r>
            <a:r>
              <a:rPr lang="en-US" dirty="0" smtClean="0"/>
              <a:t> </a:t>
            </a: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 smtClean="0"/>
              <a:t>ispitivanja</a:t>
            </a:r>
            <a:r>
              <a:rPr lang="en-US" dirty="0" smtClean="0"/>
              <a:t> </a:t>
            </a:r>
            <a:r>
              <a:rPr lang="en-US" dirty="0" err="1" smtClean="0"/>
              <a:t>ponašanja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mišljenja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odstupaju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društvenih</a:t>
            </a:r>
            <a:r>
              <a:rPr lang="en-US" dirty="0" smtClean="0"/>
              <a:t> </a:t>
            </a:r>
            <a:r>
              <a:rPr lang="en-US" dirty="0" err="1" smtClean="0"/>
              <a:t>normi</a:t>
            </a:r>
            <a:r>
              <a:rPr lang="en-US" dirty="0" smtClean="0"/>
              <a:t>;)</a:t>
            </a:r>
            <a:endParaRPr lang="sr-Latn-CS" dirty="0" smtClean="0"/>
          </a:p>
          <a:p>
            <a:r>
              <a:rPr lang="sr-Latn-CS" dirty="0" smtClean="0"/>
              <a:t>voditi računa o upotrebi stručnih izraza;</a:t>
            </a:r>
          </a:p>
          <a:p>
            <a:pPr>
              <a:buNone/>
            </a:pPr>
            <a:r>
              <a:rPr lang="sr-Latn-CS" dirty="0" smtClean="0"/>
              <a:t>Broj pitanja – zavisi od stepena složenosti problema koji se istražuje.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sr-Latn-CS" dirty="0" smtClean="0"/>
              <a:t>Tip pitanja:</a:t>
            </a:r>
          </a:p>
          <a:p>
            <a:pPr marL="609600" indent="-609600">
              <a:buFontTx/>
              <a:buAutoNum type="arabicPeriod"/>
            </a:pPr>
            <a:r>
              <a:rPr lang="sr-Latn-CS" dirty="0" smtClean="0"/>
              <a:t>Pitanja s unapred utvrđenim odgovorom</a:t>
            </a:r>
          </a:p>
          <a:p>
            <a:pPr marL="609600" indent="-609600">
              <a:buNone/>
            </a:pPr>
            <a:r>
              <a:rPr lang="sr-Latn-CS" u="sng" dirty="0" smtClean="0"/>
              <a:t>Prednosti</a:t>
            </a:r>
            <a:endParaRPr lang="sr-Latn-CS" dirty="0" smtClean="0"/>
          </a:p>
          <a:p>
            <a:pPr marL="609600" indent="-609600">
              <a:buFontTx/>
              <a:buChar char="-"/>
            </a:pPr>
            <a:r>
              <a:rPr lang="sr-Latn-CS" dirty="0" smtClean="0"/>
              <a:t>Lakše je obučiti anketare.</a:t>
            </a:r>
          </a:p>
          <a:p>
            <a:pPr marL="609600" indent="-609600">
              <a:buFontTx/>
              <a:buChar char="-"/>
            </a:pPr>
            <a:r>
              <a:rPr lang="sr-Latn-CS" dirty="0" smtClean="0"/>
              <a:t>Ispitanici ne moraju da se naprežu da bi izneli svoje iskustvo.</a:t>
            </a:r>
          </a:p>
          <a:p>
            <a:pPr marL="609600" indent="-609600">
              <a:buFontTx/>
              <a:buChar char="-"/>
            </a:pPr>
            <a:r>
              <a:rPr lang="sr-Latn-CS" dirty="0" smtClean="0"/>
              <a:t>Pitanja usmeravaju odgovore na one iskustvene sadržaje o kojima želimo da dobijemo obaveštenja.</a:t>
            </a:r>
          </a:p>
          <a:p>
            <a:pPr marL="609600" indent="-609600">
              <a:buFontTx/>
              <a:buChar char="-"/>
            </a:pPr>
            <a:r>
              <a:rPr lang="sr-Latn-CS" dirty="0" smtClean="0"/>
              <a:t>Skraćuje se rad na sređivanju i kodiranju izvorne građe.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sr-Latn-CS" u="sng" dirty="0" smtClean="0"/>
              <a:t>Nedostaci</a:t>
            </a:r>
            <a:endParaRPr lang="sr-Latn-CS" dirty="0" smtClean="0"/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 dirty="0" smtClean="0"/>
              <a:t>Ograničenost saznajnog dometa.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 dirty="0" smtClean="0"/>
              <a:t>Nepouzdanost dobijenih rezultata.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sr-Latn-CS" dirty="0" smtClean="0"/>
          </a:p>
          <a:p>
            <a:pPr>
              <a:lnSpc>
                <a:spcPct val="90000"/>
              </a:lnSpc>
              <a:buNone/>
            </a:pPr>
            <a:r>
              <a:rPr lang="sr-Latn-CS" dirty="0" smtClean="0"/>
              <a:t>2. Pitanja sa slobodnim odgovorima</a:t>
            </a:r>
          </a:p>
          <a:p>
            <a:pPr>
              <a:lnSpc>
                <a:spcPct val="90000"/>
              </a:lnSpc>
              <a:buNone/>
            </a:pPr>
            <a:r>
              <a:rPr lang="sr-Latn-CS" u="sng" dirty="0" smtClean="0"/>
              <a:t>Prednosti</a:t>
            </a:r>
            <a:endParaRPr lang="sr-Latn-CS" dirty="0" smtClean="0"/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 dirty="0" smtClean="0"/>
              <a:t>Širina saznajnog dometa.</a:t>
            </a:r>
          </a:p>
          <a:p>
            <a:pPr>
              <a:lnSpc>
                <a:spcPct val="90000"/>
              </a:lnSpc>
              <a:buNone/>
            </a:pPr>
            <a:r>
              <a:rPr lang="sr-Latn-CS" u="sng" dirty="0" smtClean="0"/>
              <a:t>Nedostaci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 dirty="0" smtClean="0"/>
              <a:t>Mogu da dovedu do smanjenja uporedivosti i potpunosti izvornih obaveštenja.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 dirty="0" smtClean="0"/>
              <a:t>Moraju da predstavljaju snažan podsticaj za ispoljavanje mišljenja.</a:t>
            </a:r>
            <a:r>
              <a:rPr lang="sr-Latn-CS" u="sng" dirty="0" smtClean="0"/>
              <a:t>  </a:t>
            </a:r>
            <a:endParaRPr lang="sr-Latn-C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sr-Latn-CS" dirty="0" smtClean="0"/>
              <a:t>Zahtevaju aktivan stav ispitivača.</a:t>
            </a:r>
          </a:p>
          <a:p>
            <a:pPr>
              <a:buFontTx/>
              <a:buChar char="-"/>
            </a:pPr>
            <a:r>
              <a:rPr lang="sr-Latn-CS" dirty="0" smtClean="0"/>
              <a:t>Ispitanicima je teže da samostalno odgovaraju.</a:t>
            </a:r>
          </a:p>
          <a:p>
            <a:pPr>
              <a:buFontTx/>
              <a:buChar char="-"/>
            </a:pPr>
            <a:endParaRPr lang="sr-Latn-CS" dirty="0" smtClean="0"/>
          </a:p>
          <a:p>
            <a:pPr>
              <a:buNone/>
            </a:pPr>
            <a:r>
              <a:rPr lang="sr-Latn-CS" dirty="0" smtClean="0"/>
              <a:t>Redosled pitanja</a:t>
            </a:r>
          </a:p>
          <a:p>
            <a:pPr>
              <a:buNone/>
            </a:pPr>
            <a:r>
              <a:rPr lang="sr-Latn-CS" dirty="0" smtClean="0"/>
              <a:t>   Treba da omogući što prirodnije odvijanje razgovora.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 </a:t>
            </a:r>
            <a:r>
              <a:rPr lang="en-US" dirty="0" err="1" smtClean="0"/>
              <a:t>ispitivača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Blago</a:t>
            </a:r>
            <a:r>
              <a:rPr lang="en-US" dirty="0" smtClean="0"/>
              <a:t> </a:t>
            </a:r>
            <a:r>
              <a:rPr lang="en-US" dirty="0" err="1" smtClean="0"/>
              <a:t>ispitivanje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Neutralno</a:t>
            </a:r>
            <a:r>
              <a:rPr lang="en-US" dirty="0" smtClean="0"/>
              <a:t> </a:t>
            </a:r>
            <a:r>
              <a:rPr lang="en-US" dirty="0" err="1" smtClean="0"/>
              <a:t>anketiranje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Oštro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strogo</a:t>
            </a:r>
            <a:r>
              <a:rPr lang="en-US" dirty="0" smtClean="0"/>
              <a:t> </a:t>
            </a:r>
            <a:r>
              <a:rPr lang="en-US" dirty="0" err="1" smtClean="0"/>
              <a:t>ispitivanje</a:t>
            </a:r>
            <a:endParaRPr lang="en-US" dirty="0" smtClean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15000"/>
          </a:xfrm>
        </p:spPr>
        <p:txBody>
          <a:bodyPr/>
          <a:lstStyle/>
          <a:p>
            <a:r>
              <a:rPr lang="en-US" dirty="0" err="1" smtClean="0"/>
              <a:t>Potrebne</a:t>
            </a:r>
            <a:r>
              <a:rPr lang="en-US" dirty="0" smtClean="0"/>
              <a:t> </a:t>
            </a:r>
            <a:r>
              <a:rPr lang="en-US" dirty="0" err="1" smtClean="0"/>
              <a:t>osobine</a:t>
            </a:r>
            <a:r>
              <a:rPr lang="en-US" dirty="0" smtClean="0"/>
              <a:t> </a:t>
            </a:r>
            <a:r>
              <a:rPr lang="en-US" dirty="0" err="1" smtClean="0"/>
              <a:t>anketara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Dobro</a:t>
            </a:r>
            <a:r>
              <a:rPr lang="en-US" dirty="0" smtClean="0"/>
              <a:t> </a:t>
            </a:r>
            <a:r>
              <a:rPr lang="en-US" dirty="0" err="1" smtClean="0"/>
              <a:t>poznavanje</a:t>
            </a:r>
            <a:r>
              <a:rPr lang="en-US" dirty="0" smtClean="0"/>
              <a:t> </a:t>
            </a:r>
            <a:r>
              <a:rPr lang="en-US" dirty="0" err="1" smtClean="0"/>
              <a:t>jezika</a:t>
            </a:r>
            <a:r>
              <a:rPr lang="en-US" dirty="0" smtClean="0"/>
              <a:t> </a:t>
            </a:r>
            <a:r>
              <a:rPr lang="en-US" dirty="0" err="1" smtClean="0"/>
              <a:t>ispitivane</a:t>
            </a:r>
            <a:r>
              <a:rPr lang="en-US" dirty="0" smtClean="0"/>
              <a:t> </a:t>
            </a:r>
            <a:r>
              <a:rPr lang="en-US" dirty="0" err="1" smtClean="0"/>
              <a:t>sredine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Tačnost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preciznost</a:t>
            </a:r>
            <a:r>
              <a:rPr lang="en-US" dirty="0" smtClean="0"/>
              <a:t> u </a:t>
            </a:r>
            <a:r>
              <a:rPr lang="en-US" dirty="0" err="1" smtClean="0"/>
              <a:t>radu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Fizička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psihička</a:t>
            </a:r>
            <a:r>
              <a:rPr lang="en-US" dirty="0" smtClean="0"/>
              <a:t> </a:t>
            </a:r>
            <a:r>
              <a:rPr lang="en-US" dirty="0" err="1" smtClean="0"/>
              <a:t>izdržljivost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Razumevanje</a:t>
            </a:r>
            <a:r>
              <a:rPr lang="en-US" dirty="0" smtClean="0"/>
              <a:t> </a:t>
            </a:r>
            <a:r>
              <a:rPr lang="en-US" dirty="0" err="1" smtClean="0"/>
              <a:t>sadržaja</a:t>
            </a:r>
            <a:r>
              <a:rPr lang="en-US" dirty="0" smtClean="0"/>
              <a:t> </a:t>
            </a:r>
            <a:r>
              <a:rPr lang="en-US" dirty="0" err="1" smtClean="0"/>
              <a:t>upitnika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POŠTANSKI UPITNIK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Prednosti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Niži</a:t>
            </a:r>
            <a:r>
              <a:rPr lang="en-US" dirty="0" smtClean="0"/>
              <a:t> </a:t>
            </a:r>
            <a:r>
              <a:rPr lang="en-US" dirty="0" err="1" smtClean="0"/>
              <a:t>troškovi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postupke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Greška</a:t>
            </a:r>
            <a:r>
              <a:rPr lang="en-US" dirty="0" smtClean="0"/>
              <a:t> </a:t>
            </a:r>
            <a:r>
              <a:rPr lang="en-US" dirty="0" err="1" smtClean="0"/>
              <a:t>ispitivača</a:t>
            </a:r>
            <a:r>
              <a:rPr lang="en-US" dirty="0" smtClean="0"/>
              <a:t> je </a:t>
            </a:r>
            <a:r>
              <a:rPr lang="en-US" dirty="0" err="1" smtClean="0"/>
              <a:t>umanjena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Obezbeđen</a:t>
            </a:r>
            <a:r>
              <a:rPr lang="en-US" dirty="0" smtClean="0"/>
              <a:t> je </a:t>
            </a:r>
            <a:r>
              <a:rPr lang="en-US" dirty="0" err="1" smtClean="0"/>
              <a:t>visok</a:t>
            </a:r>
            <a:r>
              <a:rPr lang="en-US" dirty="0" smtClean="0"/>
              <a:t> </a:t>
            </a:r>
            <a:r>
              <a:rPr lang="en-US" dirty="0" err="1" smtClean="0"/>
              <a:t>stepen</a:t>
            </a:r>
            <a:r>
              <a:rPr lang="en-US" dirty="0" smtClean="0"/>
              <a:t> </a:t>
            </a:r>
            <a:r>
              <a:rPr lang="en-US" dirty="0" err="1" smtClean="0"/>
              <a:t>anonimnosti</a:t>
            </a:r>
            <a:r>
              <a:rPr lang="en-US" dirty="0" smtClean="0"/>
              <a:t> </a:t>
            </a:r>
            <a:r>
              <a:rPr lang="en-US" dirty="0" err="1" smtClean="0"/>
              <a:t>ispitanika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Ispitanici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dovoljno</a:t>
            </a:r>
            <a:r>
              <a:rPr lang="en-US" dirty="0" smtClean="0"/>
              <a:t> </a:t>
            </a:r>
            <a:r>
              <a:rPr lang="en-US" dirty="0" err="1" smtClean="0"/>
              <a:t>vremena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razmisle</a:t>
            </a:r>
            <a:r>
              <a:rPr lang="en-US" dirty="0" smtClean="0"/>
              <a:t> o </a:t>
            </a:r>
            <a:r>
              <a:rPr lang="en-US" dirty="0" err="1" smtClean="0"/>
              <a:t>odgovorima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provere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izvore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Omogućen</a:t>
            </a:r>
            <a:r>
              <a:rPr lang="en-US" dirty="0" smtClean="0"/>
              <a:t> je </a:t>
            </a:r>
            <a:r>
              <a:rPr lang="en-US" dirty="0" err="1" smtClean="0"/>
              <a:t>pristup</a:t>
            </a:r>
            <a:r>
              <a:rPr lang="en-US" dirty="0" smtClean="0"/>
              <a:t> </a:t>
            </a:r>
            <a:r>
              <a:rPr lang="en-US" dirty="0" err="1" smtClean="0"/>
              <a:t>veoma</a:t>
            </a:r>
            <a:r>
              <a:rPr lang="en-US" dirty="0" smtClean="0"/>
              <a:t> </a:t>
            </a:r>
            <a:r>
              <a:rPr lang="en-US" dirty="0" err="1" smtClean="0"/>
              <a:t>udaljenim</a:t>
            </a:r>
            <a:r>
              <a:rPr lang="en-US" dirty="0" smtClean="0"/>
              <a:t> </a:t>
            </a:r>
            <a:r>
              <a:rPr lang="en-US" dirty="0" err="1" smtClean="0"/>
              <a:t>ispitanicima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niske</a:t>
            </a:r>
            <a:r>
              <a:rPr lang="en-US" dirty="0" smtClean="0"/>
              <a:t> </a:t>
            </a:r>
            <a:r>
              <a:rPr lang="en-US" dirty="0" err="1" smtClean="0"/>
              <a:t>troškove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/>
          <a:lstStyle/>
          <a:p>
            <a:r>
              <a:rPr lang="en-US" dirty="0" err="1" smtClean="0"/>
              <a:t>Nedostaci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Upitnik</a:t>
            </a:r>
            <a:r>
              <a:rPr lang="en-US" dirty="0" smtClean="0"/>
              <a:t> </a:t>
            </a:r>
            <a:r>
              <a:rPr lang="en-US" dirty="0" err="1" smtClean="0"/>
              <a:t>zahteva</a:t>
            </a:r>
            <a:r>
              <a:rPr lang="en-US" dirty="0" smtClean="0"/>
              <a:t> </a:t>
            </a:r>
            <a:r>
              <a:rPr lang="en-US" dirty="0" err="1" smtClean="0"/>
              <a:t>jednostavna</a:t>
            </a:r>
            <a:r>
              <a:rPr lang="en-US" dirty="0" smtClean="0"/>
              <a:t>, </a:t>
            </a:r>
            <a:r>
              <a:rPr lang="en-US" dirty="0" err="1" smtClean="0"/>
              <a:t>lako</a:t>
            </a:r>
            <a:r>
              <a:rPr lang="en-US" dirty="0" smtClean="0"/>
              <a:t> </a:t>
            </a:r>
            <a:r>
              <a:rPr lang="en-US" dirty="0" err="1" smtClean="0"/>
              <a:t>razumljiva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uputstva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Upitnik</a:t>
            </a:r>
            <a:r>
              <a:rPr lang="en-US" dirty="0" smtClean="0"/>
              <a:t> ne </a:t>
            </a:r>
            <a:r>
              <a:rPr lang="en-US" dirty="0" err="1" smtClean="0"/>
              <a:t>pruža</a:t>
            </a:r>
            <a:r>
              <a:rPr lang="en-US" dirty="0" smtClean="0"/>
              <a:t> </a:t>
            </a:r>
            <a:r>
              <a:rPr lang="en-US" dirty="0" err="1" smtClean="0"/>
              <a:t>istraživaču</a:t>
            </a:r>
            <a:r>
              <a:rPr lang="en-US" dirty="0" smtClean="0"/>
              <a:t>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dobijanja</a:t>
            </a:r>
            <a:r>
              <a:rPr lang="en-US" dirty="0" smtClean="0"/>
              <a:t> </a:t>
            </a:r>
            <a:r>
              <a:rPr lang="en-US" dirty="0" err="1" smtClean="0"/>
              <a:t>dopunskih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Istraživač</a:t>
            </a:r>
            <a:r>
              <a:rPr lang="en-US" dirty="0" smtClean="0"/>
              <a:t> ne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kontroliše</a:t>
            </a:r>
            <a:r>
              <a:rPr lang="en-US" dirty="0" smtClean="0"/>
              <a:t> </a:t>
            </a:r>
            <a:r>
              <a:rPr lang="en-US" dirty="0" err="1" smtClean="0"/>
              <a:t>ko</a:t>
            </a:r>
            <a:r>
              <a:rPr lang="en-US" dirty="0" smtClean="0"/>
              <a:t> je </a:t>
            </a:r>
            <a:r>
              <a:rPr lang="en-US" dirty="0" err="1" smtClean="0"/>
              <a:t>popunio</a:t>
            </a:r>
            <a:r>
              <a:rPr lang="en-US" dirty="0" smtClean="0"/>
              <a:t> </a:t>
            </a:r>
            <a:r>
              <a:rPr lang="en-US" dirty="0" err="1" smtClean="0"/>
              <a:t>upitnik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odgovora</a:t>
            </a:r>
            <a:r>
              <a:rPr lang="en-US" dirty="0" smtClean="0"/>
              <a:t> je </a:t>
            </a:r>
            <a:r>
              <a:rPr lang="en-US" dirty="0" err="1" smtClean="0"/>
              <a:t>niska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 dirty="0" smtClean="0"/>
              <a:t>TELEFONSKI INTERVJU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4102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Prednosti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Umereni</a:t>
            </a:r>
            <a:r>
              <a:rPr lang="en-US" dirty="0" smtClean="0"/>
              <a:t> </a:t>
            </a:r>
            <a:r>
              <a:rPr lang="en-US" dirty="0" err="1" smtClean="0"/>
              <a:t>troškovi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Brzina</a:t>
            </a:r>
            <a:r>
              <a:rPr lang="en-US" dirty="0" smtClean="0"/>
              <a:t> </a:t>
            </a:r>
            <a:r>
              <a:rPr lang="en-US" dirty="0" err="1" smtClean="0"/>
              <a:t>prikupljanja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Visoka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odgovora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Kvalitet</a:t>
            </a:r>
            <a:r>
              <a:rPr lang="en-US" dirty="0" smtClean="0"/>
              <a:t> </a:t>
            </a:r>
            <a:r>
              <a:rPr lang="en-US" dirty="0" err="1" smtClean="0"/>
              <a:t>dobijenih</a:t>
            </a:r>
            <a:r>
              <a:rPr lang="en-US" dirty="0" smtClean="0"/>
              <a:t> </a:t>
            </a:r>
            <a:r>
              <a:rPr lang="en-US" dirty="0" err="1" smtClean="0"/>
              <a:t>odgovora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Nedostaci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Odbijanje</a:t>
            </a:r>
            <a:r>
              <a:rPr lang="en-US" dirty="0" smtClean="0"/>
              <a:t> </a:t>
            </a:r>
            <a:r>
              <a:rPr lang="en-US" dirty="0" err="1" smtClean="0"/>
              <a:t>ispitanika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raspravljaju</a:t>
            </a:r>
            <a:r>
              <a:rPr lang="en-US" dirty="0" smtClean="0"/>
              <a:t> o </a:t>
            </a:r>
            <a:r>
              <a:rPr lang="en-US" dirty="0" err="1" smtClean="0"/>
              <a:t>pojedinim</a:t>
            </a:r>
            <a:r>
              <a:rPr lang="en-US" dirty="0" smtClean="0"/>
              <a:t> </a:t>
            </a:r>
            <a:r>
              <a:rPr lang="en-US" dirty="0" err="1" smtClean="0"/>
              <a:t>temama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Prekidanje</a:t>
            </a:r>
            <a:r>
              <a:rPr lang="en-US" dirty="0" smtClean="0"/>
              <a:t> </a:t>
            </a:r>
            <a:r>
              <a:rPr lang="en-US" dirty="0" err="1" smtClean="0"/>
              <a:t>intervjua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Manje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Teorijske</a:t>
            </a:r>
            <a:r>
              <a:rPr lang="en-US" dirty="0" smtClean="0"/>
              <a:t> </a:t>
            </a:r>
            <a:r>
              <a:rPr lang="en-US" dirty="0" err="1" smtClean="0"/>
              <a:t>definicije</a:t>
            </a:r>
            <a:r>
              <a:rPr lang="en-US" dirty="0" smtClean="0"/>
              <a:t> – </a:t>
            </a:r>
            <a:r>
              <a:rPr lang="en-US" dirty="0" err="1" smtClean="0"/>
              <a:t>teorijska</a:t>
            </a:r>
            <a:r>
              <a:rPr lang="en-US" dirty="0" smtClean="0"/>
              <a:t> </a:t>
            </a:r>
            <a:r>
              <a:rPr lang="en-US" dirty="0" err="1" smtClean="0"/>
              <a:t>definicija</a:t>
            </a:r>
            <a:r>
              <a:rPr lang="en-US" dirty="0" smtClean="0"/>
              <a:t> 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 err="1" smtClean="0"/>
              <a:t>pojma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omogući</a:t>
            </a:r>
            <a:r>
              <a:rPr lang="en-US" dirty="0" smtClean="0"/>
              <a:t> </a:t>
            </a:r>
            <a:r>
              <a:rPr lang="en-US" dirty="0" err="1" smtClean="0"/>
              <a:t>njegovu</a:t>
            </a:r>
            <a:r>
              <a:rPr lang="en-US" dirty="0" smtClean="0"/>
              <a:t> </a:t>
            </a:r>
            <a:r>
              <a:rPr lang="en-US" dirty="0" err="1" smtClean="0"/>
              <a:t>iskustvenu</a:t>
            </a:r>
            <a:r>
              <a:rPr lang="en-US" dirty="0" smtClean="0"/>
              <a:t> (</a:t>
            </a:r>
            <a:r>
              <a:rPr lang="en-US" dirty="0" err="1" smtClean="0"/>
              <a:t>operacionalnu</a:t>
            </a:r>
            <a:r>
              <a:rPr lang="en-US" dirty="0" smtClean="0"/>
              <a:t>) </a:t>
            </a:r>
            <a:r>
              <a:rPr lang="en-US" dirty="0" err="1" smtClean="0"/>
              <a:t>definiciju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Operacionalne</a:t>
            </a:r>
            <a:r>
              <a:rPr lang="en-US" dirty="0" smtClean="0"/>
              <a:t> </a:t>
            </a:r>
            <a:r>
              <a:rPr lang="en-US" dirty="0" err="1" smtClean="0"/>
              <a:t>definicije</a:t>
            </a:r>
            <a:r>
              <a:rPr lang="en-US" dirty="0" smtClean="0"/>
              <a:t> – </a:t>
            </a: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 err="1" smtClean="0"/>
              <a:t>pojma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se </a:t>
            </a:r>
            <a:r>
              <a:rPr lang="en-US" dirty="0" err="1" smtClean="0"/>
              <a:t>iskustveno</a:t>
            </a:r>
            <a:r>
              <a:rPr lang="en-US" dirty="0" smtClean="0"/>
              <a:t> </a:t>
            </a:r>
            <a:r>
              <a:rPr lang="en-US" dirty="0" err="1" smtClean="0"/>
              <a:t>opažati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meriti</a:t>
            </a:r>
            <a:r>
              <a:rPr lang="en-US" dirty="0" smtClean="0"/>
              <a:t>. Na primer, </a:t>
            </a:r>
            <a:r>
              <a:rPr lang="en-US" dirty="0" err="1" smtClean="0"/>
              <a:t>Lenjinova</a:t>
            </a:r>
            <a:r>
              <a:rPr lang="en-US" dirty="0" smtClean="0"/>
              <a:t> </a:t>
            </a:r>
            <a:r>
              <a:rPr lang="en-US" dirty="0" err="1" smtClean="0"/>
              <a:t>definicija</a:t>
            </a:r>
            <a:r>
              <a:rPr lang="en-US" dirty="0" smtClean="0"/>
              <a:t> </a:t>
            </a:r>
            <a:r>
              <a:rPr lang="en-US" dirty="0" err="1" smtClean="0"/>
              <a:t>klase</a:t>
            </a:r>
            <a:r>
              <a:rPr lang="en-US" dirty="0" smtClean="0"/>
              <a:t>: </a:t>
            </a:r>
            <a:r>
              <a:rPr lang="en-US" dirty="0" err="1" smtClean="0"/>
              <a:t>Klase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velike</a:t>
            </a:r>
            <a:r>
              <a:rPr lang="en-US" dirty="0" smtClean="0"/>
              <a:t> </a:t>
            </a:r>
            <a:r>
              <a:rPr lang="en-US" dirty="0" err="1" smtClean="0"/>
              <a:t>grupe</a:t>
            </a:r>
            <a:r>
              <a:rPr lang="en-US" dirty="0" smtClean="0"/>
              <a:t> </a:t>
            </a:r>
            <a:r>
              <a:rPr lang="en-US" dirty="0" err="1" smtClean="0"/>
              <a:t>ljudi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razlikuju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svome</a:t>
            </a:r>
            <a:r>
              <a:rPr lang="en-US" dirty="0" smtClean="0"/>
              <a:t> </a:t>
            </a:r>
            <a:r>
              <a:rPr lang="en-US" u="sng" dirty="0" err="1" smtClean="0"/>
              <a:t>mestu</a:t>
            </a:r>
            <a:r>
              <a:rPr lang="en-US" dirty="0" smtClean="0"/>
              <a:t> u </a:t>
            </a:r>
            <a:r>
              <a:rPr lang="en-US" dirty="0" err="1" smtClean="0"/>
              <a:t>istorijski</a:t>
            </a:r>
            <a:r>
              <a:rPr lang="en-US" dirty="0" smtClean="0"/>
              <a:t> </a:t>
            </a:r>
            <a:r>
              <a:rPr lang="en-US" dirty="0" err="1" smtClean="0"/>
              <a:t>određenom</a:t>
            </a:r>
            <a:r>
              <a:rPr lang="en-US" dirty="0" smtClean="0"/>
              <a:t> </a:t>
            </a:r>
            <a:r>
              <a:rPr lang="en-US" dirty="0" err="1" smtClean="0"/>
              <a:t>sistemu</a:t>
            </a:r>
            <a:r>
              <a:rPr lang="en-US" dirty="0" smtClean="0"/>
              <a:t> </a:t>
            </a:r>
            <a:r>
              <a:rPr lang="en-US" dirty="0" err="1" smtClean="0"/>
              <a:t>društvene</a:t>
            </a:r>
            <a:r>
              <a:rPr lang="en-US" dirty="0" smtClean="0"/>
              <a:t> </a:t>
            </a:r>
            <a:r>
              <a:rPr lang="en-US" dirty="0" err="1" smtClean="0"/>
              <a:t>proizvodnje</a:t>
            </a:r>
            <a:r>
              <a:rPr lang="en-US" dirty="0" smtClean="0"/>
              <a:t>,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svome</a:t>
            </a:r>
            <a:r>
              <a:rPr lang="en-US" dirty="0" smtClean="0"/>
              <a:t> </a:t>
            </a:r>
            <a:r>
              <a:rPr lang="en-US" u="sng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sredstvima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proizvodnju</a:t>
            </a:r>
            <a:r>
              <a:rPr lang="en-US" dirty="0" smtClean="0"/>
              <a:t>,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svojoj</a:t>
            </a:r>
            <a:r>
              <a:rPr lang="en-US" dirty="0" smtClean="0"/>
              <a:t> </a:t>
            </a:r>
            <a:r>
              <a:rPr lang="en-US" u="sng" dirty="0" err="1" smtClean="0"/>
              <a:t>ulozi</a:t>
            </a:r>
            <a:r>
              <a:rPr lang="en-US" dirty="0" smtClean="0"/>
              <a:t> u </a:t>
            </a:r>
            <a:r>
              <a:rPr lang="en-US" dirty="0" err="1" smtClean="0"/>
              <a:t>društvenoj</a:t>
            </a:r>
            <a:r>
              <a:rPr lang="en-US" dirty="0" smtClean="0"/>
              <a:t> </a:t>
            </a:r>
            <a:r>
              <a:rPr lang="en-US" dirty="0" err="1" smtClean="0"/>
              <a:t>organizaciji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prema</a:t>
            </a:r>
            <a:r>
              <a:rPr lang="en-US" dirty="0" smtClean="0"/>
              <a:t> tome,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u="sng" dirty="0" err="1" smtClean="0"/>
              <a:t>načinu</a:t>
            </a:r>
            <a:r>
              <a:rPr lang="en-US" dirty="0" smtClean="0"/>
              <a:t> </a:t>
            </a:r>
            <a:r>
              <a:rPr lang="en-US" u="sng" dirty="0" err="1" smtClean="0"/>
              <a:t>dobijanja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veličini</a:t>
            </a:r>
            <a:r>
              <a:rPr lang="en-US" dirty="0" smtClean="0"/>
              <a:t> </a:t>
            </a:r>
            <a:r>
              <a:rPr lang="en-US" dirty="0" err="1" smtClean="0"/>
              <a:t>odnog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društvenog</a:t>
            </a:r>
            <a:r>
              <a:rPr lang="en-US" dirty="0" smtClean="0"/>
              <a:t> </a:t>
            </a:r>
            <a:r>
              <a:rPr lang="en-US" dirty="0" err="1" smtClean="0"/>
              <a:t>bogatstva</a:t>
            </a:r>
            <a:r>
              <a:rPr lang="en-US" dirty="0" smtClean="0"/>
              <a:t> </a:t>
            </a:r>
            <a:r>
              <a:rPr lang="en-US" dirty="0" err="1" smtClean="0"/>
              <a:t>kojim</a:t>
            </a:r>
            <a:r>
              <a:rPr lang="en-US" dirty="0" smtClean="0"/>
              <a:t> </a:t>
            </a:r>
            <a:r>
              <a:rPr lang="en-US" dirty="0" err="1" smtClean="0"/>
              <a:t>raspolažu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PERSONALNI INTERVJU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Prednosti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Fleksibilnost</a:t>
            </a:r>
            <a:r>
              <a:rPr lang="en-US" dirty="0" smtClean="0"/>
              <a:t> </a:t>
            </a:r>
            <a:r>
              <a:rPr lang="en-US" dirty="0" err="1" smtClean="0"/>
              <a:t>procesa</a:t>
            </a:r>
            <a:r>
              <a:rPr lang="en-US" dirty="0" smtClean="0"/>
              <a:t> </a:t>
            </a:r>
            <a:r>
              <a:rPr lang="en-US" dirty="0" err="1" smtClean="0"/>
              <a:t>ispitivanja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Kontrola</a:t>
            </a:r>
            <a:r>
              <a:rPr lang="en-US" dirty="0" smtClean="0"/>
              <a:t> </a:t>
            </a:r>
            <a:r>
              <a:rPr lang="en-US" dirty="0" err="1" smtClean="0"/>
              <a:t>situacije</a:t>
            </a:r>
            <a:r>
              <a:rPr lang="en-US" dirty="0" smtClean="0"/>
              <a:t> </a:t>
            </a:r>
            <a:r>
              <a:rPr lang="en-US" dirty="0" err="1" smtClean="0"/>
              <a:t>intervjuisanja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Visoka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odgovora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Potpunije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endParaRPr lang="en-US" dirty="0" smtClean="0"/>
          </a:p>
          <a:p>
            <a:r>
              <a:rPr lang="en-US" dirty="0" err="1" smtClean="0"/>
              <a:t>Nedostaci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Viši</a:t>
            </a:r>
            <a:r>
              <a:rPr lang="en-US" dirty="0" smtClean="0"/>
              <a:t> </a:t>
            </a:r>
            <a:r>
              <a:rPr lang="en-US" dirty="0" err="1" smtClean="0"/>
              <a:t>troškovi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Greška</a:t>
            </a:r>
            <a:r>
              <a:rPr lang="en-US" dirty="0" smtClean="0"/>
              <a:t> </a:t>
            </a:r>
            <a:r>
              <a:rPr lang="en-US" dirty="0" err="1" smtClean="0"/>
              <a:t>ispitivača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/>
              <a:t>Problem </a:t>
            </a:r>
            <a:r>
              <a:rPr lang="en-US" dirty="0" err="1" smtClean="0"/>
              <a:t>anonimnosti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/>
          <a:lstStyle/>
          <a:p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 smtClean="0"/>
              <a:t>definicije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se </a:t>
            </a:r>
            <a:r>
              <a:rPr lang="en-US" dirty="0" err="1" smtClean="0"/>
              <a:t>iskustveno</a:t>
            </a:r>
            <a:r>
              <a:rPr lang="en-US" dirty="0" smtClean="0"/>
              <a:t> </a:t>
            </a:r>
            <a:r>
              <a:rPr lang="en-US" dirty="0" err="1" smtClean="0"/>
              <a:t>opažati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mesto</a:t>
            </a:r>
            <a:r>
              <a:rPr lang="en-US" dirty="0" smtClean="0"/>
              <a:t> u </a:t>
            </a:r>
            <a:r>
              <a:rPr lang="en-US" dirty="0" err="1" smtClean="0"/>
              <a:t>proizvodnji</a:t>
            </a:r>
            <a:r>
              <a:rPr lang="en-US" dirty="0" smtClean="0"/>
              <a:t>: </a:t>
            </a:r>
            <a:r>
              <a:rPr lang="en-US" dirty="0" err="1" smtClean="0"/>
              <a:t>mogu</a:t>
            </a:r>
            <a:r>
              <a:rPr lang="en-US" dirty="0" smtClean="0"/>
              <a:t> se </a:t>
            </a:r>
            <a:r>
              <a:rPr lang="en-US" dirty="0" err="1" smtClean="0"/>
              <a:t>identifikovati</a:t>
            </a:r>
            <a:r>
              <a:rPr lang="en-US" dirty="0" smtClean="0"/>
              <a:t> </a:t>
            </a:r>
            <a:r>
              <a:rPr lang="en-US" dirty="0" err="1" smtClean="0"/>
              <a:t>proizvođači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onih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to </a:t>
            </a:r>
            <a:r>
              <a:rPr lang="en-US" dirty="0" err="1" smtClean="0"/>
              <a:t>nisu</a:t>
            </a:r>
            <a:r>
              <a:rPr lang="en-US" dirty="0" smtClean="0"/>
              <a:t>;</a:t>
            </a:r>
          </a:p>
          <a:p>
            <a:pPr>
              <a:buFontTx/>
              <a:buChar char="-"/>
            </a:pPr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sredstvima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proizvodnju</a:t>
            </a:r>
            <a:r>
              <a:rPr lang="en-US" dirty="0" smtClean="0"/>
              <a:t>: </a:t>
            </a:r>
            <a:r>
              <a:rPr lang="en-US" dirty="0" err="1" smtClean="0"/>
              <a:t>vlasnici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nevlasnici</a:t>
            </a:r>
            <a:r>
              <a:rPr lang="en-US" dirty="0" smtClean="0"/>
              <a:t>;</a:t>
            </a:r>
          </a:p>
          <a:p>
            <a:pPr>
              <a:buFontTx/>
              <a:buChar char="-"/>
            </a:pPr>
            <a:r>
              <a:rPr lang="en-US" dirty="0" err="1" smtClean="0"/>
              <a:t>uloga</a:t>
            </a:r>
            <a:r>
              <a:rPr lang="en-US" dirty="0" smtClean="0"/>
              <a:t> u </a:t>
            </a:r>
            <a:r>
              <a:rPr lang="en-US" dirty="0" err="1" smtClean="0"/>
              <a:t>organizaciji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: </a:t>
            </a:r>
            <a:r>
              <a:rPr lang="en-US" dirty="0" err="1" smtClean="0"/>
              <a:t>izvršioci</a:t>
            </a:r>
            <a:r>
              <a:rPr lang="en-US" dirty="0" smtClean="0"/>
              <a:t> </a:t>
            </a:r>
            <a:r>
              <a:rPr lang="en-US" dirty="0" err="1" smtClean="0"/>
              <a:t>radnih</a:t>
            </a:r>
            <a:r>
              <a:rPr lang="en-US" dirty="0" smtClean="0"/>
              <a:t> </a:t>
            </a:r>
            <a:r>
              <a:rPr lang="en-US" dirty="0" err="1" smtClean="0"/>
              <a:t>operacija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naredbodavci</a:t>
            </a:r>
            <a:r>
              <a:rPr lang="en-US" dirty="0" smtClean="0"/>
              <a:t>; </a:t>
            </a:r>
          </a:p>
          <a:p>
            <a:pPr>
              <a:buFontTx/>
              <a:buChar char="-"/>
            </a:pP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učešća</a:t>
            </a:r>
            <a:r>
              <a:rPr lang="en-US" dirty="0" smtClean="0"/>
              <a:t> u </a:t>
            </a:r>
            <a:r>
              <a:rPr lang="en-US" dirty="0" err="1" smtClean="0"/>
              <a:t>raspodeli</a:t>
            </a:r>
            <a:r>
              <a:rPr lang="en-US" dirty="0" smtClean="0"/>
              <a:t>: </a:t>
            </a:r>
            <a:r>
              <a:rPr lang="en-US" dirty="0" err="1" smtClean="0"/>
              <a:t>eksploatatori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eksploatisani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r>
              <a:rPr lang="en-US" dirty="0" err="1" smtClean="0"/>
              <a:t>Osnovna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 </a:t>
            </a:r>
            <a:r>
              <a:rPr lang="en-US" dirty="0" err="1" smtClean="0"/>
              <a:t>definisanja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definicija</a:t>
            </a:r>
            <a:r>
              <a:rPr lang="en-US" dirty="0" smtClean="0"/>
              <a:t>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izrazi</a:t>
            </a:r>
            <a:r>
              <a:rPr lang="en-US" dirty="0" smtClean="0"/>
              <a:t> </a:t>
            </a:r>
            <a:r>
              <a:rPr lang="en-US" dirty="0" err="1" smtClean="0"/>
              <a:t>suštinu</a:t>
            </a:r>
            <a:r>
              <a:rPr lang="en-US" dirty="0" smtClean="0"/>
              <a:t> </a:t>
            </a:r>
            <a:r>
              <a:rPr lang="en-US" dirty="0" err="1" smtClean="0"/>
              <a:t>onoga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se </a:t>
            </a:r>
            <a:r>
              <a:rPr lang="en-US" dirty="0" err="1" smtClean="0"/>
              <a:t>definiše</a:t>
            </a:r>
            <a:r>
              <a:rPr lang="en-US" dirty="0" smtClean="0"/>
              <a:t>;</a:t>
            </a:r>
          </a:p>
          <a:p>
            <a:pPr>
              <a:buFontTx/>
              <a:buChar char="-"/>
            </a:pPr>
            <a:r>
              <a:rPr lang="en-US" dirty="0" err="1" smtClean="0"/>
              <a:t>definicija</a:t>
            </a:r>
            <a:r>
              <a:rPr lang="en-US" dirty="0" smtClean="0"/>
              <a:t> ne </a:t>
            </a:r>
            <a:r>
              <a:rPr lang="en-US" dirty="0" err="1" smtClean="0"/>
              <a:t>sme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cirkularna</a:t>
            </a:r>
            <a:r>
              <a:rPr lang="en-US" dirty="0" smtClean="0"/>
              <a:t>;</a:t>
            </a:r>
          </a:p>
          <a:p>
            <a:pPr>
              <a:buFontTx/>
              <a:buChar char="-"/>
            </a:pPr>
            <a:r>
              <a:rPr lang="en-US" dirty="0" err="1" smtClean="0"/>
              <a:t>definicija</a:t>
            </a:r>
            <a:r>
              <a:rPr lang="en-US" dirty="0" smtClean="0"/>
              <a:t> ne </a:t>
            </a:r>
            <a:r>
              <a:rPr lang="en-US" dirty="0" err="1" smtClean="0"/>
              <a:t>sme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izražena</a:t>
            </a:r>
            <a:r>
              <a:rPr lang="en-US" dirty="0" smtClean="0"/>
              <a:t> </a:t>
            </a:r>
            <a:r>
              <a:rPr lang="en-US" dirty="0" err="1" smtClean="0"/>
              <a:t>negativnim</a:t>
            </a:r>
            <a:r>
              <a:rPr lang="en-US" dirty="0" smtClean="0"/>
              <a:t> </a:t>
            </a:r>
            <a:r>
              <a:rPr lang="en-US" dirty="0" err="1" smtClean="0"/>
              <a:t>terminima</a:t>
            </a:r>
            <a:r>
              <a:rPr lang="en-US" dirty="0" smtClean="0"/>
              <a:t>;</a:t>
            </a:r>
          </a:p>
          <a:p>
            <a:pPr>
              <a:buFontTx/>
              <a:buChar char="-"/>
            </a:pPr>
            <a:r>
              <a:rPr lang="en-US" dirty="0" err="1" smtClean="0"/>
              <a:t>definicija</a:t>
            </a:r>
            <a:r>
              <a:rPr lang="en-US" dirty="0" smtClean="0"/>
              <a:t> ne </a:t>
            </a:r>
            <a:r>
              <a:rPr lang="en-US" dirty="0" err="1" smtClean="0"/>
              <a:t>sme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izražena</a:t>
            </a:r>
            <a:r>
              <a:rPr lang="en-US" dirty="0" smtClean="0"/>
              <a:t> </a:t>
            </a:r>
            <a:r>
              <a:rPr lang="en-US" dirty="0" err="1" smtClean="0"/>
              <a:t>nejasnim</a:t>
            </a:r>
            <a:r>
              <a:rPr lang="en-US" dirty="0" smtClean="0"/>
              <a:t> </a:t>
            </a:r>
            <a:r>
              <a:rPr lang="en-US" dirty="0" err="1" smtClean="0"/>
              <a:t>jezikom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Merenje</a:t>
            </a:r>
            <a:r>
              <a:rPr lang="en-US" dirty="0" smtClean="0"/>
              <a:t> – </a:t>
            </a:r>
            <a:r>
              <a:rPr lang="en-US" dirty="0" err="1" smtClean="0"/>
              <a:t>omogućava</a:t>
            </a:r>
            <a:r>
              <a:rPr lang="en-US" dirty="0" smtClean="0"/>
              <a:t> </a:t>
            </a:r>
            <a:r>
              <a:rPr lang="en-US" dirty="0" err="1" smtClean="0"/>
              <a:t>uvođenje</a:t>
            </a:r>
            <a:r>
              <a:rPr lang="en-US" dirty="0" smtClean="0"/>
              <a:t> </a:t>
            </a:r>
            <a:r>
              <a:rPr lang="en-US" dirty="0" err="1" smtClean="0"/>
              <a:t>preciznosti</a:t>
            </a:r>
            <a:r>
              <a:rPr lang="en-US" dirty="0" smtClean="0"/>
              <a:t> u </a:t>
            </a:r>
            <a:r>
              <a:rPr lang="en-US" dirty="0" err="1" smtClean="0"/>
              <a:t>sudove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donosimo</a:t>
            </a:r>
            <a:r>
              <a:rPr lang="en-US" dirty="0" smtClean="0"/>
              <a:t> o </a:t>
            </a:r>
            <a:r>
              <a:rPr lang="en-US" dirty="0" err="1" smtClean="0"/>
              <a:t>pojavama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izučavamo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r>
              <a:rPr lang="en-US" dirty="0" err="1" smtClean="0"/>
              <a:t>Nauka</a:t>
            </a:r>
            <a:r>
              <a:rPr lang="en-US" dirty="0" smtClean="0"/>
              <a:t> je </a:t>
            </a:r>
            <a:r>
              <a:rPr lang="en-US" dirty="0" err="1" smtClean="0"/>
              <a:t>objektivan</a:t>
            </a:r>
            <a:r>
              <a:rPr lang="en-US" dirty="0" smtClean="0"/>
              <a:t>, </a:t>
            </a:r>
            <a:r>
              <a:rPr lang="en-US" dirty="0" err="1" smtClean="0"/>
              <a:t>logičan</a:t>
            </a:r>
            <a:r>
              <a:rPr lang="en-US" dirty="0" smtClean="0"/>
              <a:t>, </a:t>
            </a:r>
            <a:r>
              <a:rPr lang="en-US" dirty="0" err="1" smtClean="0"/>
              <a:t>precizan</a:t>
            </a:r>
            <a:r>
              <a:rPr lang="en-US" dirty="0" smtClean="0"/>
              <a:t>, </a:t>
            </a:r>
            <a:r>
              <a:rPr lang="en-US" dirty="0" err="1" smtClean="0"/>
              <a:t>proverljiv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sistematičan</a:t>
            </a:r>
            <a:r>
              <a:rPr lang="en-US" dirty="0" smtClean="0"/>
              <a:t> </a:t>
            </a:r>
            <a:r>
              <a:rPr lang="en-US" dirty="0" err="1" smtClean="0"/>
              <a:t>metod</a:t>
            </a:r>
            <a:r>
              <a:rPr lang="en-US" dirty="0" smtClean="0"/>
              <a:t> </a:t>
            </a:r>
            <a:r>
              <a:rPr lang="en-US" dirty="0" err="1" smtClean="0"/>
              <a:t>prikupljanja</a:t>
            </a:r>
            <a:r>
              <a:rPr lang="en-US" dirty="0" smtClean="0"/>
              <a:t>, </a:t>
            </a:r>
            <a:r>
              <a:rPr lang="en-US" dirty="0" err="1" smtClean="0"/>
              <a:t>opisivanja</a:t>
            </a:r>
            <a:r>
              <a:rPr lang="en-US" dirty="0" smtClean="0"/>
              <a:t>, </a:t>
            </a:r>
            <a:r>
              <a:rPr lang="en-US" dirty="0" err="1" smtClean="0"/>
              <a:t>klasifikovanja</a:t>
            </a:r>
            <a:r>
              <a:rPr lang="en-US" dirty="0" smtClean="0"/>
              <a:t>, </a:t>
            </a:r>
            <a:r>
              <a:rPr lang="en-US" dirty="0" err="1" smtClean="0"/>
              <a:t>merenja</a:t>
            </a:r>
            <a:r>
              <a:rPr lang="en-US" dirty="0" smtClean="0"/>
              <a:t>, </a:t>
            </a:r>
            <a:r>
              <a:rPr lang="en-US" dirty="0" err="1" smtClean="0"/>
              <a:t>eksperimentisanja</a:t>
            </a:r>
            <a:r>
              <a:rPr lang="en-US" dirty="0" smtClean="0"/>
              <a:t>, </a:t>
            </a:r>
            <a:r>
              <a:rPr lang="en-US" dirty="0" err="1" smtClean="0"/>
              <a:t>uopštavanja</a:t>
            </a:r>
            <a:r>
              <a:rPr lang="en-US" dirty="0" smtClean="0"/>
              <a:t>, </a:t>
            </a:r>
            <a:r>
              <a:rPr lang="en-US" dirty="0" err="1" smtClean="0"/>
              <a:t>objašnjavanja</a:t>
            </a:r>
            <a:r>
              <a:rPr lang="en-US" dirty="0" smtClean="0"/>
              <a:t>, </a:t>
            </a:r>
            <a:r>
              <a:rPr lang="en-US" dirty="0" err="1" smtClean="0"/>
              <a:t>predviđanja</a:t>
            </a:r>
            <a:r>
              <a:rPr lang="en-US" dirty="0" smtClean="0"/>
              <a:t>, </a:t>
            </a:r>
            <a:r>
              <a:rPr lang="en-US" dirty="0" err="1" smtClean="0"/>
              <a:t>kontrolisanja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vrednovanja</a:t>
            </a:r>
            <a:r>
              <a:rPr lang="en-US" dirty="0" smtClean="0"/>
              <a:t> </a:t>
            </a:r>
            <a:r>
              <a:rPr lang="en-US" dirty="0" err="1" smtClean="0"/>
              <a:t>iskustvenih</a:t>
            </a:r>
            <a:r>
              <a:rPr lang="en-US" dirty="0" smtClean="0"/>
              <a:t> </a:t>
            </a:r>
            <a:r>
              <a:rPr lang="en-US" dirty="0" err="1" smtClean="0"/>
              <a:t>činjenica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Naučni</a:t>
            </a:r>
            <a:r>
              <a:rPr lang="en-US" dirty="0" smtClean="0"/>
              <a:t> </a:t>
            </a:r>
            <a:r>
              <a:rPr lang="en-US" dirty="0" err="1" smtClean="0"/>
              <a:t>rad</a:t>
            </a:r>
            <a:r>
              <a:rPr lang="en-US" dirty="0" smtClean="0"/>
              <a:t> se </a:t>
            </a:r>
            <a:r>
              <a:rPr lang="en-US" dirty="0" err="1" smtClean="0"/>
              <a:t>odvija</a:t>
            </a:r>
            <a:r>
              <a:rPr lang="en-US" dirty="0" smtClean="0"/>
              <a:t> </a:t>
            </a:r>
            <a:r>
              <a:rPr lang="en-US" dirty="0" err="1" smtClean="0"/>
              <a:t>postupno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Ciljevi</a:t>
            </a:r>
            <a:r>
              <a:rPr lang="en-US" dirty="0" smtClean="0"/>
              <a:t> </a:t>
            </a:r>
            <a:r>
              <a:rPr lang="en-US" dirty="0" err="1" smtClean="0"/>
              <a:t>istraživanja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Formulacija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procenjivanje</a:t>
            </a:r>
            <a:r>
              <a:rPr lang="en-US" dirty="0" smtClean="0"/>
              <a:t> </a:t>
            </a:r>
            <a:r>
              <a:rPr lang="en-US" dirty="0" err="1" smtClean="0"/>
              <a:t>rešivosti</a:t>
            </a:r>
            <a:r>
              <a:rPr lang="en-US" dirty="0" smtClean="0"/>
              <a:t> u </a:t>
            </a:r>
            <a:r>
              <a:rPr lang="en-US" dirty="0" err="1" smtClean="0"/>
              <a:t>datim</a:t>
            </a:r>
            <a:r>
              <a:rPr lang="en-US" dirty="0" smtClean="0"/>
              <a:t> </a:t>
            </a:r>
            <a:r>
              <a:rPr lang="en-US" dirty="0" err="1" smtClean="0"/>
              <a:t>uslovima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Definicije</a:t>
            </a:r>
            <a:r>
              <a:rPr lang="en-US" dirty="0" smtClean="0"/>
              <a:t> </a:t>
            </a:r>
            <a:r>
              <a:rPr lang="en-US" dirty="0" err="1" smtClean="0"/>
              <a:t>osnovnih</a:t>
            </a:r>
            <a:r>
              <a:rPr lang="en-US" dirty="0" smtClean="0"/>
              <a:t> </a:t>
            </a:r>
            <a:r>
              <a:rPr lang="en-US" dirty="0" err="1" smtClean="0"/>
              <a:t>pojmova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3549</Words>
  <Application>Microsoft Office PowerPoint</Application>
  <PresentationFormat>On-screen Show (4:3)</PresentationFormat>
  <Paragraphs>308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Office Theme</vt:lpstr>
      <vt:lpstr>POJAM I PREDMET METODOLOGIJE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PRINCIPI NAUČNOG SAZNANJA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PRECIZNOST</vt:lpstr>
      <vt:lpstr>Slide 25</vt:lpstr>
      <vt:lpstr>Slide 26</vt:lpstr>
      <vt:lpstr>Slide 27</vt:lpstr>
      <vt:lpstr>OPŠTOST NAUČNOG SAZNANJA</vt:lpstr>
      <vt:lpstr>Slide 29</vt:lpstr>
      <vt:lpstr>Slide 30</vt:lpstr>
      <vt:lpstr>Slide 31</vt:lpstr>
      <vt:lpstr>Slide 32</vt:lpstr>
      <vt:lpstr>Shema nacrta istraživanja</vt:lpstr>
      <vt:lpstr>Slide 34</vt:lpstr>
      <vt:lpstr>Slide 35</vt:lpstr>
      <vt:lpstr>POSMATRANJE</vt:lpstr>
      <vt:lpstr>Slide 37</vt:lpstr>
      <vt:lpstr>Slide 38</vt:lpstr>
      <vt:lpstr>Slide 39</vt:lpstr>
      <vt:lpstr>Slide 40</vt:lpstr>
      <vt:lpstr>Slide 41</vt:lpstr>
      <vt:lpstr>Bejlsova klasifikacijska shema ponašanja</vt:lpstr>
      <vt:lpstr>Slide 43</vt:lpstr>
      <vt:lpstr>Slide 44</vt:lpstr>
      <vt:lpstr>Kompleksni oblici posmatranja</vt:lpstr>
      <vt:lpstr>Slide 46</vt:lpstr>
      <vt:lpstr>NAUČNI RAZGOVOR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POŠTANSKI UPITNIK</vt:lpstr>
      <vt:lpstr>Slide 58</vt:lpstr>
      <vt:lpstr>TELEFONSKI INTERVJU</vt:lpstr>
      <vt:lpstr>PERSONALNI INTERVJU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ETIČKI PRINCIPI NAUČNOG SAZNANJA</dc:title>
  <dc:creator>Windows7</dc:creator>
  <cp:lastModifiedBy>Windows7</cp:lastModifiedBy>
  <cp:revision>123</cp:revision>
  <dcterms:created xsi:type="dcterms:W3CDTF">2017-10-22T17:09:22Z</dcterms:created>
  <dcterms:modified xsi:type="dcterms:W3CDTF">2017-11-25T16:53:01Z</dcterms:modified>
</cp:coreProperties>
</file>