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118FF-E1F7-4D02-AE4C-3C6FAB699E2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A6954-ECF8-49B4-9BAC-103FB3443C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118FF-E1F7-4D02-AE4C-3C6FAB699E2C}" type="datetimeFigureOut">
              <a:rPr lang="en-US" smtClean="0"/>
              <a:pPr/>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A6954-ECF8-49B4-9BAC-103FB3443C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685799"/>
          </a:xfrm>
        </p:spPr>
        <p:txBody>
          <a:bodyPr>
            <a:normAutofit/>
          </a:bodyPr>
          <a:lstStyle/>
          <a:p>
            <a:r>
              <a:rPr lang="en-US" sz="2400" dirty="0" err="1" smtClean="0"/>
              <a:t>Poreska</a:t>
            </a:r>
            <a:r>
              <a:rPr lang="en-US" sz="2400" dirty="0" smtClean="0"/>
              <a:t> </a:t>
            </a:r>
            <a:r>
              <a:rPr lang="en-US" sz="2400" dirty="0" err="1" smtClean="0"/>
              <a:t>konkurencija</a:t>
            </a:r>
            <a:endParaRPr lang="en-US" sz="2400" dirty="0"/>
          </a:p>
        </p:txBody>
      </p:sp>
      <p:sp>
        <p:nvSpPr>
          <p:cNvPr id="3" name="Subtitle 2"/>
          <p:cNvSpPr>
            <a:spLocks noGrp="1"/>
          </p:cNvSpPr>
          <p:nvPr>
            <p:ph type="subTitle" idx="1"/>
          </p:nvPr>
        </p:nvSpPr>
        <p:spPr>
          <a:xfrm>
            <a:off x="685800" y="1371600"/>
            <a:ext cx="7772400" cy="4648200"/>
          </a:xfrm>
        </p:spPr>
        <p:txBody>
          <a:bodyPr>
            <a:normAutofit/>
          </a:bodyPr>
          <a:lstStyle/>
          <a:p>
            <a:pPr algn="just"/>
            <a:r>
              <a:rPr lang="en-US" sz="1800" b="1" dirty="0" smtClean="0">
                <a:solidFill>
                  <a:schemeClr val="tx1"/>
                </a:solidFill>
              </a:rPr>
              <a:t>-  </a:t>
            </a:r>
            <a:r>
              <a:rPr lang="sr-Latn-BA" sz="1800" b="1" dirty="0" smtClean="0">
                <a:solidFill>
                  <a:schemeClr val="tx1"/>
                </a:solidFill>
              </a:rPr>
              <a:t>Pod </a:t>
            </a:r>
            <a:r>
              <a:rPr lang="sr-Latn-BA" sz="1800" b="1" dirty="0">
                <a:solidFill>
                  <a:schemeClr val="tx1"/>
                </a:solidFill>
              </a:rPr>
              <a:t>poreskom konkurencijom se smatra korišćenje poreskih ustupaka od strane poreske vlasti u smislu primene nižih poreskih stopa i poreskih olakšica sa ciljem privlačenja što većeg dela inostrane tražnje roba i usluga, tokova kapitala kao i drugih faktora proizvodnje na teritoriju domaće </a:t>
            </a:r>
            <a:r>
              <a:rPr lang="sr-Latn-BA" sz="1800" b="1" dirty="0" smtClean="0">
                <a:solidFill>
                  <a:schemeClr val="tx1"/>
                </a:solidFill>
              </a:rPr>
              <a:t>zemlje.</a:t>
            </a:r>
            <a:endParaRPr lang="en-US" sz="1800" b="1" dirty="0" smtClean="0">
              <a:solidFill>
                <a:schemeClr val="tx1"/>
              </a:solidFill>
            </a:endParaRPr>
          </a:p>
          <a:p>
            <a:pPr algn="just"/>
            <a:r>
              <a:rPr lang="en-US" sz="1800" dirty="0" smtClean="0">
                <a:solidFill>
                  <a:schemeClr val="tx1"/>
                </a:solidFill>
              </a:rPr>
              <a:t>- </a:t>
            </a:r>
            <a:r>
              <a:rPr lang="sr-Latn-BA" sz="1800" dirty="0" smtClean="0">
                <a:solidFill>
                  <a:schemeClr val="tx1"/>
                </a:solidFill>
              </a:rPr>
              <a:t>U </a:t>
            </a:r>
            <a:r>
              <a:rPr lang="sr-Latn-BA" sz="1800" dirty="0">
                <a:solidFill>
                  <a:schemeClr val="tx1"/>
                </a:solidFill>
              </a:rPr>
              <a:t>literaturi susrećemo razne definicije poreske konkurencije  i pod ovim pojmom se podrazumevaju sve  a</a:t>
            </a:r>
            <a:r>
              <a:rPr lang="sr-Cyrl-BA" sz="1800" dirty="0">
                <a:solidFill>
                  <a:schemeClr val="tx1"/>
                </a:solidFill>
              </a:rPr>
              <a:t>ktivnosti države koj</a:t>
            </a:r>
            <a:r>
              <a:rPr lang="sr-Latn-BA" sz="1800" dirty="0">
                <a:solidFill>
                  <a:schemeClr val="tx1"/>
                </a:solidFill>
              </a:rPr>
              <a:t>ima na svoju teritoriju poreskim instrumentima </a:t>
            </a:r>
            <a:r>
              <a:rPr lang="sr-Cyrl-BA" sz="1800" dirty="0" smtClean="0">
                <a:solidFill>
                  <a:schemeClr val="tx1"/>
                </a:solidFill>
              </a:rPr>
              <a:t>privlači </a:t>
            </a:r>
            <a:r>
              <a:rPr lang="sr-Cyrl-BA" sz="1800" dirty="0">
                <a:solidFill>
                  <a:schemeClr val="tx1"/>
                </a:solidFill>
              </a:rPr>
              <a:t>kapital i poslovanje tako što </a:t>
            </a:r>
            <a:r>
              <a:rPr lang="sr-Latn-BA" sz="1800" dirty="0">
                <a:solidFill>
                  <a:schemeClr val="tx1"/>
                </a:solidFill>
              </a:rPr>
              <a:t>uvodi niske </a:t>
            </a:r>
            <a:r>
              <a:rPr lang="sr-Cyrl-BA" sz="1800" dirty="0" smtClean="0">
                <a:solidFill>
                  <a:schemeClr val="tx1"/>
                </a:solidFill>
              </a:rPr>
              <a:t>efektivn</a:t>
            </a:r>
            <a:r>
              <a:rPr lang="sr-Latn-BA" sz="1800" dirty="0">
                <a:solidFill>
                  <a:schemeClr val="tx1"/>
                </a:solidFill>
              </a:rPr>
              <a:t>e </a:t>
            </a:r>
            <a:r>
              <a:rPr lang="sr-Cyrl-BA" sz="1800" dirty="0">
                <a:solidFill>
                  <a:schemeClr val="tx1"/>
                </a:solidFill>
              </a:rPr>
              <a:t> poresk</a:t>
            </a:r>
            <a:r>
              <a:rPr lang="sr-Latn-BA" sz="1800" dirty="0">
                <a:solidFill>
                  <a:schemeClr val="tx1"/>
                </a:solidFill>
              </a:rPr>
              <a:t>e </a:t>
            </a:r>
            <a:r>
              <a:rPr lang="sr-Cyrl-BA" sz="1800" dirty="0">
                <a:solidFill>
                  <a:schemeClr val="tx1"/>
                </a:solidFill>
              </a:rPr>
              <a:t> stop</a:t>
            </a:r>
            <a:r>
              <a:rPr lang="sr-Latn-BA" sz="1800" dirty="0">
                <a:solidFill>
                  <a:schemeClr val="tx1"/>
                </a:solidFill>
              </a:rPr>
              <a:t>e. Iako se poreska konkurencija uglavnom povezuje sa privlačenjem kapitala kao najmobilnijeg faktora proizvodnje i poreske stope kao najočigledniji vid poreskog opterećenja, u uslovima globalizacije i usled činjenice da modernim državama na raspolaganju stoji niz poreskih instrumenata  (sve do potpunog izostanka oporezivanja)  kojim se utiče na visinu poreskog </a:t>
            </a:r>
            <a:r>
              <a:rPr lang="sr-Latn-BA" sz="1800" dirty="0" smtClean="0">
                <a:solidFill>
                  <a:schemeClr val="tx1"/>
                </a:solidFill>
              </a:rPr>
              <a:t>opterećenja </a:t>
            </a:r>
            <a:r>
              <a:rPr lang="sr-Latn-BA" sz="1800" dirty="0">
                <a:solidFill>
                  <a:schemeClr val="tx1"/>
                </a:solidFill>
              </a:rPr>
              <a:t>definiciju poreske konkurencije možemo i proširiti. </a:t>
            </a:r>
            <a:endParaRPr lang="en-US" sz="1800" dirty="0" smtClean="0">
              <a:solidFill>
                <a:schemeClr val="tx1"/>
              </a:solidFill>
            </a:endParaRPr>
          </a:p>
          <a:p>
            <a:pPr algn="just"/>
            <a:r>
              <a:rPr lang="en-US" sz="1800" dirty="0" smtClean="0">
                <a:solidFill>
                  <a:schemeClr val="tx1"/>
                </a:solidFill>
              </a:rPr>
              <a:t>- </a:t>
            </a:r>
            <a:r>
              <a:rPr lang="sr-Latn-BA" sz="1800" dirty="0" smtClean="0">
                <a:solidFill>
                  <a:schemeClr val="tx1"/>
                </a:solidFill>
              </a:rPr>
              <a:t>Iz </a:t>
            </a:r>
            <a:r>
              <a:rPr lang="sr-Latn-BA" sz="1800" dirty="0">
                <a:solidFill>
                  <a:schemeClr val="tx1"/>
                </a:solidFill>
              </a:rPr>
              <a:t>navedenog proističe da je c</a:t>
            </a:r>
            <a:r>
              <a:rPr lang="sr-Cyrl-BA" sz="1800" dirty="0">
                <a:solidFill>
                  <a:schemeClr val="tx1"/>
                </a:solidFill>
              </a:rPr>
              <a:t>ilj poreske konkurencije uvećanj</a:t>
            </a:r>
            <a:r>
              <a:rPr lang="sr-Latn-BA" sz="1800" dirty="0">
                <a:solidFill>
                  <a:schemeClr val="tx1"/>
                </a:solidFill>
              </a:rPr>
              <a:t>e </a:t>
            </a:r>
            <a:r>
              <a:rPr lang="sr-Cyrl-BA" sz="1800" dirty="0" smtClean="0">
                <a:solidFill>
                  <a:schemeClr val="tx1"/>
                </a:solidFill>
              </a:rPr>
              <a:t>stranih</a:t>
            </a:r>
            <a:r>
              <a:rPr lang="sr-Latn-BA" sz="1800" dirty="0">
                <a:solidFill>
                  <a:schemeClr val="tx1"/>
                </a:solidFill>
              </a:rPr>
              <a:t>,</a:t>
            </a:r>
            <a:r>
              <a:rPr lang="sr-Cyrl-BA" sz="1800" dirty="0">
                <a:solidFill>
                  <a:schemeClr val="tx1"/>
                </a:solidFill>
              </a:rPr>
              <a:t> direktnih i portfolio investicija, privlačenju dohotka koji se oporezuje na područj</a:t>
            </a:r>
            <a:r>
              <a:rPr lang="sr-Latn-BA" sz="1800" dirty="0">
                <a:solidFill>
                  <a:schemeClr val="tx1"/>
                </a:solidFill>
              </a:rPr>
              <a:t>u</a:t>
            </a:r>
            <a:r>
              <a:rPr lang="sr-Cyrl-BA" sz="1800" dirty="0">
                <a:solidFill>
                  <a:schemeClr val="tx1"/>
                </a:solidFill>
              </a:rPr>
              <a:t> domaće države i privlačenj</a:t>
            </a:r>
            <a:r>
              <a:rPr lang="sr-Latn-BA" sz="1800" dirty="0">
                <a:solidFill>
                  <a:schemeClr val="tx1"/>
                </a:solidFill>
              </a:rPr>
              <a:t>e drugih </a:t>
            </a:r>
            <a:r>
              <a:rPr lang="sr-Cyrl-BA" sz="1800" dirty="0">
                <a:solidFill>
                  <a:schemeClr val="tx1"/>
                </a:solidFill>
              </a:rPr>
              <a:t> poresk</a:t>
            </a:r>
            <a:r>
              <a:rPr lang="sr-Latn-BA" sz="1800" dirty="0">
                <a:solidFill>
                  <a:schemeClr val="tx1"/>
                </a:solidFill>
              </a:rPr>
              <a:t>ih </a:t>
            </a:r>
            <a:r>
              <a:rPr lang="sr-Cyrl-BA" sz="1800" dirty="0">
                <a:solidFill>
                  <a:schemeClr val="tx1"/>
                </a:solidFill>
              </a:rPr>
              <a:t>osnovic</a:t>
            </a:r>
            <a:r>
              <a:rPr lang="sr-Latn-BA" sz="1800" dirty="0">
                <a:solidFill>
                  <a:schemeClr val="tx1"/>
                </a:solidFill>
              </a:rPr>
              <a:t>a</a:t>
            </a:r>
            <a:r>
              <a:rPr lang="sr-Cyrl-BA" sz="1800" dirty="0">
                <a:solidFill>
                  <a:schemeClr val="tx1"/>
                </a:solidFill>
              </a:rPr>
              <a:t>. </a:t>
            </a:r>
            <a:endParaRPr lang="en-US" sz="1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400" dirty="0" smtClean="0"/>
              <a:t>Poreski rajevi i </a:t>
            </a:r>
            <a:r>
              <a:rPr lang="sr-Latn-BA" sz="2400" i="1" dirty="0" smtClean="0"/>
              <a:t>offshore </a:t>
            </a:r>
            <a:r>
              <a:rPr lang="sr-Latn-BA" sz="2400" dirty="0" smtClean="0"/>
              <a:t>centri</a:t>
            </a:r>
            <a:endParaRPr lang="en-US" sz="2400"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sr-Latn-BA" sz="2400" dirty="0"/>
              <a:t>K</a:t>
            </a:r>
            <a:r>
              <a:rPr lang="en-US" sz="2400" dirty="0" err="1" smtClean="0"/>
              <a:t>od</a:t>
            </a:r>
            <a:r>
              <a:rPr lang="en-US" sz="2400" dirty="0" smtClean="0"/>
              <a:t> </a:t>
            </a:r>
            <a:r>
              <a:rPr lang="en-US" sz="2400" dirty="0" err="1"/>
              <a:t>poreskih</a:t>
            </a:r>
            <a:r>
              <a:rPr lang="en-US" sz="2400" dirty="0"/>
              <a:t> </a:t>
            </a:r>
            <a:r>
              <a:rPr lang="en-US" sz="2400" dirty="0" err="1"/>
              <a:t>rajeva</a:t>
            </a:r>
            <a:r>
              <a:rPr lang="en-US" sz="2400" dirty="0"/>
              <a:t> </a:t>
            </a:r>
            <a:r>
              <a:rPr lang="en-US" sz="2400" dirty="0" smtClean="0"/>
              <a:t> </a:t>
            </a:r>
            <a:r>
              <a:rPr lang="en-US" sz="2400" dirty="0" err="1"/>
              <a:t>ofšor</a:t>
            </a:r>
            <a:r>
              <a:rPr lang="en-US" sz="2400" dirty="0"/>
              <a:t> </a:t>
            </a:r>
            <a:r>
              <a:rPr lang="en-US" sz="2400" dirty="0" err="1"/>
              <a:t>centara</a:t>
            </a:r>
            <a:r>
              <a:rPr lang="en-US" sz="2400" dirty="0"/>
              <a:t> </a:t>
            </a:r>
            <a:r>
              <a:rPr lang="en-US" sz="2400" dirty="0" err="1"/>
              <a:t>naglasak</a:t>
            </a:r>
            <a:r>
              <a:rPr lang="en-US" sz="2400" dirty="0"/>
              <a:t> </a:t>
            </a:r>
            <a:r>
              <a:rPr lang="en-US" sz="2400" dirty="0" err="1"/>
              <a:t>stavlja</a:t>
            </a:r>
            <a:r>
              <a:rPr lang="en-US" sz="2400" dirty="0"/>
              <a:t> </a:t>
            </a:r>
            <a:r>
              <a:rPr lang="en-US" sz="2400" dirty="0" err="1"/>
              <a:t>na</a:t>
            </a:r>
            <a:r>
              <a:rPr lang="en-US" sz="2400" dirty="0"/>
              <a:t> </a:t>
            </a:r>
            <a:r>
              <a:rPr lang="en-US" sz="2400" dirty="0" err="1"/>
              <a:t>tajnosti</a:t>
            </a:r>
            <a:r>
              <a:rPr lang="en-US" sz="2400" dirty="0"/>
              <a:t>.  </a:t>
            </a:r>
            <a:r>
              <a:rPr lang="en-US" sz="2400" dirty="0" err="1"/>
              <a:t>Ona</a:t>
            </a:r>
            <a:r>
              <a:rPr lang="en-US" sz="2400" dirty="0"/>
              <a:t> </a:t>
            </a:r>
            <a:r>
              <a:rPr lang="en-US" sz="2400" dirty="0" err="1"/>
              <a:t>uključuje</a:t>
            </a:r>
            <a:r>
              <a:rPr lang="en-US" sz="2400" dirty="0"/>
              <a:t>: </a:t>
            </a:r>
          </a:p>
          <a:p>
            <a:pPr algn="just">
              <a:buNone/>
            </a:pPr>
            <a:r>
              <a:rPr lang="en-US" sz="2400" dirty="0"/>
              <a:t>- </a:t>
            </a:r>
            <a:r>
              <a:rPr lang="en-US" sz="2400" dirty="0" err="1"/>
              <a:t>strogu</a:t>
            </a:r>
            <a:r>
              <a:rPr lang="en-US" sz="2400" dirty="0"/>
              <a:t> </a:t>
            </a:r>
            <a:r>
              <a:rPr lang="en-US" sz="2400" dirty="0" err="1"/>
              <a:t>bankarsku</a:t>
            </a:r>
            <a:r>
              <a:rPr lang="en-US" sz="2400" dirty="0"/>
              <a:t> </a:t>
            </a:r>
            <a:r>
              <a:rPr lang="en-US" sz="2400" dirty="0" err="1"/>
              <a:t>tajnu</a:t>
            </a:r>
            <a:r>
              <a:rPr lang="sr-Cyrl-CS" sz="2400" dirty="0"/>
              <a:t>;</a:t>
            </a:r>
            <a:r>
              <a:rPr lang="en-US" sz="2400" dirty="0"/>
              <a:t> </a:t>
            </a:r>
            <a:r>
              <a:rPr lang="en-US" sz="2400" dirty="0" err="1"/>
              <a:t>nemoguće</a:t>
            </a:r>
            <a:r>
              <a:rPr lang="en-US" sz="2400" dirty="0"/>
              <a:t> je </a:t>
            </a:r>
            <a:r>
              <a:rPr lang="en-US" sz="2400" dirty="0" err="1"/>
              <a:t>ili</a:t>
            </a:r>
            <a:r>
              <a:rPr lang="en-US" sz="2400" dirty="0"/>
              <a:t> </a:t>
            </a:r>
            <a:r>
              <a:rPr lang="en-US" sz="2400" dirty="0" err="1"/>
              <a:t>izuzetno</a:t>
            </a:r>
            <a:r>
              <a:rPr lang="en-US" sz="2400" dirty="0"/>
              <a:t> </a:t>
            </a:r>
            <a:r>
              <a:rPr lang="en-US" sz="2400" dirty="0" err="1"/>
              <a:t>teško</a:t>
            </a:r>
            <a:r>
              <a:rPr lang="en-US" sz="2400" dirty="0"/>
              <a:t>  </a:t>
            </a:r>
            <a:r>
              <a:rPr lang="en-US" sz="2400" dirty="0" err="1"/>
              <a:t>dobiti</a:t>
            </a:r>
            <a:r>
              <a:rPr lang="en-US" sz="2400" dirty="0"/>
              <a:t> </a:t>
            </a:r>
            <a:r>
              <a:rPr lang="en-US" sz="2400" dirty="0" err="1"/>
              <a:t>bilo</a:t>
            </a:r>
            <a:r>
              <a:rPr lang="en-US" sz="2400" dirty="0"/>
              <a:t> </a:t>
            </a:r>
            <a:r>
              <a:rPr lang="en-US" sz="2400" dirty="0" err="1"/>
              <a:t>kakvu</a:t>
            </a:r>
            <a:r>
              <a:rPr lang="en-US" sz="2400" dirty="0"/>
              <a:t> </a:t>
            </a:r>
            <a:r>
              <a:rPr lang="en-US" sz="2400" dirty="0" err="1"/>
              <a:t>zvaničnu</a:t>
            </a:r>
            <a:r>
              <a:rPr lang="en-US" sz="2400" dirty="0"/>
              <a:t> </a:t>
            </a:r>
            <a:r>
              <a:rPr lang="en-US" sz="2400" dirty="0" err="1"/>
              <a:t>informaciju</a:t>
            </a:r>
            <a:r>
              <a:rPr lang="en-US" sz="2400" dirty="0"/>
              <a:t> </a:t>
            </a:r>
            <a:r>
              <a:rPr lang="en-US" sz="2400" dirty="0" err="1"/>
              <a:t>od</a:t>
            </a:r>
            <a:r>
              <a:rPr lang="en-US" sz="2400" dirty="0"/>
              <a:t> </a:t>
            </a:r>
            <a:r>
              <a:rPr lang="en-US" sz="2400" dirty="0" err="1"/>
              <a:t>banaka</a:t>
            </a:r>
            <a:r>
              <a:rPr lang="en-US" sz="2400" dirty="0"/>
              <a:t> </a:t>
            </a:r>
            <a:r>
              <a:rPr lang="en-US" sz="2400" dirty="0" err="1"/>
              <a:t>i</a:t>
            </a:r>
            <a:r>
              <a:rPr lang="en-US" sz="2400" dirty="0"/>
              <a:t> </a:t>
            </a:r>
            <a:r>
              <a:rPr lang="en-US" sz="2400" dirty="0" err="1"/>
              <a:t>drugih</a:t>
            </a:r>
            <a:r>
              <a:rPr lang="en-US" sz="2400" dirty="0"/>
              <a:t> </a:t>
            </a:r>
            <a:r>
              <a:rPr lang="en-US" sz="2400" dirty="0" err="1"/>
              <a:t>finansijskih</a:t>
            </a:r>
            <a:r>
              <a:rPr lang="en-US" sz="2400" dirty="0"/>
              <a:t> </a:t>
            </a:r>
            <a:r>
              <a:rPr lang="en-US" sz="2400" dirty="0" err="1"/>
              <a:t>institucija</a:t>
            </a:r>
            <a:r>
              <a:rPr lang="en-US" sz="2400" dirty="0"/>
              <a:t> o </a:t>
            </a:r>
            <a:r>
              <a:rPr lang="en-US" sz="2400" dirty="0" err="1"/>
              <a:t>njihovim</a:t>
            </a:r>
            <a:r>
              <a:rPr lang="en-US" sz="2400" dirty="0"/>
              <a:t> </a:t>
            </a:r>
            <a:r>
              <a:rPr lang="en-US" sz="2400" dirty="0" err="1"/>
              <a:t>klijentima</a:t>
            </a:r>
            <a:r>
              <a:rPr lang="en-US" sz="2400" dirty="0"/>
              <a:t>,</a:t>
            </a:r>
          </a:p>
          <a:p>
            <a:pPr algn="just">
              <a:buNone/>
            </a:pPr>
            <a:r>
              <a:rPr lang="en-US" sz="2400" dirty="0"/>
              <a:t>- </a:t>
            </a:r>
            <a:r>
              <a:rPr lang="en-US" sz="2400" dirty="0" err="1"/>
              <a:t>tajnost</a:t>
            </a:r>
            <a:r>
              <a:rPr lang="en-US" sz="2400" dirty="0"/>
              <a:t> </a:t>
            </a:r>
            <a:r>
              <a:rPr lang="en-US" sz="2400" dirty="0" err="1"/>
              <a:t>podataka</a:t>
            </a:r>
            <a:r>
              <a:rPr lang="en-US" sz="2400" dirty="0"/>
              <a:t> o </a:t>
            </a:r>
            <a:r>
              <a:rPr lang="en-US" sz="2400" dirty="0" err="1"/>
              <a:t>registraciji</a:t>
            </a:r>
            <a:r>
              <a:rPr lang="en-US" sz="2400" dirty="0"/>
              <a:t> </a:t>
            </a:r>
            <a:r>
              <a:rPr lang="en-US" sz="2400" dirty="0" err="1"/>
              <a:t>firmi</a:t>
            </a:r>
            <a:r>
              <a:rPr lang="en-US" sz="2400" dirty="0"/>
              <a:t>; </a:t>
            </a:r>
            <a:r>
              <a:rPr lang="en-US" sz="2400" dirty="0" err="1"/>
              <a:t>nedostupni</a:t>
            </a:r>
            <a:r>
              <a:rPr lang="en-US" sz="2400" dirty="0"/>
              <a:t> </a:t>
            </a:r>
            <a:r>
              <a:rPr lang="en-US" sz="2400" dirty="0" err="1"/>
              <a:t>su</a:t>
            </a:r>
            <a:r>
              <a:rPr lang="en-US" sz="2400" dirty="0"/>
              <a:t> </a:t>
            </a:r>
            <a:r>
              <a:rPr lang="en-US" sz="2400" dirty="0" err="1"/>
              <a:t>podaci</a:t>
            </a:r>
            <a:r>
              <a:rPr lang="en-US" sz="2400" dirty="0"/>
              <a:t> o </a:t>
            </a:r>
            <a:r>
              <a:rPr lang="en-US" sz="2400" dirty="0" err="1"/>
              <a:t>registrovanim</a:t>
            </a:r>
            <a:r>
              <a:rPr lang="en-US" sz="2400" dirty="0"/>
              <a:t> </a:t>
            </a:r>
            <a:r>
              <a:rPr lang="en-US" sz="2400" dirty="0" err="1"/>
              <a:t>kompanijama</a:t>
            </a:r>
            <a:r>
              <a:rPr lang="en-US" sz="2400" dirty="0"/>
              <a:t>, </a:t>
            </a:r>
            <a:r>
              <a:rPr lang="en-US" sz="2400" dirty="0" err="1"/>
              <a:t>fondovima</a:t>
            </a:r>
            <a:r>
              <a:rPr lang="en-US" sz="2400" dirty="0"/>
              <a:t> </a:t>
            </a:r>
            <a:r>
              <a:rPr lang="en-US" sz="2400" dirty="0" err="1"/>
              <a:t>i</a:t>
            </a:r>
            <a:r>
              <a:rPr lang="en-US" sz="2400" dirty="0"/>
              <a:t> sl. Ne </a:t>
            </a:r>
            <a:r>
              <a:rPr lang="en-US" sz="2400" dirty="0" err="1"/>
              <a:t>zna</a:t>
            </a:r>
            <a:r>
              <a:rPr lang="en-US" sz="2400" dirty="0"/>
              <a:t> se </a:t>
            </a:r>
            <a:r>
              <a:rPr lang="en-US" sz="2400" dirty="0" err="1"/>
              <a:t>ko</a:t>
            </a:r>
            <a:r>
              <a:rPr lang="en-US" sz="2400" dirty="0"/>
              <a:t> </a:t>
            </a:r>
            <a:r>
              <a:rPr lang="en-US" sz="2400" dirty="0" err="1"/>
              <a:t>su</a:t>
            </a:r>
            <a:r>
              <a:rPr lang="en-US" sz="2400" dirty="0"/>
              <a:t> </a:t>
            </a:r>
            <a:r>
              <a:rPr lang="en-US" sz="2400" dirty="0" err="1"/>
              <a:t>njihovi</a:t>
            </a:r>
            <a:r>
              <a:rPr lang="en-US" sz="2400" dirty="0"/>
              <a:t> </a:t>
            </a:r>
            <a:r>
              <a:rPr lang="en-US" sz="2400" dirty="0" err="1"/>
              <a:t>osnivači</a:t>
            </a:r>
            <a:r>
              <a:rPr lang="en-US" sz="2400" dirty="0"/>
              <a:t>, d</a:t>
            </a:r>
            <a:r>
              <a:rPr lang="sr-Cyrl-CS" sz="2400" dirty="0"/>
              <a:t>e</a:t>
            </a:r>
            <a:r>
              <a:rPr lang="en-US" sz="2400" dirty="0" err="1"/>
              <a:t>oničari</a:t>
            </a:r>
            <a:r>
              <a:rPr lang="en-US" sz="2400" dirty="0"/>
              <a:t>  </a:t>
            </a:r>
            <a:r>
              <a:rPr lang="en-US" sz="2400" dirty="0" err="1"/>
              <a:t>i</a:t>
            </a:r>
            <a:r>
              <a:rPr lang="en-US" sz="2400" dirty="0"/>
              <a:t> </a:t>
            </a:r>
            <a:r>
              <a:rPr lang="en-US" sz="2400" dirty="0" err="1"/>
              <a:t>klijenti</a:t>
            </a:r>
            <a:r>
              <a:rPr lang="en-US" sz="2400" dirty="0"/>
              <a:t> </a:t>
            </a:r>
            <a:r>
              <a:rPr lang="en-US" sz="2400" dirty="0" err="1"/>
              <a:t>i</a:t>
            </a:r>
            <a:r>
              <a:rPr lang="en-US" sz="2400" dirty="0"/>
              <a:t> </a:t>
            </a:r>
            <a:r>
              <a:rPr lang="en-US" sz="2400" dirty="0" err="1"/>
              <a:t>ko</a:t>
            </a:r>
            <a:r>
              <a:rPr lang="en-US" sz="2400" dirty="0"/>
              <a:t> </a:t>
            </a:r>
            <a:r>
              <a:rPr lang="en-US" sz="2400" dirty="0" err="1"/>
              <a:t>njima</a:t>
            </a:r>
            <a:r>
              <a:rPr lang="en-US" sz="2400" dirty="0"/>
              <a:t> </a:t>
            </a:r>
            <a:r>
              <a:rPr lang="en-US" sz="2400" dirty="0" err="1"/>
              <a:t>stvarno</a:t>
            </a:r>
            <a:r>
              <a:rPr lang="en-US" sz="2400" dirty="0"/>
              <a:t> </a:t>
            </a:r>
            <a:r>
              <a:rPr lang="en-US" sz="2400" dirty="0" err="1"/>
              <a:t>upravlјa</a:t>
            </a:r>
            <a:r>
              <a:rPr lang="en-US" sz="2400" dirty="0"/>
              <a:t>.</a:t>
            </a:r>
          </a:p>
          <a:p>
            <a:pPr algn="just"/>
            <a:r>
              <a:rPr lang="sr-Cyrl-CS" sz="2400" dirty="0"/>
              <a:t>Omilјene destinacije su: Hong Kong, Kajmanska Ostrva, Luksemburg, Bermude, Britanska Devičanska Ostrva, Džersi, Mauricijus, Panama, Kostarika. Američke korporacije koriste </a:t>
            </a:r>
            <a:r>
              <a:rPr lang="sr-Latn-BA" sz="2400" dirty="0"/>
              <a:t>najviše </a:t>
            </a:r>
            <a:r>
              <a:rPr lang="sr-Cyrl-CS" sz="2400" dirty="0"/>
              <a:t>Kajmanska ostrva, britanske </a:t>
            </a:r>
            <a:r>
              <a:rPr lang="sr-Latn-BA" sz="2400" dirty="0"/>
              <a:t>su tradicionalno naklonjene </a:t>
            </a:r>
            <a:r>
              <a:rPr lang="sr-Cyrl-CS" sz="2400" dirty="0"/>
              <a:t>bivš</a:t>
            </a:r>
            <a:r>
              <a:rPr lang="sr-Latn-BA" sz="2400" dirty="0"/>
              <a:t>im</a:t>
            </a:r>
            <a:r>
              <a:rPr lang="en-US" sz="2400" dirty="0"/>
              <a:t> </a:t>
            </a:r>
            <a:r>
              <a:rPr lang="en-US" sz="2400" dirty="0" err="1"/>
              <a:t>britanskim</a:t>
            </a:r>
            <a:r>
              <a:rPr lang="sr-Cyrl-CS" sz="2400" dirty="0"/>
              <a:t> kolonij</a:t>
            </a:r>
            <a:r>
              <a:rPr lang="sr-Latn-BA" sz="2400" dirty="0"/>
              <a:t>ama</a:t>
            </a:r>
            <a:r>
              <a:rPr lang="sr-Cyrl-CS" sz="2400" dirty="0"/>
              <a:t>, </a:t>
            </a:r>
            <a:r>
              <a:rPr lang="sr-Latn-BA" sz="2400" dirty="0"/>
              <a:t>dok Francuzi najviše kapitala kriju u </a:t>
            </a:r>
            <a:r>
              <a:rPr lang="sr-Cyrl-CS" sz="2400" dirty="0"/>
              <a:t> Švajcarskoj i Luksemburgu, </a:t>
            </a:r>
            <a:r>
              <a:rPr lang="sr-Latn-BA" sz="2400" dirty="0"/>
              <a:t>dok </a:t>
            </a:r>
            <a:r>
              <a:rPr lang="sr-Cyrl-CS" sz="2400" dirty="0"/>
              <a:t> Holanđani </a:t>
            </a:r>
            <a:r>
              <a:rPr lang="sr-Latn-BA" sz="2400" dirty="0"/>
              <a:t>svoj tajni kapital usmeravaju ka </a:t>
            </a:r>
            <a:r>
              <a:rPr lang="sr-Cyrl-CS" sz="2400" dirty="0"/>
              <a:t>Hong Kong</a:t>
            </a:r>
            <a:r>
              <a:rPr lang="sr-Latn-BA" sz="2400" dirty="0"/>
              <a:t>u</a:t>
            </a:r>
            <a:r>
              <a:rPr lang="sr-Cyrl-CS" sz="2400" dirty="0"/>
              <a:t> i Malezij</a:t>
            </a:r>
            <a:r>
              <a:rPr lang="sr-Latn-BA" sz="2400" dirty="0" smtClean="0"/>
              <a:t>i</a:t>
            </a:r>
            <a:r>
              <a:rPr lang="en-US" sz="2400" dirty="0" smtClean="0"/>
              <a: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a:t>Mere </a:t>
            </a:r>
            <a:r>
              <a:rPr lang="en-US" sz="2400" dirty="0" err="1"/>
              <a:t>za</a:t>
            </a:r>
            <a:r>
              <a:rPr lang="en-US" sz="2400" dirty="0"/>
              <a:t> </a:t>
            </a:r>
            <a:r>
              <a:rPr lang="en-US" sz="2400" dirty="0" err="1"/>
              <a:t>sprečavanje</a:t>
            </a:r>
            <a:r>
              <a:rPr lang="en-US" sz="2400" dirty="0"/>
              <a:t> </a:t>
            </a:r>
            <a:r>
              <a:rPr lang="en-US" sz="2400" dirty="0" err="1"/>
              <a:t>štetne</a:t>
            </a:r>
            <a:r>
              <a:rPr lang="en-US" sz="2400" dirty="0"/>
              <a:t> </a:t>
            </a:r>
            <a:r>
              <a:rPr lang="en-US" sz="2400" dirty="0" err="1"/>
              <a:t>poreske</a:t>
            </a:r>
            <a:r>
              <a:rPr lang="en-US" sz="2400" dirty="0"/>
              <a:t> </a:t>
            </a:r>
            <a:r>
              <a:rPr lang="en-US" sz="2400" dirty="0" err="1"/>
              <a:t>konkurencije</a:t>
            </a:r>
            <a:endParaRPr lang="en-US" sz="2400"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pPr algn="just"/>
            <a:r>
              <a:rPr lang="sr-Latn-BA" sz="2400" dirty="0" smtClean="0"/>
              <a:t>Inicijativa  u okviru OECD zemalja pokrenuta je 1997.g.</a:t>
            </a:r>
            <a:r>
              <a:rPr lang="sr-Latn-BA" sz="2400" dirty="0"/>
              <a:t> Ova grupacija zemalja je  </a:t>
            </a:r>
            <a:r>
              <a:rPr lang="en-US" sz="2400" dirty="0"/>
              <a:t>1989. </a:t>
            </a:r>
            <a:r>
              <a:rPr lang="en-US" sz="2400" dirty="0" err="1"/>
              <a:t>godine</a:t>
            </a:r>
            <a:r>
              <a:rPr lang="en-US" sz="2400" dirty="0"/>
              <a:t> </a:t>
            </a:r>
            <a:r>
              <a:rPr lang="en-US" sz="2400" dirty="0" err="1"/>
              <a:t>pozvale</a:t>
            </a:r>
            <a:r>
              <a:rPr lang="en-US" sz="2400" dirty="0"/>
              <a:t> </a:t>
            </a:r>
            <a:r>
              <a:rPr lang="en-US" sz="2400" dirty="0" err="1"/>
              <a:t>poreska</a:t>
            </a:r>
            <a:r>
              <a:rPr lang="en-US" sz="2400" dirty="0"/>
              <a:t> </a:t>
            </a:r>
            <a:r>
              <a:rPr lang="en-US" sz="2400" dirty="0" err="1"/>
              <a:t>utočišta</a:t>
            </a:r>
            <a:r>
              <a:rPr lang="en-US" sz="2400" dirty="0"/>
              <a:t> </a:t>
            </a:r>
            <a:r>
              <a:rPr lang="en-US" sz="2400" dirty="0" err="1"/>
              <a:t>da</a:t>
            </a:r>
            <a:r>
              <a:rPr lang="en-US" sz="2400" dirty="0"/>
              <a:t> </a:t>
            </a:r>
            <a:r>
              <a:rPr lang="en-US" sz="2400" dirty="0" err="1"/>
              <a:t>sa</a:t>
            </a:r>
            <a:r>
              <a:rPr lang="en-US" sz="2400" dirty="0"/>
              <a:t> </a:t>
            </a:r>
            <a:r>
              <a:rPr lang="en-US" sz="2400" dirty="0" err="1"/>
              <a:t>zemlјama</a:t>
            </a:r>
            <a:r>
              <a:rPr lang="en-US" sz="2400" dirty="0"/>
              <a:t> </a:t>
            </a:r>
            <a:r>
              <a:rPr lang="en-US" sz="2400" dirty="0" err="1"/>
              <a:t>članicama</a:t>
            </a:r>
            <a:r>
              <a:rPr lang="en-US" sz="2400" dirty="0"/>
              <a:t> </a:t>
            </a:r>
            <a:r>
              <a:rPr lang="sr-Cyrl-CS" sz="2400" dirty="0"/>
              <a:t>OECD</a:t>
            </a:r>
            <a:r>
              <a:rPr lang="en-US" sz="2400" dirty="0"/>
              <a:t> </a:t>
            </a:r>
            <a:r>
              <a:rPr lang="en-US" sz="2400" dirty="0" err="1"/>
              <a:t>sklope</a:t>
            </a:r>
            <a:r>
              <a:rPr lang="en-US" sz="2400" dirty="0"/>
              <a:t> </a:t>
            </a:r>
            <a:r>
              <a:rPr lang="en-US" sz="2400" dirty="0" err="1"/>
              <a:t>ugovore</a:t>
            </a:r>
            <a:r>
              <a:rPr lang="en-US" sz="2400" dirty="0"/>
              <a:t> </a:t>
            </a:r>
            <a:r>
              <a:rPr lang="en-US" sz="2400" dirty="0" err="1"/>
              <a:t>na</a:t>
            </a:r>
            <a:r>
              <a:rPr lang="en-US" sz="2400" dirty="0"/>
              <a:t> </a:t>
            </a:r>
            <a:r>
              <a:rPr lang="en-US" sz="2400" dirty="0" err="1"/>
              <a:t>bilateralnoj</a:t>
            </a:r>
            <a:r>
              <a:rPr lang="en-US" sz="2400" dirty="0"/>
              <a:t> </a:t>
            </a:r>
            <a:r>
              <a:rPr lang="en-US" sz="2400" dirty="0" err="1"/>
              <a:t>bazi</a:t>
            </a:r>
            <a:r>
              <a:rPr lang="en-US" sz="2400" dirty="0"/>
              <a:t> o </a:t>
            </a:r>
            <a:r>
              <a:rPr lang="en-US" sz="2400" dirty="0" err="1"/>
              <a:t>razmeni</a:t>
            </a:r>
            <a:r>
              <a:rPr lang="en-US" sz="2400" dirty="0"/>
              <a:t> </a:t>
            </a:r>
            <a:r>
              <a:rPr lang="en-US" sz="2400" dirty="0" err="1"/>
              <a:t>informacija</a:t>
            </a:r>
            <a:r>
              <a:rPr lang="en-US" sz="2400" dirty="0"/>
              <a:t> u </a:t>
            </a:r>
            <a:r>
              <a:rPr lang="en-US" sz="2400" dirty="0" err="1"/>
              <a:t>poreske</a:t>
            </a:r>
            <a:r>
              <a:rPr lang="en-US" sz="2400" dirty="0"/>
              <a:t> </a:t>
            </a:r>
            <a:r>
              <a:rPr lang="en-US" sz="2400" dirty="0" err="1"/>
              <a:t>svrhe</a:t>
            </a:r>
            <a:r>
              <a:rPr lang="en-US" sz="2400" dirty="0"/>
              <a:t>. </a:t>
            </a:r>
          </a:p>
          <a:p>
            <a:pPr algn="just"/>
            <a:r>
              <a:rPr lang="en-US" sz="2400" dirty="0" err="1"/>
              <a:t>Međutim</a:t>
            </a:r>
            <a:r>
              <a:rPr lang="en-US" sz="2400" dirty="0"/>
              <a:t>, </a:t>
            </a:r>
            <a:r>
              <a:rPr lang="sr-Cyrl-CS" sz="2400" dirty="0"/>
              <a:t> pritisak</a:t>
            </a:r>
            <a:r>
              <a:rPr lang="en-US" sz="2400" dirty="0"/>
              <a:t> je </a:t>
            </a:r>
            <a:r>
              <a:rPr lang="en-US" sz="2400" dirty="0" err="1"/>
              <a:t>vršen</a:t>
            </a:r>
            <a:r>
              <a:rPr lang="en-US" sz="2400" dirty="0"/>
              <a:t> </a:t>
            </a:r>
            <a:r>
              <a:rPr lang="en-US" sz="2400" dirty="0" err="1"/>
              <a:t>samo</a:t>
            </a:r>
            <a:r>
              <a:rPr lang="en-US" sz="2400" dirty="0"/>
              <a:t> </a:t>
            </a:r>
            <a:r>
              <a:rPr lang="sr-Cyrl-CS" sz="2400" dirty="0"/>
              <a:t>na </a:t>
            </a:r>
            <a:r>
              <a:rPr lang="en-US" sz="2400" dirty="0"/>
              <a:t>male </a:t>
            </a:r>
            <a:r>
              <a:rPr lang="en-US" sz="2400" dirty="0" err="1"/>
              <a:t>ostrvske</a:t>
            </a:r>
            <a:r>
              <a:rPr lang="en-US" sz="2400" dirty="0"/>
              <a:t> </a:t>
            </a:r>
            <a:r>
              <a:rPr lang="en-US" sz="2400" dirty="0" err="1"/>
              <a:t>i</a:t>
            </a:r>
            <a:r>
              <a:rPr lang="en-US" sz="2400" dirty="0"/>
              <a:t> </a:t>
            </a:r>
            <a:r>
              <a:rPr lang="en-US" sz="2400" dirty="0" err="1"/>
              <a:t>neke</a:t>
            </a:r>
            <a:r>
              <a:rPr lang="en-US" sz="2400" dirty="0"/>
              <a:t> </a:t>
            </a:r>
            <a:r>
              <a:rPr lang="en-US" sz="2400" dirty="0" err="1"/>
              <a:t>zemlјe</a:t>
            </a:r>
            <a:r>
              <a:rPr lang="en-US" sz="2400" dirty="0"/>
              <a:t> u </a:t>
            </a:r>
            <a:r>
              <a:rPr lang="en-US" sz="2400" dirty="0" err="1"/>
              <a:t>razvoju</a:t>
            </a:r>
            <a:r>
              <a:rPr lang="en-US" sz="2400" dirty="0"/>
              <a:t>, a </a:t>
            </a:r>
            <a:r>
              <a:rPr lang="en-US" sz="2400" dirty="0" err="1"/>
              <a:t>da</a:t>
            </a:r>
            <a:r>
              <a:rPr lang="en-US" sz="2400" dirty="0"/>
              <a:t>  </a:t>
            </a:r>
            <a:r>
              <a:rPr lang="en-US" sz="2400" dirty="0" err="1"/>
              <a:t>nijedna</a:t>
            </a:r>
            <a:r>
              <a:rPr lang="en-US" sz="2400" dirty="0"/>
              <a:t> </a:t>
            </a:r>
            <a:r>
              <a:rPr lang="en-US" sz="2400" dirty="0" err="1"/>
              <a:t>zemlјa</a:t>
            </a:r>
            <a:r>
              <a:rPr lang="en-US" sz="2400" dirty="0"/>
              <a:t> </a:t>
            </a:r>
            <a:r>
              <a:rPr lang="en-US" sz="2400" dirty="0" err="1"/>
              <a:t>članica</a:t>
            </a:r>
            <a:r>
              <a:rPr lang="en-US" sz="2400" dirty="0"/>
              <a:t> OECD </a:t>
            </a:r>
            <a:r>
              <a:rPr lang="en-US" sz="2400" dirty="0" err="1"/>
              <a:t>nije</a:t>
            </a:r>
            <a:r>
              <a:rPr lang="en-US" sz="2400" dirty="0"/>
              <a:t> </a:t>
            </a:r>
            <a:r>
              <a:rPr lang="en-US" sz="2400" dirty="0" err="1"/>
              <a:t>bila</a:t>
            </a:r>
            <a:r>
              <a:rPr lang="en-US" sz="2400" dirty="0"/>
              <a:t> </a:t>
            </a:r>
            <a:r>
              <a:rPr lang="en-US" sz="2400" dirty="0" err="1"/>
              <a:t>pozvana</a:t>
            </a:r>
            <a:r>
              <a:rPr lang="en-US" sz="2400" dirty="0"/>
              <a:t> </a:t>
            </a:r>
            <a:r>
              <a:rPr lang="en-US" sz="2400" dirty="0" err="1"/>
              <a:t>da</a:t>
            </a:r>
            <a:r>
              <a:rPr lang="en-US" sz="2400" dirty="0"/>
              <a:t> </a:t>
            </a:r>
            <a:r>
              <a:rPr lang="en-US" sz="2400" dirty="0" err="1"/>
              <a:t>obezbedi</a:t>
            </a:r>
            <a:r>
              <a:rPr lang="en-US" sz="2400" dirty="0"/>
              <a:t> </a:t>
            </a:r>
            <a:r>
              <a:rPr lang="en-US" sz="2400" dirty="0" err="1"/>
              <a:t>transparentnost</a:t>
            </a:r>
            <a:r>
              <a:rPr lang="en-US" sz="2400" dirty="0"/>
              <a:t> </a:t>
            </a:r>
            <a:r>
              <a:rPr lang="en-US" sz="2400" dirty="0" err="1"/>
              <a:t>ofšor</a:t>
            </a:r>
            <a:r>
              <a:rPr lang="en-US" sz="2400" dirty="0"/>
              <a:t> </a:t>
            </a:r>
            <a:r>
              <a:rPr lang="en-US" sz="2400" dirty="0" err="1"/>
              <a:t>centara</a:t>
            </a:r>
            <a:r>
              <a:rPr lang="en-US" sz="2400" dirty="0"/>
              <a:t> </a:t>
            </a:r>
            <a:r>
              <a:rPr lang="en-US" sz="2400" dirty="0" err="1"/>
              <a:t>koji</a:t>
            </a:r>
            <a:r>
              <a:rPr lang="en-US" sz="2400" dirty="0"/>
              <a:t> </a:t>
            </a:r>
            <a:r>
              <a:rPr lang="en-US" sz="2400" dirty="0" err="1"/>
              <a:t>su</a:t>
            </a:r>
            <a:r>
              <a:rPr lang="en-US" sz="2400" dirty="0"/>
              <a:t> </a:t>
            </a:r>
            <a:r>
              <a:rPr lang="en-US" sz="2400" dirty="0" err="1"/>
              <a:t>bili</a:t>
            </a:r>
            <a:r>
              <a:rPr lang="en-US" sz="2400" dirty="0"/>
              <a:t> </a:t>
            </a:r>
            <a:r>
              <a:rPr lang="en-US" sz="2400" dirty="0" err="1"/>
              <a:t>aktivni</a:t>
            </a:r>
            <a:r>
              <a:rPr lang="en-US" sz="2400" dirty="0"/>
              <a:t> </a:t>
            </a:r>
            <a:r>
              <a:rPr lang="en-US" sz="2400" dirty="0" err="1"/>
              <a:t>na</a:t>
            </a:r>
            <a:r>
              <a:rPr lang="en-US" sz="2400" dirty="0"/>
              <a:t> </a:t>
            </a:r>
            <a:r>
              <a:rPr lang="en-US" sz="2400" dirty="0" err="1"/>
              <a:t>njenoj</a:t>
            </a:r>
            <a:r>
              <a:rPr lang="en-US" sz="2400" dirty="0"/>
              <a:t> </a:t>
            </a:r>
            <a:r>
              <a:rPr lang="en-US" sz="2400" dirty="0" err="1"/>
              <a:t>teritoriji</a:t>
            </a:r>
            <a:r>
              <a:rPr lang="en-US" sz="2400" dirty="0" smtClean="0"/>
              <a:t>.</a:t>
            </a:r>
            <a:endParaRPr lang="sr-Latn-BA" sz="2400" dirty="0" smtClean="0"/>
          </a:p>
          <a:p>
            <a:pPr algn="just"/>
            <a:r>
              <a:rPr lang="pl-PL" sz="2400" dirty="0"/>
              <a:t>Naredni izveštaj iz 2000. </a:t>
            </a:r>
            <a:r>
              <a:rPr lang="en-US" sz="2400" dirty="0" err="1"/>
              <a:t>godine</a:t>
            </a:r>
            <a:r>
              <a:rPr lang="en-US" sz="2400" dirty="0"/>
              <a:t> </a:t>
            </a:r>
            <a:r>
              <a:rPr lang="pl-PL" sz="2400" dirty="0"/>
              <a:t> identifikuje potencijalno štetne poreske režime i sačinjava listu država koja ispunjavaju utvrđene uslove da bi dobile status poreskog raja. Posle usvajanja </a:t>
            </a:r>
            <a:r>
              <a:rPr lang="pl-PL" sz="2400" dirty="0" smtClean="0"/>
              <a:t>izveštaja </a:t>
            </a:r>
            <a:r>
              <a:rPr lang="pl-PL" sz="2400" dirty="0"/>
              <a:t>OECD objavlјuje </a:t>
            </a:r>
            <a:r>
              <a:rPr lang="sr-Cyrl-BA" sz="2400" dirty="0"/>
              <a:t>„</a:t>
            </a:r>
            <a:r>
              <a:rPr lang="pl-PL" sz="2400" dirty="0"/>
              <a:t>Memorandum o razumevanju</a:t>
            </a:r>
            <a:r>
              <a:rPr lang="sr-Latn-BA" sz="2400" dirty="0"/>
              <a:t>“</a:t>
            </a:r>
            <a:r>
              <a:rPr lang="pl-PL" sz="2400" dirty="0"/>
              <a:t>. U njemu se predviđaju  obaveze država članica gde se navode transparentnost poreskih režima, efektivna razmena informacija o svim poreskim stvarima i el</a:t>
            </a:r>
            <a:r>
              <a:rPr lang="sr-Cyrl-BA" sz="2400" dirty="0"/>
              <a:t>i</a:t>
            </a:r>
            <a:r>
              <a:rPr lang="pl-PL" sz="2400" dirty="0"/>
              <a:t>minacija poreskih režima koji imaju za cilј da privuku obveznike na domaću teritoriju (OECD, 2000)</a:t>
            </a:r>
            <a:r>
              <a:rPr lang="en-US" sz="2400" b="1" i="1" dirty="0"/>
              <a:t>. </a:t>
            </a:r>
            <a:r>
              <a:rPr lang="pl-PL" sz="2400" dirty="0"/>
              <a:t>Istovremeno sa usvajanjem Memoranduma  započinje negativna kampanja od jednog dela javnosti u SAD prema inicijativama OECD-a.</a:t>
            </a:r>
            <a:endParaRPr lang="en-US" sz="2400" dirty="0"/>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Mere </a:t>
            </a:r>
            <a:r>
              <a:rPr lang="en-US" sz="2400" dirty="0" err="1" smtClean="0"/>
              <a:t>za</a:t>
            </a:r>
            <a:r>
              <a:rPr lang="en-US" sz="2400" dirty="0" smtClean="0"/>
              <a:t> </a:t>
            </a:r>
            <a:r>
              <a:rPr lang="en-US" sz="2400" dirty="0" err="1" smtClean="0"/>
              <a:t>sprečavanje</a:t>
            </a:r>
            <a:r>
              <a:rPr lang="en-US" sz="2400" dirty="0" smtClean="0"/>
              <a:t> </a:t>
            </a:r>
            <a:r>
              <a:rPr lang="en-US" sz="2400" dirty="0" err="1" smtClean="0"/>
              <a:t>štetne</a:t>
            </a:r>
            <a:r>
              <a:rPr lang="en-US" sz="2400" dirty="0" smtClean="0"/>
              <a:t> </a:t>
            </a:r>
            <a:r>
              <a:rPr lang="en-US" sz="2400" dirty="0" err="1" smtClean="0"/>
              <a:t>poreske</a:t>
            </a:r>
            <a:r>
              <a:rPr lang="en-US" sz="2400" dirty="0" smtClean="0"/>
              <a:t> </a:t>
            </a:r>
            <a:r>
              <a:rPr lang="en-US" sz="2400" dirty="0" err="1" smtClean="0"/>
              <a:t>konkurencije</a:t>
            </a:r>
            <a:endParaRPr lang="en-US" sz="2400" dirty="0"/>
          </a:p>
        </p:txBody>
      </p:sp>
      <p:sp>
        <p:nvSpPr>
          <p:cNvPr id="3" name="Content Placeholder 2"/>
          <p:cNvSpPr>
            <a:spLocks noGrp="1"/>
          </p:cNvSpPr>
          <p:nvPr>
            <p:ph idx="1"/>
          </p:nvPr>
        </p:nvSpPr>
        <p:spPr>
          <a:xfrm>
            <a:off x="457200" y="914400"/>
            <a:ext cx="8229600" cy="5486400"/>
          </a:xfrm>
        </p:spPr>
        <p:txBody>
          <a:bodyPr>
            <a:normAutofit fontScale="62500" lnSpcReduction="20000"/>
          </a:bodyPr>
          <a:lstStyle/>
          <a:p>
            <a:pPr algn="just"/>
            <a:r>
              <a:rPr lang="pl-PL" sz="2400" dirty="0"/>
              <a:t>Početkom 2001. godine OECD donosi novi izveštaj</a:t>
            </a:r>
            <a:r>
              <a:rPr lang="sr-Cyrl-BA" sz="2400" dirty="0"/>
              <a:t>,</a:t>
            </a:r>
            <a:r>
              <a:rPr lang="pl-PL" sz="2400" dirty="0"/>
              <a:t> gde po prvi put pominje pozitivno dejstvo poreske konkurencije, posebno ono vezano </a:t>
            </a:r>
            <a:r>
              <a:rPr lang="sr-Cyrl-BA" sz="2400" dirty="0"/>
              <a:t>z</a:t>
            </a:r>
            <a:r>
              <a:rPr lang="pl-PL" sz="2400" dirty="0"/>
              <a:t>a umanjenje poreskih stopa i proširenje poreskih osnovica. Ukida se  zahtev poreskim rajevima da eliminišu poreske režime čiji je cilј da privuku obveznike, čime se obaveze ograničavaju samo na transparentnost i razmenu informacija.  </a:t>
            </a:r>
            <a:r>
              <a:rPr lang="en-US" sz="2400" dirty="0" err="1" smtClean="0"/>
              <a:t>Ovi</a:t>
            </a:r>
            <a:r>
              <a:rPr lang="en-US" sz="2400" dirty="0" smtClean="0"/>
              <a:t> </a:t>
            </a:r>
            <a:r>
              <a:rPr lang="en-US" sz="2400" dirty="0" err="1"/>
              <a:t>standardi</a:t>
            </a:r>
            <a:r>
              <a:rPr lang="en-US" sz="2400" dirty="0"/>
              <a:t> </a:t>
            </a:r>
            <a:r>
              <a:rPr lang="en-US" sz="2400" dirty="0" err="1"/>
              <a:t>zahtevaju</a:t>
            </a:r>
            <a:r>
              <a:rPr lang="en-US" sz="2400" dirty="0"/>
              <a:t> </a:t>
            </a:r>
            <a:r>
              <a:rPr lang="en-US" sz="2400" dirty="0" smtClean="0"/>
              <a:t>:</a:t>
            </a:r>
            <a:endParaRPr lang="en-US" sz="2400" dirty="0"/>
          </a:p>
          <a:p>
            <a:pPr lvl="0" algn="just"/>
            <a:r>
              <a:rPr lang="en-US" sz="2400" dirty="0" err="1"/>
              <a:t>obavezu</a:t>
            </a:r>
            <a:r>
              <a:rPr lang="en-US" sz="2400" dirty="0"/>
              <a:t> </a:t>
            </a:r>
            <a:r>
              <a:rPr lang="en-US" sz="2400" dirty="0" err="1"/>
              <a:t>razmene</a:t>
            </a:r>
            <a:r>
              <a:rPr lang="en-US" sz="2400" dirty="0"/>
              <a:t> </a:t>
            </a:r>
            <a:r>
              <a:rPr lang="en-US" sz="2400" dirty="0" err="1"/>
              <a:t>informacija</a:t>
            </a:r>
            <a:r>
              <a:rPr lang="en-US" sz="2400" dirty="0"/>
              <a:t> </a:t>
            </a:r>
            <a:r>
              <a:rPr lang="en-US" sz="2400" dirty="0" err="1"/>
              <a:t>na</a:t>
            </a:r>
            <a:r>
              <a:rPr lang="en-US" sz="2400" dirty="0"/>
              <a:t> </a:t>
            </a:r>
            <a:r>
              <a:rPr lang="en-US" sz="2400" dirty="0" err="1"/>
              <a:t>zahtev</a:t>
            </a:r>
            <a:r>
              <a:rPr lang="en-US" sz="2400" dirty="0"/>
              <a:t> </a:t>
            </a:r>
            <a:r>
              <a:rPr lang="en-US" sz="2400" dirty="0" err="1"/>
              <a:t>zainteresovane</a:t>
            </a:r>
            <a:r>
              <a:rPr lang="en-US" sz="2400" dirty="0"/>
              <a:t> </a:t>
            </a:r>
            <a:r>
              <a:rPr lang="en-US" sz="2400" dirty="0" err="1"/>
              <a:t>poreske</a:t>
            </a:r>
            <a:r>
              <a:rPr lang="en-US" sz="2400" dirty="0"/>
              <a:t> </a:t>
            </a:r>
            <a:r>
              <a:rPr lang="en-US" sz="2400" dirty="0" err="1"/>
              <a:t>administracije</a:t>
            </a:r>
            <a:r>
              <a:rPr lang="en-US" sz="2400" dirty="0"/>
              <a:t> </a:t>
            </a:r>
            <a:r>
              <a:rPr lang="en-US" sz="2400" dirty="0" err="1"/>
              <a:t>i</a:t>
            </a:r>
            <a:r>
              <a:rPr lang="en-US" sz="2400" dirty="0"/>
              <a:t> </a:t>
            </a:r>
            <a:r>
              <a:rPr lang="en-US" sz="2400" dirty="0" err="1"/>
              <a:t>punu</a:t>
            </a:r>
            <a:r>
              <a:rPr lang="en-US" sz="2400" dirty="0"/>
              <a:t> </a:t>
            </a:r>
            <a:r>
              <a:rPr lang="en-US" sz="2400" dirty="0" err="1"/>
              <a:t>primenu</a:t>
            </a:r>
            <a:r>
              <a:rPr lang="en-US" sz="2400" dirty="0"/>
              <a:t> </a:t>
            </a:r>
            <a:r>
              <a:rPr lang="en-US" sz="2400" dirty="0" err="1"/>
              <a:t>domaće</a:t>
            </a:r>
            <a:r>
              <a:rPr lang="en-US" sz="2400" dirty="0"/>
              <a:t> regulative </a:t>
            </a:r>
            <a:r>
              <a:rPr lang="en-US" sz="2400" dirty="0" err="1"/>
              <a:t>i</a:t>
            </a:r>
            <a:r>
              <a:rPr lang="en-US" sz="2400" dirty="0"/>
              <a:t> </a:t>
            </a:r>
            <a:r>
              <a:rPr lang="en-US" sz="2400" dirty="0" err="1"/>
              <a:t>na</a:t>
            </a:r>
            <a:r>
              <a:rPr lang="en-US" sz="2400" dirty="0"/>
              <a:t> </a:t>
            </a:r>
            <a:r>
              <a:rPr lang="en-US" sz="2400" dirty="0" err="1"/>
              <a:t>strane</a:t>
            </a:r>
            <a:r>
              <a:rPr lang="en-US" sz="2400" dirty="0"/>
              <a:t> </a:t>
            </a:r>
            <a:r>
              <a:rPr lang="en-US" sz="2400" dirty="0" err="1"/>
              <a:t>ugovorne</a:t>
            </a:r>
            <a:r>
              <a:rPr lang="en-US" sz="2400" dirty="0"/>
              <a:t> </a:t>
            </a:r>
            <a:r>
              <a:rPr lang="en-US" sz="2400" dirty="0" err="1"/>
              <a:t>partnere</a:t>
            </a:r>
            <a:r>
              <a:rPr lang="en-US" sz="2400" dirty="0"/>
              <a:t>,</a:t>
            </a:r>
          </a:p>
          <a:p>
            <a:pPr lvl="0" algn="just"/>
            <a:r>
              <a:rPr lang="en-US" sz="2400" dirty="0" err="1"/>
              <a:t>bankarska</a:t>
            </a:r>
            <a:r>
              <a:rPr lang="en-US" sz="2400" dirty="0"/>
              <a:t> </a:t>
            </a:r>
            <a:r>
              <a:rPr lang="en-US" sz="2400" dirty="0" err="1"/>
              <a:t>tajna</a:t>
            </a:r>
            <a:r>
              <a:rPr lang="en-US" sz="2400" dirty="0"/>
              <a:t> </a:t>
            </a:r>
            <a:r>
              <a:rPr lang="en-US" sz="2400" dirty="0" err="1"/>
              <a:t>i</a:t>
            </a:r>
            <a:r>
              <a:rPr lang="en-US" sz="2400" dirty="0"/>
              <a:t> </a:t>
            </a:r>
            <a:r>
              <a:rPr lang="en-US" sz="2400" dirty="0" err="1"/>
              <a:t>poreski</a:t>
            </a:r>
            <a:r>
              <a:rPr lang="en-US" sz="2400" dirty="0"/>
              <a:t>  </a:t>
            </a:r>
            <a:r>
              <a:rPr lang="en-US" sz="2400" dirty="0" err="1"/>
              <a:t>interesi</a:t>
            </a:r>
            <a:r>
              <a:rPr lang="en-US" sz="2400" dirty="0"/>
              <a:t> </a:t>
            </a:r>
            <a:r>
              <a:rPr lang="en-US" sz="2400" dirty="0" err="1"/>
              <a:t>zemlјe</a:t>
            </a:r>
            <a:r>
              <a:rPr lang="en-US" sz="2400" dirty="0"/>
              <a:t> </a:t>
            </a:r>
            <a:r>
              <a:rPr lang="en-US" sz="2400" dirty="0" err="1"/>
              <a:t>domaćina</a:t>
            </a:r>
            <a:r>
              <a:rPr lang="en-US" sz="2400" dirty="0"/>
              <a:t> ne </a:t>
            </a:r>
            <a:r>
              <a:rPr lang="en-US" sz="2400" dirty="0" err="1" smtClean="0"/>
              <a:t>smeju</a:t>
            </a:r>
            <a:r>
              <a:rPr lang="en-US" sz="2400" dirty="0" smtClean="0"/>
              <a:t> </a:t>
            </a:r>
            <a:r>
              <a:rPr lang="en-US" sz="2400" dirty="0" err="1"/>
              <a:t>biti</a:t>
            </a:r>
            <a:r>
              <a:rPr lang="en-US" sz="2400" dirty="0"/>
              <a:t> </a:t>
            </a:r>
            <a:r>
              <a:rPr lang="en-US" sz="2400" dirty="0" err="1"/>
              <a:t>prepreka</a:t>
            </a:r>
            <a:r>
              <a:rPr lang="en-US" sz="2400" dirty="0"/>
              <a:t> </a:t>
            </a:r>
            <a:r>
              <a:rPr lang="en-US" sz="2400" dirty="0" err="1"/>
              <a:t>razmeni</a:t>
            </a:r>
            <a:r>
              <a:rPr lang="en-US" sz="2400" dirty="0"/>
              <a:t> </a:t>
            </a:r>
            <a:r>
              <a:rPr lang="en-US" sz="2400" dirty="0" err="1"/>
              <a:t>informacija</a:t>
            </a:r>
            <a:r>
              <a:rPr lang="en-US" sz="2400" dirty="0"/>
              <a:t>,</a:t>
            </a:r>
          </a:p>
          <a:p>
            <a:pPr lvl="0" algn="just"/>
            <a:r>
              <a:rPr lang="en-US" sz="2400" dirty="0"/>
              <a:t> </a:t>
            </a:r>
            <a:r>
              <a:rPr lang="sr-Cyrl-CS" sz="2400" dirty="0"/>
              <a:t>sve relevantne informacije moraju biti raspoložive,</a:t>
            </a:r>
            <a:endParaRPr lang="en-US" sz="2400" dirty="0"/>
          </a:p>
          <a:p>
            <a:pPr lvl="0" algn="just"/>
            <a:r>
              <a:rPr lang="sr-Cyrl-CS" sz="2400" dirty="0"/>
              <a:t>garantovanje s</a:t>
            </a:r>
            <a:r>
              <a:rPr lang="en-US" sz="2400" dirty="0" err="1"/>
              <a:t>trog</a:t>
            </a:r>
            <a:r>
              <a:rPr lang="sr-Cyrl-CS" sz="2400" dirty="0"/>
              <a:t>e</a:t>
            </a:r>
            <a:r>
              <a:rPr lang="en-US" sz="2400" dirty="0"/>
              <a:t> </a:t>
            </a:r>
            <a:r>
              <a:rPr lang="en-US" sz="2400" dirty="0" err="1"/>
              <a:t>tajnost</a:t>
            </a:r>
            <a:r>
              <a:rPr lang="sr-Cyrl-CS" sz="2400" dirty="0"/>
              <a:t>i</a:t>
            </a:r>
            <a:r>
              <a:rPr lang="en-US" sz="2400" dirty="0"/>
              <a:t> </a:t>
            </a:r>
            <a:r>
              <a:rPr lang="en-US" sz="2400" dirty="0" err="1"/>
              <a:t>razmenjenih</a:t>
            </a:r>
            <a:r>
              <a:rPr lang="en-US" sz="2400" dirty="0"/>
              <a:t> </a:t>
            </a:r>
            <a:r>
              <a:rPr lang="en-US" sz="2400" dirty="0" err="1"/>
              <a:t>informacija</a:t>
            </a:r>
            <a:r>
              <a:rPr lang="en-US" sz="2400" dirty="0"/>
              <a:t>.</a:t>
            </a:r>
          </a:p>
          <a:p>
            <a:pPr algn="just">
              <a:buNone/>
            </a:pPr>
            <a:r>
              <a:rPr lang="sr-Cyrl-CS" sz="2400" dirty="0"/>
              <a:t>Sedam zemalјa </a:t>
            </a:r>
            <a:r>
              <a:rPr lang="sr-Latn-BA" sz="2400" dirty="0"/>
              <a:t>je </a:t>
            </a:r>
            <a:r>
              <a:rPr lang="sr-Cyrl-CS" sz="2400" dirty="0"/>
              <a:t>odbilo d</a:t>
            </a:r>
            <a:r>
              <a:rPr lang="en-US" sz="2400" dirty="0"/>
              <a:t>a </a:t>
            </a:r>
            <a:r>
              <a:rPr lang="en-US" sz="2400" dirty="0" err="1"/>
              <a:t>prihvati</a:t>
            </a:r>
            <a:r>
              <a:rPr lang="en-US" sz="2400" dirty="0"/>
              <a:t> </a:t>
            </a:r>
            <a:r>
              <a:rPr lang="en-US" sz="2400" dirty="0" err="1"/>
              <a:t>ove</a:t>
            </a:r>
            <a:r>
              <a:rPr lang="en-US" sz="2400" dirty="0"/>
              <a:t> </a:t>
            </a:r>
            <a:r>
              <a:rPr lang="en-US" sz="2400" dirty="0" err="1"/>
              <a:t>standarde</a:t>
            </a:r>
            <a:r>
              <a:rPr lang="en-US" sz="2400" dirty="0"/>
              <a:t> pa </a:t>
            </a:r>
            <a:r>
              <a:rPr lang="en-US" sz="2400" dirty="0" err="1"/>
              <a:t>su</a:t>
            </a:r>
            <a:r>
              <a:rPr lang="en-US" sz="2400" dirty="0"/>
              <a:t>  one  </a:t>
            </a:r>
            <a:r>
              <a:rPr lang="en-US" sz="2400" dirty="0" err="1"/>
              <a:t>od</a:t>
            </a:r>
            <a:r>
              <a:rPr lang="en-US" sz="2400" dirty="0"/>
              <a:t> </a:t>
            </a:r>
            <a:r>
              <a:rPr lang="en-US" sz="2400" dirty="0" err="1"/>
              <a:t>strane</a:t>
            </a:r>
            <a:r>
              <a:rPr lang="en-US" sz="2400" dirty="0"/>
              <a:t> OECD </a:t>
            </a:r>
            <a:r>
              <a:rPr lang="en-US" sz="2400" dirty="0" err="1"/>
              <a:t>komiteta</a:t>
            </a:r>
            <a:r>
              <a:rPr lang="en-US" sz="2400" dirty="0"/>
              <a:t> </a:t>
            </a:r>
            <a:r>
              <a:rPr lang="en-US" sz="2400" dirty="0" err="1"/>
              <a:t>za</a:t>
            </a:r>
            <a:r>
              <a:rPr lang="en-US" sz="2400" dirty="0"/>
              <a:t> </a:t>
            </a:r>
            <a:r>
              <a:rPr lang="en-US" sz="2400" dirty="0" err="1"/>
              <a:t>fiskalne</a:t>
            </a:r>
            <a:r>
              <a:rPr lang="en-US" sz="2400" dirty="0"/>
              <a:t> </a:t>
            </a:r>
            <a:r>
              <a:rPr lang="en-US" sz="2400" dirty="0" err="1"/>
              <a:t>poslove</a:t>
            </a:r>
            <a:r>
              <a:rPr lang="en-US" sz="2400" dirty="0"/>
              <a:t> 2002. </a:t>
            </a:r>
            <a:r>
              <a:rPr lang="en-US" sz="2400" dirty="0" err="1"/>
              <a:t>godine</a:t>
            </a:r>
            <a:r>
              <a:rPr lang="en-US" sz="2400" dirty="0"/>
              <a:t> </a:t>
            </a:r>
            <a:r>
              <a:rPr lang="en-US" sz="2400" dirty="0" err="1"/>
              <a:t>stavlјene</a:t>
            </a:r>
            <a:r>
              <a:rPr lang="en-US" sz="2400" dirty="0"/>
              <a:t> </a:t>
            </a:r>
            <a:r>
              <a:rPr lang="en-US" sz="2400" dirty="0" err="1"/>
              <a:t>na</a:t>
            </a:r>
            <a:r>
              <a:rPr lang="en-US" sz="2400" dirty="0"/>
              <a:t> </a:t>
            </a:r>
            <a:r>
              <a:rPr lang="en-US" sz="2400" dirty="0" err="1"/>
              <a:t>crnu</a:t>
            </a:r>
            <a:r>
              <a:rPr lang="en-US" sz="2400" dirty="0"/>
              <a:t> </a:t>
            </a:r>
            <a:r>
              <a:rPr lang="en-US" sz="2400" dirty="0" err="1"/>
              <a:t>listu</a:t>
            </a:r>
            <a:r>
              <a:rPr lang="en-US" sz="2400" dirty="0"/>
              <a:t>, a do 2007. </a:t>
            </a:r>
            <a:r>
              <a:rPr lang="en-US" sz="2400" dirty="0" err="1"/>
              <a:t>godine</a:t>
            </a:r>
            <a:r>
              <a:rPr lang="en-US" sz="2400" dirty="0"/>
              <a:t> </a:t>
            </a:r>
            <a:r>
              <a:rPr lang="en-US" sz="2400" dirty="0" err="1"/>
              <a:t>četiri</a:t>
            </a:r>
            <a:r>
              <a:rPr lang="en-US" sz="2400" dirty="0"/>
              <a:t> </a:t>
            </a:r>
            <a:r>
              <a:rPr lang="en-US" sz="2400" dirty="0" err="1"/>
              <a:t>od</a:t>
            </a:r>
            <a:r>
              <a:rPr lang="en-US" sz="2400" dirty="0"/>
              <a:t> </a:t>
            </a:r>
            <a:r>
              <a:rPr lang="en-US" sz="2400" dirty="0" err="1"/>
              <a:t>ovih</a:t>
            </a:r>
            <a:r>
              <a:rPr lang="en-US" sz="2400" dirty="0"/>
              <a:t> </a:t>
            </a:r>
            <a:r>
              <a:rPr lang="en-US" sz="2400" dirty="0" err="1"/>
              <a:t>sedam</a:t>
            </a:r>
            <a:r>
              <a:rPr lang="en-US" sz="2400" dirty="0"/>
              <a:t> </a:t>
            </a:r>
            <a:r>
              <a:rPr lang="en-US" sz="2400" dirty="0" err="1"/>
              <a:t>zemalja</a:t>
            </a:r>
            <a:r>
              <a:rPr lang="en-US" sz="2400" dirty="0"/>
              <a:t> je </a:t>
            </a:r>
            <a:r>
              <a:rPr lang="en-US" sz="2400" dirty="0" err="1"/>
              <a:t>prihvatilo</a:t>
            </a:r>
            <a:r>
              <a:rPr lang="en-US" sz="2400" dirty="0"/>
              <a:t> standard. </a:t>
            </a:r>
            <a:r>
              <a:rPr lang="en-US" sz="2400" dirty="0" err="1"/>
              <a:t>Od</a:t>
            </a:r>
            <a:r>
              <a:rPr lang="en-US" sz="2400" dirty="0"/>
              <a:t> 2008. </a:t>
            </a:r>
            <a:r>
              <a:rPr lang="en-US" sz="2400" dirty="0" err="1"/>
              <a:t>godine</a:t>
            </a:r>
            <a:r>
              <a:rPr lang="en-US" sz="2400" dirty="0"/>
              <a:t> pod </a:t>
            </a:r>
            <a:r>
              <a:rPr lang="en-US" sz="2400" dirty="0" err="1"/>
              <a:t>uticajem</a:t>
            </a:r>
            <a:r>
              <a:rPr lang="en-US" sz="2400" dirty="0"/>
              <a:t> </a:t>
            </a:r>
            <a:r>
              <a:rPr lang="en-US" sz="2400" dirty="0" err="1"/>
              <a:t>krize</a:t>
            </a:r>
            <a:r>
              <a:rPr lang="en-US" sz="2400" dirty="0"/>
              <a:t>  </a:t>
            </a:r>
            <a:r>
              <a:rPr lang="en-US" sz="2400" dirty="0" err="1"/>
              <a:t>stalno</a:t>
            </a:r>
            <a:r>
              <a:rPr lang="en-US" sz="2400" dirty="0"/>
              <a:t> </a:t>
            </a:r>
            <a:r>
              <a:rPr lang="sr-Cyrl-CS" sz="2400" dirty="0"/>
              <a:t>ras</a:t>
            </a:r>
            <a:r>
              <a:rPr lang="sr-Latn-BA" sz="2400" dirty="0"/>
              <a:t>tu</a:t>
            </a:r>
            <a:r>
              <a:rPr lang="en-US" sz="2400" dirty="0"/>
              <a:t> </a:t>
            </a:r>
            <a:r>
              <a:rPr lang="en-US" sz="2400" dirty="0" err="1"/>
              <a:t>politički</a:t>
            </a:r>
            <a:r>
              <a:rPr lang="en-US" sz="2400" dirty="0"/>
              <a:t> </a:t>
            </a:r>
            <a:r>
              <a:rPr lang="en-US" sz="2400" dirty="0" err="1"/>
              <a:t>pritisci</a:t>
            </a:r>
            <a:r>
              <a:rPr lang="en-US" sz="2400" dirty="0"/>
              <a:t> ka </a:t>
            </a:r>
            <a:r>
              <a:rPr lang="en-US" sz="2400" dirty="0" err="1"/>
              <a:t>preuzimanju</a:t>
            </a:r>
            <a:r>
              <a:rPr lang="en-US" sz="2400" dirty="0"/>
              <a:t> </a:t>
            </a:r>
            <a:r>
              <a:rPr lang="en-US" sz="2400" dirty="0" err="1"/>
              <a:t>oštrijih</a:t>
            </a:r>
            <a:r>
              <a:rPr lang="en-US" sz="2400" dirty="0"/>
              <a:t> </a:t>
            </a:r>
            <a:r>
              <a:rPr lang="en-US" sz="2400" dirty="0" err="1"/>
              <a:t>mera</a:t>
            </a:r>
            <a:r>
              <a:rPr lang="en-US" sz="2400" dirty="0"/>
              <a:t> u </a:t>
            </a:r>
            <a:r>
              <a:rPr lang="en-US" sz="2400" dirty="0" err="1"/>
              <a:t>ovoj</a:t>
            </a:r>
            <a:r>
              <a:rPr lang="en-US" sz="2400" dirty="0"/>
              <a:t> </a:t>
            </a:r>
            <a:r>
              <a:rPr lang="en-US" sz="2400" dirty="0" err="1"/>
              <a:t>oblasti</a:t>
            </a:r>
            <a:r>
              <a:rPr lang="en-US" sz="2400" dirty="0"/>
              <a:t>. </a:t>
            </a:r>
            <a:r>
              <a:rPr lang="en-US" sz="2400" dirty="0" err="1"/>
              <a:t>Poreska</a:t>
            </a:r>
            <a:r>
              <a:rPr lang="en-US" sz="2400" dirty="0"/>
              <a:t> </a:t>
            </a:r>
            <a:r>
              <a:rPr lang="en-US" sz="2400" dirty="0" err="1"/>
              <a:t>evazija</a:t>
            </a:r>
            <a:r>
              <a:rPr lang="en-US" sz="2400" dirty="0"/>
              <a:t> </a:t>
            </a:r>
            <a:r>
              <a:rPr lang="en-US" sz="2400" dirty="0" err="1"/>
              <a:t>postaje</a:t>
            </a:r>
            <a:r>
              <a:rPr lang="en-US" sz="2400" dirty="0"/>
              <a:t> </a:t>
            </a:r>
            <a:r>
              <a:rPr lang="en-US" sz="2400" dirty="0" err="1"/>
              <a:t>klјučna</a:t>
            </a:r>
            <a:r>
              <a:rPr lang="en-US" sz="2400" dirty="0"/>
              <a:t> </a:t>
            </a:r>
            <a:r>
              <a:rPr lang="en-US" sz="2400" dirty="0" err="1"/>
              <a:t>tema</a:t>
            </a:r>
            <a:r>
              <a:rPr lang="en-US" sz="2400" dirty="0"/>
              <a:t> </a:t>
            </a:r>
            <a:r>
              <a:rPr lang="en-US" sz="2400" dirty="0" err="1"/>
              <a:t>na</a:t>
            </a:r>
            <a:r>
              <a:rPr lang="en-US" sz="2400" dirty="0"/>
              <a:t> </a:t>
            </a:r>
            <a:r>
              <a:rPr lang="en-US" sz="2400" dirty="0" err="1"/>
              <a:t>sastancima</a:t>
            </a:r>
            <a:r>
              <a:rPr lang="en-US" sz="2400" dirty="0"/>
              <a:t> </a:t>
            </a:r>
            <a:r>
              <a:rPr lang="en-US" sz="2400" dirty="0" err="1"/>
              <a:t>grupe</a:t>
            </a:r>
            <a:r>
              <a:rPr lang="en-US" sz="2400" dirty="0"/>
              <a:t>  G-20, </a:t>
            </a:r>
            <a:r>
              <a:rPr lang="en-US" sz="2400" dirty="0" err="1"/>
              <a:t>pretilo</a:t>
            </a:r>
            <a:r>
              <a:rPr lang="en-US" sz="2400" dirty="0"/>
              <a:t> se </a:t>
            </a:r>
            <a:r>
              <a:rPr lang="en-US" sz="2400" dirty="0" err="1"/>
              <a:t>čak</a:t>
            </a:r>
            <a:r>
              <a:rPr lang="en-US" sz="2400" dirty="0"/>
              <a:t> </a:t>
            </a:r>
            <a:r>
              <a:rPr lang="en-US" sz="2400" dirty="0" err="1"/>
              <a:t>i</a:t>
            </a:r>
            <a:r>
              <a:rPr lang="en-US" sz="2400" dirty="0"/>
              <a:t> </a:t>
            </a:r>
            <a:r>
              <a:rPr lang="sr-Cyrl-CS" sz="2400" dirty="0"/>
              <a:t>sankcijama </a:t>
            </a:r>
            <a:r>
              <a:rPr lang="en-US" sz="2400" dirty="0" err="1"/>
              <a:t>onim</a:t>
            </a:r>
            <a:r>
              <a:rPr lang="en-US" sz="2400" dirty="0"/>
              <a:t> </a:t>
            </a:r>
            <a:r>
              <a:rPr lang="en-US" sz="2400" dirty="0" err="1"/>
              <a:t>zemlјama</a:t>
            </a:r>
            <a:r>
              <a:rPr lang="en-US" sz="2400" dirty="0"/>
              <a:t> </a:t>
            </a:r>
            <a:r>
              <a:rPr lang="en-US" sz="2400" dirty="0" err="1"/>
              <a:t>koje</a:t>
            </a:r>
            <a:r>
              <a:rPr lang="en-US" sz="2400" dirty="0"/>
              <a:t> ne </a:t>
            </a:r>
            <a:r>
              <a:rPr lang="en-US" sz="2400" dirty="0" err="1"/>
              <a:t>pristanu</a:t>
            </a:r>
            <a:r>
              <a:rPr lang="en-US" sz="2400" dirty="0"/>
              <a:t>  </a:t>
            </a:r>
            <a:r>
              <a:rPr lang="en-US" sz="2400" dirty="0" err="1"/>
              <a:t>na</a:t>
            </a:r>
            <a:r>
              <a:rPr lang="en-US" sz="2400" dirty="0"/>
              <a:t> </a:t>
            </a:r>
            <a:r>
              <a:rPr lang="en-US" sz="2400" dirty="0" err="1"/>
              <a:t>razmenu</a:t>
            </a:r>
            <a:r>
              <a:rPr lang="en-US" sz="2400" dirty="0"/>
              <a:t> </a:t>
            </a:r>
            <a:r>
              <a:rPr lang="en-US" sz="2400" dirty="0" err="1"/>
              <a:t>informacija</a:t>
            </a:r>
            <a:r>
              <a:rPr lang="en-US" sz="2400" dirty="0"/>
              <a:t>. </a:t>
            </a:r>
          </a:p>
          <a:p>
            <a:pPr algn="just"/>
            <a:r>
              <a:rPr lang="en-US" sz="2400" dirty="0" err="1"/>
              <a:t>Značajan</a:t>
            </a:r>
            <a:r>
              <a:rPr lang="en-US" sz="2400" dirty="0"/>
              <a:t> </a:t>
            </a:r>
            <a:r>
              <a:rPr lang="en-US" sz="2400" dirty="0" err="1"/>
              <a:t>napredak</a:t>
            </a:r>
            <a:r>
              <a:rPr lang="en-US" sz="2400" dirty="0"/>
              <a:t> je </a:t>
            </a:r>
            <a:r>
              <a:rPr lang="en-US" sz="2400" dirty="0" err="1"/>
              <a:t>postignut</a:t>
            </a:r>
            <a:r>
              <a:rPr lang="en-US" sz="2400" dirty="0"/>
              <a:t> </a:t>
            </a:r>
            <a:r>
              <a:rPr lang="en-US" sz="2400" dirty="0" err="1"/>
              <a:t>početkom</a:t>
            </a:r>
            <a:r>
              <a:rPr lang="en-US" sz="2400" dirty="0"/>
              <a:t> </a:t>
            </a:r>
            <a:r>
              <a:rPr lang="en-US" sz="2400" dirty="0" err="1"/>
              <a:t>aprila</a:t>
            </a:r>
            <a:r>
              <a:rPr lang="en-US" sz="2400" dirty="0"/>
              <a:t> 2009. </a:t>
            </a:r>
            <a:r>
              <a:rPr lang="en-US" sz="2400" dirty="0" err="1"/>
              <a:t>godine</a:t>
            </a:r>
            <a:r>
              <a:rPr lang="en-US" sz="2400" dirty="0"/>
              <a:t> </a:t>
            </a:r>
            <a:r>
              <a:rPr lang="en-US" sz="2400" dirty="0" err="1"/>
              <a:t>na</a:t>
            </a:r>
            <a:r>
              <a:rPr lang="en-US" sz="2400" dirty="0"/>
              <a:t> </a:t>
            </a:r>
            <a:r>
              <a:rPr lang="en-US" sz="2400" dirty="0" err="1"/>
              <a:t>samitu</a:t>
            </a:r>
            <a:r>
              <a:rPr lang="en-US" sz="2400" dirty="0"/>
              <a:t> G</a:t>
            </a:r>
            <a:r>
              <a:rPr lang="sr-Latn-BA" sz="2400" dirty="0"/>
              <a:t>-</a:t>
            </a:r>
            <a:r>
              <a:rPr lang="en-US" sz="2400" dirty="0"/>
              <a:t>20 u </a:t>
            </a:r>
            <a:r>
              <a:rPr lang="en-US" sz="2400" dirty="0" err="1"/>
              <a:t>Londonu</a:t>
            </a:r>
            <a:r>
              <a:rPr lang="en-US" sz="2400" dirty="0"/>
              <a:t>. </a:t>
            </a:r>
            <a:r>
              <a:rPr lang="en-US" sz="2400" dirty="0" err="1"/>
              <a:t>Standrad</a:t>
            </a:r>
            <a:r>
              <a:rPr lang="en-US" sz="2400" dirty="0"/>
              <a:t> OECD o </a:t>
            </a:r>
            <a:r>
              <a:rPr lang="en-US" sz="2400" dirty="0" err="1"/>
              <a:t>razmeni</a:t>
            </a:r>
            <a:r>
              <a:rPr lang="en-US" sz="2400" dirty="0"/>
              <a:t> </a:t>
            </a:r>
            <a:r>
              <a:rPr lang="en-US" sz="2400" dirty="0" err="1"/>
              <a:t>informacija</a:t>
            </a:r>
            <a:r>
              <a:rPr lang="en-US" sz="2400" dirty="0"/>
              <a:t> u </a:t>
            </a:r>
            <a:r>
              <a:rPr lang="en-US" sz="2400" dirty="0" err="1"/>
              <a:t>poreske</a:t>
            </a:r>
            <a:r>
              <a:rPr lang="en-US" sz="2400" dirty="0"/>
              <a:t> </a:t>
            </a:r>
            <a:r>
              <a:rPr lang="en-US" sz="2400" dirty="0" err="1"/>
              <a:t>svrhe</a:t>
            </a:r>
            <a:r>
              <a:rPr lang="en-US" sz="2400" dirty="0"/>
              <a:t> </a:t>
            </a:r>
            <a:r>
              <a:rPr lang="en-US" sz="2400" dirty="0" err="1"/>
              <a:t>prihvaćen</a:t>
            </a:r>
            <a:r>
              <a:rPr lang="en-US" sz="2400" dirty="0"/>
              <a:t> je </a:t>
            </a:r>
            <a:r>
              <a:rPr lang="en-US" sz="2400" dirty="0" err="1"/>
              <a:t>i</a:t>
            </a:r>
            <a:r>
              <a:rPr lang="en-US" sz="2400" dirty="0"/>
              <a:t> </a:t>
            </a:r>
            <a:r>
              <a:rPr lang="en-US" sz="2400" dirty="0" err="1"/>
              <a:t>od</a:t>
            </a:r>
            <a:r>
              <a:rPr lang="en-US" sz="2400" dirty="0"/>
              <a:t> </a:t>
            </a:r>
            <a:r>
              <a:rPr lang="en-US" sz="2400" dirty="0" err="1"/>
              <a:t>preostale</a:t>
            </a:r>
            <a:r>
              <a:rPr lang="en-US" sz="2400" dirty="0"/>
              <a:t> tri </a:t>
            </a:r>
            <a:r>
              <a:rPr lang="en-US" sz="2400" dirty="0" err="1"/>
              <a:t>zemlјe</a:t>
            </a:r>
            <a:r>
              <a:rPr lang="en-US" sz="2400" dirty="0"/>
              <a:t> </a:t>
            </a:r>
            <a:r>
              <a:rPr lang="en-US" sz="2400" dirty="0" err="1"/>
              <a:t>sa</a:t>
            </a:r>
            <a:r>
              <a:rPr lang="en-US" sz="2400" dirty="0"/>
              <a:t> </a:t>
            </a:r>
            <a:r>
              <a:rPr lang="en-US" sz="2400" dirty="0" err="1"/>
              <a:t>crne</a:t>
            </a:r>
            <a:r>
              <a:rPr lang="en-US" sz="2400" dirty="0"/>
              <a:t> </a:t>
            </a:r>
            <a:r>
              <a:rPr lang="en-US" sz="2400" dirty="0" err="1"/>
              <a:t>liste</a:t>
            </a:r>
            <a:r>
              <a:rPr lang="en-US" sz="2400" dirty="0"/>
              <a:t> (</a:t>
            </a:r>
            <a:r>
              <a:rPr lang="en-US" sz="2400" dirty="0" err="1"/>
              <a:t>Andora</a:t>
            </a:r>
            <a:r>
              <a:rPr lang="en-US" sz="2400" dirty="0"/>
              <a:t>, </a:t>
            </a:r>
            <a:r>
              <a:rPr lang="en-US" sz="2400" dirty="0" err="1"/>
              <a:t>Lihtenštajn</a:t>
            </a:r>
            <a:r>
              <a:rPr lang="en-US" sz="2400" dirty="0"/>
              <a:t> </a:t>
            </a:r>
            <a:r>
              <a:rPr lang="en-US" sz="2400" dirty="0" err="1"/>
              <a:t>i</a:t>
            </a:r>
            <a:r>
              <a:rPr lang="en-US" sz="2400" dirty="0"/>
              <a:t> </a:t>
            </a:r>
            <a:r>
              <a:rPr lang="en-US" sz="2400" dirty="0" err="1"/>
              <a:t>Monako</a:t>
            </a:r>
            <a:r>
              <a:rPr lang="en-US" sz="2400" dirty="0"/>
              <a:t>), </a:t>
            </a:r>
            <a:r>
              <a:rPr lang="en-US" sz="2400" dirty="0" err="1"/>
              <a:t>tako</a:t>
            </a:r>
            <a:r>
              <a:rPr lang="en-US" sz="2400" dirty="0"/>
              <a:t> </a:t>
            </a:r>
            <a:r>
              <a:rPr lang="en-US" sz="2400" dirty="0" err="1"/>
              <a:t>da</a:t>
            </a:r>
            <a:r>
              <a:rPr lang="en-US" sz="2400" dirty="0"/>
              <a:t> je </a:t>
            </a:r>
            <a:r>
              <a:rPr lang="en-US" sz="2400" dirty="0" err="1"/>
              <a:t>lista</a:t>
            </a:r>
            <a:r>
              <a:rPr lang="en-US" sz="2400" dirty="0"/>
              <a:t> </a:t>
            </a:r>
            <a:r>
              <a:rPr lang="en-US" sz="2400" dirty="0" err="1"/>
              <a:t>trenutno</a:t>
            </a:r>
            <a:r>
              <a:rPr lang="en-US" sz="2400" dirty="0"/>
              <a:t> </a:t>
            </a:r>
            <a:r>
              <a:rPr lang="en-US" sz="2400" dirty="0" err="1"/>
              <a:t>prazna</a:t>
            </a:r>
            <a:r>
              <a:rPr lang="en-US" sz="2400" dirty="0"/>
              <a:t>. </a:t>
            </a:r>
            <a:r>
              <a:rPr lang="en-US" sz="2400" dirty="0" err="1"/>
              <a:t>Ovde</a:t>
            </a:r>
            <a:r>
              <a:rPr lang="en-US" sz="2400" dirty="0"/>
              <a:t> </a:t>
            </a:r>
            <a:r>
              <a:rPr lang="en-US" sz="2400" dirty="0" err="1"/>
              <a:t>treba</a:t>
            </a:r>
            <a:r>
              <a:rPr lang="en-US" sz="2400" dirty="0"/>
              <a:t> </a:t>
            </a:r>
            <a:r>
              <a:rPr lang="en-US" sz="2400" dirty="0" err="1"/>
              <a:t>napomenuti</a:t>
            </a:r>
            <a:r>
              <a:rPr lang="en-US" sz="2400" dirty="0"/>
              <a:t> </a:t>
            </a:r>
            <a:r>
              <a:rPr lang="en-US" sz="2400" dirty="0" err="1"/>
              <a:t>da</a:t>
            </a:r>
            <a:r>
              <a:rPr lang="en-US" sz="2400" dirty="0"/>
              <a:t> je </a:t>
            </a:r>
            <a:r>
              <a:rPr lang="en-US" sz="2400" dirty="0" err="1"/>
              <a:t>prethodne</a:t>
            </a:r>
            <a:r>
              <a:rPr lang="en-US" sz="2400" dirty="0"/>
              <a:t> 2008. </a:t>
            </a:r>
            <a:r>
              <a:rPr lang="en-US" sz="2400" dirty="0" err="1"/>
              <a:t>godine</a:t>
            </a:r>
            <a:r>
              <a:rPr lang="en-US" sz="2400" dirty="0"/>
              <a:t> </a:t>
            </a:r>
            <a:r>
              <a:rPr lang="sr-Cyrl-CS" sz="2400" dirty="0"/>
              <a:t> gore navedeni</a:t>
            </a:r>
            <a:r>
              <a:rPr lang="en-US" sz="2400" dirty="0"/>
              <a:t> standard OECD </a:t>
            </a:r>
            <a:r>
              <a:rPr lang="en-US" sz="2400" dirty="0" err="1"/>
              <a:t>ugrađen</a:t>
            </a:r>
            <a:r>
              <a:rPr lang="en-US" sz="2400" dirty="0"/>
              <a:t> </a:t>
            </a:r>
            <a:r>
              <a:rPr lang="en-US" sz="2400" dirty="0" err="1"/>
              <a:t>i</a:t>
            </a:r>
            <a:r>
              <a:rPr lang="en-US" sz="2400" dirty="0"/>
              <a:t> u </a:t>
            </a:r>
            <a:r>
              <a:rPr lang="sr-Cyrl-CS" sz="2400" dirty="0"/>
              <a:t>m</a:t>
            </a:r>
            <a:r>
              <a:rPr lang="en-US" sz="2400" dirty="0" err="1"/>
              <a:t>odel</a:t>
            </a:r>
            <a:r>
              <a:rPr lang="en-US" sz="2400" dirty="0"/>
              <a:t> </a:t>
            </a:r>
            <a:r>
              <a:rPr lang="en-US" sz="2400" dirty="0" err="1"/>
              <a:t>poreske</a:t>
            </a:r>
            <a:r>
              <a:rPr lang="en-US" sz="2400" dirty="0"/>
              <a:t> </a:t>
            </a:r>
            <a:r>
              <a:rPr lang="en-US" sz="2400" dirty="0" err="1"/>
              <a:t>konvencije</a:t>
            </a:r>
            <a:r>
              <a:rPr lang="en-US" sz="2400" dirty="0"/>
              <a:t> UN (Jović,2010). </a:t>
            </a:r>
          </a:p>
          <a:p>
            <a:pPr algn="just"/>
            <a:r>
              <a:rPr lang="en-US" sz="2400" dirty="0"/>
              <a:t>Pored </a:t>
            </a:r>
            <a:r>
              <a:rPr lang="en-US" sz="2400" dirty="0" err="1"/>
              <a:t>ovoga</a:t>
            </a:r>
            <a:r>
              <a:rPr lang="en-US" sz="2400" dirty="0"/>
              <a:t>, 2009. </a:t>
            </a:r>
            <a:r>
              <a:rPr lang="en-US" sz="2400" dirty="0" err="1"/>
              <a:t>godine</a:t>
            </a:r>
            <a:r>
              <a:rPr lang="en-US" sz="2400" dirty="0"/>
              <a:t> </a:t>
            </a:r>
            <a:r>
              <a:rPr lang="en-US" sz="2400" dirty="0" err="1"/>
              <a:t>počeo</a:t>
            </a:r>
            <a:r>
              <a:rPr lang="en-US" sz="2400" dirty="0"/>
              <a:t> je </a:t>
            </a:r>
            <a:r>
              <a:rPr lang="en-US" sz="2400" dirty="0" err="1"/>
              <a:t>rad</a:t>
            </a:r>
            <a:r>
              <a:rPr lang="en-US" sz="2400" dirty="0"/>
              <a:t> </a:t>
            </a:r>
            <a:r>
              <a:rPr lang="en-US" sz="2400" dirty="0" err="1"/>
              <a:t>na</a:t>
            </a:r>
            <a:r>
              <a:rPr lang="en-US" sz="2400" dirty="0"/>
              <a:t> </a:t>
            </a:r>
            <a:r>
              <a:rPr lang="en-US" sz="2400" dirty="0" err="1"/>
              <a:t>reorganizaciji</a:t>
            </a:r>
            <a:r>
              <a:rPr lang="en-US" sz="2400" dirty="0"/>
              <a:t> </a:t>
            </a:r>
            <a:r>
              <a:rPr lang="en-US" sz="2400" dirty="0" err="1"/>
              <a:t>Globalnog</a:t>
            </a:r>
            <a:r>
              <a:rPr lang="en-US" sz="2400" dirty="0"/>
              <a:t> </a:t>
            </a:r>
            <a:r>
              <a:rPr lang="en-US" sz="2400" dirty="0" err="1"/>
              <a:t>foruma</a:t>
            </a:r>
            <a:r>
              <a:rPr lang="en-US" sz="2400" dirty="0"/>
              <a:t> o </a:t>
            </a:r>
            <a:r>
              <a:rPr lang="en-US" sz="2400" dirty="0" err="1"/>
              <a:t>transparentnosti</a:t>
            </a:r>
            <a:r>
              <a:rPr lang="en-US" sz="2400" dirty="0"/>
              <a:t> </a:t>
            </a:r>
            <a:r>
              <a:rPr lang="en-US" sz="2400" dirty="0" err="1"/>
              <a:t>tako</a:t>
            </a:r>
            <a:r>
              <a:rPr lang="en-US" sz="2400" dirty="0"/>
              <a:t> </a:t>
            </a:r>
            <a:r>
              <a:rPr lang="en-US" sz="2400" dirty="0" err="1"/>
              <a:t>da</a:t>
            </a:r>
            <a:r>
              <a:rPr lang="en-US" sz="2400" dirty="0"/>
              <a:t> </a:t>
            </a:r>
            <a:r>
              <a:rPr lang="en-US" sz="2400" dirty="0" err="1"/>
              <a:t>sada</a:t>
            </a:r>
            <a:r>
              <a:rPr lang="en-US" sz="2400" dirty="0"/>
              <a:t> </a:t>
            </a:r>
            <a:r>
              <a:rPr lang="en-US" sz="2400" dirty="0" err="1"/>
              <a:t>obuhvata</a:t>
            </a:r>
            <a:r>
              <a:rPr lang="en-US" sz="2400" dirty="0"/>
              <a:t> </a:t>
            </a:r>
            <a:r>
              <a:rPr lang="en-US" sz="2400" dirty="0" err="1"/>
              <a:t>sve</a:t>
            </a:r>
            <a:r>
              <a:rPr lang="en-US" sz="2400" dirty="0"/>
              <a:t> OECD </a:t>
            </a:r>
            <a:r>
              <a:rPr lang="en-US" sz="2400" dirty="0" err="1"/>
              <a:t>zemlјe</a:t>
            </a:r>
            <a:r>
              <a:rPr lang="en-US" sz="2400" dirty="0"/>
              <a:t>, </a:t>
            </a:r>
            <a:r>
              <a:rPr lang="en-US" sz="2400" dirty="0" err="1"/>
              <a:t>sve</a:t>
            </a:r>
            <a:r>
              <a:rPr lang="en-US" sz="2400" dirty="0"/>
              <a:t> </a:t>
            </a:r>
            <a:r>
              <a:rPr lang="en-US" sz="2400" dirty="0" err="1"/>
              <a:t>članice</a:t>
            </a:r>
            <a:r>
              <a:rPr lang="en-US" sz="2400" dirty="0"/>
              <a:t> </a:t>
            </a:r>
            <a:r>
              <a:rPr lang="en-US" sz="2400" dirty="0" err="1"/>
              <a:t>grupacije</a:t>
            </a:r>
            <a:r>
              <a:rPr lang="en-US" sz="2400" dirty="0"/>
              <a:t> G 20 </a:t>
            </a:r>
            <a:r>
              <a:rPr lang="en-US" sz="2400" dirty="0" err="1"/>
              <a:t>i</a:t>
            </a:r>
            <a:r>
              <a:rPr lang="en-US" sz="2400" dirty="0"/>
              <a:t> </a:t>
            </a:r>
            <a:r>
              <a:rPr lang="en-US" sz="2400" dirty="0" err="1"/>
              <a:t>sve</a:t>
            </a:r>
            <a:r>
              <a:rPr lang="en-US" sz="2400" dirty="0"/>
              <a:t> </a:t>
            </a:r>
            <a:r>
              <a:rPr lang="en-US" sz="2400" dirty="0" err="1"/>
              <a:t>ofšor</a:t>
            </a:r>
            <a:r>
              <a:rPr lang="en-US" sz="2400" dirty="0"/>
              <a:t> </a:t>
            </a:r>
            <a:r>
              <a:rPr lang="en-US" sz="2400" dirty="0" err="1"/>
              <a:t>jurisdikcije</a:t>
            </a:r>
            <a:r>
              <a:rPr lang="en-US" sz="2400" dirty="0"/>
              <a:t>, </a:t>
            </a:r>
            <a:r>
              <a:rPr lang="en-US" sz="2400" dirty="0" err="1"/>
              <a:t>ukupno</a:t>
            </a:r>
            <a:r>
              <a:rPr lang="en-US" sz="2400" dirty="0"/>
              <a:t> 94 </a:t>
            </a:r>
            <a:r>
              <a:rPr lang="en-US" sz="2400" dirty="0" err="1"/>
              <a:t>zemlјe</a:t>
            </a:r>
            <a:r>
              <a:rPr lang="en-US" sz="2400" dirty="0"/>
              <a:t>. U </a:t>
            </a:r>
            <a:r>
              <a:rPr lang="en-US" sz="2400" dirty="0" err="1"/>
              <a:t>cilјu</a:t>
            </a:r>
            <a:r>
              <a:rPr lang="en-US" sz="2400" dirty="0"/>
              <a:t> </a:t>
            </a:r>
            <a:r>
              <a:rPr lang="en-US" sz="2400" dirty="0" err="1"/>
              <a:t>omogućavanja</a:t>
            </a:r>
            <a:r>
              <a:rPr lang="en-US" sz="2400" dirty="0"/>
              <a:t> </a:t>
            </a:r>
            <a:r>
              <a:rPr lang="sr-Cyrl-CS" sz="2400" dirty="0"/>
              <a:t>pristupa što </a:t>
            </a:r>
            <a:r>
              <a:rPr lang="en-US" sz="2400" dirty="0"/>
              <a:t> v</a:t>
            </a:r>
            <a:r>
              <a:rPr lang="sr-Cyrl-CS" sz="2400" dirty="0"/>
              <a:t>ećem broju</a:t>
            </a:r>
            <a:r>
              <a:rPr lang="en-US" sz="2400" dirty="0"/>
              <a:t> </a:t>
            </a:r>
            <a:r>
              <a:rPr lang="en-US" sz="2400" dirty="0" err="1"/>
              <a:t>zemalјa</a:t>
            </a:r>
            <a:r>
              <a:rPr lang="en-US" sz="2400" dirty="0"/>
              <a:t>, G-20 </a:t>
            </a:r>
            <a:r>
              <a:rPr lang="en-US" sz="2400" dirty="0" err="1"/>
              <a:t>i</a:t>
            </a:r>
            <a:r>
              <a:rPr lang="en-US" sz="2400" dirty="0"/>
              <a:t> OECD </a:t>
            </a:r>
            <a:r>
              <a:rPr lang="en-US" sz="2400" dirty="0" err="1"/>
              <a:t>sačinile</a:t>
            </a:r>
            <a:r>
              <a:rPr lang="en-US" sz="2400" dirty="0"/>
              <a:t> </a:t>
            </a:r>
            <a:r>
              <a:rPr lang="en-US" sz="2400" dirty="0" err="1"/>
              <a:t>su</a:t>
            </a:r>
            <a:r>
              <a:rPr lang="en-US" sz="2400" dirty="0"/>
              <a:t> </a:t>
            </a:r>
            <a:r>
              <a:rPr lang="sr-Cyrl-CS" sz="2400" i="1" dirty="0"/>
              <a:t>P</a:t>
            </a:r>
            <a:r>
              <a:rPr lang="en-US" sz="2400" i="1" dirty="0" err="1"/>
              <a:t>rotokol</a:t>
            </a:r>
            <a:r>
              <a:rPr lang="en-US" sz="2400" i="1" dirty="0"/>
              <a:t> </a:t>
            </a:r>
            <a:r>
              <a:rPr lang="en-US" sz="2400" i="1" dirty="0" err="1"/>
              <a:t>za</a:t>
            </a:r>
            <a:r>
              <a:rPr lang="en-US" sz="2400" i="1" dirty="0"/>
              <a:t> </a:t>
            </a:r>
            <a:r>
              <a:rPr lang="en-US" sz="2400" i="1" dirty="0" err="1"/>
              <a:t>dopunu</a:t>
            </a:r>
            <a:r>
              <a:rPr lang="en-US" sz="2400" i="1" dirty="0"/>
              <a:t>  </a:t>
            </a:r>
            <a:r>
              <a:rPr lang="en-US" sz="2400" i="1" dirty="0" err="1"/>
              <a:t>zajedničke</a:t>
            </a:r>
            <a:r>
              <a:rPr lang="en-US" sz="2400" i="1" dirty="0"/>
              <a:t> </a:t>
            </a:r>
            <a:r>
              <a:rPr lang="en-US" sz="2400" i="1" dirty="0" err="1"/>
              <a:t>konvencije</a:t>
            </a:r>
            <a:r>
              <a:rPr lang="en-US" sz="2400" i="1" dirty="0"/>
              <a:t> </a:t>
            </a:r>
            <a:r>
              <a:rPr lang="en-US" sz="2400" dirty="0"/>
              <a:t>OECD </a:t>
            </a:r>
            <a:r>
              <a:rPr lang="en-US" sz="2400" dirty="0" err="1"/>
              <a:t>i</a:t>
            </a:r>
            <a:r>
              <a:rPr lang="en-US" sz="2400" dirty="0"/>
              <a:t> </a:t>
            </a:r>
            <a:r>
              <a:rPr lang="en-US" sz="2400" dirty="0" err="1"/>
              <a:t>Saveta</a:t>
            </a:r>
            <a:r>
              <a:rPr lang="en-US" sz="2400" dirty="0"/>
              <a:t> </a:t>
            </a:r>
            <a:r>
              <a:rPr lang="en-US" sz="2400" dirty="0" err="1"/>
              <a:t>Evrope</a:t>
            </a:r>
            <a:r>
              <a:rPr lang="en-US" sz="2400" dirty="0"/>
              <a:t> o </a:t>
            </a:r>
            <a:r>
              <a:rPr lang="en-US" sz="2400" dirty="0" err="1"/>
              <a:t>administrativnoj</a:t>
            </a:r>
            <a:r>
              <a:rPr lang="en-US" sz="2400" dirty="0"/>
              <a:t> </a:t>
            </a:r>
            <a:r>
              <a:rPr lang="en-US" sz="2400" dirty="0" err="1"/>
              <a:t>pomoći</a:t>
            </a:r>
            <a:r>
              <a:rPr lang="en-US" sz="2400" dirty="0"/>
              <a:t>. </a:t>
            </a:r>
          </a:p>
          <a:p>
            <a:pPr algn="just"/>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dirty="0" smtClean="0"/>
              <a:t>Mere </a:t>
            </a:r>
            <a:r>
              <a:rPr lang="en-US" sz="2400" dirty="0" err="1" smtClean="0"/>
              <a:t>za</a:t>
            </a:r>
            <a:r>
              <a:rPr lang="en-US" sz="2400" dirty="0" smtClean="0"/>
              <a:t> </a:t>
            </a:r>
            <a:r>
              <a:rPr lang="en-US" sz="2400" dirty="0" err="1" smtClean="0"/>
              <a:t>sprečavanje</a:t>
            </a:r>
            <a:r>
              <a:rPr lang="en-US" sz="2400" dirty="0" smtClean="0"/>
              <a:t> </a:t>
            </a:r>
            <a:r>
              <a:rPr lang="en-US" sz="2400" dirty="0" err="1" smtClean="0"/>
              <a:t>štetne</a:t>
            </a:r>
            <a:r>
              <a:rPr lang="en-US" sz="2400" dirty="0" smtClean="0"/>
              <a:t> </a:t>
            </a:r>
            <a:r>
              <a:rPr lang="en-US" sz="2400" dirty="0" err="1" smtClean="0"/>
              <a:t>poreske</a:t>
            </a:r>
            <a:r>
              <a:rPr lang="en-US" sz="2400" dirty="0" smtClean="0"/>
              <a:t> </a:t>
            </a:r>
            <a:r>
              <a:rPr lang="en-US" sz="2400" dirty="0" err="1" smtClean="0"/>
              <a:t>konkurencije</a:t>
            </a:r>
            <a:endParaRPr lang="en-US" sz="2400"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r>
              <a:rPr lang="en-US" sz="2400" dirty="0" err="1"/>
              <a:t>Da</a:t>
            </a:r>
            <a:r>
              <a:rPr lang="en-US" sz="2400" dirty="0"/>
              <a:t> bi se </a:t>
            </a:r>
            <a:r>
              <a:rPr lang="en-US" sz="2400" dirty="0" err="1"/>
              <a:t>izbegla</a:t>
            </a:r>
            <a:r>
              <a:rPr lang="en-US" sz="2400" dirty="0"/>
              <a:t> </a:t>
            </a:r>
            <a:r>
              <a:rPr lang="en-US" sz="2400" dirty="0" err="1"/>
              <a:t>štetna</a:t>
            </a:r>
            <a:r>
              <a:rPr lang="en-US" sz="2400" dirty="0"/>
              <a:t> </a:t>
            </a:r>
            <a:r>
              <a:rPr lang="en-US" sz="2400" dirty="0" err="1"/>
              <a:t>poreska</a:t>
            </a:r>
            <a:r>
              <a:rPr lang="en-US" sz="2400" dirty="0"/>
              <a:t> </a:t>
            </a:r>
            <a:r>
              <a:rPr lang="en-US" sz="2400" dirty="0" err="1"/>
              <a:t>konkurencija</a:t>
            </a:r>
            <a:r>
              <a:rPr lang="en-US" sz="2400" dirty="0"/>
              <a:t> u </a:t>
            </a:r>
            <a:r>
              <a:rPr lang="en-US" sz="2400" dirty="0" err="1"/>
              <a:t>okviru</a:t>
            </a:r>
            <a:r>
              <a:rPr lang="en-US" sz="2400" dirty="0"/>
              <a:t> </a:t>
            </a:r>
            <a:r>
              <a:rPr lang="sr-Latn-BA" sz="2400" dirty="0" smtClean="0"/>
              <a:t> Evropske </a:t>
            </a:r>
            <a:r>
              <a:rPr lang="sr-Latn-BA" sz="2400" dirty="0"/>
              <a:t>u</a:t>
            </a:r>
            <a:r>
              <a:rPr lang="en-US" sz="2400" dirty="0" err="1" smtClean="0"/>
              <a:t>nije</a:t>
            </a:r>
            <a:r>
              <a:rPr lang="en-US" sz="2400" dirty="0" smtClean="0"/>
              <a:t> </a:t>
            </a:r>
            <a:r>
              <a:rPr lang="en-US" sz="2400" dirty="0"/>
              <a:t>je </a:t>
            </a:r>
            <a:r>
              <a:rPr lang="en-US" sz="2400" dirty="0" err="1"/>
              <a:t>donet</a:t>
            </a:r>
            <a:r>
              <a:rPr lang="en-US" sz="2400" dirty="0"/>
              <a:t> 1997. </a:t>
            </a:r>
            <a:r>
              <a:rPr lang="en-US" sz="2400" dirty="0" err="1"/>
              <a:t>godine</a:t>
            </a:r>
            <a:r>
              <a:rPr lang="en-US" sz="2400" dirty="0"/>
              <a:t> </a:t>
            </a:r>
            <a:r>
              <a:rPr lang="en-US" sz="2400" dirty="0" err="1"/>
              <a:t>Kodeks</a:t>
            </a:r>
            <a:r>
              <a:rPr lang="en-US" sz="2400" dirty="0"/>
              <a:t> o </a:t>
            </a:r>
            <a:r>
              <a:rPr lang="en-US" sz="2400" dirty="0" err="1"/>
              <a:t>oporezivanju</a:t>
            </a:r>
            <a:r>
              <a:rPr lang="en-US" sz="2400" dirty="0"/>
              <a:t> </a:t>
            </a:r>
            <a:r>
              <a:rPr lang="en-US" sz="2400" dirty="0" err="1"/>
              <a:t>poslovne</a:t>
            </a:r>
            <a:r>
              <a:rPr lang="en-US" sz="2400" dirty="0"/>
              <a:t> </a:t>
            </a:r>
            <a:r>
              <a:rPr lang="en-US" sz="2400" dirty="0" err="1"/>
              <a:t>aktivnosti</a:t>
            </a:r>
            <a:r>
              <a:rPr lang="en-US" sz="2400" dirty="0"/>
              <a:t>.</a:t>
            </a:r>
          </a:p>
          <a:p>
            <a:pPr algn="just"/>
            <a:r>
              <a:rPr lang="sr-Cyrl-BA" sz="2400" dirty="0"/>
              <a:t>Prema kriterijumima datim u Kodeksu, mere koje se smatraju nepravičnim </a:t>
            </a:r>
            <a:r>
              <a:rPr lang="sr-Latn-BA" sz="2400" dirty="0" smtClean="0"/>
              <a:t>su:</a:t>
            </a:r>
            <a:endParaRPr lang="en-US" sz="2400" dirty="0"/>
          </a:p>
          <a:p>
            <a:pPr lvl="0" algn="just">
              <a:buNone/>
            </a:pPr>
            <a:r>
              <a:rPr lang="sr-Latn-BA" sz="2400" dirty="0" smtClean="0"/>
              <a:t>1. </a:t>
            </a:r>
            <a:r>
              <a:rPr lang="sr-Cyrl-BA" sz="2400" dirty="0" smtClean="0"/>
              <a:t>povlastice </a:t>
            </a:r>
            <a:r>
              <a:rPr lang="sr-Cyrl-BA" sz="2400" dirty="0"/>
              <a:t>koje se daju samo nerezidentima ili </a:t>
            </a:r>
            <a:r>
              <a:rPr lang="sr-Latn-BA" sz="2400" dirty="0"/>
              <a:t>se </a:t>
            </a:r>
            <a:r>
              <a:rPr lang="sr-Cyrl-BA" sz="2400" dirty="0"/>
              <a:t>odnose na transakcije vezane za nerezidente,</a:t>
            </a:r>
            <a:endParaRPr lang="en-US" sz="2400" dirty="0"/>
          </a:p>
          <a:p>
            <a:pPr lvl="0" algn="just">
              <a:buNone/>
            </a:pPr>
            <a:r>
              <a:rPr lang="sr-Latn-BA" sz="2400" dirty="0" smtClean="0"/>
              <a:t>2. </a:t>
            </a:r>
            <a:r>
              <a:rPr lang="sr-Cyrl-BA" sz="2400" dirty="0" smtClean="0"/>
              <a:t>režim </a:t>
            </a:r>
            <a:r>
              <a:rPr lang="sr-Cyrl-BA" sz="2400" dirty="0"/>
              <a:t>koji ne pogađa domaće tržište i nacionalne poreske osnovice</a:t>
            </a:r>
            <a:r>
              <a:rPr lang="sr-Latn-BA" sz="2400" dirty="0"/>
              <a:t>,</a:t>
            </a:r>
            <a:endParaRPr lang="en-US" sz="2400" dirty="0"/>
          </a:p>
          <a:p>
            <a:pPr lvl="0" algn="just">
              <a:buNone/>
            </a:pPr>
            <a:r>
              <a:rPr lang="sr-Latn-BA" sz="2400" dirty="0" smtClean="0"/>
              <a:t>3. </a:t>
            </a:r>
            <a:r>
              <a:rPr lang="sr-Cyrl-BA" sz="2400" dirty="0" smtClean="0"/>
              <a:t>podsticaji </a:t>
            </a:r>
            <a:r>
              <a:rPr lang="sr-Cyrl-BA" sz="2400" dirty="0"/>
              <a:t>koji se daju bez obzira na ekonomsku suštinu određene aktivnosti,</a:t>
            </a:r>
            <a:endParaRPr lang="en-US" sz="2400" dirty="0"/>
          </a:p>
          <a:p>
            <a:pPr lvl="0" algn="just">
              <a:buNone/>
            </a:pPr>
            <a:r>
              <a:rPr lang="sr-Latn-BA" sz="2400" dirty="0" smtClean="0"/>
              <a:t>4. </a:t>
            </a:r>
            <a:r>
              <a:rPr lang="sr-Cyrl-BA" sz="2400" dirty="0" smtClean="0"/>
              <a:t>profit </a:t>
            </a:r>
            <a:r>
              <a:rPr lang="sr-Cyrl-BA" sz="2400" dirty="0"/>
              <a:t>koji se određuje nezavisno od međunarodno prihvaćenih standarda,</a:t>
            </a:r>
            <a:endParaRPr lang="en-US" sz="2400" dirty="0"/>
          </a:p>
          <a:p>
            <a:pPr lvl="0" algn="just">
              <a:buNone/>
            </a:pPr>
            <a:r>
              <a:rPr lang="sr-Latn-BA" sz="2400" dirty="0" smtClean="0"/>
              <a:t>5. </a:t>
            </a:r>
            <a:r>
              <a:rPr lang="sr-Cyrl-BA" sz="2400" dirty="0" smtClean="0"/>
              <a:t>netransparentnost</a:t>
            </a:r>
            <a:r>
              <a:rPr lang="sr-Cyrl-BA" sz="2400" dirty="0"/>
              <a:t>.</a:t>
            </a:r>
            <a:endParaRPr lang="en-US" sz="2400" dirty="0"/>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Mere </a:t>
            </a:r>
            <a:r>
              <a:rPr lang="en-US" sz="2400" dirty="0" err="1" smtClean="0"/>
              <a:t>za</a:t>
            </a:r>
            <a:r>
              <a:rPr lang="en-US" sz="2400" dirty="0" smtClean="0"/>
              <a:t> </a:t>
            </a:r>
            <a:r>
              <a:rPr lang="en-US" sz="2400" dirty="0" err="1" smtClean="0"/>
              <a:t>sprečavanje</a:t>
            </a:r>
            <a:r>
              <a:rPr lang="en-US" sz="2400" dirty="0" smtClean="0"/>
              <a:t> </a:t>
            </a:r>
            <a:r>
              <a:rPr lang="en-US" sz="2400" dirty="0" err="1" smtClean="0"/>
              <a:t>štetne</a:t>
            </a:r>
            <a:r>
              <a:rPr lang="en-US" sz="2400" dirty="0" smtClean="0"/>
              <a:t> </a:t>
            </a:r>
            <a:r>
              <a:rPr lang="en-US" sz="2400" dirty="0" err="1" smtClean="0"/>
              <a:t>poreske</a:t>
            </a:r>
            <a:r>
              <a:rPr lang="en-US" sz="2400" dirty="0" smtClean="0"/>
              <a:t> </a:t>
            </a:r>
            <a:r>
              <a:rPr lang="en-US" sz="2400" dirty="0" err="1" smtClean="0"/>
              <a:t>konkurencije</a:t>
            </a:r>
            <a:endParaRPr lang="en-US" sz="2400"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sr-Cyrl-BA" sz="2000" dirty="0"/>
              <a:t>Pored navedenih kriterijuma, Kodeks je predviđao još dodatna dva ekonomska kriterijuma koja se moraju uzeti u obzir </a:t>
            </a:r>
            <a:r>
              <a:rPr lang="sr-Latn-BA" sz="2000" dirty="0"/>
              <a:t>prilikom</a:t>
            </a:r>
            <a:r>
              <a:rPr lang="sr-Cyrl-BA" sz="2000" dirty="0"/>
              <a:t> određ</a:t>
            </a:r>
            <a:r>
              <a:rPr lang="sr-Latn-BA" sz="2000" dirty="0"/>
              <a:t>ivanja</a:t>
            </a:r>
            <a:r>
              <a:rPr lang="sr-Cyrl-BA" sz="2000" dirty="0"/>
              <a:t> nepravičn</a:t>
            </a:r>
            <a:r>
              <a:rPr lang="sr-Latn-BA" sz="2000" dirty="0"/>
              <a:t>e</a:t>
            </a:r>
            <a:r>
              <a:rPr lang="sr-Cyrl-BA" sz="2000" dirty="0"/>
              <a:t> poresk</a:t>
            </a:r>
            <a:r>
              <a:rPr lang="sr-Latn-BA" sz="2000" dirty="0"/>
              <a:t>e </a:t>
            </a:r>
            <a:r>
              <a:rPr lang="sr-Latn-BA" sz="2000" dirty="0" smtClean="0"/>
              <a:t>prakse</a:t>
            </a:r>
            <a:r>
              <a:rPr lang="sr-Cyrl-BA" sz="2000" dirty="0" smtClean="0"/>
              <a:t>. </a:t>
            </a:r>
            <a:r>
              <a:rPr lang="sr-Latn-BA" sz="2000" dirty="0" smtClean="0"/>
              <a:t> </a:t>
            </a:r>
            <a:r>
              <a:rPr lang="sr-Cyrl-BA" sz="2000" dirty="0" smtClean="0"/>
              <a:t>Prvi </a:t>
            </a:r>
            <a:r>
              <a:rPr lang="sr-Cyrl-BA" sz="2000" dirty="0"/>
              <a:t>se odnosi na to da se ekonomski efekti poreskih mera na druge države članice posmatraju sa aspekta poređenja kako se konkretne aktivnosti efektivno oporezuju unutar EU. Drugi se odnosi na korišćenje poreskih mera kao podrške ekonomskom razvoju određenih regiona, </a:t>
            </a:r>
            <a:r>
              <a:rPr lang="sr-Latn-BA" sz="2000" dirty="0"/>
              <a:t>odnosno</a:t>
            </a:r>
            <a:r>
              <a:rPr lang="sr-Cyrl-BA" sz="2000" dirty="0"/>
              <a:t> da li su mere proporcionalno postavlјene u odnosu na proklamovane cilјeve. </a:t>
            </a:r>
            <a:endParaRPr lang="en-US" sz="2000" dirty="0"/>
          </a:p>
          <a:p>
            <a:pPr algn="just"/>
            <a:r>
              <a:rPr lang="sr-Cyrl-BA" sz="2000" dirty="0"/>
              <a:t>Iako se </a:t>
            </a:r>
            <a:r>
              <a:rPr lang="sr-Latn-BA" sz="2000" dirty="0"/>
              <a:t>navedeni </a:t>
            </a:r>
            <a:r>
              <a:rPr lang="sr-Cyrl-BA" sz="2000" dirty="0"/>
              <a:t>kriterijumi primenjuju u praksi, svaki od njih ima nejasno značenje, s obzirom da ne postoji jasna granica šta je poželјna, a šta nepoželјna poreska </a:t>
            </a:r>
            <a:r>
              <a:rPr lang="sr-Cyrl-BA" sz="2000" dirty="0" smtClean="0"/>
              <a:t>konkurencija</a:t>
            </a:r>
            <a:r>
              <a:rPr lang="sr-Latn-BA" sz="2000" dirty="0" smtClean="0"/>
              <a:t>.</a:t>
            </a:r>
          </a:p>
          <a:p>
            <a:pPr algn="just"/>
            <a:r>
              <a:rPr lang="sr-Cyrl-BA" sz="2000" dirty="0"/>
              <a:t>Na osnovu izvještaja Evropske komisije iz 2012. godine, od trenutka kada je Kodeks stupio na snagu 1997. </a:t>
            </a:r>
            <a:r>
              <a:rPr lang="sr-Latn-BA" sz="2000" dirty="0"/>
              <a:t>g</a:t>
            </a:r>
            <a:r>
              <a:rPr lang="sr-Cyrl-BA" sz="2000" dirty="0"/>
              <a:t>odine</a:t>
            </a:r>
            <a:r>
              <a:rPr lang="sr-Latn-BA" sz="2000" dirty="0"/>
              <a:t>,</a:t>
            </a:r>
            <a:r>
              <a:rPr lang="sr-Cyrl-BA" sz="2000" dirty="0"/>
              <a:t> preispitano je 400 poreskih režima, a od njih je 100 identifikovano i uklonjeno kao potencijalno </a:t>
            </a:r>
            <a:r>
              <a:rPr lang="sr-Cyrl-BA" sz="2000" dirty="0" smtClean="0"/>
              <a:t>štetni</a:t>
            </a:r>
            <a:r>
              <a:rPr lang="en-US" sz="2000" dirty="0" smtClean="0"/>
              <a:t>.</a:t>
            </a:r>
            <a:endParaRPr lang="en-US" sz="2000" dirty="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sr-Latn-BA" sz="2400" dirty="0" smtClean="0"/>
              <a:t>Poreska harmonizacija</a:t>
            </a:r>
            <a:endParaRPr lang="en-US" sz="24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lgn="just"/>
            <a:r>
              <a:rPr lang="en-US" sz="2400" dirty="0"/>
              <a:t>Pod </a:t>
            </a:r>
            <a:r>
              <a:rPr lang="en-US" sz="2400" dirty="0" err="1"/>
              <a:t>poreskom</a:t>
            </a:r>
            <a:r>
              <a:rPr lang="en-US" sz="2400" dirty="0"/>
              <a:t> </a:t>
            </a:r>
            <a:r>
              <a:rPr lang="en-US" sz="2400" dirty="0" err="1"/>
              <a:t>harmonizacijom</a:t>
            </a:r>
            <a:r>
              <a:rPr lang="en-US" sz="2400" dirty="0"/>
              <a:t> se </a:t>
            </a:r>
            <a:r>
              <a:rPr lang="en-US" sz="2400" dirty="0" err="1"/>
              <a:t>podrazumeva</a:t>
            </a:r>
            <a:r>
              <a:rPr lang="en-US" sz="2400" dirty="0"/>
              <a:t> </a:t>
            </a:r>
            <a:r>
              <a:rPr lang="en-US" sz="2400" dirty="0" err="1"/>
              <a:t>proces</a:t>
            </a:r>
            <a:r>
              <a:rPr lang="en-US" sz="2400" dirty="0"/>
              <a:t> </a:t>
            </a:r>
            <a:r>
              <a:rPr lang="en-US" sz="2400" dirty="0" err="1"/>
              <a:t>uklanjanja</a:t>
            </a:r>
            <a:r>
              <a:rPr lang="en-US" sz="2400" dirty="0"/>
              <a:t> </a:t>
            </a:r>
            <a:r>
              <a:rPr lang="en-US" sz="2400" dirty="0" err="1"/>
              <a:t>poreskih</a:t>
            </a:r>
            <a:r>
              <a:rPr lang="en-US" sz="2400" dirty="0"/>
              <a:t> </a:t>
            </a:r>
            <a:r>
              <a:rPr lang="en-US" sz="2400" dirty="0" err="1"/>
              <a:t>barijera</a:t>
            </a:r>
            <a:r>
              <a:rPr lang="en-US" sz="2400" dirty="0"/>
              <a:t> </a:t>
            </a:r>
            <a:r>
              <a:rPr lang="en-US" sz="2400" dirty="0" err="1"/>
              <a:t>i</a:t>
            </a:r>
            <a:r>
              <a:rPr lang="en-US" sz="2400" dirty="0"/>
              <a:t> </a:t>
            </a:r>
            <a:r>
              <a:rPr lang="en-US" sz="2400" dirty="0" err="1"/>
              <a:t>razlika</a:t>
            </a:r>
            <a:r>
              <a:rPr lang="en-US" sz="2400" dirty="0"/>
              <a:t> </a:t>
            </a:r>
            <a:r>
              <a:rPr lang="en-US" sz="2400" dirty="0" err="1"/>
              <a:t>između</a:t>
            </a:r>
            <a:r>
              <a:rPr lang="en-US" sz="2400" dirty="0"/>
              <a:t> </a:t>
            </a:r>
            <a:r>
              <a:rPr lang="en-US" sz="2400" dirty="0" err="1"/>
              <a:t>poreskih</a:t>
            </a:r>
            <a:r>
              <a:rPr lang="en-US" sz="2400" dirty="0"/>
              <a:t> </a:t>
            </a:r>
            <a:r>
              <a:rPr lang="en-US" sz="2400" dirty="0" err="1"/>
              <a:t>sistema</a:t>
            </a:r>
            <a:r>
              <a:rPr lang="en-US" sz="2400" dirty="0"/>
              <a:t> </a:t>
            </a:r>
            <a:r>
              <a:rPr lang="en-US" sz="2400" dirty="0" err="1"/>
              <a:t>različitih</a:t>
            </a:r>
            <a:r>
              <a:rPr lang="en-US" sz="2400" dirty="0"/>
              <a:t> </a:t>
            </a:r>
            <a:r>
              <a:rPr lang="en-US" sz="2400" dirty="0" err="1"/>
              <a:t>zemalja</a:t>
            </a:r>
            <a:r>
              <a:rPr lang="en-US" sz="2400" dirty="0"/>
              <a:t> </a:t>
            </a:r>
            <a:r>
              <a:rPr lang="en-US" sz="2400" dirty="0" err="1"/>
              <a:t>ili</a:t>
            </a:r>
            <a:r>
              <a:rPr lang="en-US" sz="2400" dirty="0"/>
              <a:t> </a:t>
            </a:r>
            <a:r>
              <a:rPr lang="en-US" sz="2400" dirty="0" err="1"/>
              <a:t>članica</a:t>
            </a:r>
            <a:r>
              <a:rPr lang="en-US" sz="2400" dirty="0"/>
              <a:t> u </a:t>
            </a:r>
            <a:r>
              <a:rPr lang="en-US" sz="2400" dirty="0" err="1"/>
              <a:t>okviru</a:t>
            </a:r>
            <a:r>
              <a:rPr lang="en-US" sz="2400" dirty="0"/>
              <a:t> </a:t>
            </a:r>
            <a:r>
              <a:rPr lang="en-US" sz="2400" dirty="0" err="1"/>
              <a:t>jedne</a:t>
            </a:r>
            <a:r>
              <a:rPr lang="en-US" sz="2400" dirty="0"/>
              <a:t> </a:t>
            </a:r>
            <a:r>
              <a:rPr lang="en-US" sz="2400" dirty="0" err="1"/>
              <a:t>zemlje</a:t>
            </a:r>
            <a:r>
              <a:rPr lang="en-US" sz="2400" dirty="0"/>
              <a:t> </a:t>
            </a:r>
            <a:r>
              <a:rPr lang="en-US" sz="2400" dirty="0" err="1"/>
              <a:t>koje</a:t>
            </a:r>
            <a:r>
              <a:rPr lang="en-US" sz="2400" dirty="0"/>
              <a:t> </a:t>
            </a:r>
            <a:r>
              <a:rPr lang="en-US" sz="2400" dirty="0" err="1"/>
              <a:t>raspolažu</a:t>
            </a:r>
            <a:r>
              <a:rPr lang="en-US" sz="2400" dirty="0"/>
              <a:t> </a:t>
            </a:r>
            <a:r>
              <a:rPr lang="en-US" sz="2400" dirty="0" err="1"/>
              <a:t>poreskim</a:t>
            </a:r>
            <a:r>
              <a:rPr lang="en-US" sz="2400" dirty="0"/>
              <a:t> </a:t>
            </a:r>
            <a:r>
              <a:rPr lang="en-US" sz="2400" dirty="0" err="1"/>
              <a:t>suverenitetom</a:t>
            </a:r>
            <a:r>
              <a:rPr lang="en-US" sz="2400" dirty="0"/>
              <a:t>. U </a:t>
            </a:r>
            <a:r>
              <a:rPr lang="en-US" sz="2400" dirty="0" err="1"/>
              <a:t>okviru</a:t>
            </a:r>
            <a:r>
              <a:rPr lang="en-US" sz="2400" dirty="0"/>
              <a:t> </a:t>
            </a:r>
            <a:r>
              <a:rPr lang="en-US" sz="2400" dirty="0" err="1"/>
              <a:t>jedne</a:t>
            </a:r>
            <a:r>
              <a:rPr lang="en-US" sz="2400" dirty="0"/>
              <a:t> </a:t>
            </a:r>
            <a:r>
              <a:rPr lang="en-US" sz="2400" dirty="0" err="1"/>
              <a:t>zemlje</a:t>
            </a:r>
            <a:r>
              <a:rPr lang="en-US" sz="2400" dirty="0"/>
              <a:t> </a:t>
            </a:r>
            <a:r>
              <a:rPr lang="en-US" sz="2400" dirty="0" err="1"/>
              <a:t>gde</a:t>
            </a:r>
            <a:r>
              <a:rPr lang="en-US" sz="2400" dirty="0"/>
              <a:t> </a:t>
            </a:r>
            <a:r>
              <a:rPr lang="en-US" sz="2400" dirty="0" err="1"/>
              <a:t>postoji</a:t>
            </a:r>
            <a:r>
              <a:rPr lang="en-US" sz="2400" dirty="0"/>
              <a:t> </a:t>
            </a:r>
            <a:r>
              <a:rPr lang="en-US" sz="2400" dirty="0" err="1"/>
              <a:t>jedinstven</a:t>
            </a:r>
            <a:r>
              <a:rPr lang="en-US" sz="2400" dirty="0"/>
              <a:t> </a:t>
            </a:r>
            <a:r>
              <a:rPr lang="en-US" sz="2400" dirty="0" err="1"/>
              <a:t>poreski</a:t>
            </a:r>
            <a:r>
              <a:rPr lang="en-US" sz="2400" dirty="0"/>
              <a:t> </a:t>
            </a:r>
            <a:r>
              <a:rPr lang="en-US" sz="2400" dirty="0" err="1"/>
              <a:t>sistem</a:t>
            </a:r>
            <a:r>
              <a:rPr lang="en-US" sz="2400" dirty="0"/>
              <a:t>, </a:t>
            </a:r>
            <a:r>
              <a:rPr lang="en-US" sz="2400" dirty="0" err="1"/>
              <a:t>ove</a:t>
            </a:r>
            <a:r>
              <a:rPr lang="en-US" sz="2400" dirty="0"/>
              <a:t> </a:t>
            </a:r>
            <a:r>
              <a:rPr lang="en-US" sz="2400" dirty="0" err="1"/>
              <a:t>razlike</a:t>
            </a:r>
            <a:r>
              <a:rPr lang="en-US" sz="2400" dirty="0"/>
              <a:t> </a:t>
            </a:r>
            <a:r>
              <a:rPr lang="en-US" sz="2400" dirty="0" err="1"/>
              <a:t>će</a:t>
            </a:r>
            <a:r>
              <a:rPr lang="en-US" sz="2400" dirty="0"/>
              <a:t> se u </a:t>
            </a:r>
            <a:r>
              <a:rPr lang="en-US" sz="2400" dirty="0" err="1"/>
              <a:t>okviru</a:t>
            </a:r>
            <a:r>
              <a:rPr lang="en-US" sz="2400" dirty="0"/>
              <a:t> </a:t>
            </a:r>
            <a:r>
              <a:rPr lang="en-US" sz="2400" dirty="0" err="1"/>
              <a:t>njenih</a:t>
            </a:r>
            <a:r>
              <a:rPr lang="en-US" sz="2400" dirty="0"/>
              <a:t> </a:t>
            </a:r>
            <a:r>
              <a:rPr lang="en-US" sz="2400" dirty="0" err="1"/>
              <a:t>članica</a:t>
            </a:r>
            <a:r>
              <a:rPr lang="en-US" sz="2400" dirty="0"/>
              <a:t> </a:t>
            </a:r>
            <a:r>
              <a:rPr lang="en-US" sz="2400" dirty="0" err="1"/>
              <a:t>uklanjati</a:t>
            </a:r>
            <a:r>
              <a:rPr lang="en-US" sz="2400" dirty="0"/>
              <a:t> </a:t>
            </a:r>
            <a:r>
              <a:rPr lang="en-US" sz="2400" dirty="0" err="1"/>
              <a:t>primenom</a:t>
            </a:r>
            <a:r>
              <a:rPr lang="en-US" sz="2400" dirty="0"/>
              <a:t> </a:t>
            </a:r>
            <a:r>
              <a:rPr lang="en-US" sz="2400" dirty="0" err="1"/>
              <a:t>odgovarajućih</a:t>
            </a:r>
            <a:r>
              <a:rPr lang="en-US" sz="2400" dirty="0"/>
              <a:t> </a:t>
            </a:r>
            <a:r>
              <a:rPr lang="en-US" sz="2400" dirty="0" err="1"/>
              <a:t>sistema</a:t>
            </a:r>
            <a:r>
              <a:rPr lang="en-US" sz="2400" dirty="0"/>
              <a:t> u </a:t>
            </a:r>
            <a:r>
              <a:rPr lang="en-US" sz="2400" dirty="0" err="1"/>
              <a:t>okviru</a:t>
            </a:r>
            <a:r>
              <a:rPr lang="en-US" sz="2400" dirty="0"/>
              <a:t> </a:t>
            </a:r>
            <a:r>
              <a:rPr lang="en-US" sz="2400" dirty="0" err="1"/>
              <a:t>fiskalnog</a:t>
            </a:r>
            <a:r>
              <a:rPr lang="en-US" sz="2400" dirty="0"/>
              <a:t> </a:t>
            </a:r>
            <a:r>
              <a:rPr lang="en-US" sz="2400" dirty="0" err="1"/>
              <a:t>federalizma</a:t>
            </a:r>
            <a:r>
              <a:rPr lang="en-US" sz="2400" dirty="0"/>
              <a:t>.</a:t>
            </a:r>
          </a:p>
          <a:p>
            <a:pPr algn="just"/>
            <a:r>
              <a:rPr lang="en-US" sz="2600" dirty="0" err="1"/>
              <a:t>Svako</a:t>
            </a:r>
            <a:r>
              <a:rPr lang="en-US" sz="2600" dirty="0"/>
              <a:t> </a:t>
            </a:r>
            <a:r>
              <a:rPr lang="en-US" sz="2600" dirty="0" err="1"/>
              <a:t>usklađivanje</a:t>
            </a:r>
            <a:r>
              <a:rPr lang="en-US" sz="2600" dirty="0"/>
              <a:t> </a:t>
            </a:r>
            <a:r>
              <a:rPr lang="en-US" sz="2600" dirty="0" err="1"/>
              <a:t>odnosno</a:t>
            </a:r>
            <a:r>
              <a:rPr lang="en-US" sz="2600" dirty="0"/>
              <a:t> </a:t>
            </a:r>
            <a:r>
              <a:rPr lang="en-US" sz="2600" dirty="0" err="1"/>
              <a:t>harmonizacija</a:t>
            </a:r>
            <a:r>
              <a:rPr lang="en-US" sz="2600" dirty="0"/>
              <a:t> </a:t>
            </a:r>
            <a:r>
              <a:rPr lang="en-US" sz="2600" dirty="0" err="1"/>
              <a:t>sa</a:t>
            </a:r>
            <a:r>
              <a:rPr lang="en-US" sz="2600" dirty="0"/>
              <a:t> </a:t>
            </a:r>
            <a:r>
              <a:rPr lang="en-US" sz="2600" dirty="0" err="1"/>
              <a:t>drugim</a:t>
            </a:r>
            <a:r>
              <a:rPr lang="en-US" sz="2600" dirty="0"/>
              <a:t> </a:t>
            </a:r>
            <a:r>
              <a:rPr lang="en-US" sz="2600" dirty="0" err="1"/>
              <a:t>zemljama</a:t>
            </a:r>
            <a:r>
              <a:rPr lang="en-US" sz="2600" dirty="0"/>
              <a:t> </a:t>
            </a:r>
            <a:r>
              <a:rPr lang="en-US" sz="2600" dirty="0" err="1"/>
              <a:t>znači</a:t>
            </a:r>
            <a:r>
              <a:rPr lang="en-US" sz="2600" dirty="0"/>
              <a:t> </a:t>
            </a:r>
            <a:r>
              <a:rPr lang="en-US" sz="2600" dirty="0" err="1"/>
              <a:t>odricanje</a:t>
            </a:r>
            <a:r>
              <a:rPr lang="en-US" sz="2600" dirty="0"/>
              <a:t> </a:t>
            </a:r>
            <a:r>
              <a:rPr lang="en-US" sz="2600" dirty="0" err="1"/>
              <a:t>od</a:t>
            </a:r>
            <a:r>
              <a:rPr lang="en-US" sz="2600" dirty="0"/>
              <a:t> </a:t>
            </a:r>
            <a:r>
              <a:rPr lang="en-US" sz="2600" dirty="0" err="1"/>
              <a:t>jednog</a:t>
            </a:r>
            <a:r>
              <a:rPr lang="en-US" sz="2600" dirty="0"/>
              <a:t> </a:t>
            </a:r>
            <a:r>
              <a:rPr lang="en-US" sz="2600" dirty="0" err="1"/>
              <a:t>dela</a:t>
            </a:r>
            <a:r>
              <a:rPr lang="en-US" sz="2600" dirty="0"/>
              <a:t> </a:t>
            </a:r>
            <a:r>
              <a:rPr lang="en-US" sz="2600" dirty="0" err="1"/>
              <a:t>poreskog</a:t>
            </a:r>
            <a:r>
              <a:rPr lang="en-US" sz="2600" dirty="0"/>
              <a:t> </a:t>
            </a:r>
            <a:r>
              <a:rPr lang="en-US" sz="2600" dirty="0" err="1"/>
              <a:t>suvereniteta</a:t>
            </a:r>
            <a:r>
              <a:rPr lang="en-US" sz="2600" dirty="0"/>
              <a:t>. </a:t>
            </a:r>
            <a:r>
              <a:rPr lang="en-US" sz="2600" dirty="0" err="1"/>
              <a:t>Postavlja</a:t>
            </a:r>
            <a:r>
              <a:rPr lang="en-US" sz="2600" dirty="0"/>
              <a:t> se </a:t>
            </a:r>
            <a:r>
              <a:rPr lang="en-US" sz="2600" dirty="0" err="1"/>
              <a:t>pitanje</a:t>
            </a:r>
            <a:r>
              <a:rPr lang="en-US" sz="2600" dirty="0"/>
              <a:t> </a:t>
            </a:r>
            <a:r>
              <a:rPr lang="en-US" sz="2600" dirty="0" err="1"/>
              <a:t>zašto</a:t>
            </a:r>
            <a:r>
              <a:rPr lang="en-US" sz="2600" dirty="0"/>
              <a:t> bi to </a:t>
            </a:r>
            <a:r>
              <a:rPr lang="en-US" sz="2600" dirty="0" err="1"/>
              <a:t>neka</a:t>
            </a:r>
            <a:r>
              <a:rPr lang="en-US" sz="2600" dirty="0"/>
              <a:t> </a:t>
            </a:r>
            <a:r>
              <a:rPr lang="en-US" sz="2600" dirty="0" err="1"/>
              <a:t>zemlja</a:t>
            </a:r>
            <a:r>
              <a:rPr lang="en-US" sz="2600" dirty="0"/>
              <a:t> </a:t>
            </a:r>
            <a:r>
              <a:rPr lang="en-US" sz="2600" dirty="0" err="1"/>
              <a:t>radila</a:t>
            </a:r>
            <a:r>
              <a:rPr lang="en-US" sz="2600" dirty="0"/>
              <a:t>.  </a:t>
            </a:r>
            <a:r>
              <a:rPr lang="en-US" sz="2600" dirty="0" err="1"/>
              <a:t>Odgovor</a:t>
            </a:r>
            <a:r>
              <a:rPr lang="en-US" sz="2600" dirty="0"/>
              <a:t> </a:t>
            </a:r>
            <a:r>
              <a:rPr lang="en-US" sz="2600" dirty="0" err="1"/>
              <a:t>leži</a:t>
            </a:r>
            <a:r>
              <a:rPr lang="en-US" sz="2600" dirty="0"/>
              <a:t> u </a:t>
            </a:r>
            <a:r>
              <a:rPr lang="en-US" sz="2600" dirty="0" err="1"/>
              <a:t>njenim</a:t>
            </a:r>
            <a:r>
              <a:rPr lang="en-US" sz="2600" dirty="0"/>
              <a:t> </a:t>
            </a:r>
            <a:r>
              <a:rPr lang="en-US" sz="2600" dirty="0" err="1"/>
              <a:t>obavezama</a:t>
            </a:r>
            <a:r>
              <a:rPr lang="en-US" sz="2600" dirty="0"/>
              <a:t> </a:t>
            </a:r>
            <a:r>
              <a:rPr lang="en-US" sz="2600" dirty="0" err="1"/>
              <a:t>koje</a:t>
            </a:r>
            <a:r>
              <a:rPr lang="en-US" sz="2600" dirty="0"/>
              <a:t> </a:t>
            </a:r>
            <a:r>
              <a:rPr lang="en-US" sz="2600" dirty="0" err="1"/>
              <a:t>preuzima</a:t>
            </a:r>
            <a:r>
              <a:rPr lang="en-US" sz="2600" dirty="0"/>
              <a:t> </a:t>
            </a:r>
            <a:r>
              <a:rPr lang="en-US" sz="2600" dirty="0" err="1"/>
              <a:t>na</a:t>
            </a:r>
            <a:r>
              <a:rPr lang="en-US" sz="2600" dirty="0"/>
              <a:t> </a:t>
            </a:r>
            <a:r>
              <a:rPr lang="en-US" sz="2600" dirty="0" err="1"/>
              <a:t>sebe</a:t>
            </a:r>
            <a:r>
              <a:rPr lang="en-US" sz="2600" dirty="0"/>
              <a:t> </a:t>
            </a:r>
            <a:r>
              <a:rPr lang="en-US" sz="2600" dirty="0" err="1"/>
              <a:t>članstvom</a:t>
            </a:r>
            <a:r>
              <a:rPr lang="en-US" sz="2600" dirty="0"/>
              <a:t> u </a:t>
            </a:r>
            <a:r>
              <a:rPr lang="en-US" sz="2600" dirty="0" err="1"/>
              <a:t>određenim</a:t>
            </a:r>
            <a:r>
              <a:rPr lang="en-US" sz="2600" dirty="0"/>
              <a:t> </a:t>
            </a:r>
            <a:r>
              <a:rPr lang="en-US" sz="2600" dirty="0" err="1"/>
              <a:t>međunarodnim</a:t>
            </a:r>
            <a:r>
              <a:rPr lang="en-US" sz="2600" dirty="0"/>
              <a:t> </a:t>
            </a:r>
            <a:r>
              <a:rPr lang="en-US" sz="2600" dirty="0" err="1"/>
              <a:t>organizacijama</a:t>
            </a:r>
            <a:r>
              <a:rPr lang="en-US" sz="2600" dirty="0"/>
              <a:t> </a:t>
            </a:r>
            <a:r>
              <a:rPr lang="en-US" sz="2600" dirty="0" err="1"/>
              <a:t>ili</a:t>
            </a:r>
            <a:r>
              <a:rPr lang="en-US" sz="2600" dirty="0"/>
              <a:t> </a:t>
            </a:r>
            <a:r>
              <a:rPr lang="en-US" sz="2600" dirty="0" err="1"/>
              <a:t>obavezama</a:t>
            </a:r>
            <a:r>
              <a:rPr lang="en-US" sz="2600" dirty="0"/>
              <a:t> </a:t>
            </a:r>
            <a:r>
              <a:rPr lang="en-US" sz="2600" dirty="0" err="1"/>
              <a:t>koje</a:t>
            </a:r>
            <a:r>
              <a:rPr lang="en-US" sz="2600" dirty="0"/>
              <a:t> </a:t>
            </a:r>
            <a:r>
              <a:rPr lang="en-US" sz="2600" dirty="0" err="1"/>
              <a:t>proističu</a:t>
            </a:r>
            <a:r>
              <a:rPr lang="en-US" sz="2600" dirty="0"/>
              <a:t> </a:t>
            </a:r>
            <a:r>
              <a:rPr lang="en-US" sz="2600" dirty="0" err="1"/>
              <a:t>pristupanjem</a:t>
            </a:r>
            <a:r>
              <a:rPr lang="en-US" sz="2600" dirty="0"/>
              <a:t> </a:t>
            </a:r>
            <a:r>
              <a:rPr lang="en-US" sz="2600" dirty="0" err="1"/>
              <a:t>zemlje</a:t>
            </a:r>
            <a:r>
              <a:rPr lang="en-US" sz="2600" dirty="0"/>
              <a:t> </a:t>
            </a:r>
            <a:r>
              <a:rPr lang="en-US" sz="2600" dirty="0" err="1"/>
              <a:t>integracionim</a:t>
            </a:r>
            <a:r>
              <a:rPr lang="en-US" sz="2600" dirty="0"/>
              <a:t> </a:t>
            </a:r>
            <a:r>
              <a:rPr lang="en-US" sz="2600" dirty="0" err="1"/>
              <a:t>procesima</a:t>
            </a:r>
            <a:r>
              <a:rPr lang="en-US" sz="2600" dirty="0"/>
              <a:t> </a:t>
            </a:r>
            <a:r>
              <a:rPr lang="en-US" sz="2600" dirty="0" err="1"/>
              <a:t>sa</a:t>
            </a:r>
            <a:r>
              <a:rPr lang="en-US" sz="2600" dirty="0"/>
              <a:t> </a:t>
            </a:r>
            <a:r>
              <a:rPr lang="en-US" sz="2600" dirty="0" err="1"/>
              <a:t>drugim</a:t>
            </a:r>
            <a:r>
              <a:rPr lang="en-US" sz="2600" dirty="0"/>
              <a:t> </a:t>
            </a:r>
            <a:r>
              <a:rPr lang="en-US" sz="2600" dirty="0" err="1"/>
              <a:t>zemljama</a:t>
            </a:r>
            <a:r>
              <a:rPr lang="en-US" sz="2600" dirty="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sr-Latn-BA" sz="2400" dirty="0" smtClean="0"/>
              <a:t>Zahtevi WTO</a:t>
            </a:r>
            <a:endParaRPr lang="en-US" sz="2400" dirty="0"/>
          </a:p>
        </p:txBody>
      </p:sp>
      <p:sp>
        <p:nvSpPr>
          <p:cNvPr id="3" name="Content Placeholder 2"/>
          <p:cNvSpPr>
            <a:spLocks noGrp="1"/>
          </p:cNvSpPr>
          <p:nvPr>
            <p:ph idx="1"/>
          </p:nvPr>
        </p:nvSpPr>
        <p:spPr>
          <a:xfrm>
            <a:off x="457200" y="990600"/>
            <a:ext cx="8229600" cy="5135563"/>
          </a:xfrm>
        </p:spPr>
        <p:txBody>
          <a:bodyPr>
            <a:normAutofit fontScale="92500"/>
          </a:bodyPr>
          <a:lstStyle/>
          <a:p>
            <a:pPr algn="just"/>
            <a:r>
              <a:rPr lang="en-US" sz="2400" dirty="0" err="1"/>
              <a:t>Tako</a:t>
            </a:r>
            <a:r>
              <a:rPr lang="en-US" sz="2400" dirty="0"/>
              <a:t> </a:t>
            </a:r>
            <a:r>
              <a:rPr lang="en-US" sz="2400" dirty="0" err="1"/>
              <a:t>Svetska</a:t>
            </a:r>
            <a:r>
              <a:rPr lang="en-US" sz="2400" dirty="0"/>
              <a:t> </a:t>
            </a:r>
            <a:r>
              <a:rPr lang="en-US" sz="2400" dirty="0" err="1"/>
              <a:t>trgovinska</a:t>
            </a:r>
            <a:r>
              <a:rPr lang="en-US" sz="2400" dirty="0"/>
              <a:t> </a:t>
            </a:r>
            <a:r>
              <a:rPr lang="en-US" sz="2400" dirty="0" err="1"/>
              <a:t>organizacija</a:t>
            </a:r>
            <a:r>
              <a:rPr lang="en-US" sz="2400" dirty="0"/>
              <a:t> </a:t>
            </a:r>
            <a:r>
              <a:rPr lang="en-US" sz="2400" dirty="0" err="1"/>
              <a:t>kao</a:t>
            </a:r>
            <a:r>
              <a:rPr lang="en-US" sz="2400" dirty="0"/>
              <a:t> </a:t>
            </a:r>
            <a:r>
              <a:rPr lang="en-US" sz="2400" dirty="0" err="1"/>
              <a:t>naslednik</a:t>
            </a:r>
            <a:r>
              <a:rPr lang="en-US" sz="2400" dirty="0"/>
              <a:t> </a:t>
            </a:r>
            <a:r>
              <a:rPr lang="en-US" sz="2400" dirty="0" err="1"/>
              <a:t>Opšteg</a:t>
            </a:r>
            <a:r>
              <a:rPr lang="en-US" sz="2400" dirty="0"/>
              <a:t> </a:t>
            </a:r>
            <a:r>
              <a:rPr lang="en-US" sz="2400" dirty="0" err="1"/>
              <a:t>sporazuma</a:t>
            </a:r>
            <a:r>
              <a:rPr lang="en-US" sz="2400" dirty="0"/>
              <a:t> o </a:t>
            </a:r>
            <a:r>
              <a:rPr lang="en-US" sz="2400" dirty="0" err="1"/>
              <a:t>carinama</a:t>
            </a:r>
            <a:r>
              <a:rPr lang="en-US" sz="2400" dirty="0"/>
              <a:t> </a:t>
            </a:r>
            <a:r>
              <a:rPr lang="en-US" sz="2400" dirty="0" err="1"/>
              <a:t>i</a:t>
            </a:r>
            <a:r>
              <a:rPr lang="en-US" sz="2400" dirty="0"/>
              <a:t> </a:t>
            </a:r>
            <a:r>
              <a:rPr lang="en-US" sz="2400" dirty="0" err="1"/>
              <a:t>trgovini</a:t>
            </a:r>
            <a:r>
              <a:rPr lang="en-US" sz="2400" dirty="0"/>
              <a:t> (GATT) </a:t>
            </a:r>
            <a:r>
              <a:rPr lang="en-US" sz="2400" dirty="0" err="1"/>
              <a:t>preuzima</a:t>
            </a:r>
            <a:r>
              <a:rPr lang="en-US" sz="2400" dirty="0"/>
              <a:t> </a:t>
            </a:r>
            <a:r>
              <a:rPr lang="en-US" sz="2400" dirty="0" err="1"/>
              <a:t>na</a:t>
            </a:r>
            <a:r>
              <a:rPr lang="en-US" sz="2400" dirty="0"/>
              <a:t> </a:t>
            </a:r>
            <a:r>
              <a:rPr lang="en-US" sz="2400" dirty="0" err="1"/>
              <a:t>sebe</a:t>
            </a:r>
            <a:r>
              <a:rPr lang="en-US" sz="2400" dirty="0"/>
              <a:t> </a:t>
            </a:r>
            <a:r>
              <a:rPr lang="en-US" sz="2400" dirty="0" err="1"/>
              <a:t>između</a:t>
            </a:r>
            <a:r>
              <a:rPr lang="en-US" sz="2400" dirty="0"/>
              <a:t> </a:t>
            </a:r>
            <a:r>
              <a:rPr lang="en-US" sz="2400" dirty="0" err="1"/>
              <a:t>ostalog</a:t>
            </a:r>
            <a:r>
              <a:rPr lang="en-US" sz="2400" dirty="0"/>
              <a:t>, </a:t>
            </a:r>
            <a:r>
              <a:rPr lang="en-US" sz="2400" dirty="0" err="1"/>
              <a:t>da</a:t>
            </a:r>
            <a:r>
              <a:rPr lang="en-US" sz="2400" dirty="0"/>
              <a:t> </a:t>
            </a:r>
            <a:r>
              <a:rPr lang="en-US" sz="2400" dirty="0" err="1"/>
              <a:t>ukloni</a:t>
            </a:r>
            <a:r>
              <a:rPr lang="en-US" sz="2400" dirty="0"/>
              <a:t> </a:t>
            </a:r>
            <a:r>
              <a:rPr lang="en-US" sz="2400" dirty="0" err="1"/>
              <a:t>carinske</a:t>
            </a:r>
            <a:r>
              <a:rPr lang="en-US" sz="2400" dirty="0"/>
              <a:t> </a:t>
            </a:r>
            <a:r>
              <a:rPr lang="en-US" sz="2400" dirty="0" err="1"/>
              <a:t>i</a:t>
            </a:r>
            <a:r>
              <a:rPr lang="en-US" sz="2400" dirty="0"/>
              <a:t> </a:t>
            </a:r>
            <a:r>
              <a:rPr lang="en-US" sz="2400" dirty="0" err="1"/>
              <a:t>necarinske</a:t>
            </a:r>
            <a:r>
              <a:rPr lang="en-US" sz="2400" dirty="0"/>
              <a:t> </a:t>
            </a:r>
            <a:r>
              <a:rPr lang="en-US" sz="2400" dirty="0" err="1"/>
              <a:t>barijere</a:t>
            </a:r>
            <a:r>
              <a:rPr lang="en-US" sz="2400" dirty="0"/>
              <a:t> </a:t>
            </a:r>
            <a:r>
              <a:rPr lang="en-US" sz="2400" dirty="0" err="1"/>
              <a:t>slobodnom</a:t>
            </a:r>
            <a:r>
              <a:rPr lang="en-US" sz="2400" dirty="0"/>
              <a:t> </a:t>
            </a:r>
            <a:r>
              <a:rPr lang="en-US" sz="2400" dirty="0" err="1"/>
              <a:t>kretanju</a:t>
            </a:r>
            <a:r>
              <a:rPr lang="en-US" sz="2400" dirty="0"/>
              <a:t> </a:t>
            </a:r>
            <a:r>
              <a:rPr lang="en-US" sz="2400" dirty="0" err="1"/>
              <a:t>roba</a:t>
            </a:r>
            <a:r>
              <a:rPr lang="en-US" sz="2400" dirty="0"/>
              <a:t>. </a:t>
            </a:r>
            <a:r>
              <a:rPr lang="en-US" sz="2400" dirty="0" err="1"/>
              <a:t>Tako</a:t>
            </a:r>
            <a:r>
              <a:rPr lang="en-US" sz="2400" dirty="0"/>
              <a:t> </a:t>
            </a:r>
            <a:r>
              <a:rPr lang="en-US" sz="2400" dirty="0" err="1"/>
              <a:t>su</a:t>
            </a:r>
            <a:r>
              <a:rPr lang="en-US" sz="2400" dirty="0"/>
              <a:t> u </a:t>
            </a:r>
            <a:r>
              <a:rPr lang="en-US" sz="2400" dirty="0" err="1"/>
              <a:t>okviru</a:t>
            </a:r>
            <a:r>
              <a:rPr lang="en-US" sz="2400" dirty="0"/>
              <a:t> GATT-1994 </a:t>
            </a:r>
            <a:r>
              <a:rPr lang="en-US" sz="2400" dirty="0" err="1"/>
              <a:t>zemlje</a:t>
            </a:r>
            <a:r>
              <a:rPr lang="en-US" sz="2400" dirty="0"/>
              <a:t> </a:t>
            </a:r>
            <a:r>
              <a:rPr lang="en-US" sz="2400" dirty="0" err="1"/>
              <a:t>članice</a:t>
            </a:r>
            <a:r>
              <a:rPr lang="en-US" sz="2400" dirty="0"/>
              <a:t> </a:t>
            </a:r>
            <a:r>
              <a:rPr lang="en-US" sz="2400" dirty="0" err="1"/>
              <a:t>Svetske</a:t>
            </a:r>
            <a:r>
              <a:rPr lang="en-US" sz="2400" dirty="0"/>
              <a:t> </a:t>
            </a:r>
            <a:r>
              <a:rPr lang="en-US" sz="2400" dirty="0" err="1"/>
              <a:t>trgovinske</a:t>
            </a:r>
            <a:r>
              <a:rPr lang="en-US" sz="2400" dirty="0"/>
              <a:t> </a:t>
            </a:r>
            <a:r>
              <a:rPr lang="en-US" sz="2400" dirty="0" err="1"/>
              <a:t>organizacije</a:t>
            </a:r>
            <a:r>
              <a:rPr lang="en-US" sz="2400" dirty="0"/>
              <a:t> </a:t>
            </a:r>
            <a:r>
              <a:rPr lang="en-US" sz="2400" dirty="0" err="1"/>
              <a:t>preuzele</a:t>
            </a:r>
            <a:r>
              <a:rPr lang="en-US" sz="2400" dirty="0"/>
              <a:t>, </a:t>
            </a:r>
            <a:r>
              <a:rPr lang="en-US" sz="2400" dirty="0" err="1"/>
              <a:t>između</a:t>
            </a:r>
            <a:r>
              <a:rPr lang="en-US" sz="2400" dirty="0"/>
              <a:t> </a:t>
            </a:r>
            <a:r>
              <a:rPr lang="en-US" sz="2400" dirty="0" err="1"/>
              <a:t>ostalog</a:t>
            </a:r>
            <a:r>
              <a:rPr lang="en-US" sz="2400" dirty="0"/>
              <a:t>, </a:t>
            </a:r>
            <a:r>
              <a:rPr lang="en-US" sz="2400" dirty="0" err="1"/>
              <a:t>i</a:t>
            </a:r>
            <a:r>
              <a:rPr lang="en-US" sz="2400" dirty="0"/>
              <a:t> </a:t>
            </a:r>
            <a:r>
              <a:rPr lang="en-US" sz="2400" dirty="0" err="1"/>
              <a:t>obavezu</a:t>
            </a:r>
            <a:r>
              <a:rPr lang="en-US" sz="2400" dirty="0"/>
              <a:t> </a:t>
            </a:r>
            <a:r>
              <a:rPr lang="en-US" sz="2400" dirty="0" err="1"/>
              <a:t>da</a:t>
            </a:r>
            <a:r>
              <a:rPr lang="en-US" sz="2400" dirty="0"/>
              <a:t>  :</a:t>
            </a:r>
          </a:p>
          <a:p>
            <a:pPr lvl="0" algn="just">
              <a:buNone/>
            </a:pPr>
            <a:r>
              <a:rPr lang="sr-Latn-BA" sz="2400" dirty="0" smtClean="0"/>
              <a:t>1. </a:t>
            </a:r>
            <a:r>
              <a:rPr lang="en-US" sz="2400" dirty="0" err="1" smtClean="0"/>
              <a:t>Ostvare</a:t>
            </a:r>
            <a:r>
              <a:rPr lang="en-US" sz="2400" dirty="0" smtClean="0"/>
              <a:t> </a:t>
            </a:r>
            <a:r>
              <a:rPr lang="en-US" sz="2400" dirty="0" err="1"/>
              <a:t>postepeno</a:t>
            </a:r>
            <a:r>
              <a:rPr lang="en-US" sz="2400" dirty="0"/>
              <a:t> </a:t>
            </a:r>
            <a:r>
              <a:rPr lang="en-US" sz="2400" dirty="0" err="1"/>
              <a:t>snižavanje</a:t>
            </a:r>
            <a:r>
              <a:rPr lang="en-US" sz="2400" dirty="0"/>
              <a:t> </a:t>
            </a:r>
            <a:r>
              <a:rPr lang="en-US" sz="2400" dirty="0" err="1"/>
              <a:t>postojećih</a:t>
            </a:r>
            <a:r>
              <a:rPr lang="en-US" sz="2400" dirty="0"/>
              <a:t> </a:t>
            </a:r>
            <a:r>
              <a:rPr lang="en-US" sz="2400" dirty="0" err="1"/>
              <a:t>carinskih</a:t>
            </a:r>
            <a:r>
              <a:rPr lang="en-US" sz="2400" dirty="0"/>
              <a:t> </a:t>
            </a:r>
            <a:r>
              <a:rPr lang="en-US" sz="2400" dirty="0" err="1"/>
              <a:t>stopa</a:t>
            </a:r>
            <a:r>
              <a:rPr lang="en-US" sz="2400" dirty="0"/>
              <a:t> pa </a:t>
            </a:r>
            <a:r>
              <a:rPr lang="en-US" sz="2400" dirty="0" err="1"/>
              <a:t>i</a:t>
            </a:r>
            <a:r>
              <a:rPr lang="en-US" sz="2400" dirty="0"/>
              <a:t> </a:t>
            </a:r>
            <a:r>
              <a:rPr lang="en-US" sz="2400" dirty="0" err="1"/>
              <a:t>njihovo</a:t>
            </a:r>
            <a:r>
              <a:rPr lang="en-US" sz="2400" dirty="0"/>
              <a:t> </a:t>
            </a:r>
            <a:r>
              <a:rPr lang="en-US" sz="2400" dirty="0" err="1"/>
              <a:t>potpuno</a:t>
            </a:r>
            <a:r>
              <a:rPr lang="en-US" sz="2400" dirty="0"/>
              <a:t> </a:t>
            </a:r>
            <a:r>
              <a:rPr lang="en-US" sz="2400" dirty="0" err="1"/>
              <a:t>ukidanje</a:t>
            </a:r>
            <a:r>
              <a:rPr lang="en-US" sz="2400" dirty="0"/>
              <a:t> </a:t>
            </a:r>
            <a:r>
              <a:rPr lang="en-US" sz="2400" dirty="0" err="1"/>
              <a:t>na</a:t>
            </a:r>
            <a:r>
              <a:rPr lang="en-US" sz="2400" dirty="0"/>
              <a:t> </a:t>
            </a:r>
            <a:r>
              <a:rPr lang="en-US" sz="2400" dirty="0" err="1"/>
              <a:t>neke</a:t>
            </a:r>
            <a:r>
              <a:rPr lang="en-US" sz="2400" dirty="0"/>
              <a:t> </a:t>
            </a:r>
            <a:r>
              <a:rPr lang="en-US" sz="2400" dirty="0" err="1"/>
              <a:t>proizvode</a:t>
            </a:r>
            <a:r>
              <a:rPr lang="en-US" sz="2400" dirty="0"/>
              <a:t>.</a:t>
            </a:r>
          </a:p>
          <a:p>
            <a:pPr lvl="0" algn="just">
              <a:buNone/>
            </a:pPr>
            <a:r>
              <a:rPr lang="sr-Latn-BA" sz="2400" dirty="0" smtClean="0"/>
              <a:t>2. </a:t>
            </a:r>
            <a:r>
              <a:rPr lang="en-US" sz="2400" dirty="0" err="1" smtClean="0"/>
              <a:t>Reciprocitetom</a:t>
            </a:r>
            <a:r>
              <a:rPr lang="en-US" sz="2400" dirty="0" smtClean="0"/>
              <a:t> </a:t>
            </a:r>
            <a:r>
              <a:rPr lang="en-US" sz="2400" dirty="0"/>
              <a:t>u </a:t>
            </a:r>
            <a:r>
              <a:rPr lang="en-US" sz="2400" dirty="0" err="1"/>
              <a:t>carinskim</a:t>
            </a:r>
            <a:r>
              <a:rPr lang="en-US" sz="2400" dirty="0"/>
              <a:t> </a:t>
            </a:r>
            <a:r>
              <a:rPr lang="en-US" sz="2400" dirty="0" err="1"/>
              <a:t>koncesijama</a:t>
            </a:r>
            <a:r>
              <a:rPr lang="en-US" sz="2400" dirty="0"/>
              <a:t> </a:t>
            </a:r>
            <a:r>
              <a:rPr lang="en-US" sz="2400" dirty="0" err="1"/>
              <a:t>ostvaruju</a:t>
            </a:r>
            <a:r>
              <a:rPr lang="en-US" sz="2400" dirty="0"/>
              <a:t> se </a:t>
            </a:r>
            <a:r>
              <a:rPr lang="en-US" sz="2400" dirty="0" err="1"/>
              <a:t>tzv</a:t>
            </a:r>
            <a:r>
              <a:rPr lang="en-US" sz="2400" dirty="0"/>
              <a:t>. </a:t>
            </a:r>
            <a:r>
              <a:rPr lang="en-US" sz="2400" dirty="0" err="1"/>
              <a:t>konsolidovane</a:t>
            </a:r>
            <a:r>
              <a:rPr lang="en-US" sz="2400" dirty="0"/>
              <a:t> </a:t>
            </a:r>
            <a:r>
              <a:rPr lang="en-US" sz="2400" dirty="0" err="1"/>
              <a:t>carinske</a:t>
            </a:r>
            <a:r>
              <a:rPr lang="en-US" sz="2400" dirty="0"/>
              <a:t> </a:t>
            </a:r>
            <a:r>
              <a:rPr lang="en-US" sz="2400" dirty="0" err="1"/>
              <a:t>stope</a:t>
            </a:r>
            <a:r>
              <a:rPr lang="en-US" sz="2400" dirty="0"/>
              <a:t> </a:t>
            </a:r>
            <a:r>
              <a:rPr lang="en-US" sz="2400" dirty="0" err="1"/>
              <a:t>za</a:t>
            </a:r>
            <a:r>
              <a:rPr lang="en-US" sz="2400" dirty="0"/>
              <a:t> </a:t>
            </a:r>
            <a:r>
              <a:rPr lang="en-US" sz="2400" dirty="0" err="1"/>
              <a:t>pojedine</a:t>
            </a:r>
            <a:r>
              <a:rPr lang="en-US" sz="2400" dirty="0"/>
              <a:t> </a:t>
            </a:r>
            <a:r>
              <a:rPr lang="en-US" sz="2400" dirty="0" err="1"/>
              <a:t>proizvode</a:t>
            </a:r>
            <a:r>
              <a:rPr lang="en-US" sz="2400" dirty="0"/>
              <a:t> </a:t>
            </a:r>
            <a:r>
              <a:rPr lang="en-US" sz="2400" dirty="0" err="1"/>
              <a:t>koje</a:t>
            </a:r>
            <a:r>
              <a:rPr lang="en-US" sz="2400" dirty="0"/>
              <a:t> se ne </a:t>
            </a:r>
            <a:r>
              <a:rPr lang="en-US" sz="2400" dirty="0" err="1"/>
              <a:t>mogu</a:t>
            </a:r>
            <a:r>
              <a:rPr lang="en-US" sz="2400" dirty="0"/>
              <a:t> </a:t>
            </a:r>
            <a:r>
              <a:rPr lang="en-US" sz="2400" dirty="0" err="1"/>
              <a:t>jednostrano</a:t>
            </a:r>
            <a:r>
              <a:rPr lang="en-US" sz="2400" dirty="0"/>
              <a:t> </a:t>
            </a:r>
            <a:r>
              <a:rPr lang="en-US" sz="2400" dirty="0" err="1"/>
              <a:t>povećavati</a:t>
            </a:r>
            <a:r>
              <a:rPr lang="en-US" sz="2400" dirty="0"/>
              <a:t> </a:t>
            </a:r>
            <a:r>
              <a:rPr lang="en-US" sz="2400" dirty="0" err="1"/>
              <a:t>bez</a:t>
            </a:r>
            <a:r>
              <a:rPr lang="en-US" sz="2400" dirty="0"/>
              <a:t> </a:t>
            </a:r>
            <a:r>
              <a:rPr lang="en-US" sz="2400" dirty="0" err="1"/>
              <a:t>kompenzacije</a:t>
            </a:r>
            <a:r>
              <a:rPr lang="en-US" sz="2400" dirty="0"/>
              <a:t> </a:t>
            </a:r>
            <a:r>
              <a:rPr lang="en-US" sz="2400" dirty="0" err="1"/>
              <a:t>glavnim</a:t>
            </a:r>
            <a:r>
              <a:rPr lang="en-US" sz="2400" dirty="0"/>
              <a:t> </a:t>
            </a:r>
            <a:r>
              <a:rPr lang="en-US" sz="2400" dirty="0" err="1"/>
              <a:t>trgovinskim</a:t>
            </a:r>
            <a:r>
              <a:rPr lang="en-US" sz="2400" dirty="0"/>
              <a:t> </a:t>
            </a:r>
            <a:r>
              <a:rPr lang="en-US" sz="2400" dirty="0" err="1"/>
              <a:t>partnerima</a:t>
            </a:r>
            <a:r>
              <a:rPr lang="en-US" sz="2400" dirty="0"/>
              <a:t>.</a:t>
            </a:r>
          </a:p>
          <a:p>
            <a:pPr lvl="0" algn="just">
              <a:buNone/>
            </a:pPr>
            <a:r>
              <a:rPr lang="sr-Latn-BA" sz="2400" dirty="0" smtClean="0"/>
              <a:t>3. </a:t>
            </a:r>
            <a:r>
              <a:rPr lang="en-US" sz="2400" dirty="0" err="1" smtClean="0"/>
              <a:t>Isključuje</a:t>
            </a:r>
            <a:r>
              <a:rPr lang="en-US" sz="2400" dirty="0" smtClean="0"/>
              <a:t> </a:t>
            </a:r>
            <a:r>
              <a:rPr lang="en-US" sz="2400" dirty="0"/>
              <a:t>se </a:t>
            </a:r>
            <a:r>
              <a:rPr lang="en-US" sz="2400" dirty="0" err="1"/>
              <a:t>diskriminacija</a:t>
            </a:r>
            <a:r>
              <a:rPr lang="en-US" sz="2400" dirty="0"/>
              <a:t> </a:t>
            </a:r>
            <a:r>
              <a:rPr lang="en-US" sz="2400" dirty="0" err="1"/>
              <a:t>pojedinih</a:t>
            </a:r>
            <a:r>
              <a:rPr lang="en-US" sz="2400" dirty="0"/>
              <a:t> </a:t>
            </a:r>
            <a:r>
              <a:rPr lang="en-US" sz="2400" dirty="0" err="1"/>
              <a:t>zemalja</a:t>
            </a:r>
            <a:r>
              <a:rPr lang="en-US" sz="2400" dirty="0"/>
              <a:t> </a:t>
            </a:r>
            <a:r>
              <a:rPr lang="en-US" sz="2400" dirty="0" err="1"/>
              <a:t>članica</a:t>
            </a:r>
            <a:r>
              <a:rPr lang="en-US" sz="2400" dirty="0"/>
              <a:t> </a:t>
            </a:r>
            <a:r>
              <a:rPr lang="en-US" sz="2400" dirty="0" err="1"/>
              <a:t>i</a:t>
            </a:r>
            <a:r>
              <a:rPr lang="en-US" sz="2400" dirty="0"/>
              <a:t> </a:t>
            </a:r>
            <a:r>
              <a:rPr lang="en-US" sz="2400" dirty="0" err="1"/>
              <a:t>uvoznih</a:t>
            </a:r>
            <a:r>
              <a:rPr lang="en-US" sz="2400" dirty="0"/>
              <a:t> </a:t>
            </a:r>
            <a:r>
              <a:rPr lang="en-US" sz="2400" dirty="0" err="1"/>
              <a:t>proizvoda</a:t>
            </a:r>
            <a:r>
              <a:rPr lang="en-US" sz="2400" dirty="0"/>
              <a:t> u </a:t>
            </a:r>
            <a:r>
              <a:rPr lang="en-US" sz="2400" dirty="0" err="1"/>
              <a:t>odnosu</a:t>
            </a:r>
            <a:r>
              <a:rPr lang="en-US" sz="2400" dirty="0"/>
              <a:t> </a:t>
            </a:r>
            <a:r>
              <a:rPr lang="en-US" sz="2400" dirty="0" err="1"/>
              <a:t>na</a:t>
            </a:r>
            <a:r>
              <a:rPr lang="en-US" sz="2400" dirty="0"/>
              <a:t> </a:t>
            </a:r>
            <a:r>
              <a:rPr lang="en-US" sz="2400" dirty="0" err="1"/>
              <a:t>domaće</a:t>
            </a:r>
            <a:r>
              <a:rPr lang="en-US" sz="2400" dirty="0"/>
              <a:t>, a </a:t>
            </a:r>
            <a:r>
              <a:rPr lang="en-US" sz="2400" dirty="0" err="1"/>
              <a:t>klauzula</a:t>
            </a:r>
            <a:r>
              <a:rPr lang="en-US" sz="2400" dirty="0"/>
              <a:t> </a:t>
            </a:r>
            <a:r>
              <a:rPr lang="en-US" sz="2400" dirty="0" err="1"/>
              <a:t>najpovlašćenije</a:t>
            </a:r>
            <a:r>
              <a:rPr lang="en-US" sz="2400" dirty="0"/>
              <a:t> </a:t>
            </a:r>
            <a:r>
              <a:rPr lang="en-US" sz="2400" dirty="0" err="1"/>
              <a:t>nacije</a:t>
            </a:r>
            <a:r>
              <a:rPr lang="en-US" sz="2400" dirty="0"/>
              <a:t> se </a:t>
            </a:r>
            <a:r>
              <a:rPr lang="en-US" sz="2400" dirty="0" err="1"/>
              <a:t>bezuslovno</a:t>
            </a:r>
            <a:r>
              <a:rPr lang="en-US" sz="2400" dirty="0"/>
              <a:t> </a:t>
            </a:r>
            <a:r>
              <a:rPr lang="en-US" sz="2400" dirty="0" err="1"/>
              <a:t>primenjuje</a:t>
            </a:r>
            <a:r>
              <a:rPr lang="en-US" sz="2400" dirty="0"/>
              <a:t> </a:t>
            </a:r>
            <a:r>
              <a:rPr lang="en-US" sz="2400" dirty="0" err="1"/>
              <a:t>prema</a:t>
            </a:r>
            <a:r>
              <a:rPr lang="en-US" sz="2400" dirty="0"/>
              <a:t> </a:t>
            </a:r>
            <a:r>
              <a:rPr lang="en-US" sz="2400" dirty="0" err="1"/>
              <a:t>svim</a:t>
            </a:r>
            <a:r>
              <a:rPr lang="en-US" sz="2400" dirty="0"/>
              <a:t> </a:t>
            </a:r>
            <a:r>
              <a:rPr lang="en-US" sz="2400" dirty="0" err="1"/>
              <a:t>zemljama</a:t>
            </a:r>
            <a:r>
              <a:rPr lang="en-US" sz="2400" dirty="0"/>
              <a:t> </a:t>
            </a:r>
            <a:r>
              <a:rPr lang="en-US" sz="2400" dirty="0" err="1"/>
              <a:t>članicama</a:t>
            </a:r>
            <a:r>
              <a:rPr lang="en-US" sz="2400" dirty="0"/>
              <a:t>.</a:t>
            </a: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err="1"/>
              <a:t>Harmonizacija</a:t>
            </a:r>
            <a:r>
              <a:rPr lang="en-US" sz="2400" dirty="0"/>
              <a:t> </a:t>
            </a:r>
            <a:r>
              <a:rPr lang="en-US" sz="2400" dirty="0" err="1"/>
              <a:t>poreza</a:t>
            </a:r>
            <a:r>
              <a:rPr lang="en-US" sz="2400" dirty="0"/>
              <a:t> u </a:t>
            </a:r>
            <a:r>
              <a:rPr lang="en-US" sz="2400" dirty="0" err="1"/>
              <a:t>Evropskoj</a:t>
            </a:r>
            <a:r>
              <a:rPr lang="en-US" sz="2400" dirty="0"/>
              <a:t> </a:t>
            </a:r>
            <a:r>
              <a:rPr lang="en-US" sz="2400" dirty="0" err="1"/>
              <a:t>uniji</a:t>
            </a:r>
            <a:endParaRPr lang="en-US" sz="24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algn="just"/>
            <a:r>
              <a:rPr lang="en-US" dirty="0"/>
              <a:t>U </a:t>
            </a:r>
            <a:r>
              <a:rPr lang="en-US" dirty="0" err="1"/>
              <a:t>samom</a:t>
            </a:r>
            <a:r>
              <a:rPr lang="en-US" dirty="0"/>
              <a:t> </a:t>
            </a:r>
            <a:r>
              <a:rPr lang="en-US" dirty="0" err="1"/>
              <a:t>Rimskom</a:t>
            </a:r>
            <a:r>
              <a:rPr lang="en-US" dirty="0"/>
              <a:t> </a:t>
            </a:r>
            <a:r>
              <a:rPr lang="en-US" dirty="0" err="1"/>
              <a:t>ugovoru</a:t>
            </a:r>
            <a:r>
              <a:rPr lang="en-US" dirty="0"/>
              <a:t> </a:t>
            </a:r>
            <a:r>
              <a:rPr lang="en-US" dirty="0" err="1"/>
              <a:t>iz</a:t>
            </a:r>
            <a:r>
              <a:rPr lang="en-US" dirty="0"/>
              <a:t> 1957. </a:t>
            </a:r>
            <a:r>
              <a:rPr lang="en-US" dirty="0" err="1"/>
              <a:t>godine</a:t>
            </a:r>
            <a:r>
              <a:rPr lang="en-US" dirty="0"/>
              <a:t> </a:t>
            </a:r>
            <a:r>
              <a:rPr lang="en-US" dirty="0" err="1"/>
              <a:t>kada</a:t>
            </a:r>
            <a:r>
              <a:rPr lang="en-US" dirty="0"/>
              <a:t> je </a:t>
            </a:r>
            <a:r>
              <a:rPr lang="en-US" dirty="0" err="1"/>
              <a:t>osnovana</a:t>
            </a:r>
            <a:r>
              <a:rPr lang="en-US" dirty="0"/>
              <a:t> </a:t>
            </a:r>
            <a:r>
              <a:rPr lang="en-US" dirty="0" err="1"/>
              <a:t>Evropska</a:t>
            </a:r>
            <a:r>
              <a:rPr lang="en-US" dirty="0"/>
              <a:t> </a:t>
            </a:r>
            <a:r>
              <a:rPr lang="en-US" dirty="0" err="1"/>
              <a:t>ekonomska</a:t>
            </a:r>
            <a:r>
              <a:rPr lang="en-US" dirty="0"/>
              <a:t> </a:t>
            </a:r>
            <a:r>
              <a:rPr lang="en-US" dirty="0" err="1"/>
              <a:t>zajednica</a:t>
            </a:r>
            <a:r>
              <a:rPr lang="en-US" dirty="0"/>
              <a:t> (EEZ) </a:t>
            </a:r>
            <a:r>
              <a:rPr lang="en-US" dirty="0" err="1"/>
              <a:t>zabranjena</a:t>
            </a:r>
            <a:r>
              <a:rPr lang="en-US" dirty="0"/>
              <a:t> je </a:t>
            </a:r>
            <a:r>
              <a:rPr lang="en-US" dirty="0" err="1"/>
              <a:t>diskriminacija</a:t>
            </a:r>
            <a:r>
              <a:rPr lang="en-US" dirty="0"/>
              <a:t> </a:t>
            </a:r>
            <a:r>
              <a:rPr lang="en-US" dirty="0" err="1"/>
              <a:t>proizvoda</a:t>
            </a:r>
            <a:r>
              <a:rPr lang="en-US" dirty="0"/>
              <a:t> </a:t>
            </a:r>
            <a:r>
              <a:rPr lang="en-US" dirty="0" err="1"/>
              <a:t>koja</a:t>
            </a:r>
            <a:r>
              <a:rPr lang="en-US" dirty="0"/>
              <a:t> bi </a:t>
            </a:r>
            <a:r>
              <a:rPr lang="en-US" dirty="0" err="1"/>
              <a:t>omogućavala</a:t>
            </a:r>
            <a:r>
              <a:rPr lang="en-US" dirty="0"/>
              <a:t> </a:t>
            </a:r>
            <a:r>
              <a:rPr lang="en-US" dirty="0" err="1"/>
              <a:t>prednost</a:t>
            </a:r>
            <a:r>
              <a:rPr lang="en-US" dirty="0"/>
              <a:t> </a:t>
            </a:r>
            <a:r>
              <a:rPr lang="en-US" dirty="0" err="1"/>
              <a:t>domaćim</a:t>
            </a:r>
            <a:r>
              <a:rPr lang="en-US" dirty="0"/>
              <a:t> </a:t>
            </a:r>
            <a:r>
              <a:rPr lang="en-US" dirty="0" err="1"/>
              <a:t>proizvodima</a:t>
            </a:r>
            <a:r>
              <a:rPr lang="en-US" dirty="0"/>
              <a:t> u </a:t>
            </a:r>
            <a:r>
              <a:rPr lang="en-US" dirty="0" err="1"/>
              <a:t>odnosu</a:t>
            </a:r>
            <a:r>
              <a:rPr lang="en-US" dirty="0"/>
              <a:t> </a:t>
            </a:r>
            <a:r>
              <a:rPr lang="en-US" dirty="0" err="1"/>
              <a:t>na</a:t>
            </a:r>
            <a:r>
              <a:rPr lang="en-US" dirty="0"/>
              <a:t> </a:t>
            </a:r>
            <a:r>
              <a:rPr lang="en-US" dirty="0" err="1"/>
              <a:t>proizvode</a:t>
            </a:r>
            <a:r>
              <a:rPr lang="en-US" dirty="0"/>
              <a:t> </a:t>
            </a:r>
            <a:r>
              <a:rPr lang="en-US" dirty="0" err="1"/>
              <a:t>iz</a:t>
            </a:r>
            <a:r>
              <a:rPr lang="en-US" dirty="0"/>
              <a:t> </a:t>
            </a:r>
            <a:r>
              <a:rPr lang="en-US" dirty="0" err="1"/>
              <a:t>drugih</a:t>
            </a:r>
            <a:r>
              <a:rPr lang="en-US" dirty="0"/>
              <a:t> </a:t>
            </a:r>
            <a:r>
              <a:rPr lang="en-US" dirty="0" err="1"/>
              <a:t>zemalja</a:t>
            </a:r>
            <a:r>
              <a:rPr lang="en-US" dirty="0"/>
              <a:t> </a:t>
            </a:r>
            <a:r>
              <a:rPr lang="en-US" dirty="0" err="1"/>
              <a:t>članica</a:t>
            </a:r>
            <a:r>
              <a:rPr lang="en-US" dirty="0"/>
              <a:t>. </a:t>
            </a:r>
            <a:r>
              <a:rPr lang="en-US" dirty="0" err="1"/>
              <a:t>Član</a:t>
            </a:r>
            <a:r>
              <a:rPr lang="en-US" dirty="0"/>
              <a:t> 92.  </a:t>
            </a:r>
            <a:r>
              <a:rPr lang="en-US" dirty="0" err="1"/>
              <a:t>upućuje</a:t>
            </a:r>
            <a:r>
              <a:rPr lang="en-US" dirty="0"/>
              <a:t> </a:t>
            </a:r>
            <a:r>
              <a:rPr lang="en-US" dirty="0" err="1"/>
              <a:t>na</a:t>
            </a:r>
            <a:r>
              <a:rPr lang="en-US" dirty="0"/>
              <a:t> </a:t>
            </a:r>
            <a:r>
              <a:rPr lang="en-US" dirty="0" err="1"/>
              <a:t>potrebu</a:t>
            </a:r>
            <a:r>
              <a:rPr lang="en-US" dirty="0"/>
              <a:t> </a:t>
            </a:r>
            <a:r>
              <a:rPr lang="en-US" dirty="0" err="1"/>
              <a:t>harmonizacije</a:t>
            </a:r>
            <a:r>
              <a:rPr lang="en-US" dirty="0"/>
              <a:t> u </a:t>
            </a:r>
            <a:r>
              <a:rPr lang="en-US" dirty="0" err="1"/>
              <a:t>svim</a:t>
            </a:r>
            <a:r>
              <a:rPr lang="en-US" dirty="0"/>
              <a:t> </a:t>
            </a:r>
            <a:r>
              <a:rPr lang="en-US" dirty="0" err="1"/>
              <a:t>slučajevima</a:t>
            </a:r>
            <a:r>
              <a:rPr lang="en-US" dirty="0"/>
              <a:t> </a:t>
            </a:r>
            <a:r>
              <a:rPr lang="en-US" dirty="0" err="1"/>
              <a:t>gde</a:t>
            </a:r>
            <a:r>
              <a:rPr lang="en-US" dirty="0"/>
              <a:t> to </a:t>
            </a:r>
            <a:r>
              <a:rPr lang="en-US" dirty="0" err="1"/>
              <a:t>zahteva</a:t>
            </a:r>
            <a:r>
              <a:rPr lang="en-US" dirty="0"/>
              <a:t> </a:t>
            </a:r>
            <a:r>
              <a:rPr lang="en-US" dirty="0" err="1"/>
              <a:t>proces</a:t>
            </a:r>
            <a:r>
              <a:rPr lang="en-US" dirty="0"/>
              <a:t> </a:t>
            </a:r>
            <a:r>
              <a:rPr lang="en-US" dirty="0" err="1"/>
              <a:t>stvaranja</a:t>
            </a:r>
            <a:r>
              <a:rPr lang="en-US" dirty="0"/>
              <a:t> </a:t>
            </a:r>
            <a:r>
              <a:rPr lang="en-US" dirty="0" err="1"/>
              <a:t>jedinstvenog</a:t>
            </a:r>
            <a:r>
              <a:rPr lang="en-US" dirty="0"/>
              <a:t> </a:t>
            </a:r>
            <a:r>
              <a:rPr lang="en-US" dirty="0" err="1"/>
              <a:t>tržišta</a:t>
            </a:r>
            <a:r>
              <a:rPr lang="en-US" dirty="0"/>
              <a:t>, </a:t>
            </a:r>
            <a:r>
              <a:rPr lang="en-US" dirty="0" err="1"/>
              <a:t>dok</a:t>
            </a:r>
            <a:r>
              <a:rPr lang="en-US" dirty="0"/>
              <a:t>  se  u 94. </a:t>
            </a:r>
            <a:r>
              <a:rPr lang="en-US" dirty="0" err="1"/>
              <a:t>Članu</a:t>
            </a:r>
            <a:r>
              <a:rPr lang="en-US" dirty="0"/>
              <a:t>  </a:t>
            </a:r>
            <a:r>
              <a:rPr lang="en-US" dirty="0" err="1"/>
              <a:t>direktno</a:t>
            </a:r>
            <a:r>
              <a:rPr lang="en-US" dirty="0"/>
              <a:t> </a:t>
            </a:r>
            <a:r>
              <a:rPr lang="en-US" dirty="0" err="1"/>
              <a:t>naglašava</a:t>
            </a:r>
            <a:r>
              <a:rPr lang="en-US" dirty="0"/>
              <a:t> </a:t>
            </a:r>
            <a:r>
              <a:rPr lang="en-US" dirty="0" err="1"/>
              <a:t>da</a:t>
            </a:r>
            <a:r>
              <a:rPr lang="en-US" dirty="0"/>
              <a:t> se </a:t>
            </a:r>
            <a:r>
              <a:rPr lang="en-US" dirty="0" err="1"/>
              <a:t>indirektni</a:t>
            </a:r>
            <a:r>
              <a:rPr lang="en-US" dirty="0"/>
              <a:t> </a:t>
            </a:r>
            <a:r>
              <a:rPr lang="en-US" dirty="0" err="1"/>
              <a:t>porezi</a:t>
            </a:r>
            <a:r>
              <a:rPr lang="en-US" dirty="0"/>
              <a:t> </a:t>
            </a:r>
            <a:r>
              <a:rPr lang="en-US" dirty="0" err="1"/>
              <a:t>moraju</a:t>
            </a:r>
            <a:r>
              <a:rPr lang="en-US" dirty="0"/>
              <a:t> </a:t>
            </a:r>
            <a:r>
              <a:rPr lang="en-US" dirty="0" err="1"/>
              <a:t>harmonizovati</a:t>
            </a:r>
            <a:r>
              <a:rPr lang="en-US" dirty="0"/>
              <a:t>.</a:t>
            </a:r>
          </a:p>
          <a:p>
            <a:pPr algn="just"/>
            <a:r>
              <a:rPr lang="en-US" dirty="0" err="1"/>
              <a:t>Vodeće</a:t>
            </a:r>
            <a:r>
              <a:rPr lang="en-US" dirty="0"/>
              <a:t> </a:t>
            </a:r>
            <a:r>
              <a:rPr lang="en-US" dirty="0" err="1"/>
              <a:t>ličnosti</a:t>
            </a:r>
            <a:r>
              <a:rPr lang="en-US" dirty="0"/>
              <a:t> </a:t>
            </a:r>
            <a:r>
              <a:rPr lang="en-US" dirty="0" err="1"/>
              <a:t>iz</a:t>
            </a:r>
            <a:r>
              <a:rPr lang="en-US" dirty="0"/>
              <a:t> </a:t>
            </a:r>
            <a:r>
              <a:rPr lang="en-US" dirty="0" err="1"/>
              <a:t>oblasti</a:t>
            </a:r>
            <a:r>
              <a:rPr lang="en-US" dirty="0"/>
              <a:t> </a:t>
            </a:r>
            <a:r>
              <a:rPr lang="en-US" dirty="0" err="1"/>
              <a:t>teorije</a:t>
            </a:r>
            <a:r>
              <a:rPr lang="en-US" dirty="0"/>
              <a:t> </a:t>
            </a:r>
            <a:r>
              <a:rPr lang="en-US" dirty="0" err="1"/>
              <a:t>i</a:t>
            </a:r>
            <a:r>
              <a:rPr lang="en-US" dirty="0"/>
              <a:t> </a:t>
            </a:r>
            <a:r>
              <a:rPr lang="en-US" dirty="0" err="1"/>
              <a:t>prakse</a:t>
            </a:r>
            <a:r>
              <a:rPr lang="en-US" dirty="0"/>
              <a:t> </a:t>
            </a:r>
            <a:r>
              <a:rPr lang="en-US" dirty="0" err="1"/>
              <a:t>javnih</a:t>
            </a:r>
            <a:r>
              <a:rPr lang="en-US" dirty="0"/>
              <a:t> </a:t>
            </a:r>
            <a:r>
              <a:rPr lang="en-US" dirty="0" err="1"/>
              <a:t>finansija</a:t>
            </a:r>
            <a:r>
              <a:rPr lang="en-US" dirty="0"/>
              <a:t> </a:t>
            </a:r>
            <a:r>
              <a:rPr lang="en-US" dirty="0" err="1"/>
              <a:t>Evrope</a:t>
            </a:r>
            <a:r>
              <a:rPr lang="en-US" dirty="0"/>
              <a:t> </a:t>
            </a:r>
            <a:r>
              <a:rPr lang="en-US" dirty="0" err="1"/>
              <a:t>i</a:t>
            </a:r>
            <a:r>
              <a:rPr lang="en-US" dirty="0"/>
              <a:t> </a:t>
            </a:r>
            <a:r>
              <a:rPr lang="en-US" dirty="0" err="1"/>
              <a:t>sveta</a:t>
            </a:r>
            <a:r>
              <a:rPr lang="en-US" dirty="0"/>
              <a:t> </a:t>
            </a:r>
            <a:r>
              <a:rPr lang="en-US" dirty="0" err="1"/>
              <a:t>su</a:t>
            </a:r>
            <a:r>
              <a:rPr lang="en-US" dirty="0"/>
              <a:t> </a:t>
            </a:r>
            <a:r>
              <a:rPr lang="en-US" dirty="0" err="1"/>
              <a:t>početkom</a:t>
            </a:r>
            <a:r>
              <a:rPr lang="en-US" dirty="0"/>
              <a:t> 1962. </a:t>
            </a:r>
            <a:r>
              <a:rPr lang="en-US" dirty="0" err="1"/>
              <a:t>godine</a:t>
            </a:r>
            <a:r>
              <a:rPr lang="en-US" dirty="0"/>
              <a:t> </a:t>
            </a:r>
            <a:r>
              <a:rPr lang="en-US" dirty="0" err="1"/>
              <a:t>objavile</a:t>
            </a:r>
            <a:r>
              <a:rPr lang="en-US" dirty="0"/>
              <a:t> </a:t>
            </a:r>
            <a:r>
              <a:rPr lang="en-US" dirty="0" err="1"/>
              <a:t>izveštaj</a:t>
            </a:r>
            <a:r>
              <a:rPr lang="en-US" dirty="0"/>
              <a:t> </a:t>
            </a:r>
            <a:r>
              <a:rPr lang="en-US" dirty="0" err="1"/>
              <a:t>Fiskalnog</a:t>
            </a:r>
            <a:r>
              <a:rPr lang="en-US" dirty="0"/>
              <a:t> </a:t>
            </a:r>
            <a:r>
              <a:rPr lang="en-US" dirty="0" err="1"/>
              <a:t>i</a:t>
            </a:r>
            <a:r>
              <a:rPr lang="en-US" dirty="0"/>
              <a:t> </a:t>
            </a:r>
            <a:r>
              <a:rPr lang="en-US" dirty="0" err="1"/>
              <a:t>finansijskog</a:t>
            </a:r>
            <a:r>
              <a:rPr lang="en-US" dirty="0"/>
              <a:t> </a:t>
            </a:r>
            <a:r>
              <a:rPr lang="en-US" dirty="0" err="1"/>
              <a:t>komiteta</a:t>
            </a:r>
            <a:r>
              <a:rPr lang="en-US" dirty="0"/>
              <a:t> </a:t>
            </a:r>
            <a:r>
              <a:rPr lang="en-US" dirty="0" err="1"/>
              <a:t>koji</a:t>
            </a:r>
            <a:r>
              <a:rPr lang="en-US" dirty="0"/>
              <a:t> je </a:t>
            </a:r>
            <a:r>
              <a:rPr lang="en-US" dirty="0" err="1"/>
              <a:t>postao</a:t>
            </a:r>
            <a:r>
              <a:rPr lang="en-US" dirty="0"/>
              <a:t> </a:t>
            </a:r>
            <a:r>
              <a:rPr lang="en-US" dirty="0" err="1"/>
              <a:t>osnova</a:t>
            </a:r>
            <a:r>
              <a:rPr lang="en-US" dirty="0"/>
              <a:t> </a:t>
            </a:r>
            <a:r>
              <a:rPr lang="en-US" dirty="0" err="1"/>
              <a:t>za</a:t>
            </a:r>
            <a:r>
              <a:rPr lang="en-US" dirty="0"/>
              <a:t> </a:t>
            </a:r>
            <a:r>
              <a:rPr lang="en-US" dirty="0" err="1"/>
              <a:t>usklađivanje</a:t>
            </a:r>
            <a:r>
              <a:rPr lang="en-US" dirty="0"/>
              <a:t> </a:t>
            </a:r>
            <a:r>
              <a:rPr lang="en-US" dirty="0" err="1"/>
              <a:t>poreskih</a:t>
            </a:r>
            <a:r>
              <a:rPr lang="en-US" dirty="0"/>
              <a:t> </a:t>
            </a:r>
            <a:r>
              <a:rPr lang="en-US" dirty="0" err="1" smtClean="0"/>
              <a:t>sistema.Sam</a:t>
            </a:r>
            <a:r>
              <a:rPr lang="en-US" dirty="0" smtClean="0"/>
              <a:t> </a:t>
            </a:r>
            <a:r>
              <a:rPr lang="en-US" dirty="0" err="1"/>
              <a:t>proces</a:t>
            </a:r>
            <a:r>
              <a:rPr lang="en-US" dirty="0"/>
              <a:t> </a:t>
            </a:r>
            <a:r>
              <a:rPr lang="en-US" dirty="0" err="1"/>
              <a:t>harmonizacije</a:t>
            </a:r>
            <a:r>
              <a:rPr lang="en-US" dirty="0"/>
              <a:t> </a:t>
            </a:r>
            <a:r>
              <a:rPr lang="en-US" dirty="0" err="1"/>
              <a:t>trebao</a:t>
            </a:r>
            <a:r>
              <a:rPr lang="en-US" dirty="0"/>
              <a:t> je </a:t>
            </a:r>
            <a:r>
              <a:rPr lang="en-US" dirty="0" err="1"/>
              <a:t>da</a:t>
            </a:r>
            <a:r>
              <a:rPr lang="en-US" dirty="0"/>
              <a:t> </a:t>
            </a:r>
            <a:r>
              <a:rPr lang="en-US" dirty="0" err="1"/>
              <a:t>obuhvati</a:t>
            </a:r>
            <a:r>
              <a:rPr lang="en-US" dirty="0"/>
              <a:t> </a:t>
            </a:r>
            <a:r>
              <a:rPr lang="en-US" dirty="0" err="1"/>
              <a:t>harmonizaciju</a:t>
            </a:r>
            <a:r>
              <a:rPr lang="en-US" dirty="0"/>
              <a:t> u </a:t>
            </a:r>
            <a:r>
              <a:rPr lang="en-US" dirty="0" err="1"/>
              <a:t>okviru</a:t>
            </a:r>
            <a:r>
              <a:rPr lang="en-US" dirty="0"/>
              <a:t> </a:t>
            </a:r>
            <a:r>
              <a:rPr lang="en-US" dirty="0" err="1"/>
              <a:t>direktnih</a:t>
            </a:r>
            <a:r>
              <a:rPr lang="en-US" dirty="0"/>
              <a:t> </a:t>
            </a:r>
            <a:r>
              <a:rPr lang="en-US" dirty="0" err="1"/>
              <a:t>i</a:t>
            </a:r>
            <a:r>
              <a:rPr lang="en-US" dirty="0"/>
              <a:t> </a:t>
            </a:r>
            <a:r>
              <a:rPr lang="en-US" dirty="0" err="1"/>
              <a:t>indirektnih</a:t>
            </a:r>
            <a:r>
              <a:rPr lang="en-US" dirty="0"/>
              <a:t> </a:t>
            </a:r>
            <a:r>
              <a:rPr lang="en-US" dirty="0" err="1"/>
              <a:t>poreza</a:t>
            </a:r>
            <a:r>
              <a:rPr lang="en-US" dirty="0"/>
              <a:t>, </a:t>
            </a:r>
            <a:r>
              <a:rPr lang="en-US" dirty="0" err="1"/>
              <a:t>dvostrukog</a:t>
            </a:r>
            <a:r>
              <a:rPr lang="en-US" dirty="0"/>
              <a:t> </a:t>
            </a:r>
            <a:r>
              <a:rPr lang="en-US" dirty="0" err="1"/>
              <a:t>oporezivanja</a:t>
            </a:r>
            <a:r>
              <a:rPr lang="en-US" dirty="0"/>
              <a:t>, </a:t>
            </a:r>
            <a:r>
              <a:rPr lang="en-US" dirty="0" err="1"/>
              <a:t>te</a:t>
            </a:r>
            <a:r>
              <a:rPr lang="en-US" dirty="0"/>
              <a:t> </a:t>
            </a:r>
            <a:r>
              <a:rPr lang="en-US" dirty="0" err="1"/>
              <a:t>saradnju</a:t>
            </a:r>
            <a:r>
              <a:rPr lang="en-US" dirty="0"/>
              <a:t> </a:t>
            </a:r>
            <a:r>
              <a:rPr lang="en-US" dirty="0" err="1"/>
              <a:t>između</a:t>
            </a:r>
            <a:r>
              <a:rPr lang="en-US" dirty="0"/>
              <a:t> </a:t>
            </a:r>
            <a:r>
              <a:rPr lang="en-US" dirty="0" err="1"/>
              <a:t>poreskih</a:t>
            </a:r>
            <a:r>
              <a:rPr lang="en-US" dirty="0"/>
              <a:t> </a:t>
            </a:r>
            <a:r>
              <a:rPr lang="en-US" dirty="0" err="1"/>
              <a:t>službi</a:t>
            </a:r>
            <a:r>
              <a:rPr lang="en-US" dirty="0"/>
              <a:t> </a:t>
            </a:r>
            <a:r>
              <a:rPr lang="en-US" dirty="0" err="1"/>
              <a:t>zemalja</a:t>
            </a:r>
            <a:r>
              <a:rPr lang="en-US" dirty="0"/>
              <a:t> </a:t>
            </a:r>
            <a:r>
              <a:rPr lang="en-US" dirty="0" err="1"/>
              <a:t>članica</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err="1" smtClean="0"/>
              <a:t>Harmonizacija</a:t>
            </a:r>
            <a:r>
              <a:rPr lang="en-US" sz="2400" dirty="0" smtClean="0"/>
              <a:t> </a:t>
            </a:r>
            <a:r>
              <a:rPr lang="en-US" sz="2400" dirty="0" err="1" smtClean="0"/>
              <a:t>poreza</a:t>
            </a:r>
            <a:r>
              <a:rPr lang="en-US" sz="2400" dirty="0" smtClean="0"/>
              <a:t> u </a:t>
            </a:r>
            <a:r>
              <a:rPr lang="en-US" sz="2400" dirty="0" err="1" smtClean="0"/>
              <a:t>Evropskoj</a:t>
            </a:r>
            <a:r>
              <a:rPr lang="en-US" sz="2400" dirty="0" smtClean="0"/>
              <a:t> </a:t>
            </a:r>
            <a:r>
              <a:rPr lang="en-US" sz="2400" dirty="0" err="1" smtClean="0"/>
              <a:t>uniji</a:t>
            </a:r>
            <a:endParaRPr lang="en-US" sz="2400" dirty="0"/>
          </a:p>
        </p:txBody>
      </p:sp>
      <p:sp>
        <p:nvSpPr>
          <p:cNvPr id="3" name="Content Placeholder 2"/>
          <p:cNvSpPr>
            <a:spLocks noGrp="1"/>
          </p:cNvSpPr>
          <p:nvPr>
            <p:ph idx="1"/>
          </p:nvPr>
        </p:nvSpPr>
        <p:spPr>
          <a:xfrm>
            <a:off x="457200" y="914400"/>
            <a:ext cx="8229600" cy="5562600"/>
          </a:xfrm>
        </p:spPr>
        <p:txBody>
          <a:bodyPr>
            <a:normAutofit fontScale="70000" lnSpcReduction="20000"/>
          </a:bodyPr>
          <a:lstStyle/>
          <a:p>
            <a:pPr algn="just"/>
            <a:r>
              <a:rPr lang="en-US" sz="2200" dirty="0" err="1"/>
              <a:t>Harmonizacija</a:t>
            </a:r>
            <a:r>
              <a:rPr lang="en-US" sz="2200" dirty="0"/>
              <a:t> </a:t>
            </a:r>
            <a:r>
              <a:rPr lang="en-US" sz="2200" dirty="0" err="1"/>
              <a:t>poreza</a:t>
            </a:r>
            <a:r>
              <a:rPr lang="en-US" sz="2200" dirty="0"/>
              <a:t> </a:t>
            </a:r>
            <a:r>
              <a:rPr lang="en-US" sz="2200" dirty="0" err="1"/>
              <a:t>na</a:t>
            </a:r>
            <a:r>
              <a:rPr lang="en-US" sz="2200" dirty="0"/>
              <a:t> </a:t>
            </a:r>
            <a:r>
              <a:rPr lang="en-US" sz="2200" dirty="0" err="1"/>
              <a:t>promet</a:t>
            </a:r>
            <a:r>
              <a:rPr lang="en-US" sz="2200" dirty="0"/>
              <a:t> je </a:t>
            </a:r>
            <a:r>
              <a:rPr lang="en-US" sz="2200" dirty="0" err="1"/>
              <a:t>započela</a:t>
            </a:r>
            <a:r>
              <a:rPr lang="en-US" sz="2200" dirty="0"/>
              <a:t> 1967. </a:t>
            </a:r>
            <a:r>
              <a:rPr lang="en-US" sz="2200" dirty="0" err="1"/>
              <a:t>godine</a:t>
            </a:r>
            <a:r>
              <a:rPr lang="en-US" sz="2200" dirty="0"/>
              <a:t> </a:t>
            </a:r>
            <a:r>
              <a:rPr lang="en-US" sz="2200" dirty="0" err="1"/>
              <a:t>od</a:t>
            </a:r>
            <a:r>
              <a:rPr lang="en-US" sz="2200" dirty="0"/>
              <a:t> </a:t>
            </a:r>
            <a:r>
              <a:rPr lang="en-US" sz="2200" dirty="0" err="1"/>
              <a:t>kada</a:t>
            </a:r>
            <a:r>
              <a:rPr lang="en-US" sz="2200" dirty="0"/>
              <a:t> je </a:t>
            </a:r>
            <a:r>
              <a:rPr lang="en-US" sz="2200" dirty="0" err="1"/>
              <a:t>usvojeno</a:t>
            </a:r>
            <a:r>
              <a:rPr lang="en-US" sz="2200" dirty="0"/>
              <a:t> </a:t>
            </a:r>
            <a:r>
              <a:rPr lang="en-US" sz="2200" dirty="0" err="1"/>
              <a:t>niz</a:t>
            </a:r>
            <a:r>
              <a:rPr lang="en-US" sz="2200" dirty="0"/>
              <a:t> </a:t>
            </a:r>
            <a:r>
              <a:rPr lang="en-US" sz="2200" dirty="0" err="1"/>
              <a:t>direktiva</a:t>
            </a:r>
            <a:r>
              <a:rPr lang="en-US" sz="2200" dirty="0"/>
              <a:t> </a:t>
            </a:r>
            <a:r>
              <a:rPr lang="en-US" sz="2200" dirty="0" err="1"/>
              <a:t>kojima</a:t>
            </a:r>
            <a:r>
              <a:rPr lang="en-US" sz="2200" dirty="0"/>
              <a:t> se u </a:t>
            </a:r>
            <a:r>
              <a:rPr lang="en-US" sz="2200" dirty="0" err="1"/>
              <a:t>zemljama</a:t>
            </a:r>
            <a:r>
              <a:rPr lang="en-US" sz="2200" dirty="0"/>
              <a:t> </a:t>
            </a:r>
            <a:r>
              <a:rPr lang="en-US" sz="2200" dirty="0" err="1"/>
              <a:t>članicama</a:t>
            </a:r>
            <a:r>
              <a:rPr lang="en-US" sz="2200" dirty="0"/>
              <a:t> </a:t>
            </a:r>
            <a:r>
              <a:rPr lang="en-US" sz="2200" dirty="0" err="1"/>
              <a:t>jednofazni</a:t>
            </a:r>
            <a:r>
              <a:rPr lang="en-US" sz="2200" dirty="0"/>
              <a:t> </a:t>
            </a:r>
            <a:r>
              <a:rPr lang="en-US" sz="2200" dirty="0" err="1"/>
              <a:t>porez</a:t>
            </a:r>
            <a:r>
              <a:rPr lang="en-US" sz="2200" dirty="0"/>
              <a:t> </a:t>
            </a:r>
            <a:r>
              <a:rPr lang="en-US" sz="2200" dirty="0" err="1"/>
              <a:t>na</a:t>
            </a:r>
            <a:r>
              <a:rPr lang="en-US" sz="2200" dirty="0"/>
              <a:t> </a:t>
            </a:r>
            <a:r>
              <a:rPr lang="en-US" sz="2200" dirty="0" err="1"/>
              <a:t>promet</a:t>
            </a:r>
            <a:r>
              <a:rPr lang="en-US" sz="2200" dirty="0"/>
              <a:t> u </a:t>
            </a:r>
            <a:r>
              <a:rPr lang="en-US" sz="2200" dirty="0" err="1"/>
              <a:t>fazi</a:t>
            </a:r>
            <a:r>
              <a:rPr lang="en-US" sz="2200" dirty="0"/>
              <a:t> </a:t>
            </a:r>
            <a:r>
              <a:rPr lang="en-US" sz="2200" dirty="0" err="1"/>
              <a:t>maloprodaje</a:t>
            </a:r>
            <a:r>
              <a:rPr lang="en-US" sz="2200" dirty="0"/>
              <a:t> </a:t>
            </a:r>
            <a:r>
              <a:rPr lang="en-US" sz="2200" dirty="0" err="1"/>
              <a:t>i</a:t>
            </a:r>
            <a:r>
              <a:rPr lang="en-US" sz="2200" dirty="0"/>
              <a:t> </a:t>
            </a:r>
            <a:r>
              <a:rPr lang="en-US" sz="2200" dirty="0" err="1"/>
              <a:t>jednofazni</a:t>
            </a:r>
            <a:r>
              <a:rPr lang="en-US" sz="2200" dirty="0"/>
              <a:t> </a:t>
            </a:r>
            <a:r>
              <a:rPr lang="en-US" sz="2200" dirty="0" err="1"/>
              <a:t>porez</a:t>
            </a:r>
            <a:r>
              <a:rPr lang="en-US" sz="2200" dirty="0"/>
              <a:t> </a:t>
            </a:r>
            <a:r>
              <a:rPr lang="en-US" sz="2200" dirty="0" err="1"/>
              <a:t>na</a:t>
            </a:r>
            <a:r>
              <a:rPr lang="en-US" sz="2200" dirty="0"/>
              <a:t> </a:t>
            </a:r>
            <a:r>
              <a:rPr lang="en-US" sz="2200" dirty="0" err="1"/>
              <a:t>promet</a:t>
            </a:r>
            <a:r>
              <a:rPr lang="en-US" sz="2200" dirty="0"/>
              <a:t> u </a:t>
            </a:r>
            <a:r>
              <a:rPr lang="en-US" sz="2200" dirty="0" err="1"/>
              <a:t>fazi</a:t>
            </a:r>
            <a:r>
              <a:rPr lang="en-US" sz="2200" dirty="0"/>
              <a:t> </a:t>
            </a:r>
            <a:r>
              <a:rPr lang="en-US" sz="2200" dirty="0" err="1"/>
              <a:t>veleprodaje</a:t>
            </a:r>
            <a:r>
              <a:rPr lang="en-US" sz="2200" dirty="0"/>
              <a:t> </a:t>
            </a:r>
            <a:r>
              <a:rPr lang="en-US" sz="2200" dirty="0" err="1"/>
              <a:t>koji</a:t>
            </a:r>
            <a:r>
              <a:rPr lang="en-US" sz="2200" dirty="0"/>
              <a:t> je bio </a:t>
            </a:r>
            <a:r>
              <a:rPr lang="en-US" sz="2200" dirty="0" err="1"/>
              <a:t>na</a:t>
            </a:r>
            <a:r>
              <a:rPr lang="en-US" sz="2200" dirty="0"/>
              <a:t> </a:t>
            </a:r>
            <a:r>
              <a:rPr lang="en-US" sz="2200" dirty="0" err="1"/>
              <a:t>snazi</a:t>
            </a:r>
            <a:r>
              <a:rPr lang="en-US" sz="2200" dirty="0"/>
              <a:t> u </a:t>
            </a:r>
            <a:r>
              <a:rPr lang="en-US" sz="2200" dirty="0" err="1"/>
              <a:t>Velikoj</a:t>
            </a:r>
            <a:r>
              <a:rPr lang="en-US" sz="2200" dirty="0"/>
              <a:t> </a:t>
            </a:r>
            <a:r>
              <a:rPr lang="en-US" sz="2200" dirty="0" err="1"/>
              <a:t>Britaniji</a:t>
            </a:r>
            <a:r>
              <a:rPr lang="en-US" sz="2200" dirty="0"/>
              <a:t> </a:t>
            </a:r>
            <a:r>
              <a:rPr lang="en-US" sz="2200" dirty="0" err="1"/>
              <a:t>i</a:t>
            </a:r>
            <a:r>
              <a:rPr lang="en-US" sz="2200" dirty="0"/>
              <a:t> </a:t>
            </a:r>
            <a:r>
              <a:rPr lang="en-US" sz="2200" dirty="0" err="1"/>
              <a:t>Irskoj</a:t>
            </a:r>
            <a:r>
              <a:rPr lang="en-US" sz="2200" dirty="0"/>
              <a:t> </a:t>
            </a:r>
            <a:r>
              <a:rPr lang="en-US" sz="2200" dirty="0" err="1"/>
              <a:t>zamenio</a:t>
            </a:r>
            <a:r>
              <a:rPr lang="en-US" sz="2200" dirty="0"/>
              <a:t> </a:t>
            </a:r>
            <a:r>
              <a:rPr lang="en-US" sz="2200" dirty="0" err="1"/>
              <a:t>jedinstvenim</a:t>
            </a:r>
            <a:r>
              <a:rPr lang="en-US" sz="2200" dirty="0"/>
              <a:t> </a:t>
            </a:r>
            <a:r>
              <a:rPr lang="en-US" sz="2200" dirty="0" err="1"/>
              <a:t>poreskim</a:t>
            </a:r>
            <a:r>
              <a:rPr lang="en-US" sz="2200" dirty="0"/>
              <a:t> </a:t>
            </a:r>
            <a:r>
              <a:rPr lang="en-US" sz="2200" dirty="0" err="1"/>
              <a:t>oblikom</a:t>
            </a:r>
            <a:r>
              <a:rPr lang="en-US" sz="2200" dirty="0"/>
              <a:t>- </a:t>
            </a:r>
            <a:r>
              <a:rPr lang="en-US" sz="2200" dirty="0" err="1"/>
              <a:t>svefaznim</a:t>
            </a:r>
            <a:r>
              <a:rPr lang="en-US" sz="2200" dirty="0"/>
              <a:t> </a:t>
            </a:r>
            <a:r>
              <a:rPr lang="en-US" sz="2200" dirty="0" err="1"/>
              <a:t>nekumulativnim</a:t>
            </a:r>
            <a:r>
              <a:rPr lang="en-US" sz="2200" dirty="0"/>
              <a:t> </a:t>
            </a:r>
            <a:r>
              <a:rPr lang="en-US" sz="2200" dirty="0" err="1"/>
              <a:t>porezom</a:t>
            </a:r>
            <a:r>
              <a:rPr lang="en-US" sz="2200" dirty="0"/>
              <a:t> </a:t>
            </a:r>
            <a:r>
              <a:rPr lang="en-US" sz="2200" dirty="0" err="1"/>
              <a:t>na</a:t>
            </a:r>
            <a:r>
              <a:rPr lang="en-US" sz="2200" dirty="0"/>
              <a:t> </a:t>
            </a:r>
            <a:r>
              <a:rPr lang="en-US" sz="2200" dirty="0" err="1"/>
              <a:t>promet</a:t>
            </a:r>
            <a:r>
              <a:rPr lang="en-US" sz="2200" dirty="0"/>
              <a:t> </a:t>
            </a:r>
            <a:r>
              <a:rPr lang="en-US" sz="2200" dirty="0" err="1"/>
              <a:t>ili</a:t>
            </a:r>
            <a:r>
              <a:rPr lang="en-US" sz="2200" dirty="0"/>
              <a:t> </a:t>
            </a:r>
            <a:r>
              <a:rPr lang="en-US" sz="2200" dirty="0" err="1"/>
              <a:t>porezom</a:t>
            </a:r>
            <a:r>
              <a:rPr lang="en-US" sz="2200" dirty="0"/>
              <a:t> </a:t>
            </a:r>
            <a:r>
              <a:rPr lang="en-US" sz="2200" dirty="0" err="1"/>
              <a:t>na</a:t>
            </a:r>
            <a:r>
              <a:rPr lang="en-US" sz="2200" dirty="0"/>
              <a:t> </a:t>
            </a:r>
            <a:r>
              <a:rPr lang="en-US" sz="2200" dirty="0" err="1"/>
              <a:t>dodatu</a:t>
            </a:r>
            <a:r>
              <a:rPr lang="en-US" sz="2200" dirty="0"/>
              <a:t> </a:t>
            </a:r>
            <a:r>
              <a:rPr lang="en-US" sz="2200" dirty="0" err="1"/>
              <a:t>vrednost</a:t>
            </a:r>
            <a:r>
              <a:rPr lang="en-US" sz="2200" dirty="0"/>
              <a:t> (PDV).</a:t>
            </a:r>
          </a:p>
          <a:p>
            <a:pPr algn="just"/>
            <a:r>
              <a:rPr lang="en-US" sz="2200" dirty="0" err="1"/>
              <a:t>Uobličavanje</a:t>
            </a:r>
            <a:r>
              <a:rPr lang="en-US" sz="2200" dirty="0"/>
              <a:t> PDV u </a:t>
            </a:r>
            <a:r>
              <a:rPr lang="en-US" sz="2200" dirty="0" err="1"/>
              <a:t>okviru</a:t>
            </a:r>
            <a:r>
              <a:rPr lang="en-US" sz="2200" dirty="0"/>
              <a:t> </a:t>
            </a:r>
            <a:r>
              <a:rPr lang="en-US" sz="2200" dirty="0" err="1"/>
              <a:t>Unije</a:t>
            </a:r>
            <a:r>
              <a:rPr lang="en-US" sz="2200" dirty="0"/>
              <a:t> </a:t>
            </a:r>
            <a:r>
              <a:rPr lang="en-US" sz="2200" dirty="0" err="1"/>
              <a:t>završeno</a:t>
            </a:r>
            <a:r>
              <a:rPr lang="en-US" sz="2200" dirty="0"/>
              <a:t> je 1977. </a:t>
            </a:r>
            <a:r>
              <a:rPr lang="en-US" sz="2200" dirty="0" err="1"/>
              <a:t>godine</a:t>
            </a:r>
            <a:r>
              <a:rPr lang="en-US" sz="2200" dirty="0"/>
              <a:t> </a:t>
            </a:r>
            <a:r>
              <a:rPr lang="en-US" sz="2200" dirty="0" err="1"/>
              <a:t>kada</a:t>
            </a:r>
            <a:r>
              <a:rPr lang="en-US" sz="2200" dirty="0"/>
              <a:t> je </a:t>
            </a:r>
            <a:r>
              <a:rPr lang="en-US" sz="2200" dirty="0" err="1"/>
              <a:t>doneta</a:t>
            </a:r>
            <a:r>
              <a:rPr lang="en-US" sz="2200" dirty="0"/>
              <a:t> </a:t>
            </a:r>
            <a:r>
              <a:rPr lang="en-US" sz="2200" dirty="0" err="1"/>
              <a:t>Šesta</a:t>
            </a:r>
            <a:r>
              <a:rPr lang="en-US" sz="2200" dirty="0"/>
              <a:t> </a:t>
            </a:r>
            <a:r>
              <a:rPr lang="en-US" sz="2200" dirty="0" err="1"/>
              <a:t>direktiva</a:t>
            </a:r>
            <a:r>
              <a:rPr lang="en-US" sz="2200" dirty="0"/>
              <a:t>. </a:t>
            </a:r>
            <a:r>
              <a:rPr lang="en-US" sz="2200" dirty="0" err="1"/>
              <a:t>Iako</a:t>
            </a:r>
            <a:r>
              <a:rPr lang="en-US" sz="2200" dirty="0"/>
              <a:t> je </a:t>
            </a:r>
            <a:r>
              <a:rPr lang="en-US" sz="2200" dirty="0" err="1"/>
              <a:t>kasnije</a:t>
            </a:r>
            <a:r>
              <a:rPr lang="en-US" sz="2200" dirty="0"/>
              <a:t> </a:t>
            </a:r>
            <a:r>
              <a:rPr lang="en-US" sz="2200" dirty="0" err="1"/>
              <a:t>više</a:t>
            </a:r>
            <a:r>
              <a:rPr lang="en-US" sz="2200" dirty="0"/>
              <a:t> </a:t>
            </a:r>
            <a:r>
              <a:rPr lang="en-US" sz="2200" dirty="0" err="1"/>
              <a:t>puta</a:t>
            </a:r>
            <a:r>
              <a:rPr lang="en-US" sz="2200" dirty="0"/>
              <a:t> </a:t>
            </a:r>
            <a:r>
              <a:rPr lang="en-US" sz="2200" dirty="0" err="1"/>
              <a:t>dorađivana</a:t>
            </a:r>
            <a:r>
              <a:rPr lang="en-US" sz="2200" dirty="0"/>
              <a:t>, </a:t>
            </a:r>
            <a:r>
              <a:rPr lang="en-US" sz="2200" dirty="0" err="1"/>
              <a:t>ona</a:t>
            </a:r>
            <a:r>
              <a:rPr lang="en-US" sz="2200" dirty="0"/>
              <a:t> je </a:t>
            </a:r>
            <a:r>
              <a:rPr lang="en-US" sz="2200" dirty="0" err="1"/>
              <a:t>osnov</a:t>
            </a:r>
            <a:r>
              <a:rPr lang="en-US" sz="2200" dirty="0"/>
              <a:t> </a:t>
            </a:r>
            <a:r>
              <a:rPr lang="en-US" sz="2200" dirty="0" err="1"/>
              <a:t>za</a:t>
            </a:r>
            <a:r>
              <a:rPr lang="en-US" sz="2200" dirty="0"/>
              <a:t> </a:t>
            </a:r>
            <a:r>
              <a:rPr lang="en-US" sz="2200" dirty="0" err="1"/>
              <a:t>harmonizaciju</a:t>
            </a:r>
            <a:r>
              <a:rPr lang="en-US" sz="2200" dirty="0"/>
              <a:t> </a:t>
            </a:r>
            <a:r>
              <a:rPr lang="en-US" sz="2200" dirty="0" err="1"/>
              <a:t>indirektnih</a:t>
            </a:r>
            <a:r>
              <a:rPr lang="en-US" sz="2200" dirty="0"/>
              <a:t> </a:t>
            </a:r>
            <a:r>
              <a:rPr lang="en-US" sz="2200" dirty="0" err="1"/>
              <a:t>poreza</a:t>
            </a:r>
            <a:r>
              <a:rPr lang="en-US" sz="2200" dirty="0"/>
              <a:t> u EU </a:t>
            </a:r>
            <a:r>
              <a:rPr lang="en-US" sz="2200" dirty="0" err="1"/>
              <a:t>jer</a:t>
            </a:r>
            <a:r>
              <a:rPr lang="en-US" sz="2200" dirty="0"/>
              <a:t> </a:t>
            </a:r>
            <a:r>
              <a:rPr lang="en-US" sz="2200" dirty="0" err="1"/>
              <a:t>su</a:t>
            </a:r>
            <a:r>
              <a:rPr lang="en-US" sz="2200" dirty="0"/>
              <a:t> u </a:t>
            </a:r>
            <a:r>
              <a:rPr lang="en-US" sz="2200" dirty="0" err="1"/>
              <a:t>okviru</a:t>
            </a:r>
            <a:r>
              <a:rPr lang="en-US" sz="2200" dirty="0"/>
              <a:t> </a:t>
            </a:r>
            <a:r>
              <a:rPr lang="en-US" sz="2200" dirty="0" err="1"/>
              <a:t>nje</a:t>
            </a:r>
            <a:r>
              <a:rPr lang="en-US" sz="2200" dirty="0"/>
              <a:t> </a:t>
            </a:r>
            <a:r>
              <a:rPr lang="en-US" sz="2200" dirty="0" err="1"/>
              <a:t>usklađeni</a:t>
            </a:r>
            <a:r>
              <a:rPr lang="en-US" sz="2200" dirty="0"/>
              <a:t> </a:t>
            </a:r>
            <a:r>
              <a:rPr lang="en-US" sz="2200" dirty="0" err="1"/>
              <a:t>osnovni</a:t>
            </a:r>
            <a:r>
              <a:rPr lang="en-US" sz="2200" dirty="0"/>
              <a:t> </a:t>
            </a:r>
            <a:r>
              <a:rPr lang="en-US" sz="2200" dirty="0" err="1"/>
              <a:t>elementi</a:t>
            </a:r>
            <a:r>
              <a:rPr lang="en-US" sz="2200" dirty="0"/>
              <a:t> </a:t>
            </a:r>
            <a:r>
              <a:rPr lang="en-US" sz="2200" dirty="0" err="1"/>
              <a:t>ovog</a:t>
            </a:r>
            <a:r>
              <a:rPr lang="en-US" sz="2200" dirty="0"/>
              <a:t> </a:t>
            </a:r>
            <a:r>
              <a:rPr lang="en-US" sz="2200" dirty="0" err="1"/>
              <a:t>poreza</a:t>
            </a:r>
            <a:r>
              <a:rPr lang="en-US" sz="2200" dirty="0"/>
              <a:t>: </a:t>
            </a:r>
            <a:r>
              <a:rPr lang="en-US" sz="2200" dirty="0" err="1"/>
              <a:t>objekat</a:t>
            </a:r>
            <a:r>
              <a:rPr lang="en-US" sz="2200" dirty="0"/>
              <a:t> </a:t>
            </a:r>
            <a:r>
              <a:rPr lang="en-US" sz="2200" dirty="0" err="1"/>
              <a:t>oporezivanja</a:t>
            </a:r>
            <a:r>
              <a:rPr lang="en-US" sz="2200" dirty="0"/>
              <a:t>, </a:t>
            </a:r>
            <a:r>
              <a:rPr lang="en-US" sz="2200" dirty="0" err="1"/>
              <a:t>poreski</a:t>
            </a:r>
            <a:r>
              <a:rPr lang="en-US" sz="2200" dirty="0"/>
              <a:t> </a:t>
            </a:r>
            <a:r>
              <a:rPr lang="en-US" sz="2200" dirty="0" err="1"/>
              <a:t>obveznik</a:t>
            </a:r>
            <a:r>
              <a:rPr lang="en-US" sz="2200" dirty="0"/>
              <a:t>, </a:t>
            </a:r>
            <a:r>
              <a:rPr lang="en-US" sz="2200" dirty="0" err="1"/>
              <a:t>poreska</a:t>
            </a:r>
            <a:r>
              <a:rPr lang="en-US" sz="2200" dirty="0"/>
              <a:t> </a:t>
            </a:r>
            <a:r>
              <a:rPr lang="en-US" sz="2200" dirty="0" err="1"/>
              <a:t>stopa</a:t>
            </a:r>
            <a:r>
              <a:rPr lang="en-US" sz="2200" dirty="0"/>
              <a:t>, </a:t>
            </a:r>
            <a:r>
              <a:rPr lang="en-US" sz="2200" dirty="0" err="1"/>
              <a:t>poreska</a:t>
            </a:r>
            <a:r>
              <a:rPr lang="en-US" sz="2200" dirty="0"/>
              <a:t> </a:t>
            </a:r>
            <a:r>
              <a:rPr lang="en-US" sz="2200" dirty="0" err="1"/>
              <a:t>oslobođenja</a:t>
            </a:r>
            <a:r>
              <a:rPr lang="en-US" sz="2200" dirty="0"/>
              <a:t>, </a:t>
            </a:r>
            <a:r>
              <a:rPr lang="en-US" sz="2200" dirty="0" err="1"/>
              <a:t>prava</a:t>
            </a:r>
            <a:r>
              <a:rPr lang="en-US" sz="2200" dirty="0"/>
              <a:t> </a:t>
            </a:r>
            <a:r>
              <a:rPr lang="en-US" sz="2200" dirty="0" err="1"/>
              <a:t>na</a:t>
            </a:r>
            <a:r>
              <a:rPr lang="en-US" sz="2200" dirty="0"/>
              <a:t> </a:t>
            </a:r>
            <a:r>
              <a:rPr lang="en-US" sz="2200" dirty="0" err="1"/>
              <a:t>odbitak</a:t>
            </a:r>
            <a:r>
              <a:rPr lang="en-US" sz="2200" dirty="0"/>
              <a:t> </a:t>
            </a:r>
            <a:r>
              <a:rPr lang="en-US" sz="2200" dirty="0" err="1"/>
              <a:t>i</a:t>
            </a:r>
            <a:r>
              <a:rPr lang="en-US" sz="2200" dirty="0"/>
              <a:t> </a:t>
            </a:r>
            <a:r>
              <a:rPr lang="en-US" sz="2200" dirty="0" err="1"/>
              <a:t>obaveze</a:t>
            </a:r>
            <a:r>
              <a:rPr lang="en-US" sz="2200" dirty="0"/>
              <a:t> </a:t>
            </a:r>
            <a:r>
              <a:rPr lang="en-US" sz="2200" dirty="0" err="1"/>
              <a:t>poreskih</a:t>
            </a:r>
            <a:r>
              <a:rPr lang="en-US" sz="2200" dirty="0"/>
              <a:t> </a:t>
            </a:r>
            <a:r>
              <a:rPr lang="en-US" sz="2200" dirty="0" err="1"/>
              <a:t>obveznika</a:t>
            </a:r>
            <a:r>
              <a:rPr lang="en-US" sz="2200" dirty="0"/>
              <a:t>. </a:t>
            </a:r>
            <a:endParaRPr lang="sr-Latn-BA" sz="2200" dirty="0" smtClean="0"/>
          </a:p>
          <a:p>
            <a:pPr algn="just"/>
            <a:r>
              <a:rPr lang="en-US" sz="2400" dirty="0" err="1"/>
              <a:t>Krajem</a:t>
            </a:r>
            <a:r>
              <a:rPr lang="en-US" sz="2400" dirty="0"/>
              <a:t> 1992. ova </a:t>
            </a:r>
            <a:r>
              <a:rPr lang="en-US" sz="2400" dirty="0" err="1"/>
              <a:t>direktiva</a:t>
            </a:r>
            <a:r>
              <a:rPr lang="en-US" sz="2400" dirty="0"/>
              <a:t> je </a:t>
            </a:r>
            <a:r>
              <a:rPr lang="en-US" sz="2400" dirty="0" err="1"/>
              <a:t>dopunjena</a:t>
            </a:r>
            <a:r>
              <a:rPr lang="en-US" sz="2400" dirty="0"/>
              <a:t> </a:t>
            </a:r>
            <a:r>
              <a:rPr lang="en-US" sz="2400" dirty="0" err="1"/>
              <a:t>posebnom</a:t>
            </a:r>
            <a:r>
              <a:rPr lang="en-US" sz="2400" dirty="0"/>
              <a:t> </a:t>
            </a:r>
            <a:r>
              <a:rPr lang="en-US" sz="2400" dirty="0" err="1"/>
              <a:t>direktivom</a:t>
            </a:r>
            <a:r>
              <a:rPr lang="en-US" sz="2400" dirty="0"/>
              <a:t> </a:t>
            </a:r>
            <a:r>
              <a:rPr lang="en-US" sz="2400" dirty="0" err="1"/>
              <a:t>kojom</a:t>
            </a:r>
            <a:r>
              <a:rPr lang="en-US" sz="2400" dirty="0"/>
              <a:t> je </a:t>
            </a:r>
            <a:r>
              <a:rPr lang="en-US" sz="2400" dirty="0" err="1"/>
              <a:t>predviđeno</a:t>
            </a:r>
            <a:r>
              <a:rPr lang="en-US" sz="2400" dirty="0"/>
              <a:t> </a:t>
            </a:r>
            <a:r>
              <a:rPr lang="en-US" sz="2400" dirty="0" err="1"/>
              <a:t>usaglašavanje</a:t>
            </a:r>
            <a:r>
              <a:rPr lang="en-US" sz="2400" dirty="0"/>
              <a:t> </a:t>
            </a:r>
            <a:r>
              <a:rPr lang="en-US" sz="2400" dirty="0" err="1"/>
              <a:t>poreskih</a:t>
            </a:r>
            <a:r>
              <a:rPr lang="en-US" sz="2400" dirty="0"/>
              <a:t> </a:t>
            </a:r>
            <a:r>
              <a:rPr lang="en-US" sz="2400" dirty="0" err="1"/>
              <a:t>stopa</a:t>
            </a:r>
            <a:r>
              <a:rPr lang="en-US" sz="2400" dirty="0"/>
              <a:t> PDV. </a:t>
            </a:r>
            <a:r>
              <a:rPr lang="en-US" sz="2400" dirty="0" err="1"/>
              <a:t>Uvedena</a:t>
            </a:r>
            <a:r>
              <a:rPr lang="en-US" sz="2400" dirty="0"/>
              <a:t> je </a:t>
            </a:r>
            <a:r>
              <a:rPr lang="en-US" sz="2400" dirty="0" err="1"/>
              <a:t>jedna</a:t>
            </a:r>
            <a:r>
              <a:rPr lang="en-US" sz="2400" dirty="0"/>
              <a:t> </a:t>
            </a:r>
            <a:r>
              <a:rPr lang="en-US" sz="2400" dirty="0" err="1"/>
              <a:t>opšta</a:t>
            </a:r>
            <a:r>
              <a:rPr lang="en-US" sz="2400" dirty="0"/>
              <a:t> </a:t>
            </a:r>
            <a:r>
              <a:rPr lang="en-US" sz="2400" dirty="0" err="1"/>
              <a:t>stopa</a:t>
            </a:r>
            <a:r>
              <a:rPr lang="en-US" sz="2400" dirty="0"/>
              <a:t> </a:t>
            </a:r>
            <a:r>
              <a:rPr lang="en-US" sz="2400" dirty="0" err="1"/>
              <a:t>koja</a:t>
            </a:r>
            <a:r>
              <a:rPr lang="en-US" sz="2400" dirty="0"/>
              <a:t> ne </a:t>
            </a:r>
            <a:r>
              <a:rPr lang="en-US" sz="2400" dirty="0" err="1"/>
              <a:t>sme</a:t>
            </a:r>
            <a:r>
              <a:rPr lang="en-US" sz="2400" dirty="0"/>
              <a:t> </a:t>
            </a:r>
            <a:r>
              <a:rPr lang="en-US" sz="2400" dirty="0" err="1"/>
              <a:t>da</a:t>
            </a:r>
            <a:r>
              <a:rPr lang="en-US" sz="2400" dirty="0"/>
              <a:t> </a:t>
            </a:r>
            <a:r>
              <a:rPr lang="en-US" sz="2400" dirty="0" err="1"/>
              <a:t>bude</a:t>
            </a:r>
            <a:r>
              <a:rPr lang="en-US" sz="2400" dirty="0"/>
              <a:t> </a:t>
            </a:r>
            <a:r>
              <a:rPr lang="en-US" sz="2400" dirty="0" err="1"/>
              <a:t>niža</a:t>
            </a:r>
            <a:r>
              <a:rPr lang="en-US" sz="2400" dirty="0"/>
              <a:t> </a:t>
            </a:r>
            <a:r>
              <a:rPr lang="en-US" sz="2400" dirty="0" err="1"/>
              <a:t>od</a:t>
            </a:r>
            <a:r>
              <a:rPr lang="en-US" sz="2400" dirty="0"/>
              <a:t> 15%, a </a:t>
            </a:r>
            <a:r>
              <a:rPr lang="en-US" sz="2400" dirty="0" err="1"/>
              <a:t>dopuštena</a:t>
            </a:r>
            <a:r>
              <a:rPr lang="en-US" sz="2400" dirty="0"/>
              <a:t> je </a:t>
            </a:r>
            <a:r>
              <a:rPr lang="en-US" sz="2400" dirty="0" err="1"/>
              <a:t>upotreba</a:t>
            </a:r>
            <a:r>
              <a:rPr lang="en-US" sz="2400" dirty="0"/>
              <a:t> </a:t>
            </a:r>
            <a:r>
              <a:rPr lang="en-US" sz="2400" dirty="0" err="1"/>
              <a:t>najviše</a:t>
            </a:r>
            <a:r>
              <a:rPr lang="en-US" sz="2400" dirty="0"/>
              <a:t> </a:t>
            </a:r>
            <a:r>
              <a:rPr lang="en-US" sz="2400" dirty="0" err="1"/>
              <a:t>dve</a:t>
            </a:r>
            <a:r>
              <a:rPr lang="en-US" sz="2400" dirty="0"/>
              <a:t> </a:t>
            </a:r>
            <a:r>
              <a:rPr lang="en-US" sz="2400" dirty="0" err="1"/>
              <a:t>snižene</a:t>
            </a:r>
            <a:r>
              <a:rPr lang="en-US" sz="2400" dirty="0"/>
              <a:t> </a:t>
            </a:r>
            <a:r>
              <a:rPr lang="en-US" sz="2400" dirty="0" err="1"/>
              <a:t>stope</a:t>
            </a:r>
            <a:r>
              <a:rPr lang="en-US" sz="2400" dirty="0"/>
              <a:t> </a:t>
            </a:r>
            <a:r>
              <a:rPr lang="en-US" sz="2400" dirty="0" err="1"/>
              <a:t>koje</a:t>
            </a:r>
            <a:r>
              <a:rPr lang="en-US" sz="2400" dirty="0"/>
              <a:t> ne </a:t>
            </a:r>
            <a:r>
              <a:rPr lang="en-US" sz="2400" dirty="0" err="1"/>
              <a:t>smeju</a:t>
            </a:r>
            <a:r>
              <a:rPr lang="en-US" sz="2400" dirty="0"/>
              <a:t> </a:t>
            </a:r>
            <a:r>
              <a:rPr lang="en-US" sz="2400" dirty="0" err="1"/>
              <a:t>da</a:t>
            </a:r>
            <a:r>
              <a:rPr lang="en-US" sz="2400" dirty="0"/>
              <a:t> </a:t>
            </a:r>
            <a:r>
              <a:rPr lang="en-US" sz="2400" dirty="0" err="1"/>
              <a:t>budu</a:t>
            </a:r>
            <a:r>
              <a:rPr lang="en-US" sz="2400" dirty="0"/>
              <a:t> </a:t>
            </a:r>
            <a:r>
              <a:rPr lang="en-US" sz="2400" dirty="0" err="1"/>
              <a:t>manje</a:t>
            </a:r>
            <a:r>
              <a:rPr lang="en-US" sz="2400" dirty="0"/>
              <a:t> </a:t>
            </a:r>
            <a:r>
              <a:rPr lang="en-US" sz="2400" dirty="0" err="1"/>
              <a:t>od</a:t>
            </a:r>
            <a:r>
              <a:rPr lang="en-US" sz="2400" dirty="0"/>
              <a:t> 5% </a:t>
            </a:r>
            <a:r>
              <a:rPr lang="en-US" sz="2400" dirty="0" err="1"/>
              <a:t>i</a:t>
            </a:r>
            <a:r>
              <a:rPr lang="en-US" sz="2400" dirty="0"/>
              <a:t> </a:t>
            </a:r>
            <a:r>
              <a:rPr lang="en-US" sz="2400" dirty="0" err="1"/>
              <a:t>koje</a:t>
            </a:r>
            <a:r>
              <a:rPr lang="en-US" sz="2400" dirty="0"/>
              <a:t> se </a:t>
            </a:r>
            <a:r>
              <a:rPr lang="en-US" sz="2400" dirty="0" err="1"/>
              <a:t>smeju</a:t>
            </a:r>
            <a:r>
              <a:rPr lang="en-US" sz="2400" dirty="0"/>
              <a:t> </a:t>
            </a:r>
            <a:r>
              <a:rPr lang="en-US" sz="2400" dirty="0" err="1"/>
              <a:t>samo</a:t>
            </a:r>
            <a:r>
              <a:rPr lang="en-US" sz="2400" dirty="0"/>
              <a:t> </a:t>
            </a:r>
            <a:r>
              <a:rPr lang="en-US" sz="2400" dirty="0" err="1"/>
              <a:t>primenjivati</a:t>
            </a:r>
            <a:r>
              <a:rPr lang="en-US" sz="2400" dirty="0"/>
              <a:t> </a:t>
            </a:r>
            <a:r>
              <a:rPr lang="en-US" sz="2400" dirty="0" err="1"/>
              <a:t>na</a:t>
            </a:r>
            <a:r>
              <a:rPr lang="en-US" sz="2400" dirty="0"/>
              <a:t> </a:t>
            </a:r>
            <a:r>
              <a:rPr lang="en-US" sz="2400" dirty="0" err="1"/>
              <a:t>isporuku</a:t>
            </a:r>
            <a:r>
              <a:rPr lang="en-US" sz="2400" dirty="0"/>
              <a:t> </a:t>
            </a:r>
            <a:r>
              <a:rPr lang="en-US" sz="2400" dirty="0" err="1"/>
              <a:t>dobara</a:t>
            </a:r>
            <a:r>
              <a:rPr lang="en-US" sz="2400" dirty="0"/>
              <a:t> </a:t>
            </a:r>
            <a:r>
              <a:rPr lang="en-US" sz="2400" dirty="0" err="1"/>
              <a:t>i</a:t>
            </a:r>
            <a:r>
              <a:rPr lang="en-US" sz="2400" dirty="0"/>
              <a:t> </a:t>
            </a:r>
            <a:r>
              <a:rPr lang="en-US" sz="2400" dirty="0" err="1"/>
              <a:t>usluga</a:t>
            </a:r>
            <a:r>
              <a:rPr lang="en-US" sz="2400" dirty="0"/>
              <a:t> </a:t>
            </a:r>
            <a:r>
              <a:rPr lang="en-US" sz="2400" dirty="0" err="1"/>
              <a:t>koje</a:t>
            </a:r>
            <a:r>
              <a:rPr lang="en-US" sz="2400" dirty="0"/>
              <a:t> </a:t>
            </a:r>
            <a:r>
              <a:rPr lang="en-US" sz="2400" dirty="0" err="1"/>
              <a:t>su</a:t>
            </a:r>
            <a:r>
              <a:rPr lang="en-US" sz="2400" dirty="0"/>
              <a:t> </a:t>
            </a:r>
            <a:r>
              <a:rPr lang="en-US" sz="2400" dirty="0" err="1"/>
              <a:t>posebno</a:t>
            </a:r>
            <a:r>
              <a:rPr lang="en-US" sz="2400" dirty="0"/>
              <a:t> </a:t>
            </a:r>
            <a:r>
              <a:rPr lang="en-US" sz="2400" dirty="0" err="1"/>
              <a:t>navedene</a:t>
            </a:r>
            <a:r>
              <a:rPr lang="en-US" sz="2400" dirty="0"/>
              <a:t> u </a:t>
            </a:r>
            <a:r>
              <a:rPr lang="en-US" sz="2400" dirty="0" err="1"/>
              <a:t>aneksu</a:t>
            </a:r>
            <a:r>
              <a:rPr lang="en-US" sz="2400" dirty="0"/>
              <a:t> </a:t>
            </a:r>
            <a:r>
              <a:rPr lang="en-US" sz="2400" dirty="0" err="1"/>
              <a:t>ove</a:t>
            </a:r>
            <a:r>
              <a:rPr lang="en-US" sz="2400" dirty="0"/>
              <a:t> </a:t>
            </a:r>
            <a:r>
              <a:rPr lang="en-US" sz="2400" dirty="0" err="1"/>
              <a:t>direktive</a:t>
            </a:r>
            <a:r>
              <a:rPr lang="en-US" sz="2400" dirty="0"/>
              <a:t>. </a:t>
            </a:r>
            <a:r>
              <a:rPr lang="en-US" sz="2400" dirty="0" err="1"/>
              <a:t>Snižene</a:t>
            </a:r>
            <a:r>
              <a:rPr lang="en-US" sz="2400" dirty="0"/>
              <a:t> </a:t>
            </a:r>
            <a:r>
              <a:rPr lang="en-US" sz="2400" dirty="0" err="1"/>
              <a:t>poreske</a:t>
            </a:r>
            <a:r>
              <a:rPr lang="en-US" sz="2400" dirty="0"/>
              <a:t> </a:t>
            </a:r>
            <a:r>
              <a:rPr lang="en-US" sz="2400" dirty="0" err="1"/>
              <a:t>stope</a:t>
            </a:r>
            <a:r>
              <a:rPr lang="en-US" sz="2400" dirty="0"/>
              <a:t> se </a:t>
            </a:r>
            <a:r>
              <a:rPr lang="en-US" sz="2400" dirty="0" err="1"/>
              <a:t>mogu</a:t>
            </a:r>
            <a:r>
              <a:rPr lang="en-US" sz="2400" dirty="0"/>
              <a:t> </a:t>
            </a:r>
            <a:r>
              <a:rPr lang="en-US" sz="2400" dirty="0" err="1"/>
              <a:t>primenjivati</a:t>
            </a:r>
            <a:r>
              <a:rPr lang="en-US" sz="2400" dirty="0"/>
              <a:t> </a:t>
            </a:r>
            <a:r>
              <a:rPr lang="en-US" sz="2400" dirty="0" err="1"/>
              <a:t>na</a:t>
            </a:r>
            <a:r>
              <a:rPr lang="en-US" sz="2400" dirty="0"/>
              <a:t> </a:t>
            </a:r>
            <a:r>
              <a:rPr lang="en-US" sz="2400" dirty="0" err="1"/>
              <a:t>prehrambene</a:t>
            </a:r>
            <a:r>
              <a:rPr lang="en-US" sz="2400" dirty="0"/>
              <a:t> </a:t>
            </a:r>
            <a:r>
              <a:rPr lang="en-US" sz="2400" dirty="0" err="1"/>
              <a:t>proizvode</a:t>
            </a:r>
            <a:r>
              <a:rPr lang="en-US" sz="2400" dirty="0"/>
              <a:t>, </a:t>
            </a:r>
            <a:r>
              <a:rPr lang="en-US" sz="2400" dirty="0" err="1"/>
              <a:t>vodu</a:t>
            </a:r>
            <a:r>
              <a:rPr lang="en-US" sz="2400" dirty="0"/>
              <a:t>, </a:t>
            </a:r>
            <a:r>
              <a:rPr lang="en-US" sz="2400" dirty="0" err="1"/>
              <a:t>lekove</a:t>
            </a:r>
            <a:r>
              <a:rPr lang="en-US" sz="2400" dirty="0"/>
              <a:t>, </a:t>
            </a:r>
            <a:r>
              <a:rPr lang="en-US" sz="2400" dirty="0" err="1"/>
              <a:t>medicinsku</a:t>
            </a:r>
            <a:r>
              <a:rPr lang="en-US" sz="2400" dirty="0"/>
              <a:t> </a:t>
            </a:r>
            <a:r>
              <a:rPr lang="en-US" sz="2400" dirty="0" err="1"/>
              <a:t>opremu</a:t>
            </a:r>
            <a:r>
              <a:rPr lang="en-US" sz="2400" dirty="0"/>
              <a:t>, </a:t>
            </a:r>
            <a:r>
              <a:rPr lang="en-US" sz="2400" dirty="0" err="1"/>
              <a:t>prevoz</a:t>
            </a:r>
            <a:r>
              <a:rPr lang="en-US" sz="2400" dirty="0"/>
              <a:t> </a:t>
            </a:r>
            <a:r>
              <a:rPr lang="en-US" sz="2400" dirty="0" err="1"/>
              <a:t>putnika</a:t>
            </a:r>
            <a:r>
              <a:rPr lang="en-US" sz="2400" dirty="0"/>
              <a:t>, </a:t>
            </a:r>
            <a:r>
              <a:rPr lang="en-US" sz="2400" dirty="0" err="1"/>
              <a:t>knjige</a:t>
            </a:r>
            <a:r>
              <a:rPr lang="en-US" sz="2400" dirty="0"/>
              <a:t> </a:t>
            </a:r>
            <a:r>
              <a:rPr lang="en-US" sz="2400" dirty="0" err="1"/>
              <a:t>i</a:t>
            </a:r>
            <a:r>
              <a:rPr lang="en-US" sz="2400" dirty="0"/>
              <a:t> </a:t>
            </a:r>
            <a:r>
              <a:rPr lang="en-US" sz="2400" dirty="0" err="1"/>
              <a:t>druge</a:t>
            </a:r>
            <a:r>
              <a:rPr lang="en-US" sz="2400" dirty="0"/>
              <a:t> </a:t>
            </a:r>
            <a:r>
              <a:rPr lang="en-US" sz="2400" dirty="0" err="1"/>
              <a:t>publikacije</a:t>
            </a:r>
            <a:r>
              <a:rPr lang="en-US" sz="2400" dirty="0"/>
              <a:t>, </a:t>
            </a:r>
            <a:r>
              <a:rPr lang="en-US" sz="2400" dirty="0" err="1"/>
              <a:t>usluge</a:t>
            </a:r>
            <a:r>
              <a:rPr lang="en-US" sz="2400" dirty="0"/>
              <a:t> u </a:t>
            </a:r>
            <a:r>
              <a:rPr lang="en-US" sz="2400" dirty="0" err="1"/>
              <a:t>kulturi</a:t>
            </a:r>
            <a:r>
              <a:rPr lang="en-US" sz="2400" dirty="0"/>
              <a:t> </a:t>
            </a:r>
            <a:r>
              <a:rPr lang="en-US" sz="2400" dirty="0" err="1"/>
              <a:t>i</a:t>
            </a:r>
            <a:r>
              <a:rPr lang="en-US" sz="2400" dirty="0"/>
              <a:t> </a:t>
            </a:r>
            <a:r>
              <a:rPr lang="en-US" sz="2400" dirty="0" err="1"/>
              <a:t>sportu</a:t>
            </a:r>
            <a:r>
              <a:rPr lang="en-US" sz="2400" dirty="0"/>
              <a:t>, </a:t>
            </a:r>
            <a:r>
              <a:rPr lang="en-US" sz="2400" dirty="0" err="1"/>
              <a:t>isporuku</a:t>
            </a:r>
            <a:r>
              <a:rPr lang="en-US" sz="2400" dirty="0"/>
              <a:t> </a:t>
            </a:r>
            <a:r>
              <a:rPr lang="en-US" sz="2400" dirty="0" err="1"/>
              <a:t>dobara</a:t>
            </a:r>
            <a:r>
              <a:rPr lang="en-US" sz="2400" dirty="0"/>
              <a:t> </a:t>
            </a:r>
            <a:r>
              <a:rPr lang="en-US" sz="2400" dirty="0" err="1"/>
              <a:t>i</a:t>
            </a:r>
            <a:r>
              <a:rPr lang="en-US" sz="2400" dirty="0"/>
              <a:t> </a:t>
            </a:r>
            <a:r>
              <a:rPr lang="en-US" sz="2400" dirty="0" err="1"/>
              <a:t>pružanje</a:t>
            </a:r>
            <a:r>
              <a:rPr lang="en-US" sz="2400" dirty="0"/>
              <a:t> </a:t>
            </a:r>
            <a:r>
              <a:rPr lang="en-US" sz="2400" dirty="0" err="1"/>
              <a:t>usluga</a:t>
            </a:r>
            <a:r>
              <a:rPr lang="en-US" sz="2400" dirty="0"/>
              <a:t> u </a:t>
            </a:r>
            <a:r>
              <a:rPr lang="en-US" sz="2400" dirty="0" err="1"/>
              <a:t>poljoprivredi</a:t>
            </a:r>
            <a:r>
              <a:rPr lang="en-US" sz="2400" dirty="0"/>
              <a:t>, </a:t>
            </a:r>
            <a:r>
              <a:rPr lang="en-US" sz="2400" dirty="0" err="1"/>
              <a:t>socijalnoj</a:t>
            </a:r>
            <a:r>
              <a:rPr lang="en-US" sz="2400" dirty="0"/>
              <a:t> </a:t>
            </a:r>
            <a:r>
              <a:rPr lang="en-US" sz="2400" dirty="0" err="1"/>
              <a:t>zaštiti</a:t>
            </a:r>
            <a:r>
              <a:rPr lang="en-US" sz="2400" dirty="0"/>
              <a:t> </a:t>
            </a:r>
            <a:r>
              <a:rPr lang="en-US" sz="2400" dirty="0" err="1"/>
              <a:t>i</a:t>
            </a:r>
            <a:r>
              <a:rPr lang="en-US" sz="2400" dirty="0"/>
              <a:t> </a:t>
            </a:r>
            <a:r>
              <a:rPr lang="en-US" sz="2400" dirty="0" err="1"/>
              <a:t>socijalnom</a:t>
            </a:r>
            <a:r>
              <a:rPr lang="en-US" sz="2400" dirty="0"/>
              <a:t> </a:t>
            </a:r>
            <a:r>
              <a:rPr lang="en-US" sz="2400" dirty="0" err="1"/>
              <a:t>osiguranju</a:t>
            </a:r>
            <a:r>
              <a:rPr lang="en-US" sz="2400" dirty="0"/>
              <a:t>, </a:t>
            </a:r>
            <a:r>
              <a:rPr lang="en-US" sz="2400" dirty="0" err="1"/>
              <a:t>pogrebne</a:t>
            </a:r>
            <a:r>
              <a:rPr lang="en-US" sz="2400" dirty="0"/>
              <a:t> </a:t>
            </a:r>
            <a:r>
              <a:rPr lang="en-US" sz="2400" dirty="0" err="1"/>
              <a:t>usluge</a:t>
            </a:r>
            <a:r>
              <a:rPr lang="en-US" sz="2400" dirty="0"/>
              <a:t> </a:t>
            </a:r>
            <a:r>
              <a:rPr lang="en-US" sz="2400" dirty="0" err="1"/>
              <a:t>i</a:t>
            </a:r>
            <a:r>
              <a:rPr lang="en-US" sz="2400" dirty="0"/>
              <a:t> </a:t>
            </a:r>
            <a:r>
              <a:rPr lang="en-US" sz="2400" dirty="0" err="1"/>
              <a:t>opremu</a:t>
            </a:r>
            <a:r>
              <a:rPr lang="en-US" sz="2400" dirty="0"/>
              <a:t> </a:t>
            </a:r>
            <a:r>
              <a:rPr lang="en-US" sz="2400" dirty="0" err="1"/>
              <a:t>te</a:t>
            </a:r>
            <a:r>
              <a:rPr lang="en-US" sz="2400" dirty="0"/>
              <a:t> </a:t>
            </a:r>
            <a:r>
              <a:rPr lang="en-US" sz="2400" dirty="0" err="1"/>
              <a:t>isporuku</a:t>
            </a:r>
            <a:r>
              <a:rPr lang="en-US" sz="2400" dirty="0"/>
              <a:t> </a:t>
            </a:r>
            <a:r>
              <a:rPr lang="en-US" sz="2400" dirty="0" err="1"/>
              <a:t>prirodnog</a:t>
            </a:r>
            <a:r>
              <a:rPr lang="en-US" sz="2400" dirty="0"/>
              <a:t> </a:t>
            </a:r>
            <a:r>
              <a:rPr lang="en-US" sz="2400" dirty="0" err="1"/>
              <a:t>gasa</a:t>
            </a:r>
            <a:r>
              <a:rPr lang="en-US" sz="2400" dirty="0"/>
              <a:t> </a:t>
            </a:r>
            <a:r>
              <a:rPr lang="en-US" sz="2400" dirty="0" err="1"/>
              <a:t>i</a:t>
            </a:r>
            <a:r>
              <a:rPr lang="en-US" sz="2400" dirty="0"/>
              <a:t> </a:t>
            </a:r>
            <a:r>
              <a:rPr lang="en-US" sz="2400" dirty="0" err="1"/>
              <a:t>električne</a:t>
            </a:r>
            <a:r>
              <a:rPr lang="en-US" sz="2400" dirty="0"/>
              <a:t> </a:t>
            </a:r>
            <a:r>
              <a:rPr lang="en-US" sz="2400" dirty="0" err="1"/>
              <a:t>energije</a:t>
            </a:r>
            <a:r>
              <a:rPr lang="en-US" sz="2400" dirty="0"/>
              <a:t>.</a:t>
            </a:r>
          </a:p>
          <a:p>
            <a:pPr algn="just"/>
            <a:r>
              <a:rPr lang="en-US" sz="2400" dirty="0"/>
              <a:t>Pored </a:t>
            </a:r>
            <a:r>
              <a:rPr lang="en-US" sz="2400" dirty="0" err="1"/>
              <a:t>ovoga</a:t>
            </a:r>
            <a:r>
              <a:rPr lang="en-US" sz="2400" dirty="0"/>
              <a:t>, </a:t>
            </a:r>
            <a:r>
              <a:rPr lang="en-US" sz="2400" dirty="0" err="1"/>
              <a:t>predviđena</a:t>
            </a:r>
            <a:r>
              <a:rPr lang="en-US" sz="2400" dirty="0"/>
              <a:t> </a:t>
            </a:r>
            <a:r>
              <a:rPr lang="en-US" sz="2400" dirty="0" err="1"/>
              <a:t>su</a:t>
            </a:r>
            <a:r>
              <a:rPr lang="en-US" sz="2400" dirty="0"/>
              <a:t> </a:t>
            </a:r>
            <a:r>
              <a:rPr lang="en-US" sz="2400" dirty="0" err="1"/>
              <a:t>i</a:t>
            </a:r>
            <a:r>
              <a:rPr lang="en-US" sz="2400" dirty="0"/>
              <a:t> </a:t>
            </a:r>
            <a:r>
              <a:rPr lang="en-US" sz="2400" dirty="0" err="1"/>
              <a:t>oslobođenja</a:t>
            </a:r>
            <a:r>
              <a:rPr lang="en-US" sz="2400" dirty="0"/>
              <a:t> </a:t>
            </a:r>
            <a:r>
              <a:rPr lang="en-US" sz="2400" dirty="0" err="1"/>
              <a:t>bez</a:t>
            </a:r>
            <a:r>
              <a:rPr lang="en-US" sz="2400" dirty="0"/>
              <a:t> </a:t>
            </a:r>
            <a:r>
              <a:rPr lang="en-US" sz="2400" dirty="0" err="1"/>
              <a:t>prava</a:t>
            </a:r>
            <a:r>
              <a:rPr lang="en-US" sz="2400" dirty="0"/>
              <a:t> </a:t>
            </a:r>
            <a:r>
              <a:rPr lang="en-US" sz="2400" dirty="0" err="1"/>
              <a:t>na</a:t>
            </a:r>
            <a:r>
              <a:rPr lang="en-US" sz="2400" dirty="0"/>
              <a:t> </a:t>
            </a:r>
            <a:r>
              <a:rPr lang="en-US" sz="2400" dirty="0" err="1"/>
              <a:t>poreski</a:t>
            </a:r>
            <a:r>
              <a:rPr lang="en-US" sz="2400" dirty="0"/>
              <a:t> </a:t>
            </a:r>
            <a:r>
              <a:rPr lang="en-US" sz="2400" dirty="0" err="1"/>
              <a:t>odbitak</a:t>
            </a:r>
            <a:r>
              <a:rPr lang="en-US" sz="2400" dirty="0"/>
              <a:t> </a:t>
            </a:r>
            <a:r>
              <a:rPr lang="en-US" sz="2400" dirty="0" err="1"/>
              <a:t>i</a:t>
            </a:r>
            <a:r>
              <a:rPr lang="en-US" sz="2400" dirty="0"/>
              <a:t> </a:t>
            </a:r>
            <a:r>
              <a:rPr lang="en-US" sz="2400" dirty="0" err="1"/>
              <a:t>odnose</a:t>
            </a:r>
            <a:r>
              <a:rPr lang="en-US" sz="2400" dirty="0"/>
              <a:t> se </a:t>
            </a:r>
            <a:r>
              <a:rPr lang="en-US" sz="2400" dirty="0" err="1"/>
              <a:t>na</a:t>
            </a:r>
            <a:r>
              <a:rPr lang="en-US" sz="2400" dirty="0"/>
              <a:t> </a:t>
            </a:r>
            <a:r>
              <a:rPr lang="en-US" sz="2400" dirty="0" err="1"/>
              <a:t>usluge</a:t>
            </a:r>
            <a:r>
              <a:rPr lang="en-US" sz="2400" dirty="0"/>
              <a:t> </a:t>
            </a:r>
            <a:r>
              <a:rPr lang="en-US" sz="2400" dirty="0" err="1"/>
              <a:t>od</a:t>
            </a:r>
            <a:r>
              <a:rPr lang="en-US" sz="2400" dirty="0"/>
              <a:t> </a:t>
            </a:r>
            <a:r>
              <a:rPr lang="en-US" sz="2400" dirty="0" err="1"/>
              <a:t>opšteg</a:t>
            </a:r>
            <a:r>
              <a:rPr lang="en-US" sz="2400" dirty="0"/>
              <a:t> </a:t>
            </a:r>
            <a:r>
              <a:rPr lang="en-US" sz="2400" dirty="0" err="1"/>
              <a:t>interesa</a:t>
            </a:r>
            <a:r>
              <a:rPr lang="en-US" sz="2400" dirty="0"/>
              <a:t> </a:t>
            </a:r>
            <a:r>
              <a:rPr lang="en-US" sz="2400" dirty="0" err="1"/>
              <a:t>i</a:t>
            </a:r>
            <a:r>
              <a:rPr lang="en-US" sz="2400" dirty="0"/>
              <a:t> </a:t>
            </a:r>
            <a:r>
              <a:rPr lang="en-US" sz="2400" dirty="0" err="1"/>
              <a:t>usluge</a:t>
            </a:r>
            <a:r>
              <a:rPr lang="en-US" sz="2400" dirty="0"/>
              <a:t> u </a:t>
            </a:r>
            <a:r>
              <a:rPr lang="en-US" sz="2400" dirty="0" err="1"/>
              <a:t>funkciji</a:t>
            </a:r>
            <a:r>
              <a:rPr lang="en-US" sz="2400" dirty="0"/>
              <a:t> </a:t>
            </a:r>
            <a:r>
              <a:rPr lang="en-US" sz="2400" dirty="0" err="1"/>
              <a:t>razvoja</a:t>
            </a:r>
            <a:r>
              <a:rPr lang="en-US" sz="2400" dirty="0"/>
              <a:t> </a:t>
            </a:r>
            <a:r>
              <a:rPr lang="en-US" sz="2400" dirty="0" err="1"/>
              <a:t>države</a:t>
            </a:r>
            <a:r>
              <a:rPr lang="en-US" sz="2400" dirty="0"/>
              <a:t>. </a:t>
            </a:r>
          </a:p>
          <a:p>
            <a:pPr algn="just"/>
            <a:r>
              <a:rPr lang="en-US" sz="2400" dirty="0" err="1"/>
              <a:t>Evropska</a:t>
            </a:r>
            <a:r>
              <a:rPr lang="en-US" sz="2400" dirty="0"/>
              <a:t> </a:t>
            </a:r>
            <a:r>
              <a:rPr lang="en-US" sz="2400" dirty="0" err="1"/>
              <a:t>unija</a:t>
            </a:r>
            <a:r>
              <a:rPr lang="en-US" sz="2400" dirty="0"/>
              <a:t> je 2003. </a:t>
            </a:r>
            <a:r>
              <a:rPr lang="en-US" sz="2400" dirty="0" err="1"/>
              <a:t>godina</a:t>
            </a:r>
            <a:r>
              <a:rPr lang="en-US" sz="2400" dirty="0"/>
              <a:t>, </a:t>
            </a:r>
            <a:r>
              <a:rPr lang="en-US" sz="2400" dirty="0" err="1"/>
              <a:t>očekujući</a:t>
            </a:r>
            <a:r>
              <a:rPr lang="en-US" sz="2400" dirty="0"/>
              <a:t> </a:t>
            </a:r>
            <a:r>
              <a:rPr lang="en-US" sz="2400" dirty="0" err="1"/>
              <a:t>priključenje</a:t>
            </a:r>
            <a:r>
              <a:rPr lang="en-US" sz="2400" dirty="0"/>
              <a:t> </a:t>
            </a:r>
            <a:r>
              <a:rPr lang="en-US" sz="2400" dirty="0" err="1"/>
              <a:t>niza</a:t>
            </a:r>
            <a:r>
              <a:rPr lang="en-US" sz="2400" dirty="0"/>
              <a:t> </a:t>
            </a:r>
            <a:r>
              <a:rPr lang="en-US" sz="2400" dirty="0" err="1"/>
              <a:t>novih</a:t>
            </a:r>
            <a:r>
              <a:rPr lang="en-US" sz="2400" dirty="0"/>
              <a:t> </a:t>
            </a:r>
            <a:r>
              <a:rPr lang="en-US" sz="2400" dirty="0" err="1"/>
              <a:t>članica</a:t>
            </a:r>
            <a:r>
              <a:rPr lang="en-US" sz="2400" dirty="0"/>
              <a:t>, </a:t>
            </a:r>
            <a:r>
              <a:rPr lang="en-US" sz="2400" dirty="0" err="1"/>
              <a:t>pokrenula</a:t>
            </a:r>
            <a:r>
              <a:rPr lang="en-US" sz="2400" dirty="0"/>
              <a:t> </a:t>
            </a:r>
            <a:r>
              <a:rPr lang="en-US" sz="2400" dirty="0" err="1"/>
              <a:t>novu</a:t>
            </a:r>
            <a:r>
              <a:rPr lang="en-US" sz="2400" dirty="0"/>
              <a:t> </a:t>
            </a:r>
            <a:r>
              <a:rPr lang="en-US" sz="2400" dirty="0" err="1"/>
              <a:t>inicijativu</a:t>
            </a:r>
            <a:r>
              <a:rPr lang="en-US" sz="2400" dirty="0"/>
              <a:t> </a:t>
            </a:r>
            <a:r>
              <a:rPr lang="en-US" sz="2400" dirty="0" err="1"/>
              <a:t>na</a:t>
            </a:r>
            <a:r>
              <a:rPr lang="en-US" sz="2400" dirty="0"/>
              <a:t> </a:t>
            </a:r>
            <a:r>
              <a:rPr lang="en-US" sz="2400" dirty="0" err="1"/>
              <a:t>usaglašavanju</a:t>
            </a:r>
            <a:r>
              <a:rPr lang="en-US" sz="2400" dirty="0"/>
              <a:t> </a:t>
            </a:r>
            <a:r>
              <a:rPr lang="en-US" sz="2400" dirty="0" err="1"/>
              <a:t>poreskih</a:t>
            </a:r>
            <a:r>
              <a:rPr lang="en-US" sz="2400" dirty="0"/>
              <a:t> </a:t>
            </a:r>
            <a:r>
              <a:rPr lang="en-US" sz="2400" dirty="0" err="1"/>
              <a:t>stopa</a:t>
            </a:r>
            <a:r>
              <a:rPr lang="en-US" sz="2400" dirty="0"/>
              <a:t> PDV </a:t>
            </a:r>
            <a:r>
              <a:rPr lang="en-US" sz="2400" dirty="0" err="1"/>
              <a:t>jer</a:t>
            </a:r>
            <a:r>
              <a:rPr lang="en-US" sz="2400" dirty="0"/>
              <a:t> je </a:t>
            </a:r>
            <a:r>
              <a:rPr lang="en-US" sz="2400" dirty="0" err="1"/>
              <a:t>bila</a:t>
            </a:r>
            <a:r>
              <a:rPr lang="en-US" sz="2400" dirty="0"/>
              <a:t> je </a:t>
            </a:r>
            <a:r>
              <a:rPr lang="en-US" sz="2400" dirty="0" err="1"/>
              <a:t>primetna</a:t>
            </a:r>
            <a:r>
              <a:rPr lang="en-US" sz="2400" dirty="0"/>
              <a:t> </a:t>
            </a:r>
            <a:r>
              <a:rPr lang="en-US" sz="2400" dirty="0" err="1"/>
              <a:t>velika</a:t>
            </a:r>
            <a:r>
              <a:rPr lang="en-US" sz="2400" dirty="0"/>
              <a:t> </a:t>
            </a:r>
            <a:r>
              <a:rPr lang="en-US" sz="2400" dirty="0" err="1"/>
              <a:t>razlika</a:t>
            </a:r>
            <a:r>
              <a:rPr lang="en-US" sz="2400" dirty="0"/>
              <a:t> u </a:t>
            </a:r>
            <a:r>
              <a:rPr lang="en-US" sz="2400" dirty="0" err="1"/>
              <a:t>stopama</a:t>
            </a:r>
            <a:r>
              <a:rPr lang="en-US" sz="2400" dirty="0"/>
              <a:t> </a:t>
            </a:r>
            <a:r>
              <a:rPr lang="en-US" sz="2400" dirty="0" err="1"/>
              <a:t>kod</a:t>
            </a:r>
            <a:r>
              <a:rPr lang="en-US" sz="2400" dirty="0"/>
              <a:t> </a:t>
            </a:r>
            <a:r>
              <a:rPr lang="en-US" sz="2400" dirty="0" err="1"/>
              <a:t>starih</a:t>
            </a:r>
            <a:r>
              <a:rPr lang="en-US" sz="2400" dirty="0"/>
              <a:t> </a:t>
            </a:r>
            <a:r>
              <a:rPr lang="en-US" sz="2400" dirty="0" err="1"/>
              <a:t>članica</a:t>
            </a:r>
            <a:r>
              <a:rPr lang="en-US" sz="2400" dirty="0"/>
              <a:t> </a:t>
            </a:r>
            <a:r>
              <a:rPr lang="en-US" sz="2400" dirty="0" err="1"/>
              <a:t>i</a:t>
            </a:r>
            <a:r>
              <a:rPr lang="en-US" sz="2400" dirty="0"/>
              <a:t> </a:t>
            </a:r>
            <a:r>
              <a:rPr lang="en-US" sz="2400" dirty="0" err="1"/>
              <a:t>zemalja</a:t>
            </a:r>
            <a:r>
              <a:rPr lang="en-US" sz="2400" dirty="0"/>
              <a:t> </a:t>
            </a:r>
            <a:r>
              <a:rPr lang="en-US" sz="2400" dirty="0" err="1"/>
              <a:t>koje</a:t>
            </a:r>
            <a:r>
              <a:rPr lang="en-US" sz="2400" dirty="0"/>
              <a:t> </a:t>
            </a:r>
            <a:r>
              <a:rPr lang="en-US" sz="2400" dirty="0" err="1"/>
              <a:t>su</a:t>
            </a:r>
            <a:r>
              <a:rPr lang="en-US" sz="2400" dirty="0"/>
              <a:t> se </a:t>
            </a:r>
            <a:r>
              <a:rPr lang="en-US" sz="2400" dirty="0" err="1"/>
              <a:t>spremale</a:t>
            </a:r>
            <a:r>
              <a:rPr lang="en-US" sz="2400" dirty="0"/>
              <a:t> </a:t>
            </a:r>
            <a:r>
              <a:rPr lang="en-US" sz="2400" dirty="0" err="1"/>
              <a:t>za</a:t>
            </a:r>
            <a:r>
              <a:rPr lang="en-US" sz="2400" dirty="0"/>
              <a:t> </a:t>
            </a:r>
            <a:r>
              <a:rPr lang="en-US" sz="2400" dirty="0" err="1"/>
              <a:t>ulazak</a:t>
            </a:r>
            <a:r>
              <a:rPr lang="en-US" sz="2400" dirty="0"/>
              <a:t>. </a:t>
            </a:r>
            <a:r>
              <a:rPr lang="en-US" sz="2400" dirty="0" err="1"/>
              <a:t>Ovde</a:t>
            </a:r>
            <a:r>
              <a:rPr lang="en-US" sz="2400" dirty="0"/>
              <a:t> </a:t>
            </a:r>
            <a:r>
              <a:rPr lang="en-US" sz="2400" dirty="0" err="1"/>
              <a:t>treba</a:t>
            </a:r>
            <a:r>
              <a:rPr lang="en-US" sz="2400" dirty="0"/>
              <a:t> </a:t>
            </a:r>
            <a:r>
              <a:rPr lang="en-US" sz="2400" dirty="0" err="1"/>
              <a:t>napomenuti</a:t>
            </a:r>
            <a:r>
              <a:rPr lang="en-US" sz="2400" dirty="0"/>
              <a:t> </a:t>
            </a:r>
            <a:r>
              <a:rPr lang="en-US" sz="2400" dirty="0" err="1"/>
              <a:t>da</a:t>
            </a:r>
            <a:r>
              <a:rPr lang="en-US" sz="2400" dirty="0"/>
              <a:t> je </a:t>
            </a:r>
            <a:r>
              <a:rPr lang="en-US" sz="2400" dirty="0" err="1"/>
              <a:t>uvođenje</a:t>
            </a:r>
            <a:r>
              <a:rPr lang="en-US" sz="2400" dirty="0"/>
              <a:t> </a:t>
            </a:r>
            <a:r>
              <a:rPr lang="en-US" sz="2400" dirty="0" err="1"/>
              <a:t>evropskog</a:t>
            </a:r>
            <a:r>
              <a:rPr lang="en-US" sz="2400" dirty="0"/>
              <a:t> </a:t>
            </a:r>
            <a:r>
              <a:rPr lang="en-US" sz="2400" dirty="0" err="1"/>
              <a:t>tipa</a:t>
            </a:r>
            <a:r>
              <a:rPr lang="en-US" sz="2400" dirty="0"/>
              <a:t> PDV </a:t>
            </a:r>
            <a:r>
              <a:rPr lang="en-US" sz="2400" dirty="0" err="1"/>
              <a:t>uslov</a:t>
            </a:r>
            <a:r>
              <a:rPr lang="en-US" sz="2400" dirty="0"/>
              <a:t> </a:t>
            </a:r>
            <a:r>
              <a:rPr lang="en-US" sz="2400" dirty="0" err="1"/>
              <a:t>za</a:t>
            </a:r>
            <a:r>
              <a:rPr lang="en-US" sz="2400" dirty="0"/>
              <a:t> </a:t>
            </a:r>
            <a:r>
              <a:rPr lang="en-US" sz="2400" dirty="0" err="1"/>
              <a:t>priključenje</a:t>
            </a:r>
            <a:r>
              <a:rPr lang="en-US" sz="2400" dirty="0"/>
              <a:t> </a:t>
            </a:r>
            <a:r>
              <a:rPr lang="en-US" sz="2400" dirty="0" err="1"/>
              <a:t>Uniji</a:t>
            </a:r>
            <a:r>
              <a:rPr lang="en-US" sz="2400" dirty="0"/>
              <a:t>. </a:t>
            </a:r>
          </a:p>
          <a:p>
            <a:endParaRPr lang="en-US" sz="22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Autofit/>
          </a:bodyPr>
          <a:lstStyle/>
          <a:p>
            <a:pPr algn="just"/>
            <a:r>
              <a:rPr lang="en-US" sz="2400" dirty="0" err="1"/>
              <a:t>Komisija</a:t>
            </a:r>
            <a:r>
              <a:rPr lang="en-US" sz="2400" dirty="0"/>
              <a:t> </a:t>
            </a:r>
            <a:r>
              <a:rPr lang="en-US" sz="2400" dirty="0" err="1"/>
              <a:t>donosi</a:t>
            </a:r>
            <a:r>
              <a:rPr lang="en-US" sz="2400" dirty="0"/>
              <a:t> </a:t>
            </a:r>
            <a:r>
              <a:rPr lang="en-US" sz="2400" dirty="0" err="1"/>
              <a:t>novu</a:t>
            </a:r>
            <a:r>
              <a:rPr lang="en-US" sz="2400" dirty="0"/>
              <a:t> </a:t>
            </a:r>
            <a:r>
              <a:rPr lang="en-US" sz="2400" dirty="0" err="1"/>
              <a:t>direktivu</a:t>
            </a:r>
            <a:r>
              <a:rPr lang="en-US" sz="2400" dirty="0"/>
              <a:t> (</a:t>
            </a:r>
            <a:r>
              <a:rPr lang="en-US" sz="2400" dirty="0" err="1"/>
              <a:t>Europen</a:t>
            </a:r>
            <a:r>
              <a:rPr lang="en-US" sz="2400" dirty="0"/>
              <a:t> Council, Directive 2008/117/EC) </a:t>
            </a:r>
            <a:r>
              <a:rPr lang="en-US" sz="2400" dirty="0" err="1"/>
              <a:t>koja</a:t>
            </a:r>
            <a:r>
              <a:rPr lang="en-US" sz="2400" dirty="0"/>
              <a:t> se </a:t>
            </a:r>
            <a:r>
              <a:rPr lang="en-US" sz="2400" dirty="0" err="1"/>
              <a:t>odnosi</a:t>
            </a:r>
            <a:r>
              <a:rPr lang="en-US" sz="2400" dirty="0"/>
              <a:t> </a:t>
            </a:r>
            <a:r>
              <a:rPr lang="en-US" sz="2400" dirty="0" err="1"/>
              <a:t>na</a:t>
            </a:r>
            <a:r>
              <a:rPr lang="en-US" sz="2400" dirty="0"/>
              <a:t> </a:t>
            </a:r>
            <a:r>
              <a:rPr lang="en-US" sz="2400" dirty="0" err="1"/>
              <a:t>prevenciju</a:t>
            </a:r>
            <a:r>
              <a:rPr lang="en-US" sz="2400" dirty="0"/>
              <a:t> </a:t>
            </a:r>
            <a:r>
              <a:rPr lang="en-US" sz="2400" dirty="0" err="1"/>
              <a:t>poreske</a:t>
            </a:r>
            <a:r>
              <a:rPr lang="en-US" sz="2400" dirty="0"/>
              <a:t> </a:t>
            </a:r>
            <a:r>
              <a:rPr lang="en-US" sz="2400" dirty="0" err="1"/>
              <a:t>evazije</a:t>
            </a:r>
            <a:r>
              <a:rPr lang="en-US" sz="2400" dirty="0"/>
              <a:t> </a:t>
            </a:r>
            <a:r>
              <a:rPr lang="en-US" sz="2400" dirty="0" err="1"/>
              <a:t>i</a:t>
            </a:r>
            <a:r>
              <a:rPr lang="en-US" sz="2400" dirty="0"/>
              <a:t> </a:t>
            </a:r>
            <a:r>
              <a:rPr lang="en-US" sz="2400" dirty="0" err="1"/>
              <a:t>poreskih</a:t>
            </a:r>
            <a:r>
              <a:rPr lang="en-US" sz="2400" dirty="0"/>
              <a:t> </a:t>
            </a:r>
            <a:r>
              <a:rPr lang="en-US" sz="2400" dirty="0" err="1"/>
              <a:t>utaja</a:t>
            </a:r>
            <a:r>
              <a:rPr lang="en-US" sz="2400" dirty="0"/>
              <a:t>. Ova </a:t>
            </a:r>
            <a:r>
              <a:rPr lang="en-US" sz="2400" dirty="0" err="1"/>
              <a:t>direktiva</a:t>
            </a:r>
            <a:r>
              <a:rPr lang="en-US" sz="2400" dirty="0"/>
              <a:t> </a:t>
            </a:r>
            <a:r>
              <a:rPr lang="en-US" sz="2400" dirty="0" err="1"/>
              <a:t>propisuje</a:t>
            </a:r>
            <a:r>
              <a:rPr lang="en-US" sz="2400" dirty="0"/>
              <a:t>:</a:t>
            </a:r>
          </a:p>
          <a:p>
            <a:pPr algn="just">
              <a:buNone/>
            </a:pPr>
            <a:r>
              <a:rPr lang="en-US" sz="2400" dirty="0"/>
              <a:t>-</a:t>
            </a:r>
            <a:r>
              <a:rPr lang="en-US" sz="2400" dirty="0" err="1"/>
              <a:t>sastavljanje</a:t>
            </a:r>
            <a:r>
              <a:rPr lang="en-US" sz="2400" dirty="0"/>
              <a:t> </a:t>
            </a:r>
            <a:r>
              <a:rPr lang="en-US" sz="2400" dirty="0" err="1"/>
              <a:t>jednomesečnih</a:t>
            </a:r>
            <a:r>
              <a:rPr lang="en-US" sz="2400" dirty="0"/>
              <a:t> </a:t>
            </a:r>
            <a:r>
              <a:rPr lang="en-US" sz="2400" dirty="0" err="1"/>
              <a:t>izveštaja</a:t>
            </a:r>
            <a:r>
              <a:rPr lang="en-US" sz="2400" dirty="0"/>
              <a:t> o </a:t>
            </a:r>
            <a:r>
              <a:rPr lang="en-US" sz="2400" dirty="0" err="1"/>
              <a:t>prometu</a:t>
            </a:r>
            <a:r>
              <a:rPr lang="en-US" sz="2400" dirty="0"/>
              <a:t> </a:t>
            </a:r>
            <a:r>
              <a:rPr lang="en-US" sz="2400" dirty="0" err="1"/>
              <a:t>proizvoda</a:t>
            </a:r>
            <a:r>
              <a:rPr lang="en-US" sz="2400" dirty="0"/>
              <a:t> </a:t>
            </a:r>
            <a:r>
              <a:rPr lang="en-US" sz="2400" dirty="0" err="1"/>
              <a:t>unutar</a:t>
            </a:r>
            <a:r>
              <a:rPr lang="en-US" sz="2400" dirty="0"/>
              <a:t> </a:t>
            </a:r>
            <a:r>
              <a:rPr lang="en-US" sz="2400" dirty="0" err="1"/>
              <a:t>Unije</a:t>
            </a:r>
            <a:r>
              <a:rPr lang="en-US" sz="2400" dirty="0"/>
              <a:t>, </a:t>
            </a:r>
            <a:r>
              <a:rPr lang="en-US" sz="2400" dirty="0" err="1"/>
              <a:t>dakle</a:t>
            </a:r>
            <a:r>
              <a:rPr lang="en-US" sz="2400" dirty="0"/>
              <a:t> o </a:t>
            </a:r>
            <a:r>
              <a:rPr lang="en-US" sz="2400" dirty="0" err="1"/>
              <a:t>prometu</a:t>
            </a:r>
            <a:r>
              <a:rPr lang="en-US" sz="2400" dirty="0"/>
              <a:t> </a:t>
            </a:r>
            <a:r>
              <a:rPr lang="en-US" sz="2400" dirty="0" err="1"/>
              <a:t>između</a:t>
            </a:r>
            <a:r>
              <a:rPr lang="en-US" sz="2400" dirty="0"/>
              <a:t> </a:t>
            </a:r>
            <a:r>
              <a:rPr lang="en-US" sz="2400" dirty="0" err="1"/>
              <a:t>članica</a:t>
            </a:r>
            <a:r>
              <a:rPr lang="en-US" sz="2400" dirty="0"/>
              <a:t>, </a:t>
            </a:r>
          </a:p>
          <a:p>
            <a:pPr algn="just">
              <a:buNone/>
            </a:pPr>
            <a:r>
              <a:rPr lang="en-US" sz="2400" dirty="0"/>
              <a:t>- </a:t>
            </a:r>
            <a:r>
              <a:rPr lang="en-US" sz="2400" dirty="0" err="1"/>
              <a:t>određivanje</a:t>
            </a:r>
            <a:r>
              <a:rPr lang="en-US" sz="2400" dirty="0"/>
              <a:t> </a:t>
            </a:r>
            <a:r>
              <a:rPr lang="en-US" sz="2400" dirty="0" err="1"/>
              <a:t>istih</a:t>
            </a:r>
            <a:r>
              <a:rPr lang="en-US" sz="2400" dirty="0"/>
              <a:t> </a:t>
            </a:r>
            <a:r>
              <a:rPr lang="en-US" sz="2400" dirty="0" err="1"/>
              <a:t>poreskih</a:t>
            </a:r>
            <a:r>
              <a:rPr lang="en-US" sz="2400" dirty="0"/>
              <a:t> </a:t>
            </a:r>
            <a:r>
              <a:rPr lang="en-US" sz="2400" dirty="0" err="1"/>
              <a:t>perioda</a:t>
            </a:r>
            <a:r>
              <a:rPr lang="en-US" sz="2400" dirty="0"/>
              <a:t> </a:t>
            </a:r>
            <a:r>
              <a:rPr lang="en-US" sz="2400" dirty="0" err="1"/>
              <a:t>za</a:t>
            </a:r>
            <a:r>
              <a:rPr lang="en-US" sz="2400" dirty="0"/>
              <a:t> </a:t>
            </a:r>
            <a:r>
              <a:rPr lang="en-US" sz="2400" dirty="0" err="1"/>
              <a:t>dobavljača</a:t>
            </a:r>
            <a:r>
              <a:rPr lang="en-US" sz="2400" dirty="0"/>
              <a:t> </a:t>
            </a:r>
            <a:r>
              <a:rPr lang="en-US" sz="2400" dirty="0" err="1"/>
              <a:t>i</a:t>
            </a:r>
            <a:r>
              <a:rPr lang="en-US" sz="2400" dirty="0"/>
              <a:t> </a:t>
            </a:r>
            <a:r>
              <a:rPr lang="en-US" sz="2400" dirty="0" err="1"/>
              <a:t>za</a:t>
            </a:r>
            <a:r>
              <a:rPr lang="en-US" sz="2400" dirty="0"/>
              <a:t> </a:t>
            </a:r>
            <a:r>
              <a:rPr lang="en-US" sz="2400" dirty="0" err="1"/>
              <a:t>kupca</a:t>
            </a:r>
            <a:r>
              <a:rPr lang="en-US" sz="2400" dirty="0"/>
              <a:t> u </a:t>
            </a:r>
            <a:r>
              <a:rPr lang="en-US" sz="2400" dirty="0" err="1"/>
              <a:t>kome</a:t>
            </a:r>
            <a:r>
              <a:rPr lang="en-US" sz="2400" dirty="0"/>
              <a:t> </a:t>
            </a:r>
            <a:r>
              <a:rPr lang="en-US" sz="2400" dirty="0" err="1"/>
              <a:t>će</a:t>
            </a:r>
            <a:r>
              <a:rPr lang="en-US" sz="2400" dirty="0"/>
              <a:t> </a:t>
            </a:r>
            <a:r>
              <a:rPr lang="en-US" sz="2400" dirty="0" err="1"/>
              <a:t>oni</a:t>
            </a:r>
            <a:r>
              <a:rPr lang="en-US" sz="2400" dirty="0"/>
              <a:t> </a:t>
            </a:r>
            <a:r>
              <a:rPr lang="en-US" sz="2400" dirty="0" err="1"/>
              <a:t>sastavljati</a:t>
            </a:r>
            <a:r>
              <a:rPr lang="en-US" sz="2400" dirty="0"/>
              <a:t> </a:t>
            </a:r>
            <a:r>
              <a:rPr lang="en-US" sz="2400" dirty="0" err="1"/>
              <a:t>informacije</a:t>
            </a:r>
            <a:r>
              <a:rPr lang="en-US" sz="2400" dirty="0"/>
              <a:t> o </a:t>
            </a:r>
            <a:r>
              <a:rPr lang="en-US" sz="2400" dirty="0" err="1"/>
              <a:t>transakcijama</a:t>
            </a:r>
            <a:r>
              <a:rPr lang="en-US" sz="2400" dirty="0"/>
              <a:t> </a:t>
            </a:r>
            <a:r>
              <a:rPr lang="en-US" sz="2400" dirty="0" err="1"/>
              <a:t>unutar</a:t>
            </a:r>
            <a:r>
              <a:rPr lang="en-US" sz="2400" dirty="0"/>
              <a:t> </a:t>
            </a:r>
            <a:r>
              <a:rPr lang="en-US" sz="2400" dirty="0" err="1"/>
              <a:t>Unije</a:t>
            </a:r>
            <a:r>
              <a:rPr lang="en-US" sz="2400" dirty="0"/>
              <a:t>,</a:t>
            </a:r>
          </a:p>
          <a:p>
            <a:pPr algn="just">
              <a:buNone/>
            </a:pPr>
            <a:r>
              <a:rPr lang="en-US" sz="2400" dirty="0"/>
              <a:t>- </a:t>
            </a:r>
            <a:r>
              <a:rPr lang="en-US" sz="2400" dirty="0" err="1"/>
              <a:t>smanjivanje</a:t>
            </a:r>
            <a:r>
              <a:rPr lang="en-US" sz="2400" dirty="0"/>
              <a:t> </a:t>
            </a:r>
            <a:r>
              <a:rPr lang="en-US" sz="2400" dirty="0" err="1"/>
              <a:t>administrativnog</a:t>
            </a:r>
            <a:r>
              <a:rPr lang="en-US" sz="2400" dirty="0"/>
              <a:t> </a:t>
            </a:r>
            <a:r>
              <a:rPr lang="en-US" sz="2400" dirty="0" err="1"/>
              <a:t>opterećenja</a:t>
            </a:r>
            <a:r>
              <a:rPr lang="en-US" sz="2400" dirty="0"/>
              <a:t>,</a:t>
            </a:r>
          </a:p>
          <a:p>
            <a:pPr algn="just">
              <a:buNone/>
            </a:pPr>
            <a:r>
              <a:rPr lang="en-US" sz="2400" dirty="0"/>
              <a:t>- </a:t>
            </a:r>
            <a:r>
              <a:rPr lang="en-US" sz="2400" dirty="0" err="1"/>
              <a:t>podnošenje</a:t>
            </a:r>
            <a:r>
              <a:rPr lang="en-US" sz="2400" dirty="0"/>
              <a:t> </a:t>
            </a:r>
            <a:r>
              <a:rPr lang="en-US" sz="2400" dirty="0" err="1"/>
              <a:t>kvartalnih</a:t>
            </a:r>
            <a:r>
              <a:rPr lang="en-US" sz="2400" dirty="0"/>
              <a:t> </a:t>
            </a:r>
            <a:r>
              <a:rPr lang="en-US" sz="2400" dirty="0" err="1"/>
              <a:t>izveštaja</a:t>
            </a:r>
            <a:r>
              <a:rPr lang="en-US" sz="2400" dirty="0"/>
              <a:t> o </a:t>
            </a:r>
            <a:r>
              <a:rPr lang="en-US" sz="2400" dirty="0" err="1"/>
              <a:t>rekapitulaciji</a:t>
            </a:r>
            <a:r>
              <a:rPr lang="en-US" sz="2400" dirty="0"/>
              <a:t> </a:t>
            </a:r>
            <a:r>
              <a:rPr lang="en-US" sz="2400" dirty="0" err="1"/>
              <a:t>prometa</a:t>
            </a:r>
            <a:r>
              <a:rPr lang="en-US" sz="2400" dirty="0"/>
              <a:t> </a:t>
            </a:r>
            <a:r>
              <a:rPr lang="en-US" sz="2400" dirty="0" err="1"/>
              <a:t>unutar</a:t>
            </a:r>
            <a:r>
              <a:rPr lang="en-US" sz="2400" dirty="0"/>
              <a:t> </a:t>
            </a:r>
            <a:r>
              <a:rPr lang="en-US" sz="2400" dirty="0" err="1"/>
              <a:t>Unije</a:t>
            </a:r>
            <a:r>
              <a:rPr lang="en-US" sz="2400" dirty="0"/>
              <a:t>.</a:t>
            </a:r>
          </a:p>
          <a:p>
            <a:pPr algn="just"/>
            <a:r>
              <a:rPr lang="en-US" sz="2400" dirty="0" err="1"/>
              <a:t>Posao</a:t>
            </a:r>
            <a:r>
              <a:rPr lang="en-US" sz="2400" dirty="0"/>
              <a:t> </a:t>
            </a:r>
            <a:r>
              <a:rPr lang="en-US" sz="2400" dirty="0" err="1"/>
              <a:t>na</a:t>
            </a:r>
            <a:r>
              <a:rPr lang="en-US" sz="2400" dirty="0"/>
              <a:t> </a:t>
            </a:r>
            <a:r>
              <a:rPr lang="en-US" sz="2400" dirty="0" err="1"/>
              <a:t>harmonizaciji</a:t>
            </a:r>
            <a:r>
              <a:rPr lang="en-US" sz="2400" dirty="0"/>
              <a:t> </a:t>
            </a:r>
            <a:r>
              <a:rPr lang="en-US" sz="2400" dirty="0" err="1"/>
              <a:t>poreza</a:t>
            </a:r>
            <a:r>
              <a:rPr lang="en-US" sz="2400" dirty="0"/>
              <a:t> se </a:t>
            </a:r>
            <a:r>
              <a:rPr lang="en-US" sz="2400" dirty="0" err="1"/>
              <a:t>nastavlja</a:t>
            </a:r>
            <a:r>
              <a:rPr lang="en-US" sz="2400" dirty="0"/>
              <a:t>, </a:t>
            </a:r>
            <a:r>
              <a:rPr lang="en-US" sz="2400" dirty="0" err="1"/>
              <a:t>tako</a:t>
            </a:r>
            <a:r>
              <a:rPr lang="en-US" sz="2400" dirty="0"/>
              <a:t> je u </a:t>
            </a:r>
            <a:r>
              <a:rPr lang="en-US" sz="2400" dirty="0" err="1"/>
              <a:t>junu</a:t>
            </a:r>
            <a:r>
              <a:rPr lang="en-US" sz="2400" dirty="0"/>
              <a:t> 2016. </a:t>
            </a:r>
            <a:r>
              <a:rPr lang="en-US" sz="2400" dirty="0" err="1"/>
              <a:t>godine</a:t>
            </a:r>
            <a:r>
              <a:rPr lang="en-US" sz="2400" dirty="0"/>
              <a:t> </a:t>
            </a:r>
            <a:r>
              <a:rPr lang="en-US" sz="2400" dirty="0" err="1"/>
              <a:t>doneta</a:t>
            </a:r>
            <a:r>
              <a:rPr lang="en-US" sz="2400" dirty="0"/>
              <a:t> </a:t>
            </a:r>
            <a:r>
              <a:rPr lang="en-US" sz="2400" dirty="0" err="1"/>
              <a:t>direktiva</a:t>
            </a:r>
            <a:r>
              <a:rPr lang="en-US" sz="2400" dirty="0"/>
              <a:t> </a:t>
            </a:r>
            <a:r>
              <a:rPr lang="en-US" sz="2400" dirty="0" err="1"/>
              <a:t>kojom</a:t>
            </a:r>
            <a:r>
              <a:rPr lang="en-US" sz="2400" dirty="0"/>
              <a:t> se </a:t>
            </a:r>
            <a:r>
              <a:rPr lang="en-US" sz="2400" dirty="0" err="1"/>
              <a:t>nastoje</a:t>
            </a:r>
            <a:r>
              <a:rPr lang="en-US" sz="2400" dirty="0"/>
              <a:t> u </a:t>
            </a:r>
            <a:r>
              <a:rPr lang="en-US" sz="2400" dirty="0" err="1"/>
              <a:t>nacionalnim</a:t>
            </a:r>
            <a:r>
              <a:rPr lang="en-US" sz="2400" dirty="0"/>
              <a:t> </a:t>
            </a:r>
            <a:r>
              <a:rPr lang="en-US" sz="2400" dirty="0" err="1"/>
              <a:t>zakonodavstvima</a:t>
            </a:r>
            <a:r>
              <a:rPr lang="en-US" sz="2400" dirty="0"/>
              <a:t> </a:t>
            </a:r>
            <a:r>
              <a:rPr lang="en-US" sz="2400" dirty="0" err="1"/>
              <a:t>harmonizovati</a:t>
            </a:r>
            <a:r>
              <a:rPr lang="en-US" sz="2400" dirty="0"/>
              <a:t> </a:t>
            </a:r>
            <a:r>
              <a:rPr lang="en-US" sz="2400" dirty="0" err="1"/>
              <a:t>rešenja</a:t>
            </a:r>
            <a:r>
              <a:rPr lang="en-US" sz="2400" dirty="0"/>
              <a:t> </a:t>
            </a:r>
            <a:r>
              <a:rPr lang="en-US" sz="2400" dirty="0" err="1"/>
              <a:t>koja</a:t>
            </a:r>
            <a:r>
              <a:rPr lang="en-US" sz="2400" dirty="0"/>
              <a:t> se </a:t>
            </a:r>
            <a:r>
              <a:rPr lang="en-US" sz="2400" dirty="0" err="1"/>
              <a:t>tiču</a:t>
            </a:r>
            <a:r>
              <a:rPr lang="en-US" sz="2400" dirty="0"/>
              <a:t> </a:t>
            </a:r>
            <a:r>
              <a:rPr lang="en-US" sz="2400" dirty="0" err="1"/>
              <a:t>vaučera</a:t>
            </a:r>
            <a:r>
              <a:rPr lang="en-US" sz="2400" dirty="0"/>
              <a:t> </a:t>
            </a:r>
            <a:r>
              <a:rPr lang="en-US" sz="2400" dirty="0" err="1"/>
              <a:t>i</a:t>
            </a:r>
            <a:r>
              <a:rPr lang="en-US" sz="2400" dirty="0"/>
              <a:t> </a:t>
            </a:r>
            <a:r>
              <a:rPr lang="en-US" sz="2400" dirty="0" err="1"/>
              <a:t>poklon</a:t>
            </a:r>
            <a:r>
              <a:rPr lang="en-US" sz="2400" dirty="0"/>
              <a:t> </a:t>
            </a:r>
            <a:r>
              <a:rPr lang="en-US" sz="2400" dirty="0" err="1"/>
              <a:t>kartica</a:t>
            </a:r>
            <a:r>
              <a:rPr lang="en-US" sz="2400" dirty="0"/>
              <a:t> </a:t>
            </a:r>
            <a:r>
              <a:rPr lang="en-US" sz="2400" dirty="0" err="1"/>
              <a:t>za</a:t>
            </a:r>
            <a:r>
              <a:rPr lang="en-US" sz="2400" dirty="0"/>
              <a:t> </a:t>
            </a:r>
            <a:r>
              <a:rPr lang="en-US" sz="2400" dirty="0" err="1"/>
              <a:t>robu</a:t>
            </a:r>
            <a:r>
              <a:rPr lang="en-US" sz="2400" dirty="0"/>
              <a:t> </a:t>
            </a:r>
            <a:r>
              <a:rPr lang="en-US" sz="2400" dirty="0" err="1"/>
              <a:t>ili</a:t>
            </a:r>
            <a:r>
              <a:rPr lang="en-US" sz="2400" dirty="0"/>
              <a:t> </a:t>
            </a:r>
            <a:r>
              <a:rPr lang="en-US" sz="2400" dirty="0" err="1"/>
              <a:t>usluge</a:t>
            </a:r>
            <a:r>
              <a:rPr lang="en-US" sz="2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err="1" smtClean="0"/>
              <a:t>Oblici</a:t>
            </a:r>
            <a:r>
              <a:rPr lang="en-US" sz="3200" dirty="0" smtClean="0"/>
              <a:t> </a:t>
            </a:r>
            <a:r>
              <a:rPr lang="en-US" sz="3200" dirty="0" err="1" smtClean="0"/>
              <a:t>kapitala</a:t>
            </a:r>
            <a:r>
              <a:rPr lang="en-US" sz="3200" dirty="0" smtClean="0"/>
              <a:t> </a:t>
            </a:r>
            <a:r>
              <a:rPr lang="en-US" sz="3200" dirty="0" err="1" smtClean="0"/>
              <a:t>koji</a:t>
            </a:r>
            <a:r>
              <a:rPr lang="en-US" sz="3200" dirty="0" smtClean="0"/>
              <a:t> se </a:t>
            </a:r>
            <a:r>
              <a:rPr lang="en-US" sz="3200" dirty="0" err="1" smtClean="0"/>
              <a:t>poreskim</a:t>
            </a:r>
            <a:r>
              <a:rPr lang="en-US" sz="3200" dirty="0" smtClean="0"/>
              <a:t> </a:t>
            </a:r>
            <a:r>
              <a:rPr lang="en-US" sz="3200" dirty="0" err="1" smtClean="0"/>
              <a:t>elementima</a:t>
            </a:r>
            <a:r>
              <a:rPr lang="en-US" sz="3200" dirty="0" smtClean="0"/>
              <a:t> </a:t>
            </a:r>
            <a:r>
              <a:rPr lang="en-US" sz="3200" dirty="0" err="1" smtClean="0"/>
              <a:t>zele</a:t>
            </a:r>
            <a:r>
              <a:rPr lang="en-US" sz="3200" dirty="0" smtClean="0"/>
              <a:t> </a:t>
            </a:r>
            <a:r>
              <a:rPr lang="en-US" sz="3200" dirty="0" err="1" smtClean="0"/>
              <a:t>privuci</a:t>
            </a:r>
            <a:r>
              <a:rPr lang="en-US" sz="3200" dirty="0" smtClean="0"/>
              <a:t> </a:t>
            </a:r>
            <a:r>
              <a:rPr lang="en-US" sz="3200" dirty="0" err="1" smtClean="0"/>
              <a:t>na</a:t>
            </a:r>
            <a:r>
              <a:rPr lang="en-US" sz="3200" dirty="0" smtClean="0"/>
              <a:t> </a:t>
            </a:r>
            <a:r>
              <a:rPr lang="en-US" sz="3200" dirty="0" err="1" smtClean="0"/>
              <a:t>doma</a:t>
            </a:r>
            <a:r>
              <a:rPr lang="sr-Latn-BA" sz="3200" dirty="0" smtClean="0"/>
              <a:t>ć</a:t>
            </a:r>
            <a:r>
              <a:rPr lang="en-US" sz="3200" dirty="0" smtClean="0"/>
              <a:t>u </a:t>
            </a:r>
            <a:r>
              <a:rPr lang="en-US" sz="3200" dirty="0" err="1" smtClean="0"/>
              <a:t>teritoriju</a:t>
            </a:r>
            <a:endParaRPr lang="en-US" sz="3200"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lvl="0" algn="just"/>
            <a:r>
              <a:rPr lang="sr-Latn-BA" dirty="0"/>
              <a:t>Strane direktne </a:t>
            </a:r>
            <a:r>
              <a:rPr lang="sr-Latn-BA" dirty="0" smtClean="0"/>
              <a:t>investicije: </a:t>
            </a:r>
            <a:r>
              <a:rPr lang="sr-Latn-BA" dirty="0"/>
              <a:t>u kombinaciji sa domaćim faktorima proizvodnje uvećavaju društveno blagostanje,</a:t>
            </a:r>
            <a:endParaRPr lang="en-US" dirty="0"/>
          </a:p>
          <a:p>
            <a:pPr lvl="0" algn="just"/>
            <a:r>
              <a:rPr lang="sr-Latn-BA" dirty="0"/>
              <a:t>Mobilni finansijski </a:t>
            </a:r>
            <a:r>
              <a:rPr lang="sr-Latn-BA" dirty="0" smtClean="0"/>
              <a:t>kapital: </a:t>
            </a:r>
            <a:r>
              <a:rPr lang="sr-Latn-BA" dirty="0"/>
              <a:t>predstavlja finansijsku osnovu za realne investicije, jača domaće finansijsko tržište, jača spremnost države da pruža kvalitetnije finansijske </a:t>
            </a:r>
            <a:r>
              <a:rPr lang="sr-Latn-BA" dirty="0" smtClean="0"/>
              <a:t>usluge,</a:t>
            </a:r>
            <a:endParaRPr lang="en-US" dirty="0"/>
          </a:p>
          <a:p>
            <a:pPr lvl="0" algn="just"/>
            <a:r>
              <a:rPr lang="sr-Latn-BA" dirty="0"/>
              <a:t>Vlasnički </a:t>
            </a:r>
            <a:r>
              <a:rPr lang="sr-Latn-BA" dirty="0" smtClean="0"/>
              <a:t>kapital: </a:t>
            </a:r>
            <a:r>
              <a:rPr lang="sr-Latn-BA" dirty="0"/>
              <a:t>na domaće tržište se usmerava putem osnivanja finansijskih centara međunarodnih kompanija koje svojim poslovanjem utiču, mada u ograničenoj meri,  na korišćenje realnih resursa zemlje i zaposlenost, a mogu preusmeravati i profit na domaću teritoriju.</a:t>
            </a:r>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62500" lnSpcReduction="20000"/>
          </a:bodyPr>
          <a:lstStyle/>
          <a:p>
            <a:pPr algn="just"/>
            <a:r>
              <a:rPr lang="en-US" dirty="0" err="1"/>
              <a:t>Zajednički</a:t>
            </a:r>
            <a:r>
              <a:rPr lang="en-US" dirty="0"/>
              <a:t> </a:t>
            </a:r>
            <a:r>
              <a:rPr lang="en-US" dirty="0" err="1"/>
              <a:t>sistem</a:t>
            </a:r>
            <a:r>
              <a:rPr lang="en-US" dirty="0"/>
              <a:t> </a:t>
            </a:r>
            <a:r>
              <a:rPr lang="en-US" dirty="0" err="1"/>
              <a:t>akciza</a:t>
            </a:r>
            <a:r>
              <a:rPr lang="en-US" dirty="0"/>
              <a:t> u EU </a:t>
            </a:r>
            <a:r>
              <a:rPr lang="en-US" dirty="0" err="1"/>
              <a:t>primenjuje</a:t>
            </a:r>
            <a:r>
              <a:rPr lang="en-US" dirty="0"/>
              <a:t> se </a:t>
            </a:r>
            <a:r>
              <a:rPr lang="en-US" dirty="0" err="1"/>
              <a:t>od</a:t>
            </a:r>
            <a:r>
              <a:rPr lang="en-US" dirty="0"/>
              <a:t> 1993.godine </a:t>
            </a:r>
            <a:r>
              <a:rPr lang="en-US" dirty="0" err="1"/>
              <a:t>i</a:t>
            </a:r>
            <a:r>
              <a:rPr lang="en-US" dirty="0"/>
              <a:t> </a:t>
            </a:r>
            <a:r>
              <a:rPr lang="en-US" dirty="0" err="1"/>
              <a:t>obuhvata</a:t>
            </a:r>
            <a:r>
              <a:rPr lang="en-US" dirty="0"/>
              <a:t> tri </a:t>
            </a:r>
            <a:r>
              <a:rPr lang="en-US" dirty="0" err="1"/>
              <a:t>grupe</a:t>
            </a:r>
            <a:r>
              <a:rPr lang="en-US" dirty="0"/>
              <a:t> </a:t>
            </a:r>
            <a:r>
              <a:rPr lang="en-US" dirty="0" err="1"/>
              <a:t>akciza</a:t>
            </a:r>
            <a:r>
              <a:rPr lang="en-US" dirty="0"/>
              <a:t>:</a:t>
            </a:r>
          </a:p>
          <a:p>
            <a:pPr lvl="0" algn="just">
              <a:buNone/>
            </a:pPr>
            <a:r>
              <a:rPr lang="sr-Latn-BA" dirty="0" smtClean="0"/>
              <a:t>-</a:t>
            </a:r>
            <a:r>
              <a:rPr lang="en-US" dirty="0" err="1" smtClean="0"/>
              <a:t>akcize</a:t>
            </a:r>
            <a:r>
              <a:rPr lang="en-US" dirty="0" smtClean="0"/>
              <a:t> </a:t>
            </a:r>
            <a:r>
              <a:rPr lang="en-US" dirty="0" err="1"/>
              <a:t>na</a:t>
            </a:r>
            <a:r>
              <a:rPr lang="en-US" dirty="0"/>
              <a:t> </a:t>
            </a:r>
            <a:r>
              <a:rPr lang="en-US" dirty="0" err="1"/>
              <a:t>mineralna</a:t>
            </a:r>
            <a:r>
              <a:rPr lang="en-US" dirty="0"/>
              <a:t> </a:t>
            </a:r>
            <a:r>
              <a:rPr lang="en-US" dirty="0" err="1"/>
              <a:t>ulja</a:t>
            </a:r>
            <a:r>
              <a:rPr lang="en-US" dirty="0"/>
              <a:t>, </a:t>
            </a:r>
            <a:r>
              <a:rPr lang="en-US" dirty="0" err="1"/>
              <a:t>kasnije</a:t>
            </a:r>
            <a:r>
              <a:rPr lang="en-US" dirty="0"/>
              <a:t> </a:t>
            </a:r>
            <a:r>
              <a:rPr lang="en-US" dirty="0" err="1"/>
              <a:t>su</a:t>
            </a:r>
            <a:r>
              <a:rPr lang="en-US" dirty="0"/>
              <a:t> u </a:t>
            </a:r>
            <a:r>
              <a:rPr lang="en-US" dirty="0" err="1"/>
              <a:t>ovu</a:t>
            </a:r>
            <a:r>
              <a:rPr lang="en-US" dirty="0"/>
              <a:t> </a:t>
            </a:r>
            <a:r>
              <a:rPr lang="en-US" dirty="0" err="1"/>
              <a:t>grupu</a:t>
            </a:r>
            <a:r>
              <a:rPr lang="en-US" dirty="0"/>
              <a:t> </a:t>
            </a:r>
            <a:r>
              <a:rPr lang="en-US" dirty="0" err="1"/>
              <a:t>uvršteni</a:t>
            </a:r>
            <a:r>
              <a:rPr lang="en-US" dirty="0"/>
              <a:t> </a:t>
            </a:r>
            <a:r>
              <a:rPr lang="en-US" dirty="0" err="1"/>
              <a:t>energenti</a:t>
            </a:r>
            <a:r>
              <a:rPr lang="en-US" dirty="0"/>
              <a:t> </a:t>
            </a:r>
            <a:r>
              <a:rPr lang="en-US" dirty="0" err="1"/>
              <a:t>i</a:t>
            </a:r>
            <a:r>
              <a:rPr lang="en-US" dirty="0"/>
              <a:t> </a:t>
            </a:r>
            <a:r>
              <a:rPr lang="en-US" dirty="0" err="1"/>
              <a:t>električna</a:t>
            </a:r>
            <a:r>
              <a:rPr lang="en-US" dirty="0"/>
              <a:t>    </a:t>
            </a:r>
            <a:r>
              <a:rPr lang="en-US" dirty="0" err="1"/>
              <a:t>energija</a:t>
            </a:r>
            <a:r>
              <a:rPr lang="en-US" dirty="0"/>
              <a:t>,</a:t>
            </a:r>
          </a:p>
          <a:p>
            <a:pPr lvl="0" algn="just">
              <a:buNone/>
            </a:pPr>
            <a:r>
              <a:rPr lang="sr-Latn-BA" dirty="0" smtClean="0"/>
              <a:t>-</a:t>
            </a:r>
            <a:r>
              <a:rPr lang="en-US" dirty="0" err="1" smtClean="0"/>
              <a:t>akcize</a:t>
            </a:r>
            <a:r>
              <a:rPr lang="en-US" dirty="0" smtClean="0"/>
              <a:t> </a:t>
            </a:r>
            <a:r>
              <a:rPr lang="en-US" dirty="0" err="1"/>
              <a:t>na</a:t>
            </a:r>
            <a:r>
              <a:rPr lang="en-US" dirty="0"/>
              <a:t> </a:t>
            </a:r>
            <a:r>
              <a:rPr lang="en-US" dirty="0" err="1"/>
              <a:t>duvanske</a:t>
            </a:r>
            <a:r>
              <a:rPr lang="en-US" dirty="0"/>
              <a:t> </a:t>
            </a:r>
            <a:r>
              <a:rPr lang="en-US" dirty="0" err="1"/>
              <a:t>prerađevine</a:t>
            </a:r>
            <a:r>
              <a:rPr lang="en-US" dirty="0"/>
              <a:t>,</a:t>
            </a:r>
          </a:p>
          <a:p>
            <a:pPr lvl="0" algn="just">
              <a:buNone/>
            </a:pPr>
            <a:r>
              <a:rPr lang="sr-Latn-BA" dirty="0" smtClean="0"/>
              <a:t>- </a:t>
            </a:r>
            <a:r>
              <a:rPr lang="en-US" dirty="0" err="1" smtClean="0"/>
              <a:t>akcize</a:t>
            </a:r>
            <a:r>
              <a:rPr lang="en-US" dirty="0" smtClean="0"/>
              <a:t> </a:t>
            </a:r>
            <a:r>
              <a:rPr lang="en-US" dirty="0" err="1"/>
              <a:t>na</a:t>
            </a:r>
            <a:r>
              <a:rPr lang="en-US" dirty="0"/>
              <a:t> </a:t>
            </a:r>
            <a:r>
              <a:rPr lang="en-US" dirty="0" err="1"/>
              <a:t>alkohol</a:t>
            </a:r>
            <a:r>
              <a:rPr lang="en-US" dirty="0"/>
              <a:t> </a:t>
            </a:r>
            <a:r>
              <a:rPr lang="en-US" dirty="0" err="1"/>
              <a:t>i</a:t>
            </a:r>
            <a:r>
              <a:rPr lang="en-US" dirty="0"/>
              <a:t> </a:t>
            </a:r>
            <a:r>
              <a:rPr lang="en-US" dirty="0" err="1"/>
              <a:t>alkoholna</a:t>
            </a:r>
            <a:r>
              <a:rPr lang="en-US" dirty="0"/>
              <a:t> </a:t>
            </a:r>
            <a:r>
              <a:rPr lang="en-US" dirty="0" err="1"/>
              <a:t>pića</a:t>
            </a:r>
            <a:r>
              <a:rPr lang="en-US" dirty="0"/>
              <a:t>.</a:t>
            </a:r>
          </a:p>
          <a:p>
            <a:pPr algn="just"/>
            <a:r>
              <a:rPr lang="en-US" dirty="0" err="1"/>
              <a:t>Što</a:t>
            </a:r>
            <a:r>
              <a:rPr lang="en-US" dirty="0"/>
              <a:t> se </a:t>
            </a:r>
            <a:r>
              <a:rPr lang="en-US" dirty="0" err="1"/>
              <a:t>tiče</a:t>
            </a:r>
            <a:r>
              <a:rPr lang="en-US" dirty="0"/>
              <a:t> </a:t>
            </a:r>
            <a:r>
              <a:rPr lang="en-US" dirty="0" err="1"/>
              <a:t>direktnih</a:t>
            </a:r>
            <a:r>
              <a:rPr lang="en-US" dirty="0"/>
              <a:t> </a:t>
            </a:r>
            <a:r>
              <a:rPr lang="en-US" dirty="0" err="1"/>
              <a:t>poreza</a:t>
            </a:r>
            <a:r>
              <a:rPr lang="en-US" dirty="0"/>
              <a:t>, </a:t>
            </a:r>
            <a:r>
              <a:rPr lang="en-US" dirty="0" err="1"/>
              <a:t>na</a:t>
            </a:r>
            <a:r>
              <a:rPr lang="en-US" dirty="0"/>
              <a:t> </a:t>
            </a:r>
            <a:r>
              <a:rPr lang="en-US" dirty="0" err="1"/>
              <a:t>planu</a:t>
            </a:r>
            <a:r>
              <a:rPr lang="en-US" dirty="0"/>
              <a:t> </a:t>
            </a:r>
            <a:r>
              <a:rPr lang="en-US" dirty="0" err="1"/>
              <a:t>njihove</a:t>
            </a:r>
            <a:r>
              <a:rPr lang="en-US" dirty="0"/>
              <a:t> </a:t>
            </a:r>
            <a:r>
              <a:rPr lang="en-US" dirty="0" err="1"/>
              <a:t>harmonizacije</a:t>
            </a:r>
            <a:r>
              <a:rPr lang="en-US" dirty="0"/>
              <a:t> je </a:t>
            </a:r>
            <a:r>
              <a:rPr lang="en-US" dirty="0" err="1"/>
              <a:t>vrlo</a:t>
            </a:r>
            <a:r>
              <a:rPr lang="en-US" dirty="0"/>
              <a:t> </a:t>
            </a:r>
            <a:r>
              <a:rPr lang="en-US" dirty="0" err="1"/>
              <a:t>malo</a:t>
            </a:r>
            <a:r>
              <a:rPr lang="en-US" dirty="0"/>
              <a:t> </a:t>
            </a:r>
            <a:r>
              <a:rPr lang="en-US" dirty="0" err="1"/>
              <a:t>urađeno</a:t>
            </a:r>
            <a:r>
              <a:rPr lang="en-US" dirty="0"/>
              <a:t>. </a:t>
            </a:r>
            <a:r>
              <a:rPr lang="en-US" dirty="0" err="1"/>
              <a:t>Harmonizacija</a:t>
            </a:r>
            <a:r>
              <a:rPr lang="en-US" dirty="0"/>
              <a:t> </a:t>
            </a:r>
            <a:r>
              <a:rPr lang="en-US" dirty="0" err="1"/>
              <a:t>direktnih</a:t>
            </a:r>
            <a:r>
              <a:rPr lang="en-US" dirty="0"/>
              <a:t> </a:t>
            </a:r>
            <a:r>
              <a:rPr lang="en-US" dirty="0" err="1"/>
              <a:t>poreza</a:t>
            </a:r>
            <a:r>
              <a:rPr lang="en-US" dirty="0"/>
              <a:t> bi se </a:t>
            </a:r>
            <a:r>
              <a:rPr lang="en-US" dirty="0" err="1"/>
              <a:t>mogli</a:t>
            </a:r>
            <a:r>
              <a:rPr lang="en-US" dirty="0"/>
              <a:t> </a:t>
            </a:r>
            <a:r>
              <a:rPr lang="en-US" dirty="0" err="1"/>
              <a:t>svesti</a:t>
            </a:r>
            <a:r>
              <a:rPr lang="en-US" dirty="0"/>
              <a:t> </a:t>
            </a:r>
            <a:r>
              <a:rPr lang="en-US" dirty="0" err="1"/>
              <a:t>na</a:t>
            </a:r>
            <a:r>
              <a:rPr lang="en-US" dirty="0"/>
              <a:t> </a:t>
            </a:r>
            <a:r>
              <a:rPr lang="en-US" dirty="0" err="1"/>
              <a:t>sledeće</a:t>
            </a:r>
            <a:r>
              <a:rPr lang="en-US" dirty="0"/>
              <a:t> </a:t>
            </a:r>
            <a:r>
              <a:rPr lang="en-US" dirty="0" err="1"/>
              <a:t>oblasti</a:t>
            </a:r>
            <a:r>
              <a:rPr lang="en-US" dirty="0"/>
              <a:t>: </a:t>
            </a:r>
          </a:p>
          <a:p>
            <a:pPr lvl="0" algn="just">
              <a:buNone/>
            </a:pPr>
            <a:r>
              <a:rPr lang="sr-Latn-BA" dirty="0" smtClean="0"/>
              <a:t>- </a:t>
            </a:r>
            <a:r>
              <a:rPr lang="en-US" dirty="0" err="1" smtClean="0"/>
              <a:t>harmonizacija</a:t>
            </a:r>
            <a:r>
              <a:rPr lang="en-US" dirty="0" smtClean="0"/>
              <a:t> </a:t>
            </a:r>
            <a:r>
              <a:rPr lang="en-US" dirty="0" err="1"/>
              <a:t>poreskog</a:t>
            </a:r>
            <a:r>
              <a:rPr lang="en-US" dirty="0"/>
              <a:t> </a:t>
            </a:r>
            <a:r>
              <a:rPr lang="en-US" dirty="0" err="1"/>
              <a:t>tretmana</a:t>
            </a:r>
            <a:r>
              <a:rPr lang="en-US" dirty="0"/>
              <a:t> </a:t>
            </a:r>
            <a:r>
              <a:rPr lang="en-US" dirty="0" err="1"/>
              <a:t>dividendi</a:t>
            </a:r>
            <a:r>
              <a:rPr lang="en-US" dirty="0"/>
              <a:t>,</a:t>
            </a:r>
          </a:p>
          <a:p>
            <a:pPr lvl="0" algn="just">
              <a:buNone/>
            </a:pPr>
            <a:r>
              <a:rPr lang="sr-Latn-BA" dirty="0" smtClean="0"/>
              <a:t>- </a:t>
            </a:r>
            <a:r>
              <a:rPr lang="en-US" dirty="0" err="1" smtClean="0"/>
              <a:t>eliminisanje</a:t>
            </a:r>
            <a:r>
              <a:rPr lang="en-US" dirty="0" smtClean="0"/>
              <a:t> </a:t>
            </a:r>
            <a:r>
              <a:rPr lang="en-US" dirty="0" err="1"/>
              <a:t>prepreka</a:t>
            </a:r>
            <a:r>
              <a:rPr lang="en-US" dirty="0"/>
              <a:t> </a:t>
            </a:r>
            <a:r>
              <a:rPr lang="en-US" dirty="0" err="1"/>
              <a:t>kod</a:t>
            </a:r>
            <a:r>
              <a:rPr lang="en-US" dirty="0"/>
              <a:t> </a:t>
            </a:r>
            <a:r>
              <a:rPr lang="en-US" dirty="0" err="1"/>
              <a:t>međukompanijskih</a:t>
            </a:r>
            <a:r>
              <a:rPr lang="en-US" dirty="0"/>
              <a:t> </a:t>
            </a:r>
            <a:r>
              <a:rPr lang="en-US" dirty="0" err="1"/>
              <a:t>isplata</a:t>
            </a:r>
            <a:r>
              <a:rPr lang="en-US" dirty="0"/>
              <a:t> </a:t>
            </a:r>
            <a:r>
              <a:rPr lang="en-US" dirty="0" err="1"/>
              <a:t>dividendi</a:t>
            </a:r>
            <a:r>
              <a:rPr lang="en-US" dirty="0"/>
              <a:t>, </a:t>
            </a:r>
            <a:r>
              <a:rPr lang="en-US" dirty="0" err="1"/>
              <a:t>kamata</a:t>
            </a:r>
            <a:r>
              <a:rPr lang="en-US" dirty="0"/>
              <a:t> </a:t>
            </a:r>
            <a:r>
              <a:rPr lang="en-US" dirty="0" err="1"/>
              <a:t>i</a:t>
            </a:r>
            <a:r>
              <a:rPr lang="en-US" dirty="0"/>
              <a:t> </a:t>
            </a:r>
            <a:r>
              <a:rPr lang="en-US" dirty="0" err="1"/>
              <a:t>autorskih</a:t>
            </a:r>
            <a:r>
              <a:rPr lang="en-US" dirty="0"/>
              <a:t> </a:t>
            </a:r>
            <a:r>
              <a:rPr lang="en-US" dirty="0" err="1"/>
              <a:t>naknada</a:t>
            </a:r>
            <a:r>
              <a:rPr lang="en-US" dirty="0"/>
              <a:t>,</a:t>
            </a:r>
          </a:p>
          <a:p>
            <a:pPr lvl="0" algn="just">
              <a:buNone/>
            </a:pPr>
            <a:r>
              <a:rPr lang="sr-Latn-BA" dirty="0" smtClean="0"/>
              <a:t>- </a:t>
            </a:r>
            <a:r>
              <a:rPr lang="en-US" dirty="0" err="1" smtClean="0"/>
              <a:t>olakšavanje</a:t>
            </a:r>
            <a:r>
              <a:rPr lang="en-US" dirty="0" smtClean="0"/>
              <a:t> </a:t>
            </a:r>
            <a:r>
              <a:rPr lang="en-US" dirty="0" err="1"/>
              <a:t>grupisanja</a:t>
            </a:r>
            <a:r>
              <a:rPr lang="en-US" dirty="0"/>
              <a:t> </a:t>
            </a:r>
            <a:r>
              <a:rPr lang="en-US" dirty="0" err="1"/>
              <a:t>kompanija</a:t>
            </a:r>
            <a:r>
              <a:rPr lang="en-US" dirty="0"/>
              <a:t> </a:t>
            </a:r>
            <a:r>
              <a:rPr lang="en-US" dirty="0" err="1"/>
              <a:t>između</a:t>
            </a:r>
            <a:r>
              <a:rPr lang="en-US" dirty="0"/>
              <a:t> </a:t>
            </a:r>
            <a:r>
              <a:rPr lang="en-US" dirty="0" err="1"/>
              <a:t>zemalja</a:t>
            </a:r>
            <a:r>
              <a:rPr lang="en-US" dirty="0"/>
              <a:t> </a:t>
            </a:r>
            <a:r>
              <a:rPr lang="en-US" dirty="0" err="1"/>
              <a:t>članica</a:t>
            </a:r>
            <a:r>
              <a:rPr lang="en-US" dirty="0"/>
              <a:t>,</a:t>
            </a:r>
          </a:p>
          <a:p>
            <a:pPr lvl="0" algn="just">
              <a:buNone/>
            </a:pPr>
            <a:r>
              <a:rPr lang="sr-Latn-BA" dirty="0" smtClean="0"/>
              <a:t>- </a:t>
            </a:r>
            <a:r>
              <a:rPr lang="en-US" dirty="0" err="1" smtClean="0"/>
              <a:t>prenošenje</a:t>
            </a:r>
            <a:r>
              <a:rPr lang="en-US" dirty="0" smtClean="0"/>
              <a:t> </a:t>
            </a:r>
            <a:r>
              <a:rPr lang="en-US" dirty="0" err="1"/>
              <a:t>poslovnih</a:t>
            </a:r>
            <a:r>
              <a:rPr lang="en-US" dirty="0"/>
              <a:t> </a:t>
            </a:r>
            <a:r>
              <a:rPr lang="en-US" dirty="0" err="1"/>
              <a:t>gubitaka</a:t>
            </a:r>
            <a:r>
              <a:rPr lang="en-US" dirty="0"/>
              <a:t>,</a:t>
            </a:r>
          </a:p>
          <a:p>
            <a:pPr lvl="0" algn="just">
              <a:buNone/>
            </a:pPr>
            <a:r>
              <a:rPr lang="sr-Latn-BA" dirty="0" smtClean="0"/>
              <a:t>- </a:t>
            </a:r>
            <a:r>
              <a:rPr lang="en-US" dirty="0" err="1" smtClean="0"/>
              <a:t>eliminisanje</a:t>
            </a:r>
            <a:r>
              <a:rPr lang="en-US" dirty="0" smtClean="0"/>
              <a:t> </a:t>
            </a:r>
            <a:r>
              <a:rPr lang="en-US" dirty="0" err="1"/>
              <a:t>dvostrukog</a:t>
            </a:r>
            <a:r>
              <a:rPr lang="en-US" dirty="0"/>
              <a:t> </a:t>
            </a:r>
            <a:r>
              <a:rPr lang="en-US" dirty="0" err="1"/>
              <a:t>oporezivanja</a:t>
            </a:r>
            <a:r>
              <a:rPr lang="en-US" dirty="0"/>
              <a:t>,</a:t>
            </a:r>
          </a:p>
          <a:p>
            <a:pPr lvl="0" algn="just">
              <a:buNone/>
            </a:pPr>
            <a:r>
              <a:rPr lang="sr-Latn-BA" dirty="0" smtClean="0"/>
              <a:t>- </a:t>
            </a:r>
            <a:r>
              <a:rPr lang="en-US" dirty="0" err="1" smtClean="0"/>
              <a:t>oporezivanje</a:t>
            </a:r>
            <a:r>
              <a:rPr lang="en-US" dirty="0" smtClean="0"/>
              <a:t> </a:t>
            </a:r>
            <a:r>
              <a:rPr lang="en-US" dirty="0" err="1"/>
              <a:t>prihoda</a:t>
            </a:r>
            <a:r>
              <a:rPr lang="en-US" dirty="0"/>
              <a:t> </a:t>
            </a:r>
            <a:r>
              <a:rPr lang="en-US" dirty="0" err="1"/>
              <a:t>od</a:t>
            </a:r>
            <a:r>
              <a:rPr lang="en-US" dirty="0"/>
              <a:t> </a:t>
            </a:r>
            <a:r>
              <a:rPr lang="en-US" dirty="0" err="1"/>
              <a:t>štednje</a:t>
            </a:r>
            <a:r>
              <a:rPr lang="en-US" dirty="0"/>
              <a:t> </a:t>
            </a:r>
            <a:r>
              <a:rPr lang="en-US" dirty="0" err="1"/>
              <a:t>kod</a:t>
            </a:r>
            <a:r>
              <a:rPr lang="en-US" dirty="0"/>
              <a:t>  </a:t>
            </a:r>
            <a:r>
              <a:rPr lang="en-US" dirty="0" err="1"/>
              <a:t>poreza</a:t>
            </a:r>
            <a:r>
              <a:rPr lang="en-US" dirty="0"/>
              <a:t> </a:t>
            </a:r>
            <a:r>
              <a:rPr lang="en-US" dirty="0" err="1"/>
              <a:t>na</a:t>
            </a:r>
            <a:r>
              <a:rPr lang="en-US" dirty="0"/>
              <a:t> </a:t>
            </a:r>
            <a:r>
              <a:rPr lang="en-US" dirty="0" err="1"/>
              <a:t>dohodak</a:t>
            </a:r>
            <a:r>
              <a:rPr lang="en-US" dirty="0"/>
              <a:t> </a:t>
            </a:r>
            <a:r>
              <a:rPr lang="en-US" dirty="0" err="1"/>
              <a:t>fizičkih</a:t>
            </a:r>
            <a:r>
              <a:rPr lang="en-US" dirty="0"/>
              <a:t> </a:t>
            </a:r>
            <a:r>
              <a:rPr lang="en-US" dirty="0" err="1"/>
              <a:t>lica</a:t>
            </a:r>
            <a:r>
              <a:rPr lang="en-US" dirty="0"/>
              <a:t>.</a:t>
            </a:r>
          </a:p>
          <a:p>
            <a:pPr>
              <a:buNone/>
            </a:pP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800" dirty="0" smtClean="0"/>
              <a:t>Pozitivni efekti poreske konkurencije</a:t>
            </a:r>
            <a:endParaRPr lang="en-US" sz="2800" dirty="0"/>
          </a:p>
        </p:txBody>
      </p:sp>
      <p:sp>
        <p:nvSpPr>
          <p:cNvPr id="3" name="Content Placeholder 2"/>
          <p:cNvSpPr>
            <a:spLocks noGrp="1"/>
          </p:cNvSpPr>
          <p:nvPr>
            <p:ph idx="1"/>
          </p:nvPr>
        </p:nvSpPr>
        <p:spPr>
          <a:xfrm>
            <a:off x="457200" y="1143000"/>
            <a:ext cx="8229600" cy="4983163"/>
          </a:xfrm>
        </p:spPr>
        <p:txBody>
          <a:bodyPr>
            <a:normAutofit fontScale="92500"/>
          </a:bodyPr>
          <a:lstStyle/>
          <a:p>
            <a:pPr algn="just">
              <a:buNone/>
            </a:pPr>
            <a:r>
              <a:rPr lang="sr-Latn-BA" sz="2800" dirty="0"/>
              <a:t>U pozitivne efekte ubrajamo:</a:t>
            </a:r>
            <a:endParaRPr lang="en-US" sz="2800" dirty="0"/>
          </a:p>
          <a:p>
            <a:pPr lvl="0" algn="just"/>
            <a:r>
              <a:rPr lang="sr-Latn-BA" sz="2800" dirty="0"/>
              <a:t>dovodi do oblikovanja poreskih sistema koje karakteriše širenje poreske osnovice i snižavanje poreskih stopa,</a:t>
            </a:r>
            <a:endParaRPr lang="en-US" sz="2800" dirty="0"/>
          </a:p>
          <a:p>
            <a:pPr lvl="0" algn="just"/>
            <a:r>
              <a:rPr lang="sr-Latn-BA" sz="2800" dirty="0"/>
              <a:t>doprinose snižavanju poreskih barijera pri stvaranju i širenju tržišta kapitala,</a:t>
            </a:r>
            <a:endParaRPr lang="en-US" sz="2800" dirty="0"/>
          </a:p>
          <a:p>
            <a:pPr lvl="0" algn="just"/>
            <a:r>
              <a:rPr lang="sr-Latn-BA" sz="2800" dirty="0"/>
              <a:t>smanjuju ukupne javne prihode države čime utiču da se ona angažuje na povećanju ekonomičnosti i produktivnosti u proizvodnji i isporuci javnih dobara,</a:t>
            </a:r>
            <a:endParaRPr lang="en-US" sz="2800" dirty="0"/>
          </a:p>
          <a:p>
            <a:pPr lvl="0" algn="just"/>
            <a:r>
              <a:rPr lang="sr-Latn-BA" sz="2800" dirty="0"/>
              <a:t>utiče na harmonizaciju poreskih propisa između različitih država i smanjivanje marginalnih poreskih stopa.</a:t>
            </a:r>
            <a:endParaRPr lang="en-US" sz="2800" dirty="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sr-Latn-BA" sz="2800" dirty="0" smtClean="0"/>
              <a:t>Negativni efekti poreske konkurencije</a:t>
            </a:r>
            <a:endParaRPr lang="en-US" sz="2800"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lgn="just">
              <a:buNone/>
            </a:pPr>
            <a:r>
              <a:rPr lang="sr-Latn-BA" sz="2900" dirty="0"/>
              <a:t>U negativne efekte poreske konkurencije ubrajamo: </a:t>
            </a:r>
            <a:endParaRPr lang="en-US" sz="2900" dirty="0"/>
          </a:p>
          <a:p>
            <a:pPr lvl="0" algn="just"/>
            <a:r>
              <a:rPr lang="sr-Latn-BA" sz="2900" dirty="0"/>
              <a:t>otvaraju se mogućnosti na širenju poreske evazije kako u zemlji, tako i u međunarodnim okvirima,</a:t>
            </a:r>
            <a:endParaRPr lang="en-US" sz="2900" dirty="0"/>
          </a:p>
          <a:p>
            <a:pPr lvl="0" algn="just"/>
            <a:r>
              <a:rPr lang="sr-Latn-BA" sz="2900" dirty="0"/>
              <a:t>zamagljuje se osnovna funkcija i ciljevi poreskog sistema jer se na prvo mesto postavlja zahtev za privlačenjem što većeg obima stranog mobilnog kapitala.</a:t>
            </a:r>
            <a:endParaRPr lang="en-US" sz="2900" dirty="0"/>
          </a:p>
          <a:p>
            <a:pPr lvl="0" algn="just"/>
            <a:r>
              <a:rPr lang="sr-Latn-BA" sz="2900" dirty="0"/>
              <a:t>može doći do opšteg smanjivanja javnih prihoda i posledično smanjivanja obima javnih dobara koja se isporučuju čime se slabi mogućnost države da vodi suverenu politiku na svojoj teritoriji.</a:t>
            </a:r>
            <a:endParaRPr lang="en-US" sz="2900" dirty="0"/>
          </a:p>
          <a:p>
            <a:pPr lvl="0" algn="just"/>
            <a:r>
              <a:rPr lang="sr-Latn-BA" sz="2900" dirty="0"/>
              <a:t>dolazi do prebacivanja poreskog tereta sa mobilnog na nemobilni kapital i uopšte sa kapitala kao  faktora proizvodnje na rad kao manje mobilan faktor.</a:t>
            </a:r>
            <a:endParaRPr lang="en-US" sz="2900" dirty="0"/>
          </a:p>
          <a:p>
            <a:pPr lvl="0" algn="just"/>
            <a:r>
              <a:rPr lang="sr-Latn-BA" sz="2900" dirty="0"/>
              <a:t>oslonac poreskih prihoda se prebacuje sa oporezivanja dohotka na oporezivanje potrošnje što sa sobom povlači rast negativnih efekata regresivnosi kao obeležja poreza na potrošnju.</a:t>
            </a:r>
            <a:endParaRPr lang="en-US" sz="2900" dirty="0"/>
          </a:p>
          <a:p>
            <a:pPr lvl="0" algn="just"/>
            <a:r>
              <a:rPr lang="sr-Latn-BA" sz="2900" dirty="0"/>
              <a:t>kako teret ukupnog  oporezivanja (usled kumuliranja poreza) pada na dohodak fizičkih lica, postavlja se pitanje do koje mere je moguće uvesti progresiju u okviru poreza na dohodak, a znamo da više progresije znači i više pravičnosti.</a:t>
            </a:r>
            <a:endParaRPr lang="en-US" sz="2900" dirty="0"/>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sr-Latn-BA" sz="2800" dirty="0" smtClean="0"/>
              <a:t>Podela poreske konkurencije sa stanovišta efekata koje proizvodi</a:t>
            </a:r>
            <a:endParaRPr lang="en-US" sz="2800"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lvl="0" algn="just"/>
            <a:r>
              <a:rPr lang="sr-Cyrl-BA" dirty="0"/>
              <a:t>Pravičnom </a:t>
            </a:r>
            <a:r>
              <a:rPr lang="sr-Latn-BA" dirty="0"/>
              <a:t>poreskom konkurencijom </a:t>
            </a:r>
            <a:r>
              <a:rPr lang="sr-Cyrl-BA" dirty="0"/>
              <a:t>se smatra ona</a:t>
            </a:r>
            <a:r>
              <a:rPr lang="sr-Latn-BA" dirty="0"/>
              <a:t> poreska konkurencija </a:t>
            </a:r>
            <a:r>
              <a:rPr lang="sr-Cyrl-BA" dirty="0"/>
              <a:t> koja dovodi do smanjenja poreskih stopa, sa paralelnim proširivanjem poreske osnovice, ali u meri</a:t>
            </a:r>
            <a:r>
              <a:rPr lang="sr-Latn-BA" dirty="0"/>
              <a:t> u </a:t>
            </a:r>
            <a:r>
              <a:rPr lang="sr-Cyrl-BA" dirty="0"/>
              <a:t> koj</a:t>
            </a:r>
            <a:r>
              <a:rPr lang="sr-Latn-BA" dirty="0"/>
              <a:t>oj </a:t>
            </a:r>
            <a:r>
              <a:rPr lang="sr-Cyrl-BA" dirty="0"/>
              <a:t> ne utiče na poresku i budžetsku politiku drugih država (susednih). </a:t>
            </a:r>
            <a:endParaRPr lang="en-US" dirty="0"/>
          </a:p>
          <a:p>
            <a:pPr lvl="0" algn="just"/>
            <a:r>
              <a:rPr lang="sr-Latn-BA" dirty="0"/>
              <a:t>Nepravičnu poresku konkurenciju imamo u</a:t>
            </a:r>
            <a:r>
              <a:rPr lang="sr-Cyrl-BA" dirty="0"/>
              <a:t>koliko navedene aktivnosti u poreskom sistemu rezultiraju stvaranjem posebnih poreskih podsticaja </a:t>
            </a:r>
            <a:r>
              <a:rPr lang="sr-Latn-BA" dirty="0"/>
              <a:t>usmerenog isključivo na </a:t>
            </a:r>
            <a:r>
              <a:rPr lang="sr-Cyrl-BA" dirty="0"/>
              <a:t>privlačenje </a:t>
            </a:r>
            <a:r>
              <a:rPr lang="sr-Latn-BA" dirty="0"/>
              <a:t>stranog kapitala.</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Latn-BA" sz="2400" dirty="0" smtClean="0"/>
              <a:t>Sektorski i teritorijalni princip; podela sa stanovišta mehanizma na koji se vrši</a:t>
            </a:r>
            <a:endParaRPr lang="en-US" sz="2400" dirty="0"/>
          </a:p>
        </p:txBody>
      </p:sp>
      <p:sp>
        <p:nvSpPr>
          <p:cNvPr id="3" name="Content Placeholder 2"/>
          <p:cNvSpPr>
            <a:spLocks noGrp="1"/>
          </p:cNvSpPr>
          <p:nvPr>
            <p:ph idx="1"/>
          </p:nvPr>
        </p:nvSpPr>
        <p:spPr>
          <a:xfrm>
            <a:off x="457200" y="990600"/>
            <a:ext cx="8229600" cy="5486400"/>
          </a:xfrm>
        </p:spPr>
        <p:txBody>
          <a:bodyPr>
            <a:normAutofit lnSpcReduction="10000"/>
          </a:bodyPr>
          <a:lstStyle/>
          <a:p>
            <a:pPr algn="just">
              <a:buNone/>
            </a:pPr>
            <a:r>
              <a:rPr lang="sr-Latn-BA" sz="2400" dirty="0" smtClean="0"/>
              <a:t>- Teritorijalni </a:t>
            </a:r>
            <a:r>
              <a:rPr lang="sr-Latn-BA" sz="2400" dirty="0"/>
              <a:t>princip posmatra poresku konkurenciju sa stanovišta područja na kome se ona odvija pa može biti: </a:t>
            </a:r>
            <a:endParaRPr lang="en-US" sz="2400" dirty="0"/>
          </a:p>
          <a:p>
            <a:pPr lvl="0" algn="just">
              <a:buNone/>
            </a:pPr>
            <a:r>
              <a:rPr lang="sr-Latn-BA" sz="2400" dirty="0" smtClean="0"/>
              <a:t>1. </a:t>
            </a:r>
            <a:r>
              <a:rPr lang="sr-Cyrl-BA" sz="2400" dirty="0" smtClean="0"/>
              <a:t>između </a:t>
            </a:r>
            <a:r>
              <a:rPr lang="sr-Cyrl-BA" sz="2400" dirty="0"/>
              <a:t>regiona jedne države</a:t>
            </a:r>
            <a:endParaRPr lang="en-US" sz="2400" dirty="0"/>
          </a:p>
          <a:p>
            <a:pPr lvl="0" algn="just">
              <a:buNone/>
            </a:pPr>
            <a:r>
              <a:rPr lang="sr-Latn-BA" sz="2400" dirty="0" smtClean="0"/>
              <a:t>2. </a:t>
            </a:r>
            <a:r>
              <a:rPr lang="sr-Cyrl-BA" sz="2400" dirty="0" smtClean="0"/>
              <a:t>između </a:t>
            </a:r>
            <a:r>
              <a:rPr lang="sr-Cyrl-BA" sz="2400" dirty="0"/>
              <a:t>država koje čine jedinstveno tržište  ili carinsku uniju</a:t>
            </a:r>
            <a:r>
              <a:rPr lang="sr-Latn-BA" sz="2400" dirty="0"/>
              <a:t>,</a:t>
            </a:r>
            <a:endParaRPr lang="en-US" sz="2400" dirty="0"/>
          </a:p>
          <a:p>
            <a:pPr lvl="0" algn="just">
              <a:buNone/>
            </a:pPr>
            <a:r>
              <a:rPr lang="sr-Latn-BA" sz="2400" dirty="0" smtClean="0"/>
              <a:t>3. </a:t>
            </a:r>
            <a:r>
              <a:rPr lang="sr-Cyrl-BA" sz="2400" dirty="0" smtClean="0"/>
              <a:t>između </a:t>
            </a:r>
            <a:r>
              <a:rPr lang="sr-Cyrl-BA" sz="2400" dirty="0"/>
              <a:t>država </a:t>
            </a:r>
            <a:r>
              <a:rPr lang="sr-Cyrl-BA" sz="2400" dirty="0" smtClean="0"/>
              <a:t>suseda </a:t>
            </a:r>
            <a:r>
              <a:rPr lang="sr-Cyrl-BA" sz="2400" dirty="0"/>
              <a:t>određenih regiona</a:t>
            </a:r>
            <a:r>
              <a:rPr lang="sr-Latn-BA" sz="2400" dirty="0"/>
              <a:t>.</a:t>
            </a:r>
            <a:endParaRPr lang="en-US" sz="2400" dirty="0"/>
          </a:p>
          <a:p>
            <a:pPr algn="just">
              <a:buNone/>
            </a:pPr>
            <a:r>
              <a:rPr lang="sr-Latn-BA" sz="2600" dirty="0" smtClean="0"/>
              <a:t>- Sa </a:t>
            </a:r>
            <a:r>
              <a:rPr lang="sr-Latn-BA" sz="2600" dirty="0"/>
              <a:t>stanovišta sektorskog pristupa </a:t>
            </a:r>
            <a:r>
              <a:rPr lang="sr-Latn-BA" sz="2600" dirty="0" smtClean="0"/>
              <a:t>konkurenciju delimo na:</a:t>
            </a:r>
            <a:endParaRPr lang="en-US" sz="2600" dirty="0"/>
          </a:p>
          <a:p>
            <a:pPr lvl="0" algn="just">
              <a:buNone/>
            </a:pPr>
            <a:r>
              <a:rPr lang="sr-Latn-BA" sz="2600" dirty="0" smtClean="0"/>
              <a:t>1.</a:t>
            </a:r>
            <a:r>
              <a:rPr lang="sr-Cyrl-BA" sz="2600" dirty="0" smtClean="0"/>
              <a:t>usmerenost </a:t>
            </a:r>
            <a:r>
              <a:rPr lang="sr-Cyrl-BA" sz="2600" dirty="0"/>
              <a:t>na automobilsku industriju</a:t>
            </a:r>
            <a:r>
              <a:rPr lang="sr-Latn-BA" sz="2600" dirty="0"/>
              <a:t>,</a:t>
            </a:r>
            <a:endParaRPr lang="en-US" sz="2600" dirty="0"/>
          </a:p>
          <a:p>
            <a:pPr lvl="0" algn="just">
              <a:buNone/>
            </a:pPr>
            <a:r>
              <a:rPr lang="sr-Latn-BA" sz="2600" dirty="0" smtClean="0"/>
              <a:t>2.</a:t>
            </a:r>
            <a:r>
              <a:rPr lang="sr-Cyrl-BA" sz="2600" dirty="0" smtClean="0"/>
              <a:t>usmerenost </a:t>
            </a:r>
            <a:r>
              <a:rPr lang="sr-Cyrl-BA" sz="2600" dirty="0"/>
              <a:t>na elektronsku industriju i visoke tehnologije</a:t>
            </a:r>
            <a:r>
              <a:rPr lang="sr-Latn-BA" sz="2600" dirty="0"/>
              <a:t>,</a:t>
            </a:r>
            <a:endParaRPr lang="en-US" sz="2600" dirty="0"/>
          </a:p>
          <a:p>
            <a:pPr lvl="0" algn="just">
              <a:buNone/>
            </a:pPr>
            <a:r>
              <a:rPr lang="sr-Latn-BA" sz="2600" dirty="0" smtClean="0"/>
              <a:t>3. </a:t>
            </a:r>
            <a:r>
              <a:rPr lang="sr-Cyrl-BA" sz="2600" dirty="0" smtClean="0"/>
              <a:t>usmerenost </a:t>
            </a:r>
            <a:r>
              <a:rPr lang="sr-Cyrl-BA" sz="2600" dirty="0"/>
              <a:t>na finansijske centre multinacionalnih kompanija.</a:t>
            </a:r>
            <a:endParaRPr lang="en-US" sz="2600" dirty="0"/>
          </a:p>
          <a:p>
            <a:pPr algn="just">
              <a:buNone/>
            </a:pPr>
            <a:r>
              <a:rPr lang="sr-Latn-BA" sz="2600" dirty="0" smtClean="0"/>
              <a:t>- Sa stanovišta mehanizma na koji se vrši imamo:</a:t>
            </a:r>
          </a:p>
          <a:p>
            <a:pPr algn="just">
              <a:buNone/>
            </a:pPr>
            <a:r>
              <a:rPr lang="sr-Latn-BA" sz="2600" dirty="0" smtClean="0"/>
              <a:t>1.Poreske podsticaje</a:t>
            </a:r>
          </a:p>
          <a:p>
            <a:pPr algn="just">
              <a:buNone/>
            </a:pPr>
            <a:r>
              <a:rPr lang="sr-Latn-BA" sz="2600" dirty="0" smtClean="0"/>
              <a:t>2. Poreske </a:t>
            </a:r>
            <a:r>
              <a:rPr lang="sr-Latn-BA" sz="2600" dirty="0" smtClean="0"/>
              <a:t>rajeve</a:t>
            </a:r>
            <a:r>
              <a:rPr lang="en-US" sz="2600" dirty="0" smtClean="0"/>
              <a:t>.</a:t>
            </a:r>
            <a:endParaRPr lang="en-US"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sr-Latn-BA" sz="2400" dirty="0" smtClean="0"/>
              <a:t>Poreski podsticaji</a:t>
            </a:r>
            <a:endParaRPr lang="en-US" sz="2400"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r>
              <a:rPr lang="sr-Cyrl-BA" sz="2400" dirty="0"/>
              <a:t>Poreski podsticaj predstavlja ustupak, odnosno izuzetak od opšteg poreskog režima, koji nosilac poreske politike čini u pogledu poreskog obveznika, poreske osnovice, poreskih stopa ili iznosa poreza. </a:t>
            </a:r>
            <a:endParaRPr lang="sr-Latn-BA" sz="2400" dirty="0" smtClean="0"/>
          </a:p>
          <a:p>
            <a:pPr algn="just"/>
            <a:r>
              <a:rPr lang="sr-Cyrl-BA" sz="2400" dirty="0" smtClean="0"/>
              <a:t>Motivi </a:t>
            </a:r>
            <a:r>
              <a:rPr lang="sr-Cyrl-BA" sz="2400" dirty="0"/>
              <a:t>zbog kojih </a:t>
            </a:r>
            <a:r>
              <a:rPr lang="sr-Latn-BA" sz="2400" dirty="0"/>
              <a:t>se pružaju mogu biti višestruki,  pa ih svrstavamo</a:t>
            </a:r>
            <a:r>
              <a:rPr lang="sr-Cyrl-BA" sz="2400" dirty="0"/>
              <a:t> političke, socijalno</a:t>
            </a:r>
            <a:r>
              <a:rPr lang="sr-Latn-BA" sz="2400" dirty="0"/>
              <a:t>-</a:t>
            </a:r>
            <a:r>
              <a:rPr lang="sr-Cyrl-BA" sz="2400" dirty="0"/>
              <a:t>političke, ekonomske i poresko-tehn</a:t>
            </a:r>
            <a:r>
              <a:rPr lang="sr-Latn-BA" sz="2400" dirty="0"/>
              <a:t>ičke</a:t>
            </a:r>
            <a:r>
              <a:rPr lang="sr-Cyrl-BA" sz="2400" dirty="0" smtClean="0"/>
              <a:t>.</a:t>
            </a:r>
            <a:endParaRPr lang="sr-Latn-BA" sz="2400" dirty="0" smtClean="0"/>
          </a:p>
          <a:p>
            <a:pPr algn="just"/>
            <a:r>
              <a:rPr lang="sr-Latn-BA" sz="2400" dirty="0" smtClean="0"/>
              <a:t>Dobre strane poreskih podsticaja:</a:t>
            </a:r>
          </a:p>
          <a:p>
            <a:pPr lvl="0">
              <a:buNone/>
            </a:pPr>
            <a:r>
              <a:rPr lang="sr-Latn-BA" sz="2400" dirty="0" smtClean="0"/>
              <a:t>1. </a:t>
            </a:r>
            <a:r>
              <a:rPr lang="sr-Cyrl-BA" sz="2400" dirty="0" smtClean="0"/>
              <a:t>poreskim </a:t>
            </a:r>
            <a:r>
              <a:rPr lang="sr-Cyrl-BA" sz="2400" dirty="0"/>
              <a:t>podsticajima se stimuliš</a:t>
            </a:r>
            <a:r>
              <a:rPr lang="sr-Latn-BA" sz="2400" dirty="0"/>
              <a:t>u</a:t>
            </a:r>
            <a:r>
              <a:rPr lang="sr-Cyrl-BA" sz="2400" dirty="0"/>
              <a:t> stran</a:t>
            </a:r>
            <a:r>
              <a:rPr lang="sr-Latn-BA" sz="2400" dirty="0"/>
              <a:t>e</a:t>
            </a:r>
            <a:r>
              <a:rPr lang="sr-Cyrl-BA" sz="2400" dirty="0"/>
              <a:t> investi</a:t>
            </a:r>
            <a:r>
              <a:rPr lang="sr-Latn-BA" sz="2400" dirty="0"/>
              <a:t>cije,</a:t>
            </a:r>
            <a:endParaRPr lang="en-US" sz="2400" dirty="0"/>
          </a:p>
          <a:p>
            <a:pPr lvl="0">
              <a:buNone/>
            </a:pPr>
            <a:r>
              <a:rPr lang="sr-Latn-BA" sz="2400" dirty="0" smtClean="0"/>
              <a:t>2. </a:t>
            </a:r>
            <a:r>
              <a:rPr lang="sr-Cyrl-BA" sz="2400" dirty="0" smtClean="0"/>
              <a:t>vrši </a:t>
            </a:r>
            <a:r>
              <a:rPr lang="sr-Cyrl-BA" sz="2400" dirty="0"/>
              <a:t>transfer tehnologije</a:t>
            </a:r>
            <a:r>
              <a:rPr lang="sr-Latn-BA" sz="2400" dirty="0"/>
              <a:t>,</a:t>
            </a:r>
            <a:endParaRPr lang="en-US" sz="2400" dirty="0"/>
          </a:p>
          <a:p>
            <a:pPr lvl="0">
              <a:buNone/>
            </a:pPr>
            <a:r>
              <a:rPr lang="sr-Latn-BA" sz="2400" dirty="0" smtClean="0"/>
              <a:t>3. </a:t>
            </a:r>
            <a:r>
              <a:rPr lang="sr-Cyrl-BA" sz="2400" dirty="0" smtClean="0"/>
              <a:t>doprinose </a:t>
            </a:r>
            <a:r>
              <a:rPr lang="sr-Cyrl-BA" sz="2400" dirty="0"/>
              <a:t>regionalnom razvoju</a:t>
            </a:r>
            <a:r>
              <a:rPr lang="sr-Latn-BA" sz="2400" dirty="0"/>
              <a:t>,</a:t>
            </a:r>
            <a:endParaRPr lang="en-US" sz="2400" dirty="0"/>
          </a:p>
          <a:p>
            <a:pPr lvl="0">
              <a:buNone/>
            </a:pPr>
            <a:r>
              <a:rPr lang="sr-Latn-BA" sz="2400" dirty="0" smtClean="0"/>
              <a:t>4. </a:t>
            </a:r>
            <a:r>
              <a:rPr lang="sr-Cyrl-BA" sz="2400" dirty="0" smtClean="0"/>
              <a:t>utiču </a:t>
            </a:r>
            <a:r>
              <a:rPr lang="sr-Cyrl-BA" sz="2400" dirty="0"/>
              <a:t>na međunarodnu konkurentnost zemlje</a:t>
            </a:r>
            <a:r>
              <a:rPr lang="sr-Latn-BA" sz="2400" dirty="0"/>
              <a:t>,</a:t>
            </a:r>
            <a:endParaRPr lang="en-US" sz="2400" dirty="0"/>
          </a:p>
          <a:p>
            <a:pPr lvl="0">
              <a:buNone/>
            </a:pPr>
            <a:r>
              <a:rPr lang="sr-Latn-BA" sz="2400" dirty="0" smtClean="0"/>
              <a:t>5. </a:t>
            </a:r>
            <a:r>
              <a:rPr lang="sr-Cyrl-BA" sz="2400" dirty="0" smtClean="0"/>
              <a:t>podstiče  </a:t>
            </a:r>
            <a:r>
              <a:rPr lang="sr-Cyrl-BA" sz="2400" dirty="0"/>
              <a:t>razvijanje privrede</a:t>
            </a:r>
            <a:r>
              <a:rPr lang="sr-Latn-BA" sz="2400" dirty="0"/>
              <a:t>,</a:t>
            </a:r>
            <a:endParaRPr lang="en-US" sz="2400" dirty="0"/>
          </a:p>
          <a:p>
            <a:pPr lvl="0">
              <a:buNone/>
            </a:pPr>
            <a:r>
              <a:rPr lang="sr-Latn-BA" sz="2400" dirty="0" smtClean="0"/>
              <a:t>6. </a:t>
            </a:r>
            <a:r>
              <a:rPr lang="sr-Cyrl-BA" sz="2400" dirty="0" smtClean="0"/>
              <a:t>utiču </a:t>
            </a:r>
            <a:r>
              <a:rPr lang="sr-Cyrl-BA" sz="2400" dirty="0"/>
              <a:t>na veće zapošljavanje.</a:t>
            </a:r>
            <a:endParaRPr lang="en-US" sz="2400" dirty="0"/>
          </a:p>
          <a:p>
            <a:pPr>
              <a:buNone/>
            </a:pPr>
            <a:endParaRPr lang="en-US" sz="2400" dirty="0"/>
          </a:p>
          <a:p>
            <a:pPr>
              <a:buNone/>
            </a:pPr>
            <a:endParaRPr lang="sr-Latn-BA" sz="2400" dirty="0" smtClean="0"/>
          </a:p>
          <a:p>
            <a:pPr>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400" dirty="0" smtClean="0"/>
              <a:t>Nedostaci poreskih podsticaja</a:t>
            </a:r>
            <a:endParaRPr lang="en-US" sz="2400" dirty="0"/>
          </a:p>
        </p:txBody>
      </p:sp>
      <p:sp>
        <p:nvSpPr>
          <p:cNvPr id="3" name="Content Placeholder 2"/>
          <p:cNvSpPr>
            <a:spLocks noGrp="1"/>
          </p:cNvSpPr>
          <p:nvPr>
            <p:ph idx="1"/>
          </p:nvPr>
        </p:nvSpPr>
        <p:spPr>
          <a:xfrm>
            <a:off x="457200" y="1143000"/>
            <a:ext cx="8229600" cy="4983163"/>
          </a:xfrm>
        </p:spPr>
        <p:txBody>
          <a:bodyPr>
            <a:normAutofit/>
          </a:bodyPr>
          <a:lstStyle/>
          <a:p>
            <a:pPr algn="just"/>
            <a:r>
              <a:rPr lang="sr-Latn-BA" sz="2400" dirty="0"/>
              <a:t>Sa druge strane, pored gubitka poreskih prihoda, postoje i druge, loše strane poreskih podsticaja:</a:t>
            </a:r>
            <a:endParaRPr lang="en-US" sz="2400" dirty="0"/>
          </a:p>
          <a:p>
            <a:pPr marL="457200" lvl="0" indent="-457200" algn="just">
              <a:buAutoNum type="arabicPeriod"/>
            </a:pPr>
            <a:r>
              <a:rPr lang="sr-Cyrl-BA" sz="2400" dirty="0" smtClean="0"/>
              <a:t>diskriminacija </a:t>
            </a:r>
            <a:r>
              <a:rPr lang="sr-Cyrl-BA" sz="2400" dirty="0"/>
              <a:t>u pogledu određivanja grane kojoj se pružaju poreski podsticaji</a:t>
            </a:r>
            <a:r>
              <a:rPr lang="sr-Latn-BA" sz="2400" dirty="0" smtClean="0"/>
              <a:t>,</a:t>
            </a:r>
          </a:p>
          <a:p>
            <a:pPr marL="457200" lvl="0" indent="-457200" algn="just">
              <a:buAutoNum type="arabicPeriod"/>
            </a:pPr>
            <a:r>
              <a:rPr lang="sr-Cyrl-BA" sz="2400" dirty="0" smtClean="0"/>
              <a:t>narušavanje </a:t>
            </a:r>
            <a:r>
              <a:rPr lang="sr-Cyrl-BA" sz="2400" dirty="0"/>
              <a:t>neutralnosti poreskog sistema</a:t>
            </a:r>
            <a:r>
              <a:rPr lang="sr-Latn-BA" sz="2400" dirty="0" smtClean="0"/>
              <a:t>,</a:t>
            </a:r>
          </a:p>
          <a:p>
            <a:pPr marL="457200" lvl="0" indent="-457200" algn="just">
              <a:buAutoNum type="arabicPeriod"/>
            </a:pPr>
            <a:r>
              <a:rPr lang="sr-Cyrl-BA" sz="2400" dirty="0" smtClean="0"/>
              <a:t>pojave </a:t>
            </a:r>
            <a:r>
              <a:rPr lang="sr-Cyrl-BA" sz="2400" dirty="0"/>
              <a:t>transfernih cena</a:t>
            </a:r>
            <a:r>
              <a:rPr lang="sr-Latn-BA" sz="2400" dirty="0" smtClean="0"/>
              <a:t>,</a:t>
            </a:r>
          </a:p>
          <a:p>
            <a:pPr marL="457200" lvl="0" indent="-457200" algn="just">
              <a:buAutoNum type="arabicPeriod"/>
            </a:pPr>
            <a:r>
              <a:rPr lang="sr-Cyrl-BA" sz="2400" dirty="0" smtClean="0"/>
              <a:t>povećanje </a:t>
            </a:r>
            <a:r>
              <a:rPr lang="sr-Cyrl-BA" sz="2400" dirty="0"/>
              <a:t>administrativnih troškova poreskih organa</a:t>
            </a:r>
            <a:r>
              <a:rPr lang="sr-Latn-BA" sz="2400" dirty="0" smtClean="0"/>
              <a:t>,</a:t>
            </a:r>
          </a:p>
          <a:p>
            <a:pPr marL="457200" lvl="0" indent="-457200" algn="just">
              <a:buAutoNum type="arabicPeriod"/>
            </a:pPr>
            <a:r>
              <a:rPr lang="sr-Cyrl-BA" sz="2400" dirty="0" smtClean="0"/>
              <a:t>povećanja </a:t>
            </a:r>
            <a:r>
              <a:rPr lang="sr-Cyrl-BA" sz="2400" dirty="0"/>
              <a:t>državnog intervencionizma u privredi.</a:t>
            </a:r>
            <a:endParaRPr lang="en-US" sz="2400" dirty="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sr-Latn-BA" sz="2000" dirty="0"/>
              <a:t>Poreski rajevi</a:t>
            </a:r>
            <a:endParaRPr lang="en-US" sz="2000"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lgn="just"/>
            <a:r>
              <a:rPr lang="sr-Latn-BA" sz="1800" dirty="0"/>
              <a:t>P</a:t>
            </a:r>
            <a:r>
              <a:rPr lang="sr-Cyrl-BA" sz="1800" dirty="0"/>
              <a:t>oreski rajevi ne oporezuju dohodak privrednih društava ili </a:t>
            </a:r>
            <a:r>
              <a:rPr lang="sr-Latn-BA" sz="1800" dirty="0"/>
              <a:t>ga oporezuju </a:t>
            </a:r>
            <a:r>
              <a:rPr lang="sr-Cyrl-BA" sz="1800" dirty="0"/>
              <a:t> sa niskom efektivnom poreskom stopom.</a:t>
            </a:r>
            <a:r>
              <a:rPr lang="sr-Latn-BA" sz="1800" dirty="0"/>
              <a:t> Međutim, ovo nije jedina prednost koju preduzećima pružaju poreski rajevi, nađeno je niz dodatnih modaliteta da se ispolji poreska konkurencija i poreski teret svede na najmanju moguću meru</a:t>
            </a:r>
            <a:r>
              <a:rPr lang="sr-Latn-BA" sz="1800" dirty="0" smtClean="0"/>
              <a:t>.</a:t>
            </a:r>
          </a:p>
          <a:p>
            <a:pPr algn="just"/>
            <a:r>
              <a:rPr lang="sr-Latn-BA" sz="1800" dirty="0"/>
              <a:t>OECD navodi četiri ključna faktora za postojanje poreskog </a:t>
            </a:r>
            <a:r>
              <a:rPr lang="sr-Latn-BA" sz="1800" dirty="0" smtClean="0"/>
              <a:t>raja </a:t>
            </a:r>
            <a:r>
              <a:rPr lang="sr-Latn-BA" sz="1800" dirty="0"/>
              <a:t>: </a:t>
            </a:r>
            <a:endParaRPr lang="en-US" sz="1800" dirty="0"/>
          </a:p>
          <a:p>
            <a:pPr lvl="0" algn="just">
              <a:buAutoNum type="arabicPeriod"/>
            </a:pPr>
            <a:r>
              <a:rPr lang="en-US" sz="1800" dirty="0" err="1" smtClean="0"/>
              <a:t>država</a:t>
            </a:r>
            <a:r>
              <a:rPr lang="en-US" sz="1800" dirty="0" smtClean="0"/>
              <a:t> </a:t>
            </a:r>
            <a:r>
              <a:rPr lang="en-US" sz="1800" dirty="0"/>
              <a:t>ne</a:t>
            </a:r>
            <a:r>
              <a:rPr lang="sr-Cyrl-CS" sz="1800" dirty="0"/>
              <a:t> propisuje </a:t>
            </a:r>
            <a:r>
              <a:rPr lang="en-US" sz="1800" dirty="0"/>
              <a:t> </a:t>
            </a:r>
            <a:r>
              <a:rPr lang="en-US" sz="1800" dirty="0" err="1"/>
              <a:t>nikakv</a:t>
            </a:r>
            <a:r>
              <a:rPr lang="sr-Cyrl-CS" sz="1800" dirty="0"/>
              <a:t>e</a:t>
            </a:r>
            <a:r>
              <a:rPr lang="en-US" sz="1800" dirty="0"/>
              <a:t> </a:t>
            </a:r>
            <a:r>
              <a:rPr lang="en-US" sz="1800" dirty="0" err="1"/>
              <a:t>ili</a:t>
            </a:r>
            <a:r>
              <a:rPr lang="en-US" sz="1800" dirty="0"/>
              <a:t> </a:t>
            </a:r>
            <a:r>
              <a:rPr lang="en-US" sz="1800" dirty="0" err="1"/>
              <a:t>uvodi</a:t>
            </a:r>
            <a:r>
              <a:rPr lang="en-US" sz="1800" dirty="0"/>
              <a:t> </a:t>
            </a:r>
            <a:r>
              <a:rPr lang="en-US" sz="1800" dirty="0" err="1"/>
              <a:t>samo</a:t>
            </a:r>
            <a:r>
              <a:rPr lang="en-US" sz="1800" dirty="0"/>
              <a:t> </a:t>
            </a:r>
            <a:r>
              <a:rPr lang="en-US" sz="1800" dirty="0" err="1"/>
              <a:t>nominalne</a:t>
            </a:r>
            <a:r>
              <a:rPr lang="en-US" sz="1800" dirty="0"/>
              <a:t> </a:t>
            </a:r>
            <a:r>
              <a:rPr lang="en-US" sz="1800" dirty="0" err="1"/>
              <a:t>poreze</a:t>
            </a:r>
            <a:r>
              <a:rPr lang="en-US" sz="1800" dirty="0"/>
              <a:t> </a:t>
            </a:r>
            <a:r>
              <a:rPr lang="en-US" sz="1800" dirty="0" err="1"/>
              <a:t>za</a:t>
            </a:r>
            <a:r>
              <a:rPr lang="en-US" sz="1800" dirty="0"/>
              <a:t> </a:t>
            </a:r>
            <a:r>
              <a:rPr lang="en-US" sz="1800" dirty="0" err="1"/>
              <a:t>specifične</a:t>
            </a:r>
            <a:r>
              <a:rPr lang="en-US" sz="1800" dirty="0"/>
              <a:t> </a:t>
            </a:r>
            <a:r>
              <a:rPr lang="en-US" sz="1800" dirty="0" err="1"/>
              <a:t>slučajeve</a:t>
            </a:r>
            <a:r>
              <a:rPr lang="sr-Cyrl-CS" sz="1800" dirty="0" smtClean="0"/>
              <a:t>,</a:t>
            </a:r>
            <a:endParaRPr lang="sr-Latn-BA" sz="1800" dirty="0" smtClean="0"/>
          </a:p>
          <a:p>
            <a:pPr lvl="0" algn="just">
              <a:buAutoNum type="arabicPeriod"/>
            </a:pPr>
            <a:r>
              <a:rPr lang="en-US" sz="1800" dirty="0" err="1" smtClean="0"/>
              <a:t>nedovolјna</a:t>
            </a:r>
            <a:r>
              <a:rPr lang="en-US" sz="1800" dirty="0" smtClean="0"/>
              <a:t> </a:t>
            </a:r>
            <a:r>
              <a:rPr lang="en-US" sz="1800" dirty="0" err="1"/>
              <a:t>transparentnost</a:t>
            </a:r>
            <a:r>
              <a:rPr lang="sr-Cyrl-CS" sz="1800" dirty="0" smtClean="0"/>
              <a:t>,</a:t>
            </a:r>
            <a:endParaRPr lang="sr-Latn-BA" sz="1800" dirty="0" smtClean="0"/>
          </a:p>
          <a:p>
            <a:pPr lvl="0" algn="just">
              <a:buAutoNum type="arabicPeriod"/>
            </a:pPr>
            <a:r>
              <a:rPr lang="en-US" sz="1800" dirty="0" err="1" smtClean="0"/>
              <a:t>postoji</a:t>
            </a:r>
            <a:r>
              <a:rPr lang="en-US" sz="1800" dirty="0" smtClean="0"/>
              <a:t> </a:t>
            </a:r>
            <a:r>
              <a:rPr lang="en-US" sz="1800" dirty="0" err="1"/>
              <a:t>zakonodavstvo</a:t>
            </a:r>
            <a:r>
              <a:rPr lang="en-US" sz="1800" dirty="0"/>
              <a:t> </a:t>
            </a:r>
            <a:r>
              <a:rPr lang="en-US" sz="1800" dirty="0" err="1"/>
              <a:t>ili</a:t>
            </a:r>
            <a:r>
              <a:rPr lang="en-US" sz="1800" dirty="0"/>
              <a:t> </a:t>
            </a:r>
            <a:r>
              <a:rPr lang="en-US" sz="1800" dirty="0" err="1"/>
              <a:t>administrativne</a:t>
            </a:r>
            <a:r>
              <a:rPr lang="en-US" sz="1800" dirty="0"/>
              <a:t> procedure </a:t>
            </a:r>
            <a:r>
              <a:rPr lang="en-US" sz="1800" dirty="0" err="1"/>
              <a:t>koje</a:t>
            </a:r>
            <a:r>
              <a:rPr lang="en-US" sz="1800" dirty="0"/>
              <a:t> </a:t>
            </a:r>
            <a:r>
              <a:rPr lang="en-US" sz="1800" dirty="0" err="1"/>
              <a:t>sprečavaju</a:t>
            </a:r>
            <a:r>
              <a:rPr lang="en-US" sz="1800" dirty="0"/>
              <a:t> </a:t>
            </a:r>
            <a:r>
              <a:rPr lang="en-US" sz="1800" dirty="0" err="1"/>
              <a:t>razmenu</a:t>
            </a:r>
            <a:r>
              <a:rPr lang="en-US" sz="1800" dirty="0"/>
              <a:t> </a:t>
            </a:r>
            <a:r>
              <a:rPr lang="en-US" sz="1800" dirty="0" err="1"/>
              <a:t>informacija</a:t>
            </a:r>
            <a:r>
              <a:rPr lang="en-US" sz="1800" dirty="0"/>
              <a:t> u </a:t>
            </a:r>
            <a:r>
              <a:rPr lang="en-US" sz="1800" dirty="0" err="1"/>
              <a:t>poreske</a:t>
            </a:r>
            <a:r>
              <a:rPr lang="en-US" sz="1800" dirty="0"/>
              <a:t> </a:t>
            </a:r>
            <a:r>
              <a:rPr lang="en-US" sz="1800" dirty="0" err="1"/>
              <a:t>svrhe</a:t>
            </a:r>
            <a:r>
              <a:rPr lang="en-US" sz="1800" dirty="0"/>
              <a:t>, </a:t>
            </a:r>
            <a:endParaRPr lang="sr-Latn-BA" sz="1800" dirty="0" smtClean="0"/>
          </a:p>
          <a:p>
            <a:pPr lvl="0" algn="just">
              <a:buAutoNum type="arabicPeriod"/>
            </a:pPr>
            <a:r>
              <a:rPr lang="en-US" sz="1800" dirty="0" smtClean="0"/>
              <a:t>ne </a:t>
            </a:r>
            <a:r>
              <a:rPr lang="en-US" sz="1800" dirty="0" err="1"/>
              <a:t>postoji</a:t>
            </a:r>
            <a:r>
              <a:rPr lang="en-US" sz="1800" dirty="0"/>
              <a:t> </a:t>
            </a:r>
            <a:r>
              <a:rPr lang="en-US" sz="1800" dirty="0" err="1"/>
              <a:t>zahtev</a:t>
            </a:r>
            <a:r>
              <a:rPr lang="en-US" sz="1800" dirty="0"/>
              <a:t> </a:t>
            </a:r>
            <a:r>
              <a:rPr lang="en-US" sz="1800" dirty="0" err="1"/>
              <a:t>za</a:t>
            </a:r>
            <a:r>
              <a:rPr lang="en-US" sz="1800" dirty="0"/>
              <a:t> </a:t>
            </a:r>
            <a:r>
              <a:rPr lang="en-US" sz="1800" dirty="0" err="1"/>
              <a:t>obavlјanjem</a:t>
            </a:r>
            <a:r>
              <a:rPr lang="en-US" sz="1800" dirty="0"/>
              <a:t> </a:t>
            </a:r>
            <a:r>
              <a:rPr lang="en-US" sz="1800" dirty="0" err="1"/>
              <a:t>značajne</a:t>
            </a:r>
            <a:r>
              <a:rPr lang="en-US" sz="1800" dirty="0"/>
              <a:t> </a:t>
            </a:r>
            <a:r>
              <a:rPr lang="en-US" sz="1800" dirty="0" err="1"/>
              <a:t>ili</a:t>
            </a:r>
            <a:r>
              <a:rPr lang="en-US" sz="1800" dirty="0"/>
              <a:t> </a:t>
            </a:r>
            <a:r>
              <a:rPr lang="en-US" sz="1800" dirty="0" err="1"/>
              <a:t>bilo</a:t>
            </a:r>
            <a:r>
              <a:rPr lang="en-US" sz="1800" dirty="0"/>
              <a:t> </a:t>
            </a:r>
            <a:r>
              <a:rPr lang="en-US" sz="1800" dirty="0" err="1"/>
              <a:t>kakve</a:t>
            </a:r>
            <a:r>
              <a:rPr lang="en-US" sz="1800" dirty="0"/>
              <a:t> </a:t>
            </a:r>
            <a:r>
              <a:rPr lang="en-US" sz="1800" dirty="0" err="1"/>
              <a:t>stvarne</a:t>
            </a:r>
            <a:r>
              <a:rPr lang="en-US" sz="1800" dirty="0"/>
              <a:t> </a:t>
            </a:r>
            <a:r>
              <a:rPr lang="en-US" sz="1800" dirty="0" err="1"/>
              <a:t>poslovne</a:t>
            </a:r>
            <a:r>
              <a:rPr lang="en-US" sz="1800" dirty="0"/>
              <a:t> </a:t>
            </a:r>
            <a:r>
              <a:rPr lang="en-US" sz="1800" dirty="0" err="1"/>
              <a:t>aktivnosti</a:t>
            </a:r>
            <a:r>
              <a:rPr lang="en-US" sz="1800" dirty="0"/>
              <a:t> </a:t>
            </a:r>
            <a:r>
              <a:rPr lang="en-US" sz="1800" dirty="0" err="1"/>
              <a:t>na</a:t>
            </a:r>
            <a:r>
              <a:rPr lang="en-US" sz="1800" dirty="0"/>
              <a:t> </a:t>
            </a:r>
            <a:r>
              <a:rPr lang="en-US" sz="1800" dirty="0" err="1"/>
              <a:t>teritoriji</a:t>
            </a:r>
            <a:r>
              <a:rPr lang="en-US" sz="1800" dirty="0"/>
              <a:t> </a:t>
            </a:r>
            <a:r>
              <a:rPr lang="en-US" sz="1800" dirty="0" err="1"/>
              <a:t>zemlјe</a:t>
            </a:r>
            <a:r>
              <a:rPr lang="en-US" sz="1800" dirty="0"/>
              <a:t> </a:t>
            </a:r>
            <a:r>
              <a:rPr lang="en-US" sz="1800" dirty="0" err="1"/>
              <a:t>registracije</a:t>
            </a:r>
            <a:r>
              <a:rPr lang="en-US" sz="1800" dirty="0"/>
              <a:t> </a:t>
            </a:r>
            <a:r>
              <a:rPr lang="en-US" sz="1800" dirty="0" err="1"/>
              <a:t>preduzeća</a:t>
            </a:r>
            <a:r>
              <a:rPr lang="en-US" sz="1800" dirty="0"/>
              <a:t> </a:t>
            </a:r>
            <a:r>
              <a:rPr lang="en-US" sz="1800" dirty="0" err="1"/>
              <a:t>što</a:t>
            </a:r>
            <a:r>
              <a:rPr lang="en-US" sz="1800" dirty="0"/>
              <a:t> </a:t>
            </a:r>
            <a:r>
              <a:rPr lang="en-US" sz="1800" dirty="0" err="1"/>
              <a:t>znači</a:t>
            </a:r>
            <a:r>
              <a:rPr lang="en-US" sz="1800" dirty="0"/>
              <a:t> </a:t>
            </a:r>
            <a:r>
              <a:rPr lang="en-US" sz="1800" dirty="0" err="1"/>
              <a:t>da</a:t>
            </a:r>
            <a:r>
              <a:rPr lang="en-US" sz="1800" dirty="0"/>
              <a:t> </a:t>
            </a:r>
            <a:r>
              <a:rPr lang="en-US" sz="1800" dirty="0" err="1"/>
              <a:t>kompanija</a:t>
            </a:r>
            <a:r>
              <a:rPr lang="en-US" sz="1800" dirty="0"/>
              <a:t> </a:t>
            </a:r>
            <a:r>
              <a:rPr lang="en-US" sz="1800" dirty="0" err="1"/>
              <a:t>može</a:t>
            </a:r>
            <a:r>
              <a:rPr lang="en-US" sz="1800" dirty="0"/>
              <a:t> </a:t>
            </a:r>
            <a:r>
              <a:rPr lang="en-US" sz="1800" dirty="0" err="1"/>
              <a:t>imati</a:t>
            </a:r>
            <a:r>
              <a:rPr lang="en-US" sz="1800" dirty="0"/>
              <a:t> </a:t>
            </a:r>
            <a:r>
              <a:rPr lang="en-US" sz="1800" dirty="0" err="1"/>
              <a:t>sedište</a:t>
            </a:r>
            <a:r>
              <a:rPr lang="en-US" sz="1800" dirty="0"/>
              <a:t> </a:t>
            </a:r>
            <a:r>
              <a:rPr lang="en-US" sz="1800" dirty="0" err="1"/>
              <a:t>na</a:t>
            </a:r>
            <a:r>
              <a:rPr lang="en-US" sz="1800" dirty="0"/>
              <a:t> </a:t>
            </a:r>
            <a:r>
              <a:rPr lang="en-US" sz="1800" dirty="0" err="1"/>
              <a:t>određenoj</a:t>
            </a:r>
            <a:r>
              <a:rPr lang="en-US" sz="1800" dirty="0"/>
              <a:t> </a:t>
            </a:r>
            <a:r>
              <a:rPr lang="en-US" sz="1800" dirty="0" err="1"/>
              <a:t>teritoriji</a:t>
            </a:r>
            <a:r>
              <a:rPr lang="en-US" sz="1800" dirty="0"/>
              <a:t> </a:t>
            </a:r>
            <a:r>
              <a:rPr lang="en-US" sz="1800" dirty="0" err="1"/>
              <a:t>iz</a:t>
            </a:r>
            <a:r>
              <a:rPr lang="en-US" sz="1800" dirty="0"/>
              <a:t> </a:t>
            </a:r>
            <a:r>
              <a:rPr lang="en-US" sz="1800" dirty="0" err="1"/>
              <a:t>čisto</a:t>
            </a:r>
            <a:r>
              <a:rPr lang="en-US" sz="1800" dirty="0"/>
              <a:t> </a:t>
            </a:r>
            <a:r>
              <a:rPr lang="en-US" sz="1800" dirty="0" err="1"/>
              <a:t>poreskih</a:t>
            </a:r>
            <a:r>
              <a:rPr lang="en-US" sz="1800" dirty="0"/>
              <a:t> </a:t>
            </a:r>
            <a:r>
              <a:rPr lang="en-US" sz="1800" dirty="0" err="1"/>
              <a:t>razloga</a:t>
            </a:r>
            <a:r>
              <a:rPr lang="en-US" sz="1800" dirty="0"/>
              <a:t>. </a:t>
            </a:r>
          </a:p>
          <a:p>
            <a:pPr algn="just"/>
            <a:r>
              <a:rPr lang="en-US" sz="1800" dirty="0" err="1"/>
              <a:t>Prema</a:t>
            </a:r>
            <a:r>
              <a:rPr lang="en-US" sz="1800" dirty="0"/>
              <a:t> </a:t>
            </a:r>
            <a:r>
              <a:rPr lang="en-US" sz="1800" dirty="0" err="1"/>
              <a:t>metodologiji</a:t>
            </a:r>
            <a:r>
              <a:rPr lang="en-US" sz="1800" dirty="0"/>
              <a:t> MMF </a:t>
            </a:r>
            <a:r>
              <a:rPr lang="en-US" sz="1800" dirty="0" err="1"/>
              <a:t>ofšor</a:t>
            </a:r>
            <a:r>
              <a:rPr lang="en-US" sz="1800" dirty="0"/>
              <a:t> </a:t>
            </a:r>
            <a:r>
              <a:rPr lang="en-US" sz="1800" dirty="0" err="1"/>
              <a:t>centri</a:t>
            </a:r>
            <a:r>
              <a:rPr lang="en-US" sz="1800" dirty="0"/>
              <a:t> se </a:t>
            </a:r>
            <a:r>
              <a:rPr lang="en-US" sz="1800" dirty="0" err="1"/>
              <a:t>definišu</a:t>
            </a:r>
            <a:r>
              <a:rPr lang="en-US" sz="1800" dirty="0"/>
              <a:t> </a:t>
            </a:r>
            <a:r>
              <a:rPr lang="en-US" sz="1800" dirty="0" err="1"/>
              <a:t>kao</a:t>
            </a:r>
            <a:r>
              <a:rPr lang="en-US" sz="1800" dirty="0"/>
              <a:t> </a:t>
            </a:r>
            <a:r>
              <a:rPr lang="en-US" sz="1800" dirty="0" err="1" smtClean="0"/>
              <a:t>centri</a:t>
            </a:r>
            <a:r>
              <a:rPr lang="en-US" sz="1800" dirty="0" smtClean="0"/>
              <a:t>:</a:t>
            </a:r>
            <a:endParaRPr lang="sr-Latn-BA" sz="1800" dirty="0" smtClean="0"/>
          </a:p>
          <a:p>
            <a:pPr algn="just">
              <a:buAutoNum type="arabicPeriod"/>
            </a:pPr>
            <a:r>
              <a:rPr lang="en-US" sz="1800" dirty="0" err="1" smtClean="0"/>
              <a:t>kod</a:t>
            </a:r>
            <a:r>
              <a:rPr lang="en-US" sz="1800" dirty="0" smtClean="0"/>
              <a:t> </a:t>
            </a:r>
            <a:r>
              <a:rPr lang="en-US" sz="1800" dirty="0" err="1"/>
              <a:t>kojih</a:t>
            </a:r>
            <a:r>
              <a:rPr lang="en-US" sz="1800" dirty="0"/>
              <a:t> je </a:t>
            </a:r>
            <a:r>
              <a:rPr lang="en-US" sz="1800" dirty="0" err="1"/>
              <a:t>primarna</a:t>
            </a:r>
            <a:r>
              <a:rPr lang="en-US" sz="1800" dirty="0"/>
              <a:t> </a:t>
            </a:r>
            <a:r>
              <a:rPr lang="en-US" sz="1800" dirty="0" err="1"/>
              <a:t>orjentacija</a:t>
            </a:r>
            <a:r>
              <a:rPr lang="en-US" sz="1800" dirty="0"/>
              <a:t> </a:t>
            </a:r>
            <a:r>
              <a:rPr lang="en-US" sz="1800" dirty="0" err="1"/>
              <a:t>na</a:t>
            </a:r>
            <a:r>
              <a:rPr lang="en-US" sz="1800" dirty="0"/>
              <a:t> </a:t>
            </a:r>
            <a:r>
              <a:rPr lang="en-US" sz="1800" dirty="0" err="1"/>
              <a:t>poslovanje</a:t>
            </a:r>
            <a:r>
              <a:rPr lang="en-US" sz="1800" dirty="0"/>
              <a:t> </a:t>
            </a:r>
            <a:r>
              <a:rPr lang="en-US" sz="1800" dirty="0" err="1"/>
              <a:t>sa</a:t>
            </a:r>
            <a:r>
              <a:rPr lang="en-US" sz="1800" dirty="0"/>
              <a:t>  </a:t>
            </a:r>
            <a:r>
              <a:rPr lang="en-US" sz="1800" dirty="0" err="1"/>
              <a:t>nerezidentnim</a:t>
            </a:r>
            <a:r>
              <a:rPr lang="en-US" sz="1800" dirty="0"/>
              <a:t> </a:t>
            </a:r>
            <a:r>
              <a:rPr lang="en-US" sz="1800" dirty="0" err="1"/>
              <a:t>subjektima</a:t>
            </a:r>
            <a:r>
              <a:rPr lang="sr-Cyrl-CS" sz="1800" dirty="0" smtClean="0"/>
              <a:t>,</a:t>
            </a:r>
            <a:endParaRPr lang="sr-Latn-BA" sz="1800" dirty="0" smtClean="0"/>
          </a:p>
          <a:p>
            <a:pPr algn="just">
              <a:buAutoNum type="arabicPeriod"/>
            </a:pPr>
            <a:r>
              <a:rPr lang="en-US" sz="1800" dirty="0" err="1" smtClean="0"/>
              <a:t>koji</a:t>
            </a:r>
            <a:r>
              <a:rPr lang="en-US" sz="1800" dirty="0" smtClean="0"/>
              <a:t> </a:t>
            </a:r>
            <a:r>
              <a:rPr lang="en-US" sz="1800" dirty="0" err="1"/>
              <a:t>imaju</a:t>
            </a:r>
            <a:r>
              <a:rPr lang="en-US" sz="1800" dirty="0"/>
              <a:t> </a:t>
            </a:r>
            <a:r>
              <a:rPr lang="en-US" sz="1800" dirty="0" err="1"/>
              <a:t>povolјno</a:t>
            </a:r>
            <a:r>
              <a:rPr lang="en-US" sz="1800" dirty="0"/>
              <a:t> </a:t>
            </a:r>
            <a:r>
              <a:rPr lang="en-US" sz="1800" dirty="0" err="1"/>
              <a:t>regulatorno</a:t>
            </a:r>
            <a:r>
              <a:rPr lang="en-US" sz="1800" dirty="0"/>
              <a:t> </a:t>
            </a:r>
            <a:r>
              <a:rPr lang="en-US" sz="1800" dirty="0" err="1"/>
              <a:t>okruženje</a:t>
            </a:r>
            <a:r>
              <a:rPr lang="en-US" sz="1800" dirty="0"/>
              <a:t> (</a:t>
            </a:r>
            <a:r>
              <a:rPr lang="en-US" sz="1800" dirty="0" err="1"/>
              <a:t>nepostojanje</a:t>
            </a:r>
            <a:r>
              <a:rPr lang="en-US" sz="1800" dirty="0"/>
              <a:t> </a:t>
            </a:r>
            <a:r>
              <a:rPr lang="en-US" sz="1800" dirty="0" err="1"/>
              <a:t>supervizije</a:t>
            </a:r>
            <a:r>
              <a:rPr lang="en-US" sz="1800" dirty="0"/>
              <a:t> </a:t>
            </a:r>
            <a:r>
              <a:rPr lang="en-US" sz="1800" dirty="0" err="1"/>
              <a:t>i</a:t>
            </a:r>
            <a:r>
              <a:rPr lang="en-US" sz="1800" dirty="0"/>
              <a:t> </a:t>
            </a:r>
            <a:r>
              <a:rPr lang="en-US" sz="1800" dirty="0" err="1"/>
              <a:t>niska</a:t>
            </a:r>
            <a:r>
              <a:rPr lang="en-US" sz="1800" dirty="0"/>
              <a:t> </a:t>
            </a:r>
            <a:r>
              <a:rPr lang="en-US" sz="1800" dirty="0" err="1"/>
              <a:t>transparentnost</a:t>
            </a:r>
            <a:r>
              <a:rPr lang="en-US" sz="1800" dirty="0"/>
              <a:t> </a:t>
            </a:r>
            <a:r>
              <a:rPr lang="en-US" sz="1800" dirty="0" err="1"/>
              <a:t>podataka</a:t>
            </a:r>
            <a:r>
              <a:rPr lang="en-US" sz="1800" dirty="0"/>
              <a:t>)</a:t>
            </a:r>
            <a:r>
              <a:rPr lang="sr-Cyrl-CS" sz="1800" dirty="0" smtClean="0"/>
              <a:t>,</a:t>
            </a:r>
            <a:endParaRPr lang="sr-Latn-BA" sz="1800" dirty="0" smtClean="0"/>
          </a:p>
          <a:p>
            <a:pPr algn="just">
              <a:buAutoNum type="arabicPeriod"/>
            </a:pPr>
            <a:r>
              <a:rPr lang="en-US" sz="1800" dirty="0" err="1" smtClean="0"/>
              <a:t>nisko</a:t>
            </a:r>
            <a:r>
              <a:rPr lang="en-US" sz="1800" dirty="0" smtClean="0"/>
              <a:t> </a:t>
            </a:r>
            <a:r>
              <a:rPr lang="en-US" sz="1800" dirty="0" err="1"/>
              <a:t>ili</a:t>
            </a:r>
            <a:r>
              <a:rPr lang="en-US" sz="1800" dirty="0"/>
              <a:t> </a:t>
            </a:r>
            <a:r>
              <a:rPr lang="en-US" sz="1800" dirty="0" err="1"/>
              <a:t>nulto</a:t>
            </a:r>
            <a:r>
              <a:rPr lang="en-US" sz="1800" dirty="0"/>
              <a:t> </a:t>
            </a:r>
            <a:r>
              <a:rPr lang="en-US" sz="1800" dirty="0" err="1"/>
              <a:t>poresko</a:t>
            </a:r>
            <a:r>
              <a:rPr lang="en-US" sz="1800" dirty="0"/>
              <a:t> </a:t>
            </a:r>
            <a:r>
              <a:rPr lang="en-US" sz="1800" dirty="0" err="1"/>
              <a:t>opterećenje</a:t>
            </a:r>
            <a:r>
              <a:rPr lang="sr-Cyrl-CS" sz="1800" dirty="0"/>
              <a:t>.</a:t>
            </a:r>
            <a:endParaRPr lang="en-US" sz="1800" dirty="0"/>
          </a:p>
          <a:p>
            <a:pPr algn="just">
              <a:buNone/>
            </a:pPr>
            <a:endParaRPr lang="en-US" sz="1800" dirty="0"/>
          </a:p>
          <a:p>
            <a:pPr algn="just"/>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2810</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Poreska konkurencija</vt:lpstr>
      <vt:lpstr>Oblici kapitala koji se poreskim elementima zele privuci na domaću teritoriju</vt:lpstr>
      <vt:lpstr>Pozitivni efekti poreske konkurencije</vt:lpstr>
      <vt:lpstr>Negativni efekti poreske konkurencije</vt:lpstr>
      <vt:lpstr>Podela poreske konkurencije sa stanovišta efekata koje proizvodi</vt:lpstr>
      <vt:lpstr>Sektorski i teritorijalni princip; podela sa stanovišta mehanizma na koji se vrši</vt:lpstr>
      <vt:lpstr>Poreski podsticaji</vt:lpstr>
      <vt:lpstr>Nedostaci poreskih podsticaja</vt:lpstr>
      <vt:lpstr>Poreski rajevi</vt:lpstr>
      <vt:lpstr>Poreski rajevi i offshore centri</vt:lpstr>
      <vt:lpstr>Mere za sprečavanje štetne poreske konkurencije</vt:lpstr>
      <vt:lpstr>Mere za sprečavanje štetne poreske konkurencije</vt:lpstr>
      <vt:lpstr>Mere za sprečavanje štetne poreske konkurencije</vt:lpstr>
      <vt:lpstr>Mere za sprečavanje štetne poreske konkurencije</vt:lpstr>
      <vt:lpstr>Poreska harmonizacija</vt:lpstr>
      <vt:lpstr>Zahtevi WTO</vt:lpstr>
      <vt:lpstr>Harmonizacija poreza u Evropskoj uniji</vt:lpstr>
      <vt:lpstr>Harmonizacija poreza u Evropskoj uniji</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Poreska konkurencija</dc:title>
  <dc:creator>ITspu</dc:creator>
  <cp:lastModifiedBy>a</cp:lastModifiedBy>
  <cp:revision>15</cp:revision>
  <dcterms:created xsi:type="dcterms:W3CDTF">2017-11-20T11:46:31Z</dcterms:created>
  <dcterms:modified xsi:type="dcterms:W3CDTF">2017-11-24T15:27:23Z</dcterms:modified>
</cp:coreProperties>
</file>