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0" r:id="rId8"/>
    <p:sldId id="261" r:id="rId9"/>
    <p:sldId id="267" r:id="rId10"/>
    <p:sldId id="262" r:id="rId11"/>
    <p:sldId id="263" r:id="rId12"/>
    <p:sldId id="264" r:id="rId13"/>
    <p:sldId id="265" r:id="rId14"/>
    <p:sldId id="266" r:id="rId15"/>
    <p:sldId id="268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90" autoAdjust="0"/>
  </p:normalViewPr>
  <p:slideViewPr>
    <p:cSldViewPr>
      <p:cViewPr varScale="1">
        <p:scale>
          <a:sx n="77" d="100"/>
          <a:sy n="77" d="100"/>
        </p:scale>
        <p:origin x="-161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E0D1-D8D9-4DFC-B548-90F796908B05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4D46-83E8-4937-8C05-656FB18C0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E0D1-D8D9-4DFC-B548-90F796908B05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4D46-83E8-4937-8C05-656FB18C0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E0D1-D8D9-4DFC-B548-90F796908B05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4D46-83E8-4937-8C05-656FB18C0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E0D1-D8D9-4DFC-B548-90F796908B05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4D46-83E8-4937-8C05-656FB18C0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E0D1-D8D9-4DFC-B548-90F796908B05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4D46-83E8-4937-8C05-656FB18C0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E0D1-D8D9-4DFC-B548-90F796908B05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4D46-83E8-4937-8C05-656FB18C0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E0D1-D8D9-4DFC-B548-90F796908B05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4D46-83E8-4937-8C05-656FB18C0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E0D1-D8D9-4DFC-B548-90F796908B05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4D46-83E8-4937-8C05-656FB18C0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E0D1-D8D9-4DFC-B548-90F796908B05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4D46-83E8-4937-8C05-656FB18C0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E0D1-D8D9-4DFC-B548-90F796908B05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4D46-83E8-4937-8C05-656FB18C0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E0D1-D8D9-4DFC-B548-90F796908B05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4D46-83E8-4937-8C05-656FB18C0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6E0D1-D8D9-4DFC-B548-90F796908B05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F4D46-83E8-4937-8C05-656FB18C0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Зимске едукативне и рекреативне активности студената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Универзитетски спортски савез Новог </a:t>
            </a:r>
            <a:r>
              <a:rPr lang="sr-Cyrl-RS" dirty="0" smtClean="0"/>
              <a:t>Сада</a:t>
            </a:r>
            <a:endParaRPr lang="en-US" dirty="0" smtClean="0"/>
          </a:p>
          <a:p>
            <a:r>
              <a:rPr lang="sr-Cyrl-RS" dirty="0" smtClean="0"/>
              <a:t> УССНС</a:t>
            </a:r>
            <a:endParaRPr lang="en-US" dirty="0"/>
          </a:p>
        </p:txBody>
      </p:sp>
      <p:pic>
        <p:nvPicPr>
          <p:cNvPr id="4" name="Picture 3" descr="Pokrajinski sekretarijat za visoko obrazvoanj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04663"/>
            <a:ext cx="6624734" cy="1104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USSNS logo C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59884" cy="2159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dirty="0" smtClean="0"/>
              <a:t>Организација скијања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Скијашке групе ће се формирати спрам нивоа скијашких способности о којима се студенти сами изјашњавају</a:t>
            </a:r>
          </a:p>
          <a:p>
            <a:pPr marL="971550" lvl="1" indent="-514350">
              <a:buAutoNum type="arabicPeriod"/>
            </a:pPr>
            <a:r>
              <a:rPr lang="sr-Cyrl-RS" dirty="0" smtClean="0"/>
              <a:t>Група нескијаша (уз стручни рад )</a:t>
            </a:r>
          </a:p>
          <a:p>
            <a:pPr marL="971550" lvl="1" indent="-514350">
              <a:buAutoNum type="arabicPeriod"/>
            </a:pPr>
            <a:r>
              <a:rPr lang="sr-Cyrl-RS" dirty="0" smtClean="0"/>
              <a:t>Група скијаша (самостално)</a:t>
            </a:r>
            <a:endParaRPr lang="en-US" dirty="0"/>
          </a:p>
        </p:txBody>
      </p:sp>
      <p:pic>
        <p:nvPicPr>
          <p:cNvPr id="5" name="Picture 4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869160"/>
            <a:ext cx="268829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Kopaonik-02.02.2017-4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5085184"/>
            <a:ext cx="2689125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resizedimage600360-cigota201402041417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013176"/>
            <a:ext cx="264029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dirty="0" smtClean="0"/>
              <a:t>Информације о месту, датуму и условима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Ски центар Копаоник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h7QTF62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052736"/>
            <a:ext cx="3024336" cy="212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thI0TBPF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492896"/>
            <a:ext cx="3384376" cy="1829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hKHCNVCT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725144"/>
            <a:ext cx="2601369" cy="192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zimovanje-kopaonik-skijanje-gal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717032"/>
            <a:ext cx="3624064" cy="271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dirty="0" smtClean="0"/>
              <a:t>Информације о месту, датуму и условима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Хотел ****</a:t>
            </a:r>
          </a:p>
          <a:p>
            <a:pPr lvl="1"/>
            <a:r>
              <a:rPr lang="sr-Cyrl-RS" dirty="0" smtClean="0"/>
              <a:t>Небеске столице </a:t>
            </a:r>
            <a:r>
              <a:rPr lang="sr-Latn-RS" dirty="0" smtClean="0"/>
              <a:t>I</a:t>
            </a:r>
            <a:endParaRPr lang="sr-Cyrl-RS" dirty="0" smtClean="0"/>
          </a:p>
          <a:p>
            <a:pPr lvl="1"/>
            <a:r>
              <a:rPr lang="sr-Cyrl-RS" dirty="0" smtClean="0"/>
              <a:t>Небеске столице</a:t>
            </a:r>
            <a:r>
              <a:rPr lang="sr-Latn-RS" dirty="0" smtClean="0"/>
              <a:t> II</a:t>
            </a:r>
            <a:endParaRPr lang="sr-Cyrl-RS" dirty="0" smtClean="0"/>
          </a:p>
        </p:txBody>
      </p:sp>
      <p:pic>
        <p:nvPicPr>
          <p:cNvPr id="4" name="Picture 3" descr="Nebeske%20stolice%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484784"/>
            <a:ext cx="4096455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h9XS1V2R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17032"/>
            <a:ext cx="3240360" cy="2649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nebeska-stolica-1-kopaonik-07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293096"/>
            <a:ext cx="3312368" cy="2194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dirty="0" smtClean="0"/>
              <a:t>Информације о месту, датуму и условима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r>
              <a:rPr lang="sr-Cyrl-RS" dirty="0" smtClean="0"/>
              <a:t>Датум реализације скијања:</a:t>
            </a:r>
          </a:p>
          <a:p>
            <a:pPr>
              <a:buNone/>
            </a:pPr>
            <a:r>
              <a:rPr lang="sr-Cyrl-RS" dirty="0" smtClean="0"/>
              <a:t>		од 18. марта до 25. марта 2018. године</a:t>
            </a:r>
          </a:p>
          <a:p>
            <a:endParaRPr lang="sr-Cyrl-RS" dirty="0" smtClean="0"/>
          </a:p>
          <a:p>
            <a:r>
              <a:rPr lang="sr-Cyrl-RS" dirty="0" smtClean="0"/>
              <a:t>Трајање пројекта:</a:t>
            </a:r>
          </a:p>
          <a:p>
            <a:pPr lvl="2">
              <a:buNone/>
            </a:pPr>
            <a:r>
              <a:rPr lang="sr-Cyrl-RS" sz="2800" dirty="0"/>
              <a:t>о</a:t>
            </a:r>
            <a:r>
              <a:rPr lang="sr-Cyrl-RS" sz="2800" dirty="0" smtClean="0"/>
              <a:t>д марта до новембра 2018. године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dirty="0" smtClean="0"/>
              <a:t>Информације о месту, датуму и условима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dirty="0" smtClean="0"/>
              <a:t>Цена</a:t>
            </a:r>
          </a:p>
          <a:p>
            <a:pPr lvl="1">
              <a:buNone/>
            </a:pPr>
            <a:r>
              <a:rPr lang="sr-Cyrl-RS" dirty="0" smtClean="0"/>
              <a:t>		</a:t>
            </a:r>
            <a:r>
              <a:rPr lang="sr-Cyrl-RS" b="1" dirty="0" smtClean="0"/>
              <a:t>23.000,</a:t>
            </a:r>
            <a:r>
              <a:rPr lang="sr-Cyrl-RS" sz="2000" b="1" dirty="0" smtClean="0"/>
              <a:t>00</a:t>
            </a:r>
            <a:r>
              <a:rPr lang="sr-Cyrl-RS" sz="2400" b="1" dirty="0" smtClean="0"/>
              <a:t> </a:t>
            </a:r>
            <a:r>
              <a:rPr lang="sr-Cyrl-RS" b="1" dirty="0" smtClean="0"/>
              <a:t>РСД</a:t>
            </a:r>
            <a:endParaRPr lang="sr-Latn-RS" b="1" dirty="0" smtClean="0"/>
          </a:p>
          <a:p>
            <a:pPr lvl="1">
              <a:buNone/>
            </a:pPr>
            <a:r>
              <a:rPr lang="sr-Latn-RS" dirty="0"/>
              <a:t>	</a:t>
            </a:r>
            <a:r>
              <a:rPr lang="sr-Latn-RS" dirty="0" smtClean="0"/>
              <a:t>		</a:t>
            </a:r>
            <a:r>
              <a:rPr lang="sr-Cyrl-RS" dirty="0" smtClean="0"/>
              <a:t>прва рата 11.500,</a:t>
            </a:r>
            <a:r>
              <a:rPr lang="sr-Cyrl-RS" sz="2400" dirty="0" smtClean="0"/>
              <a:t>00  </a:t>
            </a:r>
            <a:r>
              <a:rPr lang="sr-Cyrl-RS" dirty="0" smtClean="0"/>
              <a:t>до 7. марта</a:t>
            </a:r>
          </a:p>
          <a:p>
            <a:pPr lvl="1">
              <a:buNone/>
            </a:pPr>
            <a:r>
              <a:rPr lang="sr-Cyrl-RS" dirty="0"/>
              <a:t>	</a:t>
            </a:r>
            <a:r>
              <a:rPr lang="sr-Cyrl-RS" dirty="0" smtClean="0"/>
              <a:t>		друга рата 11.500,</a:t>
            </a:r>
            <a:r>
              <a:rPr lang="sr-Cyrl-RS" sz="2400" dirty="0" smtClean="0"/>
              <a:t>00  </a:t>
            </a:r>
            <a:r>
              <a:rPr lang="sr-Cyrl-RS" dirty="0" smtClean="0"/>
              <a:t>до 14. марта</a:t>
            </a:r>
            <a:endParaRPr lang="en-US" dirty="0" smtClean="0"/>
          </a:p>
          <a:p>
            <a:r>
              <a:rPr lang="sr-Cyrl-RS" dirty="0" smtClean="0"/>
              <a:t>Транспорт</a:t>
            </a:r>
          </a:p>
          <a:p>
            <a:r>
              <a:rPr lang="sr-Cyrl-RS" dirty="0" smtClean="0"/>
              <a:t>Смештај</a:t>
            </a:r>
          </a:p>
          <a:p>
            <a:r>
              <a:rPr lang="sr-Cyrl-RS" dirty="0" smtClean="0"/>
              <a:t>Исхрана (шведски сто - доручак и вечера)</a:t>
            </a:r>
          </a:p>
          <a:p>
            <a:r>
              <a:rPr lang="sr-Cyrl-RS" dirty="0" smtClean="0"/>
              <a:t>Ски-пас</a:t>
            </a:r>
          </a:p>
          <a:p>
            <a:r>
              <a:rPr lang="sr-Cyrl-RS" dirty="0" smtClean="0"/>
              <a:t>Најам скијашке опреме (скије, панцерице и штапови)</a:t>
            </a:r>
          </a:p>
          <a:p>
            <a:r>
              <a:rPr lang="sr-Cyrl-RS" dirty="0" smtClean="0"/>
              <a:t>Обука нескијаша (стручни рад)</a:t>
            </a:r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dirty="0" smtClean="0"/>
              <a:t>ОСТАЛО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Изјава о здравственој способности и одговорности</a:t>
            </a:r>
          </a:p>
          <a:p>
            <a:r>
              <a:rPr lang="sr-Cyrl-RS" dirty="0" smtClean="0"/>
              <a:t>Изјава о кодексу понашања и дисциплинској одговорности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dirty="0" smtClean="0"/>
              <a:t>СМЕШТАЈ</a:t>
            </a:r>
            <a:endParaRPr lang="en-US" dirty="0"/>
          </a:p>
        </p:txBody>
      </p:sp>
      <p:pic>
        <p:nvPicPr>
          <p:cNvPr id="4" name="Content Placeholder 3" descr="kopaonik-zimovanje-nebeske-stolice-skijanje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4221088"/>
            <a:ext cx="288032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th2BYBGK3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221088"/>
            <a:ext cx="2592288" cy="2086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h2Q600G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412776"/>
            <a:ext cx="252028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thEAHUXA5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772816"/>
            <a:ext cx="2323336" cy="1827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thW5NJGU1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1916832"/>
            <a:ext cx="2736304" cy="1794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ck-to-school-funny-pictures-dumpaday-images-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764704"/>
            <a:ext cx="5514344" cy="5487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USSNS logo C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340768"/>
            <a:ext cx="4104456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dirty="0" smtClean="0"/>
              <a:t>Зимске едукативне и рекреативне активности студената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r-Cyrl-RS" dirty="0" smtClean="0"/>
          </a:p>
          <a:p>
            <a:r>
              <a:rPr lang="sr-Cyrl-RS" dirty="0" smtClean="0"/>
              <a:t>Пројекат </a:t>
            </a:r>
            <a:r>
              <a:rPr lang="sr-Cyrl-RS" dirty="0"/>
              <a:t>представља скуп организованих едукативних активности,  пропраћених рекреативним и забавним </a:t>
            </a:r>
            <a:r>
              <a:rPr lang="sr-Cyrl-RS" dirty="0" smtClean="0"/>
              <a:t>садржајима</a:t>
            </a:r>
            <a:endParaRPr lang="en-US" dirty="0" smtClean="0"/>
          </a:p>
          <a:p>
            <a:r>
              <a:rPr lang="sr-Cyrl-RS" dirty="0" smtClean="0"/>
              <a:t>Стицање нових вештина и знања о боравку у природи у зимском периоду</a:t>
            </a:r>
          </a:p>
          <a:p>
            <a:r>
              <a:rPr lang="sr-Cyrl-RS" dirty="0" smtClean="0"/>
              <a:t>Прикупљању </a:t>
            </a:r>
            <a:r>
              <a:rPr lang="sr-Cyrl-RS" dirty="0"/>
              <a:t>релевантих информација о ставовима студената према програмима/пројектима овакве </a:t>
            </a:r>
            <a:r>
              <a:rPr lang="sr-Cyrl-RS" dirty="0" smtClean="0"/>
              <a:t>врсте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dirty="0" smtClean="0"/>
              <a:t>КО?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Студенти високошколских установа чији је оснивач Скупштина АП Војводине</a:t>
            </a:r>
          </a:p>
          <a:p>
            <a:pPr lvl="1"/>
            <a:r>
              <a:rPr lang="sr-Cyrl-RS" dirty="0" smtClean="0"/>
              <a:t>Студенти друге и виших година основних студија који студирају на терет буџета Републике Србије</a:t>
            </a:r>
          </a:p>
          <a:p>
            <a:r>
              <a:rPr lang="sr-Cyrl-RS" dirty="0" smtClean="0"/>
              <a:t>Универзитет у Новом Саду 88%</a:t>
            </a:r>
          </a:p>
          <a:p>
            <a:r>
              <a:rPr lang="sr-Cyrl-RS" dirty="0" smtClean="0"/>
              <a:t>Високе школе 12%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Број места: 200</a:t>
            </a:r>
          </a:p>
          <a:p>
            <a:pPr lvl="1">
              <a:buNone/>
            </a:pPr>
            <a:r>
              <a:rPr lang="sr-Cyrl-RS" dirty="0" smtClean="0"/>
              <a:t>1. група:  УНС  176 студената</a:t>
            </a:r>
          </a:p>
          <a:p>
            <a:pPr lvl="1">
              <a:buNone/>
            </a:pPr>
            <a:r>
              <a:rPr lang="sr-Cyrl-RS" dirty="0" smtClean="0"/>
              <a:t>2. група:  ВШ 24 студента</a:t>
            </a:r>
          </a:p>
          <a:p>
            <a:r>
              <a:rPr lang="sr-Cyrl-RS" dirty="0" smtClean="0"/>
              <a:t>Рангирање </a:t>
            </a:r>
            <a:r>
              <a:rPr lang="sr-Cyrl-RS" dirty="0"/>
              <a:t>ће се вршити унутар 2 групе на основу оствареног успеха по посебном обрасцу - формули Студентског центра по моделу конкурисања за смештај у студентским </a:t>
            </a:r>
            <a:r>
              <a:rPr lang="sr-Cyrl-RS" dirty="0" smtClean="0"/>
              <a:t>домовима</a:t>
            </a: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32656"/>
            <a:ext cx="3328369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dirty="0" smtClean="0"/>
              <a:t>Пројекат укључује едукативни и рекреативни део:</a:t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Т</a:t>
            </a:r>
            <a:r>
              <a:rPr lang="sr-Cyrl-RS" dirty="0" smtClean="0"/>
              <a:t>еоријска предавања </a:t>
            </a:r>
            <a:r>
              <a:rPr lang="sr-Cyrl-RS" dirty="0"/>
              <a:t>(здравствено васпитање; боравак на планини у зимском периоду; правила скијалишта; упутства и услови безбедног скијања; презентација Горске службе </a:t>
            </a:r>
            <a:r>
              <a:rPr lang="sr-Cyrl-RS" dirty="0" smtClean="0"/>
              <a:t>спасавања)</a:t>
            </a:r>
          </a:p>
        </p:txBody>
      </p:sp>
      <p:pic>
        <p:nvPicPr>
          <p:cNvPr id="4" name="Picture 3" descr="bored-cl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437112"/>
            <a:ext cx="3528392" cy="199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hRFNTLJ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332656"/>
            <a:ext cx="1021844" cy="1622928"/>
          </a:xfrm>
          <a:prstGeom prst="rect">
            <a:avLst/>
          </a:prstGeom>
        </p:spPr>
      </p:pic>
      <p:pic>
        <p:nvPicPr>
          <p:cNvPr id="6" name="Picture 5" descr="thQBEGI5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581128"/>
            <a:ext cx="1371600" cy="1851660"/>
          </a:xfrm>
          <a:prstGeom prst="rect">
            <a:avLst/>
          </a:prstGeom>
        </p:spPr>
      </p:pic>
      <p:pic>
        <p:nvPicPr>
          <p:cNvPr id="7" name="Picture 6" descr="th284XN77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6541" y="4797152"/>
            <a:ext cx="2207459" cy="1573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dirty="0" smtClean="0"/>
              <a:t>Пројекат укључује едукативни и рекреативни део:</a:t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Практична </a:t>
            </a:r>
            <a:r>
              <a:rPr lang="sr-Cyrl-RS" dirty="0"/>
              <a:t>предавања (рекреативно скијање, могућност обуке нескијаша</a:t>
            </a:r>
            <a:r>
              <a:rPr lang="sr-Cyrl-RS" dirty="0" smtClean="0"/>
              <a:t>)</a:t>
            </a:r>
          </a:p>
          <a:p>
            <a:pPr>
              <a:buNone/>
            </a:pPr>
            <a:endParaRPr lang="sr-Cyrl-RS" dirty="0" smtClean="0"/>
          </a:p>
        </p:txBody>
      </p:sp>
      <p:pic>
        <p:nvPicPr>
          <p:cNvPr id="4" name="Picture 3" descr="resizedimage527333-obuka-neskijas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780928"/>
            <a:ext cx="2871966" cy="1814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nocno-na-aranzman-635858820164706035_720_4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725144"/>
            <a:ext cx="3148970" cy="1771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resizedimage580226-winterunderway-640x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725144"/>
            <a:ext cx="3627512" cy="1701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dirty="0" smtClean="0"/>
              <a:t>Пројекат укључује едукативни и рекреативни део:</a:t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Научно </a:t>
            </a:r>
            <a:r>
              <a:rPr lang="sr-Cyrl-RS" dirty="0"/>
              <a:t>-  стручни скуп на тему: </a:t>
            </a:r>
            <a:r>
              <a:rPr lang="sr-Cyrl-RS" i="1" dirty="0"/>
              <a:t>Значај едукативних и рекреативних активности студената – научноистраживачки </a:t>
            </a:r>
            <a:r>
              <a:rPr lang="sr-Cyrl-RS" i="1" dirty="0" smtClean="0"/>
              <a:t>аспект</a:t>
            </a:r>
            <a:r>
              <a:rPr lang="sr-Cyrl-RS" dirty="0" smtClean="0"/>
              <a:t> </a:t>
            </a:r>
          </a:p>
        </p:txBody>
      </p:sp>
      <p:pic>
        <p:nvPicPr>
          <p:cNvPr id="4" name="Picture 3" descr="learning_science_in_the_21st_centu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8820" y="3356992"/>
            <a:ext cx="5250964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dirty="0" smtClean="0"/>
              <a:t>ЕВАЛУАЦИЈА - АНКЕТИРАЊЕ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Студенти ће попуњавати анкете на почетку и на крају пројекта у циљу евалуације као и у циљу квантификације и анализе добијених </a:t>
            </a:r>
            <a:r>
              <a:rPr lang="sr-Cyrl-RS" dirty="0" smtClean="0"/>
              <a:t>података који ће бити приказани кроз научноистраживачки рад.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dirty="0" smtClean="0"/>
              <a:t>ЕВАЛУАЦИЈА - АНКЕТИРАЊЕ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Ставови о: квалитету студирања, пројекту, нивоу мотивације, родне заступљености, учесталост ваннаставних активности и сл.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350</Words>
  <Application>Microsoft Office PowerPoint</Application>
  <PresentationFormat>On-screen Show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Зимске едукативне и рекреативне активности студената</vt:lpstr>
      <vt:lpstr>Зимске едукативне и рекреативне активности студената</vt:lpstr>
      <vt:lpstr>КО?</vt:lpstr>
      <vt:lpstr>Slide 4</vt:lpstr>
      <vt:lpstr>Пројекат укључује едукативни и рекреативни део: </vt:lpstr>
      <vt:lpstr>Пројекат укључује едукативни и рекреативни део: </vt:lpstr>
      <vt:lpstr>Пројекат укључује едукативни и рекреативни део: </vt:lpstr>
      <vt:lpstr>ЕВАЛУАЦИЈА - АНКЕТИРАЊЕ</vt:lpstr>
      <vt:lpstr>ЕВАЛУАЦИЈА - АНКЕТИРАЊЕ</vt:lpstr>
      <vt:lpstr>Организација скијања</vt:lpstr>
      <vt:lpstr>Информације о месту, датуму и условима</vt:lpstr>
      <vt:lpstr>Информације о месту, датуму и условима</vt:lpstr>
      <vt:lpstr>Информације о месту, датуму и условима</vt:lpstr>
      <vt:lpstr>Информације о месту, датуму и условима</vt:lpstr>
      <vt:lpstr>ОСТАЛО</vt:lpstr>
      <vt:lpstr>СМЕШТАЈ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27</cp:revision>
  <dcterms:created xsi:type="dcterms:W3CDTF">2018-02-13T17:58:35Z</dcterms:created>
  <dcterms:modified xsi:type="dcterms:W3CDTF">2018-02-21T08:55:12Z</dcterms:modified>
</cp:coreProperties>
</file>