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9" r:id="rId4"/>
    <p:sldId id="265" r:id="rId5"/>
    <p:sldId id="264" r:id="rId6"/>
    <p:sldId id="263" r:id="rId7"/>
    <p:sldId id="262" r:id="rId8"/>
    <p:sldId id="266" r:id="rId9"/>
    <p:sldId id="261" r:id="rId10"/>
    <p:sldId id="270" r:id="rId11"/>
    <p:sldId id="260" r:id="rId12"/>
    <p:sldId id="271" r:id="rId13"/>
    <p:sldId id="272" r:id="rId14"/>
    <p:sldId id="267" r:id="rId15"/>
    <p:sldId id="273" r:id="rId16"/>
    <p:sldId id="269" r:id="rId17"/>
    <p:sldId id="268" r:id="rId18"/>
    <p:sldId id="274" r:id="rId19"/>
    <p:sldId id="277" r:id="rId20"/>
    <p:sldId id="25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80"/>
    <a:srgbClr val="1D537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2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825AF-2E9B-4280-95C9-8D7BCE3104A6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9F897-7B44-4018-A84E-7FD39DBE1B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5497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C3D16-CE24-4DC0-8DEC-1996714F3FFD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B0E86-4095-4186-AA0C-8F702CE776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9686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B0E86-4095-4186-AA0C-8F702CE776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B0E86-4095-4186-AA0C-8F702CE7761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dloga PPT blank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19015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1D5375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792088"/>
          </a:xfrm>
        </p:spPr>
        <p:txBody>
          <a:bodyPr/>
          <a:lstStyle>
            <a:lvl1pPr marL="0" indent="0" algn="ctr">
              <a:buNone/>
              <a:defRPr>
                <a:solidFill>
                  <a:srgbClr val="1D5375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76256" y="5661248"/>
            <a:ext cx="2133600" cy="365125"/>
          </a:xfrm>
        </p:spPr>
        <p:txBody>
          <a:bodyPr/>
          <a:lstStyle>
            <a:lvl1pPr>
              <a:defRPr>
                <a:solidFill>
                  <a:srgbClr val="1D5375"/>
                </a:solidFill>
              </a:defRPr>
            </a:lvl1pPr>
          </a:lstStyle>
          <a:p>
            <a:fld id="{0BD82120-EB54-4F23-B553-4BB4FE67C4F5}" type="datetimeFigureOut">
              <a:rPr lang="en-US" smtClean="0"/>
              <a:pPr/>
              <a:t>5/10/2012</a:t>
            </a:fld>
            <a:endParaRPr lang="en-US" dirty="0"/>
          </a:p>
        </p:txBody>
      </p:sp>
      <p:pic>
        <p:nvPicPr>
          <p:cNvPr id="8" name="Picture 7" descr="znak i logo lat-0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38856" y="93752"/>
            <a:ext cx="3066288" cy="1463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2120-EB54-4F23-B553-4BB4FE67C4F5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1419-B646-4B9C-8A64-6DC08315A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2120-EB54-4F23-B553-4BB4FE67C4F5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1419-B646-4B9C-8A64-6DC08315A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2120-EB54-4F23-B553-4BB4FE67C4F5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1419-B646-4B9C-8A64-6DC08315A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2120-EB54-4F23-B553-4BB4FE67C4F5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1419-B646-4B9C-8A64-6DC08315A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2120-EB54-4F23-B553-4BB4FE67C4F5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1419-B646-4B9C-8A64-6DC08315A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2120-EB54-4F23-B553-4BB4FE67C4F5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1419-B646-4B9C-8A64-6DC08315A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2120-EB54-4F23-B553-4BB4FE67C4F5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1419-B646-4B9C-8A64-6DC08315A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2120-EB54-4F23-B553-4BB4FE67C4F5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1419-B646-4B9C-8A64-6DC08315A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2120-EB54-4F23-B553-4BB4FE67C4F5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1419-B646-4B9C-8A64-6DC08315A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2120-EB54-4F23-B553-4BB4FE67C4F5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1419-B646-4B9C-8A64-6DC08315A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dloga-PPT sa crtom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2120-EB54-4F23-B553-4BB4FE67C4F5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B1419-B646-4B9C-8A64-6DC08315AE0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znak i logo lat-01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-1" y="0"/>
            <a:ext cx="1475657" cy="7040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D5375"/>
          </a:solidFill>
          <a:latin typeface="Arial Narrow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1D5375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1D5375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1D5375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D5375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1D5375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679055"/>
            <a:ext cx="8568952" cy="1470025"/>
          </a:xfrm>
        </p:spPr>
        <p:txBody>
          <a:bodyPr/>
          <a:lstStyle/>
          <a:p>
            <a:r>
              <a:rPr lang="sr-Latn-CS" b="1" dirty="0">
                <a:solidFill>
                  <a:srgbClr val="005380"/>
                </a:solidFill>
              </a:rPr>
              <a:t>PREDNOSTI </a:t>
            </a:r>
            <a:r>
              <a:rPr lang="sr-Latn-CS" b="1" dirty="0" smtClean="0">
                <a:solidFill>
                  <a:srgbClr val="005380"/>
                </a:solidFill>
              </a:rPr>
              <a:t>SPORAZUMA </a:t>
            </a:r>
            <a:r>
              <a:rPr lang="en-US" b="1" dirty="0" smtClean="0">
                <a:solidFill>
                  <a:srgbClr val="005380"/>
                </a:solidFill>
              </a:rPr>
              <a:t/>
            </a:r>
            <a:br>
              <a:rPr lang="en-US" b="1" dirty="0" smtClean="0">
                <a:solidFill>
                  <a:srgbClr val="005380"/>
                </a:solidFill>
              </a:rPr>
            </a:br>
            <a:r>
              <a:rPr lang="sr-Latn-CS" b="1" dirty="0" smtClean="0">
                <a:solidFill>
                  <a:srgbClr val="005380"/>
                </a:solidFill>
              </a:rPr>
              <a:t>O </a:t>
            </a:r>
            <a:r>
              <a:rPr lang="sr-Latn-CS" b="1" dirty="0">
                <a:solidFill>
                  <a:srgbClr val="005380"/>
                </a:solidFill>
              </a:rPr>
              <a:t>SLOBODNOJ TRGOVINI</a:t>
            </a:r>
            <a:endParaRPr lang="en-US" b="1" dirty="0">
              <a:solidFill>
                <a:srgbClr val="00538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5661248"/>
            <a:ext cx="6400800" cy="792088"/>
          </a:xfrm>
        </p:spPr>
        <p:txBody>
          <a:bodyPr/>
          <a:lstStyle/>
          <a:p>
            <a:r>
              <a:rPr lang="sr-Latn-CS" sz="2000" b="1" smtClean="0">
                <a:solidFill>
                  <a:srgbClr val="005380"/>
                </a:solidFill>
              </a:rPr>
              <a:t>2012.</a:t>
            </a:r>
            <a:endParaRPr lang="sr-Latn-CS" sz="2000" b="1" dirty="0">
              <a:solidFill>
                <a:srgbClr val="005380"/>
              </a:solidFill>
            </a:endParaRPr>
          </a:p>
          <a:p>
            <a:endParaRPr lang="en-US" dirty="0">
              <a:solidFill>
                <a:srgbClr val="0053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79512" y="838200"/>
            <a:ext cx="6480720" cy="497498"/>
            <a:chOff x="12059" y="-23813"/>
            <a:chExt cx="2081198" cy="486972"/>
          </a:xfrm>
        </p:grpSpPr>
        <p:sp>
          <p:nvSpPr>
            <p:cNvPr id="5" name="Rounded Rectangle 4"/>
            <p:cNvSpPr/>
            <p:nvPr/>
          </p:nvSpPr>
          <p:spPr>
            <a:xfrm>
              <a:off x="12059" y="351"/>
              <a:ext cx="2081198" cy="456848"/>
            </a:xfrm>
            <a:prstGeom prst="roundRect">
              <a:avLst/>
            </a:prstGeom>
            <a:solidFill>
              <a:srgbClr val="1D537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21817" y="-23813"/>
              <a:ext cx="2071440" cy="486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anchor="ctr"/>
            <a:lstStyle/>
            <a:p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00106" y="902283"/>
            <a:ext cx="68921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000" b="1" kern="0" smtClean="0">
                <a:solidFill>
                  <a:schemeClr val="bg1"/>
                </a:solidFill>
                <a:latin typeface="Arial Narrow" pitchFamily="34" charset="0"/>
              </a:rPr>
              <a:t>PRELAZNI TRGOVINSKI SPORAZUM IZMEĐU SRBIJE I EU</a:t>
            </a:r>
            <a:r>
              <a:rPr lang="en-US" sz="2000" b="1" kern="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1600" b="1" kern="0" dirty="0" smtClean="0">
                <a:solidFill>
                  <a:schemeClr val="bg1"/>
                </a:solidFill>
                <a:latin typeface="Arial Narrow" pitchFamily="34" charset="0"/>
              </a:rPr>
              <a:t>(2/2</a:t>
            </a:r>
            <a:r>
              <a:rPr lang="en-US" sz="1600" b="1" kern="0" dirty="0">
                <a:solidFill>
                  <a:schemeClr val="bg1"/>
                </a:solidFill>
                <a:latin typeface="Arial Narrow" pitchFamily="34" charset="0"/>
              </a:rPr>
              <a:t>) </a:t>
            </a:r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07504" y="1700808"/>
            <a:ext cx="5904656" cy="4824412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sr-Latn-CS" sz="1800" dirty="0" smtClean="0">
                <a:solidFill>
                  <a:srgbClr val="005380"/>
                </a:solidFill>
              </a:rPr>
              <a:t>Ukinute carine na </a:t>
            </a:r>
            <a:r>
              <a:rPr lang="sr-Latn-CS" sz="1800" b="1" dirty="0" smtClean="0">
                <a:solidFill>
                  <a:srgbClr val="005380"/>
                </a:solidFill>
              </a:rPr>
              <a:t>58,4%  </a:t>
            </a:r>
            <a:r>
              <a:rPr lang="sr-Latn-CS" sz="1800" dirty="0" smtClean="0">
                <a:solidFill>
                  <a:srgbClr val="005380"/>
                </a:solidFill>
              </a:rPr>
              <a:t>industrijskih proizvoda poreklom iz EU, dok za ostale robe utvrđena dinamika liberalizacije za period 2011 – 2014.g</a:t>
            </a:r>
            <a:r>
              <a:rPr lang="en-US" sz="1800" dirty="0" err="1" smtClean="0">
                <a:solidFill>
                  <a:srgbClr val="005380"/>
                </a:solidFill>
              </a:rPr>
              <a:t>odine</a:t>
            </a:r>
            <a:endParaRPr lang="en-US" sz="1800" dirty="0" smtClean="0">
              <a:solidFill>
                <a:srgbClr val="005380"/>
              </a:solidFill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sr-Latn-CS" sz="1800" dirty="0" smtClean="0">
                <a:solidFill>
                  <a:srgbClr val="005380"/>
                </a:solidFill>
              </a:rPr>
              <a:t>Bescarinski tretman za sve primarne poljoprivredne proizvode </a:t>
            </a:r>
            <a:r>
              <a:rPr lang="sr-Latn-CS" sz="1800" b="1" dirty="0" smtClean="0">
                <a:solidFill>
                  <a:srgbClr val="005380"/>
                </a:solidFill>
              </a:rPr>
              <a:t>iz Srbije</a:t>
            </a:r>
            <a:r>
              <a:rPr lang="sr-Latn-CS" sz="1800" dirty="0" smtClean="0">
                <a:solidFill>
                  <a:srgbClr val="005380"/>
                </a:solidFill>
              </a:rPr>
              <a:t>, osim za mladu govedinu i šećer (količinske kvote)</a:t>
            </a: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sr-Latn-CS" sz="1800" dirty="0" smtClean="0">
                <a:solidFill>
                  <a:srgbClr val="005380"/>
                </a:solidFill>
              </a:rPr>
              <a:t>Za poljoprivredne proizvode koje </a:t>
            </a:r>
            <a:r>
              <a:rPr lang="sr-Latn-CS" sz="1800" b="1" dirty="0" smtClean="0">
                <a:solidFill>
                  <a:srgbClr val="005380"/>
                </a:solidFill>
              </a:rPr>
              <a:t>Srbija uvozi </a:t>
            </a:r>
            <a:r>
              <a:rPr lang="sr-Latn-CS" sz="1800" dirty="0" smtClean="0">
                <a:solidFill>
                  <a:srgbClr val="005380"/>
                </a:solidFill>
              </a:rPr>
              <a:t>iz EU utvrđena dinamika liberalizacije</a:t>
            </a:r>
            <a:endParaRPr lang="en-US" sz="1800" dirty="0" smtClean="0">
              <a:solidFill>
                <a:srgbClr val="005380"/>
              </a:solidFill>
            </a:endParaRP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sr-Latn-CS" sz="1800" dirty="0" smtClean="0">
                <a:solidFill>
                  <a:srgbClr val="005380"/>
                </a:solidFill>
              </a:rPr>
              <a:t>Bescarinski izvoz za srpske </a:t>
            </a:r>
            <a:r>
              <a:rPr lang="sr-Latn-CS" sz="1800" b="1" dirty="0" smtClean="0">
                <a:solidFill>
                  <a:srgbClr val="005380"/>
                </a:solidFill>
              </a:rPr>
              <a:t>prehrambene proizvode</a:t>
            </a:r>
            <a:r>
              <a:rPr lang="sr-Latn-CS" sz="1800" dirty="0" smtClean="0">
                <a:solidFill>
                  <a:srgbClr val="005380"/>
                </a:solidFill>
              </a:rPr>
              <a:t>, dok je za proizvode iz EU utvrđena dinamika liberalizacije (slična liberalizaciji industrijskih proizvoda)</a:t>
            </a:r>
            <a:endParaRPr lang="en-US" sz="1800" dirty="0" smtClean="0">
              <a:solidFill>
                <a:srgbClr val="005380"/>
              </a:solidFill>
            </a:endParaRP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sr-Latn-CS" sz="1800" dirty="0" smtClean="0">
                <a:solidFill>
                  <a:srgbClr val="005380"/>
                </a:solidFill>
              </a:rPr>
              <a:t>Vina i ribe - obostrane količinske </a:t>
            </a:r>
            <a:r>
              <a:rPr lang="sr-Latn-CS" sz="1800" b="1" dirty="0" smtClean="0">
                <a:solidFill>
                  <a:srgbClr val="005380"/>
                </a:solidFill>
              </a:rPr>
              <a:t>kvote </a:t>
            </a:r>
            <a:endParaRPr lang="en-US" b="1" dirty="0" smtClean="0">
              <a:solidFill>
                <a:srgbClr val="005380"/>
              </a:solidFill>
            </a:endParaRPr>
          </a:p>
        </p:txBody>
      </p:sp>
      <p:pic>
        <p:nvPicPr>
          <p:cNvPr id="11" name="Picture 10" descr="polj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42384" y="1772816"/>
            <a:ext cx="2478088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66394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79512" y="838200"/>
            <a:ext cx="7920880" cy="778406"/>
            <a:chOff x="12059" y="-23813"/>
            <a:chExt cx="2081198" cy="486972"/>
          </a:xfrm>
        </p:grpSpPr>
        <p:sp>
          <p:nvSpPr>
            <p:cNvPr id="5" name="Rounded Rectangle 4"/>
            <p:cNvSpPr/>
            <p:nvPr/>
          </p:nvSpPr>
          <p:spPr>
            <a:xfrm>
              <a:off x="12059" y="351"/>
              <a:ext cx="2081198" cy="456848"/>
            </a:xfrm>
            <a:prstGeom prst="roundRect">
              <a:avLst/>
            </a:prstGeom>
            <a:solidFill>
              <a:srgbClr val="1D537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21817" y="-23813"/>
              <a:ext cx="2071440" cy="486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anchor="ctr"/>
            <a:lstStyle/>
            <a:p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10506" y="908720"/>
            <a:ext cx="8681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000" b="1" kern="0" smtClean="0">
                <a:solidFill>
                  <a:schemeClr val="bg1"/>
                </a:solidFill>
                <a:latin typeface="Arial Narrow" pitchFamily="34" charset="0"/>
              </a:rPr>
              <a:t>JEDINSTVENI MULTILATERALNI SPORAZUM O SLOBODNOJ TRGOVINI U CENTRALNOJ EVROPI</a:t>
            </a:r>
            <a:r>
              <a:rPr lang="en-US" sz="2000" b="1" kern="0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en-US" sz="1600" b="1" kern="0" dirty="0" smtClean="0">
                <a:solidFill>
                  <a:schemeClr val="bg1"/>
                </a:solidFill>
                <a:latin typeface="Arial Narrow" pitchFamily="34" charset="0"/>
              </a:rPr>
              <a:t>(1/3)</a:t>
            </a:r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8154" y="1772816"/>
            <a:ext cx="5400675" cy="2973387"/>
          </a:xfrm>
        </p:spPr>
        <p:txBody>
          <a:bodyPr/>
          <a:lstStyle/>
          <a:p>
            <a:pPr marL="0" indent="0" algn="just" eaLnBrk="1" hangingPunct="1">
              <a:buClr>
                <a:srgbClr val="C00000"/>
              </a:buClr>
              <a:buNone/>
            </a:pPr>
            <a:endParaRPr lang="sr-Latn-CS" sz="1800" dirty="0" smtClean="0">
              <a:solidFill>
                <a:srgbClr val="005380"/>
              </a:solidFill>
            </a:endParaRPr>
          </a:p>
          <a:p>
            <a:pPr algn="just" eaLnBrk="1" hangingPunct="1">
              <a:buClr>
                <a:srgbClr val="C00000"/>
              </a:buClr>
              <a:buFont typeface="Wingdings" pitchFamily="2" charset="2"/>
              <a:buChar char="Ø"/>
            </a:pPr>
            <a:r>
              <a:rPr lang="sr-Latn-CS" sz="1800" dirty="0" smtClean="0">
                <a:solidFill>
                  <a:srgbClr val="005380"/>
                </a:solidFill>
              </a:rPr>
              <a:t>Srbija sa još osam zemalja (Albanija, BIH, Bugarska, Hrvatska, Makedonija, Moldavija, Crna Gora, Rumunija i UNMIK-Kosovo) članica </a:t>
            </a:r>
            <a:r>
              <a:rPr lang="sr-Latn-CS" sz="1800" b="1" dirty="0" smtClean="0">
                <a:solidFill>
                  <a:srgbClr val="005380"/>
                </a:solidFill>
              </a:rPr>
              <a:t>CEFTA 2006</a:t>
            </a:r>
          </a:p>
          <a:p>
            <a:pPr algn="just" eaLnBrk="1" hangingPunct="1">
              <a:buClr>
                <a:srgbClr val="C00000"/>
              </a:buClr>
              <a:buFont typeface="Wingdings" pitchFamily="2" charset="2"/>
              <a:buChar char="Ø"/>
            </a:pPr>
            <a:endParaRPr lang="sr-Latn-CS" sz="1800" dirty="0" smtClean="0">
              <a:solidFill>
                <a:srgbClr val="005380"/>
              </a:solidFill>
            </a:endParaRPr>
          </a:p>
          <a:p>
            <a:pPr algn="just" eaLnBrk="1" hangingPunct="1">
              <a:buClr>
                <a:srgbClr val="C00000"/>
              </a:buClr>
              <a:buFont typeface="Wingdings" pitchFamily="2" charset="2"/>
              <a:buChar char="Ø"/>
            </a:pPr>
            <a:r>
              <a:rPr lang="sr-Latn-CS" sz="1800" dirty="0" smtClean="0">
                <a:solidFill>
                  <a:srgbClr val="005380"/>
                </a:solidFill>
              </a:rPr>
              <a:t>CEFTA 2006 – tržište od oko </a:t>
            </a:r>
            <a:r>
              <a:rPr lang="sr-Latn-CS" sz="1800" b="1" dirty="0" smtClean="0">
                <a:solidFill>
                  <a:srgbClr val="005380"/>
                </a:solidFill>
              </a:rPr>
              <a:t>30 miliona </a:t>
            </a:r>
            <a:r>
              <a:rPr lang="sr-Latn-CS" sz="1800" dirty="0" smtClean="0">
                <a:solidFill>
                  <a:srgbClr val="005380"/>
                </a:solidFill>
              </a:rPr>
              <a:t>potrošača</a:t>
            </a:r>
          </a:p>
          <a:p>
            <a:pPr algn="just" eaLnBrk="1" hangingPunct="1">
              <a:buClr>
                <a:srgbClr val="C00000"/>
              </a:buClr>
              <a:buFont typeface="Wingdings" pitchFamily="2" charset="2"/>
              <a:buChar char="Ø"/>
            </a:pPr>
            <a:endParaRPr lang="sr-Latn-CS" sz="1800" dirty="0" smtClean="0">
              <a:solidFill>
                <a:srgbClr val="005380"/>
              </a:solidFill>
            </a:endParaRPr>
          </a:p>
          <a:p>
            <a:pPr algn="just" eaLnBrk="1" hangingPunct="1">
              <a:buClr>
                <a:srgbClr val="C00000"/>
              </a:buClr>
              <a:buFont typeface="Wingdings" pitchFamily="2" charset="2"/>
              <a:buChar char="Ø"/>
            </a:pPr>
            <a:r>
              <a:rPr lang="sr-Latn-CS" sz="1800" b="1" dirty="0" smtClean="0">
                <a:solidFill>
                  <a:srgbClr val="005380"/>
                </a:solidFill>
              </a:rPr>
              <a:t>Kumulacija porekla </a:t>
            </a:r>
            <a:r>
              <a:rPr lang="sr-Latn-CS" sz="1800" dirty="0" smtClean="0">
                <a:solidFill>
                  <a:srgbClr val="005380"/>
                </a:solidFill>
              </a:rPr>
              <a:t>robe u okviru CEFTA 2006</a:t>
            </a:r>
          </a:p>
          <a:p>
            <a:pPr algn="just" eaLnBrk="1" hangingPunct="1">
              <a:buFontTx/>
              <a:buNone/>
            </a:pPr>
            <a:endParaRPr lang="en-US" sz="1800" dirty="0" smtClean="0">
              <a:latin typeface="Calibri" pitchFamily="34" charset="0"/>
            </a:endParaRPr>
          </a:p>
          <a:p>
            <a:pPr eaLnBrk="1" hangingPunct="1"/>
            <a:endParaRPr lang="en-US" dirty="0" smtClean="0"/>
          </a:p>
        </p:txBody>
      </p:sp>
      <p:pic>
        <p:nvPicPr>
          <p:cNvPr id="9" name="Picture 8" descr="map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830" y="2327325"/>
            <a:ext cx="3168650" cy="2109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10694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79512" y="838200"/>
            <a:ext cx="7920880" cy="862608"/>
            <a:chOff x="12059" y="-23813"/>
            <a:chExt cx="2081198" cy="486972"/>
          </a:xfrm>
        </p:grpSpPr>
        <p:sp>
          <p:nvSpPr>
            <p:cNvPr id="5" name="Rounded Rectangle 4"/>
            <p:cNvSpPr/>
            <p:nvPr/>
          </p:nvSpPr>
          <p:spPr>
            <a:xfrm>
              <a:off x="12059" y="351"/>
              <a:ext cx="2081198" cy="456848"/>
            </a:xfrm>
            <a:prstGeom prst="roundRect">
              <a:avLst/>
            </a:prstGeom>
            <a:solidFill>
              <a:srgbClr val="1D537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21817" y="-23813"/>
              <a:ext cx="2071440" cy="486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anchor="ctr"/>
            <a:lstStyle/>
            <a:p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10506" y="908720"/>
            <a:ext cx="85379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000" b="1" kern="0" smtClean="0">
                <a:solidFill>
                  <a:schemeClr val="bg1"/>
                </a:solidFill>
                <a:latin typeface="Arial Narrow" pitchFamily="34" charset="0"/>
              </a:rPr>
              <a:t>JEDINSTVENI MULTILATERALNI SPORAZUM O SLOBODNOJ TRGOVINI U CENTRALNOJ EVROPI</a:t>
            </a:r>
            <a:r>
              <a:rPr lang="en-US" sz="2000" b="1" kern="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1600" b="1" kern="0" dirty="0" smtClean="0">
                <a:solidFill>
                  <a:schemeClr val="bg1"/>
                </a:solidFill>
                <a:latin typeface="Arial Narrow" pitchFamily="34" charset="0"/>
              </a:rPr>
              <a:t>(2/3)</a:t>
            </a:r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80901" y="1744563"/>
            <a:ext cx="5183187" cy="4276725"/>
          </a:xfrm>
        </p:spPr>
        <p:txBody>
          <a:bodyPr/>
          <a:lstStyle/>
          <a:p>
            <a:pPr algn="just" eaLnBrk="1" hangingPunct="1">
              <a:buClr>
                <a:srgbClr val="C00000"/>
              </a:buClr>
              <a:buFont typeface="Wingdings" pitchFamily="2" charset="2"/>
              <a:buChar char="Ø"/>
            </a:pPr>
            <a:endParaRPr lang="sr-Latn-CS" sz="1800" dirty="0" smtClean="0">
              <a:solidFill>
                <a:srgbClr val="005380"/>
              </a:solidFill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</a:pPr>
            <a:r>
              <a:rPr lang="sr-Latn-CS" sz="1800" b="1" dirty="0" smtClean="0">
                <a:solidFill>
                  <a:srgbClr val="005380"/>
                </a:solidFill>
              </a:rPr>
              <a:t>Protokol</a:t>
            </a:r>
            <a:r>
              <a:rPr lang="sr-Latn-CS" sz="1800" dirty="0" smtClean="0">
                <a:solidFill>
                  <a:srgbClr val="005380"/>
                </a:solidFill>
              </a:rPr>
              <a:t> od 15.12.2011.</a:t>
            </a:r>
            <a:r>
              <a:rPr lang="en-US" sz="1800" dirty="0" smtClean="0">
                <a:solidFill>
                  <a:srgbClr val="005380"/>
                </a:solidFill>
              </a:rPr>
              <a:t> </a:t>
            </a:r>
            <a:r>
              <a:rPr lang="sr-Latn-CS" sz="1800" dirty="0" smtClean="0">
                <a:solidFill>
                  <a:srgbClr val="005380"/>
                </a:solidFill>
              </a:rPr>
              <a:t>godine: ukidanje carina i uvoznih dadžbina fiskalne prirode na sve proizvode 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</a:pPr>
            <a:endParaRPr lang="en-US" sz="1800" dirty="0" smtClean="0">
              <a:solidFill>
                <a:srgbClr val="005380"/>
              </a:solidFill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</a:pPr>
            <a:r>
              <a:rPr lang="sr-Latn-CS" sz="1800" b="1" dirty="0" smtClean="0">
                <a:solidFill>
                  <a:srgbClr val="005380"/>
                </a:solidFill>
              </a:rPr>
              <a:t>Aneks 10 Protokola</a:t>
            </a:r>
            <a:r>
              <a:rPr lang="sr-Latn-CS" sz="1800" dirty="0" smtClean="0">
                <a:solidFill>
                  <a:srgbClr val="005380"/>
                </a:solidFill>
              </a:rPr>
              <a:t>: izuzeti proizvodi za koje date bilateralne koncesije 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</a:pPr>
            <a:endParaRPr lang="sr-Latn-CS" sz="1800" dirty="0" smtClean="0">
              <a:solidFill>
                <a:srgbClr val="005380"/>
              </a:solidFill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</a:pPr>
            <a:r>
              <a:rPr lang="sr-Latn-CS" sz="1800" dirty="0" smtClean="0">
                <a:solidFill>
                  <a:srgbClr val="005380"/>
                </a:solidFill>
              </a:rPr>
              <a:t>Potpuna </a:t>
            </a:r>
            <a:r>
              <a:rPr lang="sr-Latn-CS" sz="1800" b="1" dirty="0" smtClean="0">
                <a:solidFill>
                  <a:srgbClr val="005380"/>
                </a:solidFill>
              </a:rPr>
              <a:t>liberalizacija</a:t>
            </a:r>
            <a:r>
              <a:rPr lang="sr-Latn-CS" sz="1800" dirty="0" smtClean="0">
                <a:solidFill>
                  <a:srgbClr val="005380"/>
                </a:solidFill>
              </a:rPr>
              <a:t> trgovine poljoprivrednim proizvodima Srbija - Albanija - Moldavija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</a:pPr>
            <a:endParaRPr lang="sr-Latn-CS" sz="1800" dirty="0" smtClean="0">
              <a:solidFill>
                <a:srgbClr val="005380"/>
              </a:solidFill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</a:pPr>
            <a:r>
              <a:rPr lang="sr-Latn-CS" sz="1800" b="1" dirty="0" smtClean="0">
                <a:solidFill>
                  <a:srgbClr val="005380"/>
                </a:solidFill>
              </a:rPr>
              <a:t>Dalja liberalizacija </a:t>
            </a:r>
            <a:r>
              <a:rPr lang="sr-Latn-CS" sz="1800" dirty="0" smtClean="0">
                <a:solidFill>
                  <a:srgbClr val="005380"/>
                </a:solidFill>
              </a:rPr>
              <a:t>preferencijalne trgovine </a:t>
            </a:r>
            <a:r>
              <a:rPr lang="en-US" sz="1800" dirty="0" smtClean="0">
                <a:solidFill>
                  <a:srgbClr val="005380"/>
                </a:solidFill>
              </a:rPr>
              <a:t/>
            </a:r>
            <a:br>
              <a:rPr lang="en-US" sz="1800" dirty="0" smtClean="0">
                <a:solidFill>
                  <a:srgbClr val="005380"/>
                </a:solidFill>
              </a:rPr>
            </a:br>
            <a:r>
              <a:rPr lang="sr-Latn-CS" sz="1800" dirty="0" smtClean="0">
                <a:solidFill>
                  <a:srgbClr val="005380"/>
                </a:solidFill>
              </a:rPr>
              <a:t>Srbija- Hrvatska</a:t>
            </a:r>
            <a:endParaRPr lang="en-US" sz="1800" dirty="0" smtClean="0">
              <a:solidFill>
                <a:srgbClr val="005380"/>
              </a:solidFill>
            </a:endParaRPr>
          </a:p>
        </p:txBody>
      </p:sp>
      <p:pic>
        <p:nvPicPr>
          <p:cNvPr id="11" name="Picture 10" descr="Cefta-ma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6798" y="1916484"/>
            <a:ext cx="2787650" cy="2160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9096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79512" y="838200"/>
            <a:ext cx="7920880" cy="778406"/>
            <a:chOff x="12059" y="-23813"/>
            <a:chExt cx="2081198" cy="486972"/>
          </a:xfrm>
        </p:grpSpPr>
        <p:sp>
          <p:nvSpPr>
            <p:cNvPr id="5" name="Rounded Rectangle 4"/>
            <p:cNvSpPr/>
            <p:nvPr/>
          </p:nvSpPr>
          <p:spPr>
            <a:xfrm>
              <a:off x="12059" y="351"/>
              <a:ext cx="2081198" cy="456848"/>
            </a:xfrm>
            <a:prstGeom prst="roundRect">
              <a:avLst/>
            </a:prstGeom>
            <a:solidFill>
              <a:srgbClr val="1D537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21817" y="-23813"/>
              <a:ext cx="2071440" cy="486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anchor="ctr"/>
            <a:lstStyle/>
            <a:p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10506" y="908720"/>
            <a:ext cx="85379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000" b="1" kern="0" smtClean="0">
                <a:solidFill>
                  <a:schemeClr val="bg1"/>
                </a:solidFill>
                <a:latin typeface="Arial Narrow" pitchFamily="34" charset="0"/>
              </a:rPr>
              <a:t>JEDINSTVENI MULTILATERALNI SPORAZUM O SLOBODNOJ TRGOVINI U CENTRALNOJ EVROPI</a:t>
            </a:r>
            <a:r>
              <a:rPr lang="en-US" sz="2000" b="1" kern="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1600" b="1" kern="0" dirty="0" smtClean="0">
                <a:solidFill>
                  <a:schemeClr val="bg1"/>
                </a:solidFill>
                <a:latin typeface="Arial Narrow" pitchFamily="34" charset="0"/>
              </a:rPr>
              <a:t>(3/3)</a:t>
            </a:r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6408738" cy="5320261"/>
          </a:xfrm>
        </p:spPr>
        <p:txBody>
          <a:bodyPr/>
          <a:lstStyle/>
          <a:p>
            <a:pPr>
              <a:buFontTx/>
              <a:buNone/>
            </a:pPr>
            <a:endParaRPr lang="sr-Latn-CS" sz="1800" dirty="0" smtClean="0">
              <a:latin typeface="Calibri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sr-Latn-CS" sz="1800" b="1" dirty="0" smtClean="0">
                <a:solidFill>
                  <a:srgbClr val="005380"/>
                </a:solidFill>
              </a:rPr>
              <a:t>DODATNE PREDNOSTI</a:t>
            </a:r>
            <a:r>
              <a:rPr lang="en-US" sz="1800" b="1" dirty="0" smtClean="0">
                <a:solidFill>
                  <a:srgbClr val="005380"/>
                </a:solidFill>
              </a:rPr>
              <a:t> </a:t>
            </a:r>
            <a:r>
              <a:rPr lang="sr-Latn-CS" sz="1800" b="1" dirty="0" smtClean="0">
                <a:solidFill>
                  <a:srgbClr val="005380"/>
                </a:solidFill>
              </a:rPr>
              <a:t>CEFTA</a:t>
            </a:r>
            <a:r>
              <a:rPr lang="en-US" sz="1800" b="1" dirty="0" smtClean="0">
                <a:solidFill>
                  <a:srgbClr val="005380"/>
                </a:solidFill>
              </a:rPr>
              <a:t> </a:t>
            </a:r>
            <a:r>
              <a:rPr lang="en-US" sz="1800" b="1" dirty="0">
                <a:solidFill>
                  <a:srgbClr val="005380"/>
                </a:solidFill>
              </a:rPr>
              <a:t> </a:t>
            </a:r>
            <a:r>
              <a:rPr lang="sr-Latn-CS" sz="1800" b="1" dirty="0" smtClean="0">
                <a:solidFill>
                  <a:srgbClr val="005380"/>
                </a:solidFill>
              </a:rPr>
              <a:t>2006</a:t>
            </a:r>
          </a:p>
          <a:p>
            <a:pPr marL="0" indent="0">
              <a:buClr>
                <a:srgbClr val="C00000"/>
              </a:buClr>
              <a:buNone/>
            </a:pPr>
            <a:endParaRPr lang="sr-Latn-CS" sz="1800" dirty="0" smtClean="0">
              <a:solidFill>
                <a:srgbClr val="005380"/>
              </a:solidFill>
            </a:endParaRP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sr-Latn-CS" sz="1800" dirty="0">
                <a:solidFill>
                  <a:srgbClr val="005380"/>
                </a:solidFill>
              </a:rPr>
              <a:t>P</a:t>
            </a:r>
            <a:r>
              <a:rPr lang="sr-Latn-CS" sz="1800" dirty="0" smtClean="0">
                <a:solidFill>
                  <a:srgbClr val="005380"/>
                </a:solidFill>
              </a:rPr>
              <a:t>ostupna liberalizacija </a:t>
            </a:r>
            <a:r>
              <a:rPr lang="sr-Latn-CS" sz="1800" b="1" dirty="0" smtClean="0">
                <a:solidFill>
                  <a:srgbClr val="005380"/>
                </a:solidFill>
              </a:rPr>
              <a:t>trgovine uslugama</a:t>
            </a:r>
          </a:p>
          <a:p>
            <a:pPr marL="457200" lvl="1" indent="0">
              <a:buClr>
                <a:srgbClr val="C00000"/>
              </a:buClr>
              <a:buNone/>
            </a:pPr>
            <a:endParaRPr lang="sr-Latn-CS" sz="1800" dirty="0" smtClean="0">
              <a:solidFill>
                <a:srgbClr val="005380"/>
              </a:solidFill>
            </a:endParaRP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sr-Latn-CS" sz="1800" dirty="0" smtClean="0">
                <a:solidFill>
                  <a:srgbClr val="005380"/>
                </a:solidFill>
              </a:rPr>
              <a:t>Izjednačavanje uslova za </a:t>
            </a:r>
            <a:r>
              <a:rPr lang="sr-Latn-CS" sz="1800" b="1" dirty="0" smtClean="0">
                <a:solidFill>
                  <a:srgbClr val="005380"/>
                </a:solidFill>
              </a:rPr>
              <a:t>investiranje</a:t>
            </a:r>
            <a:r>
              <a:rPr lang="sr-Latn-CS" sz="1800" dirty="0" smtClean="0">
                <a:solidFill>
                  <a:srgbClr val="005380"/>
                </a:solidFill>
              </a:rPr>
              <a:t> i obezbeđenje jednakog tretmana domaćih i investitora iz Regiona</a:t>
            </a:r>
          </a:p>
          <a:p>
            <a:pPr marL="457200" lvl="1" indent="0">
              <a:buClr>
                <a:srgbClr val="C00000"/>
              </a:buClr>
              <a:buNone/>
            </a:pPr>
            <a:r>
              <a:rPr lang="sr-Latn-CS" sz="1800" dirty="0" smtClean="0">
                <a:solidFill>
                  <a:srgbClr val="005380"/>
                </a:solidFill>
              </a:rPr>
              <a:t> 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sr-Latn-CS" sz="1800" dirty="0" smtClean="0">
                <a:solidFill>
                  <a:srgbClr val="005380"/>
                </a:solidFill>
              </a:rPr>
              <a:t>Postepeno otvaranje tržišta </a:t>
            </a:r>
            <a:r>
              <a:rPr lang="sr-Latn-CS" sz="1800" b="1" dirty="0" smtClean="0">
                <a:solidFill>
                  <a:srgbClr val="005380"/>
                </a:solidFill>
              </a:rPr>
              <a:t>javnih nabavki </a:t>
            </a:r>
            <a:r>
              <a:rPr lang="sr-Latn-CS" sz="1800" dirty="0" smtClean="0">
                <a:solidFill>
                  <a:srgbClr val="005380"/>
                </a:solidFill>
              </a:rPr>
              <a:t>i jednak tretman domaćih i dobavljača iz zemalja u Regionu</a:t>
            </a:r>
          </a:p>
          <a:p>
            <a:pPr marL="457200" lvl="1" indent="0">
              <a:buClr>
                <a:srgbClr val="C00000"/>
              </a:buClr>
              <a:buNone/>
            </a:pPr>
            <a:r>
              <a:rPr lang="sr-Latn-CS" sz="1800" dirty="0" smtClean="0">
                <a:solidFill>
                  <a:srgbClr val="005380"/>
                </a:solidFill>
              </a:rPr>
              <a:t> 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sr-Latn-CS" sz="1800" dirty="0" smtClean="0">
                <a:solidFill>
                  <a:srgbClr val="005380"/>
                </a:solidFill>
              </a:rPr>
              <a:t>Obezbeđenje zaštite </a:t>
            </a:r>
            <a:r>
              <a:rPr lang="sr-Latn-CS" sz="1800" b="1" dirty="0" smtClean="0">
                <a:solidFill>
                  <a:srgbClr val="005380"/>
                </a:solidFill>
              </a:rPr>
              <a:t>intelektualne svojine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endParaRPr lang="sr-Latn-CS" sz="1800" dirty="0" smtClean="0">
              <a:solidFill>
                <a:srgbClr val="005380"/>
              </a:solidFill>
            </a:endParaRP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sr-Latn-CS" sz="1800" dirty="0" smtClean="0">
                <a:solidFill>
                  <a:srgbClr val="005380"/>
                </a:solidFill>
              </a:rPr>
              <a:t>Poštovanje </a:t>
            </a:r>
            <a:r>
              <a:rPr lang="sr-Latn-CS" sz="1800" b="1" dirty="0" smtClean="0">
                <a:solidFill>
                  <a:srgbClr val="005380"/>
                </a:solidFill>
              </a:rPr>
              <a:t>pravila STO </a:t>
            </a:r>
            <a:r>
              <a:rPr lang="sr-Latn-CS" sz="1800" dirty="0" smtClean="0">
                <a:solidFill>
                  <a:srgbClr val="005380"/>
                </a:solidFill>
              </a:rPr>
              <a:t>- bez obzira da li je zemlja članica ove organizacije</a:t>
            </a:r>
            <a:endParaRPr lang="en-US" sz="1800" dirty="0" smtClean="0">
              <a:solidFill>
                <a:srgbClr val="005380"/>
              </a:solidFill>
            </a:endParaRPr>
          </a:p>
        </p:txBody>
      </p:sp>
      <p:pic>
        <p:nvPicPr>
          <p:cNvPr id="12" name="Picture 11" descr="imagesCA1MHV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3776" y="1844824"/>
            <a:ext cx="1944688" cy="2103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43472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79513" y="838200"/>
            <a:ext cx="6552727" cy="497498"/>
            <a:chOff x="12059" y="-23813"/>
            <a:chExt cx="2081198" cy="486972"/>
          </a:xfrm>
        </p:grpSpPr>
        <p:sp>
          <p:nvSpPr>
            <p:cNvPr id="5" name="Rounded Rectangle 4"/>
            <p:cNvSpPr/>
            <p:nvPr/>
          </p:nvSpPr>
          <p:spPr>
            <a:xfrm>
              <a:off x="12059" y="351"/>
              <a:ext cx="2081198" cy="456848"/>
            </a:xfrm>
            <a:prstGeom prst="roundRect">
              <a:avLst/>
            </a:prstGeom>
            <a:solidFill>
              <a:srgbClr val="1D537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21817" y="-23813"/>
              <a:ext cx="2071440" cy="486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anchor="ctr"/>
            <a:lstStyle/>
            <a:p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00106" y="911581"/>
            <a:ext cx="66761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000" b="1" kern="0" smtClean="0">
                <a:solidFill>
                  <a:schemeClr val="bg1"/>
                </a:solidFill>
                <a:latin typeface="Arial Narrow" pitchFamily="34" charset="0"/>
              </a:rPr>
              <a:t>SPORAZUM O SLOBODNOJ TRGOVINI IZMEĐU SRBIJE I EFTA</a:t>
            </a:r>
            <a:r>
              <a:rPr lang="en-US" sz="2000" b="1" kern="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7627" y="1124868"/>
            <a:ext cx="4824413" cy="4824412"/>
          </a:xfrm>
        </p:spPr>
        <p:txBody>
          <a:bodyPr/>
          <a:lstStyle/>
          <a:p>
            <a:pPr algn="just" eaLnBrk="1" hangingPunct="1">
              <a:spcBef>
                <a:spcPts val="3000"/>
              </a:spcBef>
            </a:pPr>
            <a:endParaRPr lang="sr-Latn-CS" sz="1800" dirty="0" smtClean="0">
              <a:latin typeface="Calibri" pitchFamily="34" charset="0"/>
            </a:endParaRPr>
          </a:p>
          <a:p>
            <a:pPr algn="just" eaLnBrk="1" hangingPunct="1">
              <a:spcBef>
                <a:spcPts val="30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sr-Latn-CS" sz="1800" dirty="0" smtClean="0">
                <a:solidFill>
                  <a:srgbClr val="005380"/>
                </a:solidFill>
              </a:rPr>
              <a:t>Srbija od 2009. godine u režimu slobodne trgovin</a:t>
            </a:r>
            <a:r>
              <a:rPr lang="en-US" sz="1800" dirty="0" smtClean="0">
                <a:solidFill>
                  <a:srgbClr val="005380"/>
                </a:solidFill>
              </a:rPr>
              <a:t>e</a:t>
            </a:r>
            <a:r>
              <a:rPr lang="sr-Latn-CS" sz="1800" dirty="0" smtClean="0">
                <a:solidFill>
                  <a:srgbClr val="005380"/>
                </a:solidFill>
              </a:rPr>
              <a:t> sa članicama </a:t>
            </a:r>
            <a:r>
              <a:rPr lang="en-US" sz="1800" dirty="0" err="1" smtClean="0">
                <a:solidFill>
                  <a:srgbClr val="005380"/>
                </a:solidFill>
              </a:rPr>
              <a:t>Evropskog</a:t>
            </a:r>
            <a:r>
              <a:rPr lang="en-US" sz="1800" dirty="0" smtClean="0">
                <a:solidFill>
                  <a:srgbClr val="005380"/>
                </a:solidFill>
              </a:rPr>
              <a:t> </a:t>
            </a:r>
            <a:r>
              <a:rPr lang="en-US" sz="1800" dirty="0" err="1" smtClean="0">
                <a:solidFill>
                  <a:srgbClr val="005380"/>
                </a:solidFill>
              </a:rPr>
              <a:t>udruženja</a:t>
            </a:r>
            <a:r>
              <a:rPr lang="en-US" sz="1800" dirty="0" smtClean="0">
                <a:solidFill>
                  <a:srgbClr val="005380"/>
                </a:solidFill>
              </a:rPr>
              <a:t> </a:t>
            </a:r>
            <a:r>
              <a:rPr lang="en-US" sz="1800" dirty="0" err="1" smtClean="0">
                <a:solidFill>
                  <a:srgbClr val="005380"/>
                </a:solidFill>
              </a:rPr>
              <a:t>slobodne</a:t>
            </a:r>
            <a:r>
              <a:rPr lang="en-US" sz="1800" dirty="0" smtClean="0">
                <a:solidFill>
                  <a:srgbClr val="005380"/>
                </a:solidFill>
              </a:rPr>
              <a:t> </a:t>
            </a:r>
            <a:r>
              <a:rPr lang="en-US" sz="1800" dirty="0" err="1" smtClean="0">
                <a:solidFill>
                  <a:srgbClr val="005380"/>
                </a:solidFill>
              </a:rPr>
              <a:t>trgovine</a:t>
            </a:r>
            <a:r>
              <a:rPr lang="en-US" sz="1800" dirty="0" smtClean="0">
                <a:solidFill>
                  <a:srgbClr val="005380"/>
                </a:solidFill>
              </a:rPr>
              <a:t> (</a:t>
            </a:r>
            <a:r>
              <a:rPr lang="sr-Latn-CS" sz="1800" dirty="0" smtClean="0">
                <a:solidFill>
                  <a:srgbClr val="005380"/>
                </a:solidFill>
              </a:rPr>
              <a:t>EFTA) - tržište od potencijalno </a:t>
            </a:r>
            <a:r>
              <a:rPr lang="sr-Latn-CS" sz="1800" b="1" dirty="0" smtClean="0">
                <a:solidFill>
                  <a:srgbClr val="005380"/>
                </a:solidFill>
              </a:rPr>
              <a:t>13 miliona </a:t>
            </a:r>
            <a:r>
              <a:rPr lang="sr-Latn-CS" sz="1800" dirty="0" smtClean="0">
                <a:solidFill>
                  <a:srgbClr val="005380"/>
                </a:solidFill>
              </a:rPr>
              <a:t>korisnika</a:t>
            </a:r>
          </a:p>
          <a:p>
            <a:pPr algn="just" eaLnBrk="1" hangingPunct="1">
              <a:spcBef>
                <a:spcPts val="30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sr-Latn-CS" sz="1800" dirty="0" smtClean="0">
                <a:solidFill>
                  <a:srgbClr val="005380"/>
                </a:solidFill>
              </a:rPr>
              <a:t>Sa svakom članicom EFTA Srbija pojedinačno zaključila posebne bilateralne sporazume o trgovini </a:t>
            </a:r>
            <a:r>
              <a:rPr lang="sr-Latn-CS" sz="1800" b="1" dirty="0" smtClean="0">
                <a:solidFill>
                  <a:srgbClr val="005380"/>
                </a:solidFill>
              </a:rPr>
              <a:t>poljoprivrednim proizvodima</a:t>
            </a:r>
            <a:endParaRPr lang="en-US" sz="1800" b="1" dirty="0" smtClean="0">
              <a:solidFill>
                <a:srgbClr val="005380"/>
              </a:solidFill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5652715" y="4094124"/>
            <a:ext cx="30237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CS" dirty="0" smtClean="0">
                <a:solidFill>
                  <a:srgbClr val="005380"/>
                </a:solidFill>
                <a:latin typeface="Arial Narrow" pitchFamily="34" charset="0"/>
              </a:rPr>
              <a:t>EFTA: Island</a:t>
            </a:r>
            <a:r>
              <a:rPr lang="sr-Latn-CS" dirty="0">
                <a:solidFill>
                  <a:srgbClr val="005380"/>
                </a:solidFill>
                <a:latin typeface="Arial Narrow" pitchFamily="34" charset="0"/>
              </a:rPr>
              <a:t>, Lihtenštajn, </a:t>
            </a:r>
            <a:endParaRPr lang="en-US" dirty="0" smtClean="0">
              <a:solidFill>
                <a:srgbClr val="005380"/>
              </a:solidFill>
              <a:latin typeface="Arial Narrow" pitchFamily="34" charset="0"/>
            </a:endParaRPr>
          </a:p>
          <a:p>
            <a:r>
              <a:rPr lang="sr-Latn-CS" dirty="0" smtClean="0">
                <a:solidFill>
                  <a:srgbClr val="005380"/>
                </a:solidFill>
                <a:latin typeface="Arial Narrow" pitchFamily="34" charset="0"/>
              </a:rPr>
              <a:t>Norveška </a:t>
            </a:r>
            <a:r>
              <a:rPr lang="sr-Latn-CS" dirty="0">
                <a:solidFill>
                  <a:srgbClr val="005380"/>
                </a:solidFill>
                <a:latin typeface="Arial Narrow" pitchFamily="34" charset="0"/>
              </a:rPr>
              <a:t>i Švajcarska </a:t>
            </a:r>
            <a:endParaRPr lang="en-US" dirty="0">
              <a:solidFill>
                <a:srgbClr val="005380"/>
              </a:solidFill>
              <a:latin typeface="Arial Narrow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0" name="Picture 9" descr="Eft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5711" y="1916832"/>
            <a:ext cx="2652713" cy="1989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1064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79513" y="838200"/>
            <a:ext cx="6480718" cy="497498"/>
            <a:chOff x="12059" y="-23813"/>
            <a:chExt cx="2081198" cy="486972"/>
          </a:xfrm>
        </p:grpSpPr>
        <p:sp>
          <p:nvSpPr>
            <p:cNvPr id="5" name="Rounded Rectangle 4"/>
            <p:cNvSpPr/>
            <p:nvPr/>
          </p:nvSpPr>
          <p:spPr>
            <a:xfrm>
              <a:off x="12059" y="351"/>
              <a:ext cx="2081198" cy="456848"/>
            </a:xfrm>
            <a:prstGeom prst="roundRect">
              <a:avLst/>
            </a:prstGeom>
            <a:solidFill>
              <a:srgbClr val="1D537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21817" y="-23813"/>
              <a:ext cx="2071440" cy="486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anchor="ctr"/>
            <a:lstStyle/>
            <a:p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00106" y="911581"/>
            <a:ext cx="6460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000" b="1" kern="0" smtClean="0">
                <a:solidFill>
                  <a:schemeClr val="bg1"/>
                </a:solidFill>
                <a:latin typeface="Arial Narrow" pitchFamily="34" charset="0"/>
              </a:rPr>
              <a:t>SPORAZUM O SLOBODNOJ TRGOVINI IZMEĐU SRBIJE I EFTA</a:t>
            </a:r>
            <a:r>
              <a:rPr lang="en-US" sz="2000" b="1" kern="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07504" y="1700808"/>
            <a:ext cx="5545137" cy="4679950"/>
          </a:xfrm>
        </p:spPr>
        <p:txBody>
          <a:bodyPr>
            <a:normAutofit/>
          </a:bodyPr>
          <a:lstStyle/>
          <a:p>
            <a:pPr eaLnBrk="1" hangingPunct="1">
              <a:spcBef>
                <a:spcPts val="24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sr-Latn-CS" sz="1800" b="1" dirty="0" smtClean="0">
                <a:solidFill>
                  <a:srgbClr val="005380"/>
                </a:solidFill>
              </a:rPr>
              <a:t>KARAKTERISTIKE TRGOVINE SA </a:t>
            </a:r>
            <a:r>
              <a:rPr lang="en-US" sz="1800" b="1" dirty="0" smtClean="0">
                <a:solidFill>
                  <a:srgbClr val="005380"/>
                </a:solidFill>
              </a:rPr>
              <a:t> </a:t>
            </a:r>
            <a:r>
              <a:rPr lang="sr-Latn-CS" sz="1800" b="1" dirty="0" smtClean="0">
                <a:solidFill>
                  <a:srgbClr val="005380"/>
                </a:solidFill>
              </a:rPr>
              <a:t>EFTA</a:t>
            </a:r>
          </a:p>
          <a:p>
            <a:pPr lvl="1" algn="just">
              <a:spcBef>
                <a:spcPts val="24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sr-Latn-CS" sz="1800" dirty="0" smtClean="0">
                <a:solidFill>
                  <a:srgbClr val="005380"/>
                </a:solidFill>
              </a:rPr>
              <a:t>Bescarinski izvoz </a:t>
            </a:r>
            <a:r>
              <a:rPr lang="sr-Latn-CS" sz="1800" b="1" dirty="0" smtClean="0">
                <a:solidFill>
                  <a:srgbClr val="005380"/>
                </a:solidFill>
              </a:rPr>
              <a:t>industrijskih proizvoda </a:t>
            </a:r>
            <a:r>
              <a:rPr lang="sr-Latn-CS" sz="1800" dirty="0" smtClean="0">
                <a:solidFill>
                  <a:srgbClr val="005380"/>
                </a:solidFill>
              </a:rPr>
              <a:t>iz Srbije u Švajcarsku, a etapno snižavanje uvoznih carina za određene industrijske proizvode iz Švajcarske </a:t>
            </a:r>
          </a:p>
          <a:p>
            <a:pPr lvl="1" algn="just">
              <a:spcBef>
                <a:spcPts val="24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b="1" dirty="0" err="1" smtClean="0">
                <a:solidFill>
                  <a:srgbClr val="005380"/>
                </a:solidFill>
              </a:rPr>
              <a:t>Kumulacija</a:t>
            </a:r>
            <a:r>
              <a:rPr lang="en-US" sz="1800" b="1" dirty="0" smtClean="0">
                <a:solidFill>
                  <a:srgbClr val="005380"/>
                </a:solidFill>
              </a:rPr>
              <a:t> </a:t>
            </a:r>
            <a:r>
              <a:rPr lang="en-US" sz="1800" b="1" dirty="0" err="1" smtClean="0">
                <a:solidFill>
                  <a:srgbClr val="005380"/>
                </a:solidFill>
              </a:rPr>
              <a:t>porekla</a:t>
            </a:r>
            <a:r>
              <a:rPr lang="en-US" sz="1800" b="1" dirty="0" smtClean="0">
                <a:solidFill>
                  <a:srgbClr val="005380"/>
                </a:solidFill>
              </a:rPr>
              <a:t> </a:t>
            </a:r>
            <a:r>
              <a:rPr lang="en-US" sz="1800" dirty="0" smtClean="0">
                <a:solidFill>
                  <a:srgbClr val="005380"/>
                </a:solidFill>
              </a:rPr>
              <a:t>od </a:t>
            </a:r>
            <a:r>
              <a:rPr lang="en-US" sz="1800" dirty="0" err="1" smtClean="0">
                <a:solidFill>
                  <a:srgbClr val="005380"/>
                </a:solidFill>
              </a:rPr>
              <a:t>prošle</a:t>
            </a:r>
            <a:r>
              <a:rPr lang="en-US" sz="1800" dirty="0" smtClean="0">
                <a:solidFill>
                  <a:srgbClr val="005380"/>
                </a:solidFill>
              </a:rPr>
              <a:t> </a:t>
            </a:r>
            <a:r>
              <a:rPr lang="en-US" sz="1800" dirty="0" err="1" smtClean="0">
                <a:solidFill>
                  <a:srgbClr val="005380"/>
                </a:solidFill>
              </a:rPr>
              <a:t>godine</a:t>
            </a:r>
            <a:r>
              <a:rPr lang="en-US" sz="1800" dirty="0" smtClean="0">
                <a:solidFill>
                  <a:srgbClr val="005380"/>
                </a:solidFill>
              </a:rPr>
              <a:t> </a:t>
            </a:r>
            <a:r>
              <a:rPr lang="en-US" sz="1800" dirty="0" err="1" smtClean="0">
                <a:solidFill>
                  <a:srgbClr val="005380"/>
                </a:solidFill>
              </a:rPr>
              <a:t>moguća</a:t>
            </a:r>
            <a:r>
              <a:rPr lang="en-US" sz="1800" dirty="0" smtClean="0">
                <a:solidFill>
                  <a:srgbClr val="005380"/>
                </a:solidFill>
              </a:rPr>
              <a:t> </a:t>
            </a:r>
            <a:r>
              <a:rPr lang="en-US" sz="1800" dirty="0" err="1" smtClean="0">
                <a:solidFill>
                  <a:srgbClr val="005380"/>
                </a:solidFill>
              </a:rPr>
              <a:t>između</a:t>
            </a:r>
            <a:r>
              <a:rPr lang="en-US" sz="1800" dirty="0" smtClean="0">
                <a:solidFill>
                  <a:srgbClr val="005380"/>
                </a:solidFill>
              </a:rPr>
              <a:t> </a:t>
            </a:r>
            <a:r>
              <a:rPr lang="en-US" sz="1800" dirty="0" err="1" smtClean="0">
                <a:solidFill>
                  <a:srgbClr val="005380"/>
                </a:solidFill>
              </a:rPr>
              <a:t>Srbije</a:t>
            </a:r>
            <a:r>
              <a:rPr lang="en-US" sz="1800" dirty="0" smtClean="0">
                <a:solidFill>
                  <a:srgbClr val="005380"/>
                </a:solidFill>
              </a:rPr>
              <a:t>, </a:t>
            </a:r>
            <a:r>
              <a:rPr lang="en-US" sz="1800" dirty="0" err="1" smtClean="0">
                <a:solidFill>
                  <a:srgbClr val="005380"/>
                </a:solidFill>
              </a:rPr>
              <a:t>Švajcarske</a:t>
            </a:r>
            <a:r>
              <a:rPr lang="en-US" sz="1800" dirty="0" smtClean="0">
                <a:solidFill>
                  <a:srgbClr val="005380"/>
                </a:solidFill>
              </a:rPr>
              <a:t>/</a:t>
            </a:r>
            <a:r>
              <a:rPr lang="en-US" sz="1800" dirty="0" err="1" smtClean="0">
                <a:solidFill>
                  <a:srgbClr val="005380"/>
                </a:solidFill>
              </a:rPr>
              <a:t>Lihtenštajna</a:t>
            </a:r>
            <a:r>
              <a:rPr lang="en-US" sz="1800" dirty="0" smtClean="0">
                <a:solidFill>
                  <a:srgbClr val="005380"/>
                </a:solidFill>
              </a:rPr>
              <a:t> </a:t>
            </a:r>
            <a:r>
              <a:rPr lang="en-US" sz="1800" dirty="0" err="1" smtClean="0">
                <a:solidFill>
                  <a:srgbClr val="005380"/>
                </a:solidFill>
              </a:rPr>
              <a:t>i</a:t>
            </a:r>
            <a:r>
              <a:rPr lang="en-US" sz="1800" dirty="0" smtClean="0">
                <a:solidFill>
                  <a:srgbClr val="005380"/>
                </a:solidFill>
              </a:rPr>
              <a:t> </a:t>
            </a:r>
            <a:r>
              <a:rPr lang="en-US" sz="1800" dirty="0" err="1" smtClean="0">
                <a:solidFill>
                  <a:srgbClr val="005380"/>
                </a:solidFill>
              </a:rPr>
              <a:t>Norveške</a:t>
            </a:r>
            <a:endParaRPr lang="en-US" sz="1800" dirty="0" smtClean="0">
              <a:solidFill>
                <a:srgbClr val="005380"/>
              </a:solidFill>
            </a:endParaRPr>
          </a:p>
          <a:p>
            <a:pPr lvl="1" algn="just">
              <a:spcBef>
                <a:spcPts val="24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005380"/>
                </a:solidFill>
              </a:rPr>
              <a:t>Usled</a:t>
            </a:r>
            <a:r>
              <a:rPr lang="en-US" sz="1800" dirty="0" smtClean="0">
                <a:solidFill>
                  <a:srgbClr val="005380"/>
                </a:solidFill>
              </a:rPr>
              <a:t> </a:t>
            </a:r>
            <a:r>
              <a:rPr lang="en-US" sz="1800" dirty="0" err="1" smtClean="0">
                <a:solidFill>
                  <a:srgbClr val="005380"/>
                </a:solidFill>
              </a:rPr>
              <a:t>odsustva</a:t>
            </a:r>
            <a:r>
              <a:rPr lang="en-US" sz="1800" dirty="0" smtClean="0">
                <a:solidFill>
                  <a:srgbClr val="005380"/>
                </a:solidFill>
              </a:rPr>
              <a:t> </a:t>
            </a:r>
            <a:r>
              <a:rPr lang="en-US" sz="1800" dirty="0" err="1" smtClean="0">
                <a:solidFill>
                  <a:srgbClr val="005380"/>
                </a:solidFill>
              </a:rPr>
              <a:t>identičnih</a:t>
            </a:r>
            <a:r>
              <a:rPr lang="en-US" sz="1800" dirty="0" smtClean="0">
                <a:solidFill>
                  <a:srgbClr val="005380"/>
                </a:solidFill>
              </a:rPr>
              <a:t> </a:t>
            </a:r>
            <a:r>
              <a:rPr lang="en-US" sz="1800" b="1" dirty="0" err="1" smtClean="0">
                <a:solidFill>
                  <a:srgbClr val="005380"/>
                </a:solidFill>
              </a:rPr>
              <a:t>Protokola</a:t>
            </a:r>
            <a:r>
              <a:rPr lang="en-US" sz="1800" b="1" dirty="0" smtClean="0">
                <a:solidFill>
                  <a:srgbClr val="005380"/>
                </a:solidFill>
              </a:rPr>
              <a:t> o </a:t>
            </a:r>
            <a:r>
              <a:rPr lang="en-US" sz="1800" b="1" dirty="0" err="1" smtClean="0">
                <a:solidFill>
                  <a:srgbClr val="005380"/>
                </a:solidFill>
              </a:rPr>
              <a:t>poreklu</a:t>
            </a:r>
            <a:r>
              <a:rPr lang="en-US" sz="1800" b="1" dirty="0" smtClean="0">
                <a:solidFill>
                  <a:srgbClr val="005380"/>
                </a:solidFill>
              </a:rPr>
              <a:t> robe</a:t>
            </a:r>
            <a:r>
              <a:rPr lang="en-US" sz="1800" dirty="0" smtClean="0">
                <a:solidFill>
                  <a:srgbClr val="005380"/>
                </a:solidFill>
              </a:rPr>
              <a:t>, </a:t>
            </a:r>
            <a:r>
              <a:rPr lang="en-US" sz="1800" dirty="0" err="1" smtClean="0">
                <a:solidFill>
                  <a:srgbClr val="005380"/>
                </a:solidFill>
              </a:rPr>
              <a:t>nije</a:t>
            </a:r>
            <a:r>
              <a:rPr lang="en-US" sz="1800" dirty="0" smtClean="0">
                <a:solidFill>
                  <a:srgbClr val="005380"/>
                </a:solidFill>
              </a:rPr>
              <a:t> </a:t>
            </a:r>
            <a:r>
              <a:rPr lang="en-US" sz="1800" dirty="0" err="1" smtClean="0">
                <a:solidFill>
                  <a:srgbClr val="005380"/>
                </a:solidFill>
              </a:rPr>
              <a:t>moguća</a:t>
            </a:r>
            <a:r>
              <a:rPr lang="en-US" sz="1800" dirty="0" smtClean="0">
                <a:solidFill>
                  <a:srgbClr val="005380"/>
                </a:solidFill>
              </a:rPr>
              <a:t> </a:t>
            </a:r>
            <a:r>
              <a:rPr lang="en-US" sz="1800" dirty="0" err="1" smtClean="0">
                <a:solidFill>
                  <a:srgbClr val="005380"/>
                </a:solidFill>
              </a:rPr>
              <a:t>kumulacija</a:t>
            </a:r>
            <a:r>
              <a:rPr lang="en-US" sz="1800" dirty="0" smtClean="0">
                <a:solidFill>
                  <a:srgbClr val="005380"/>
                </a:solidFill>
              </a:rPr>
              <a:t> </a:t>
            </a:r>
            <a:r>
              <a:rPr lang="en-US" sz="1800" dirty="0" err="1" smtClean="0">
                <a:solidFill>
                  <a:srgbClr val="005380"/>
                </a:solidFill>
              </a:rPr>
              <a:t>porekla</a:t>
            </a:r>
            <a:r>
              <a:rPr lang="en-US" sz="1800" dirty="0" smtClean="0">
                <a:solidFill>
                  <a:srgbClr val="005380"/>
                </a:solidFill>
              </a:rPr>
              <a:t> </a:t>
            </a:r>
            <a:r>
              <a:rPr lang="en-US" sz="1800" dirty="0" err="1" smtClean="0">
                <a:solidFill>
                  <a:srgbClr val="005380"/>
                </a:solidFill>
              </a:rPr>
              <a:t>sa</a:t>
            </a:r>
            <a:r>
              <a:rPr lang="en-US" sz="1800" dirty="0" smtClean="0">
                <a:solidFill>
                  <a:srgbClr val="005380"/>
                </a:solidFill>
              </a:rPr>
              <a:t> </a:t>
            </a:r>
            <a:r>
              <a:rPr lang="en-US" sz="1800" dirty="0" err="1" smtClean="0">
                <a:solidFill>
                  <a:srgbClr val="005380"/>
                </a:solidFill>
              </a:rPr>
              <a:t>evropskim</a:t>
            </a:r>
            <a:r>
              <a:rPr lang="en-US" sz="1800" dirty="0" smtClean="0">
                <a:solidFill>
                  <a:srgbClr val="005380"/>
                </a:solidFill>
              </a:rPr>
              <a:t> </a:t>
            </a:r>
            <a:r>
              <a:rPr lang="en-US" sz="1800" dirty="0" err="1" smtClean="0">
                <a:solidFill>
                  <a:srgbClr val="005380"/>
                </a:solidFill>
              </a:rPr>
              <a:t>materijalima</a:t>
            </a:r>
            <a:r>
              <a:rPr lang="en-US" sz="1800" dirty="0" smtClean="0">
                <a:solidFill>
                  <a:srgbClr val="005380"/>
                </a:solidFill>
              </a:rPr>
              <a:t> u </a:t>
            </a:r>
            <a:r>
              <a:rPr lang="en-US" sz="1800" dirty="0" err="1" smtClean="0">
                <a:solidFill>
                  <a:srgbClr val="005380"/>
                </a:solidFill>
              </a:rPr>
              <a:t>pogledu</a:t>
            </a:r>
            <a:r>
              <a:rPr lang="en-US" sz="1800" dirty="0" smtClean="0">
                <a:solidFill>
                  <a:srgbClr val="005380"/>
                </a:solidFill>
              </a:rPr>
              <a:t> </a:t>
            </a:r>
            <a:r>
              <a:rPr lang="en-US" sz="1800" dirty="0" err="1" smtClean="0">
                <a:solidFill>
                  <a:srgbClr val="005380"/>
                </a:solidFill>
              </a:rPr>
              <a:t>na</a:t>
            </a:r>
            <a:r>
              <a:rPr lang="en-US" sz="1800" dirty="0" smtClean="0">
                <a:solidFill>
                  <a:srgbClr val="005380"/>
                </a:solidFill>
              </a:rPr>
              <a:t> </a:t>
            </a:r>
            <a:r>
              <a:rPr lang="en-US" sz="1800" dirty="0" err="1" smtClean="0">
                <a:solidFill>
                  <a:srgbClr val="005380"/>
                </a:solidFill>
              </a:rPr>
              <a:t>preferencijalni</a:t>
            </a:r>
            <a:r>
              <a:rPr lang="en-US" sz="1800" dirty="0" smtClean="0">
                <a:solidFill>
                  <a:srgbClr val="005380"/>
                </a:solidFill>
              </a:rPr>
              <a:t> </a:t>
            </a:r>
            <a:r>
              <a:rPr lang="en-US" sz="1800" dirty="0" err="1" smtClean="0">
                <a:solidFill>
                  <a:srgbClr val="005380"/>
                </a:solidFill>
              </a:rPr>
              <a:t>izvoz</a:t>
            </a:r>
            <a:r>
              <a:rPr lang="en-US" sz="1800" dirty="0" smtClean="0">
                <a:solidFill>
                  <a:srgbClr val="005380"/>
                </a:solidFill>
              </a:rPr>
              <a:t> u </a:t>
            </a:r>
            <a:r>
              <a:rPr lang="en-US" sz="1800" dirty="0" err="1" smtClean="0">
                <a:solidFill>
                  <a:srgbClr val="005380"/>
                </a:solidFill>
              </a:rPr>
              <a:t>Švajcarsku</a:t>
            </a:r>
            <a:r>
              <a:rPr lang="en-US" sz="1800" dirty="0" smtClean="0">
                <a:solidFill>
                  <a:srgbClr val="005380"/>
                </a:solidFill>
              </a:rPr>
              <a:t>/</a:t>
            </a:r>
            <a:r>
              <a:rPr lang="en-US" sz="1800" dirty="0" err="1" smtClean="0">
                <a:solidFill>
                  <a:srgbClr val="005380"/>
                </a:solidFill>
              </a:rPr>
              <a:t>Lihtenštajn</a:t>
            </a:r>
            <a:r>
              <a:rPr lang="en-US" sz="1800" dirty="0" smtClean="0">
                <a:solidFill>
                  <a:srgbClr val="005380"/>
                </a:solidFill>
              </a:rPr>
              <a:t>, </a:t>
            </a:r>
            <a:r>
              <a:rPr lang="en-US" sz="1800" dirty="0" err="1" smtClean="0">
                <a:solidFill>
                  <a:srgbClr val="005380"/>
                </a:solidFill>
              </a:rPr>
              <a:t>Norvešku</a:t>
            </a:r>
            <a:r>
              <a:rPr lang="en-US" sz="1800" dirty="0" smtClean="0">
                <a:solidFill>
                  <a:srgbClr val="005380"/>
                </a:solidFill>
              </a:rPr>
              <a:t> </a:t>
            </a:r>
            <a:r>
              <a:rPr lang="en-US" sz="1800" dirty="0" err="1" smtClean="0">
                <a:solidFill>
                  <a:srgbClr val="005380"/>
                </a:solidFill>
              </a:rPr>
              <a:t>i</a:t>
            </a:r>
            <a:r>
              <a:rPr lang="en-US" sz="1800" dirty="0" smtClean="0">
                <a:solidFill>
                  <a:srgbClr val="005380"/>
                </a:solidFill>
              </a:rPr>
              <a:t> Island, </a:t>
            </a:r>
            <a:r>
              <a:rPr lang="en-US" sz="1800" dirty="0" err="1" smtClean="0">
                <a:solidFill>
                  <a:srgbClr val="005380"/>
                </a:solidFill>
              </a:rPr>
              <a:t>i</a:t>
            </a:r>
            <a:r>
              <a:rPr lang="en-US" sz="1800" dirty="0" smtClean="0">
                <a:solidFill>
                  <a:srgbClr val="005380"/>
                </a:solidFill>
              </a:rPr>
              <a:t> </a:t>
            </a:r>
            <a:r>
              <a:rPr lang="en-US" sz="1800" dirty="0" err="1" smtClean="0">
                <a:solidFill>
                  <a:srgbClr val="005380"/>
                </a:solidFill>
              </a:rPr>
              <a:t>obrnuto</a:t>
            </a:r>
            <a:endParaRPr lang="en-US" sz="1800" dirty="0" smtClean="0">
              <a:solidFill>
                <a:srgbClr val="005380"/>
              </a:solidFill>
            </a:endParaRPr>
          </a:p>
        </p:txBody>
      </p:sp>
      <p:pic>
        <p:nvPicPr>
          <p:cNvPr id="12" name="Picture 11" descr="imagesCAKGY9F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9481" y="1797174"/>
            <a:ext cx="2466975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33978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79512" y="838200"/>
            <a:ext cx="5289375" cy="497498"/>
            <a:chOff x="12059" y="-23813"/>
            <a:chExt cx="2081198" cy="486972"/>
          </a:xfrm>
        </p:grpSpPr>
        <p:sp>
          <p:nvSpPr>
            <p:cNvPr id="5" name="Rounded Rectangle 4"/>
            <p:cNvSpPr/>
            <p:nvPr/>
          </p:nvSpPr>
          <p:spPr>
            <a:xfrm>
              <a:off x="12059" y="351"/>
              <a:ext cx="2081198" cy="456848"/>
            </a:xfrm>
            <a:prstGeom prst="roundRect">
              <a:avLst/>
            </a:prstGeom>
            <a:solidFill>
              <a:srgbClr val="1D537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21817" y="-23813"/>
              <a:ext cx="2071440" cy="486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anchor="ctr"/>
            <a:lstStyle/>
            <a:p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07221" y="911581"/>
            <a:ext cx="52469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sz="2000" b="1" dirty="0" smtClean="0">
                <a:solidFill>
                  <a:schemeClr val="bg1"/>
                </a:solidFill>
                <a:latin typeface="Arial Narrow" pitchFamily="34" charset="0"/>
              </a:rPr>
              <a:t>INSTITUT DIJAGONALNE KUMULACIJE POREKLA</a:t>
            </a:r>
            <a:endParaRPr lang="en-US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08268" y="1628800"/>
            <a:ext cx="4392612" cy="396081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sr-Latn-CS" sz="1800" dirty="0" smtClean="0">
              <a:latin typeface="Calibri" pitchFamily="34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</a:pPr>
            <a:r>
              <a:rPr lang="sr-Latn-CS" sz="1800" dirty="0" smtClean="0">
                <a:solidFill>
                  <a:srgbClr val="005380"/>
                </a:solidFill>
              </a:rPr>
              <a:t>Sabiranje porekla Srbija može da koristiti u primeni sledećih sporazuma</a:t>
            </a:r>
            <a:r>
              <a:rPr lang="en-US" sz="1800" dirty="0" smtClean="0">
                <a:solidFill>
                  <a:srgbClr val="005380"/>
                </a:solidFill>
              </a:rPr>
              <a:t>:</a:t>
            </a:r>
            <a:endParaRPr lang="sr-Latn-CS" sz="1800" dirty="0" smtClean="0">
              <a:solidFill>
                <a:srgbClr val="005380"/>
              </a:solidFill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</a:pPr>
            <a:endParaRPr lang="sr-Latn-CS" sz="1800" dirty="0" smtClean="0">
              <a:solidFill>
                <a:srgbClr val="005380"/>
              </a:solidFill>
            </a:endParaRP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sr-Latn-CS" sz="1800" dirty="0" smtClean="0">
                <a:solidFill>
                  <a:srgbClr val="005380"/>
                </a:solidFill>
              </a:rPr>
              <a:t>CEFTA 2006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sr-Latn-CS" sz="1800" dirty="0" smtClean="0">
                <a:solidFill>
                  <a:srgbClr val="005380"/>
                </a:solidFill>
              </a:rPr>
              <a:t>Prelazni trgovinski sporazum sa EU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sr-Latn-CS" sz="1800" dirty="0" smtClean="0">
                <a:solidFill>
                  <a:srgbClr val="005380"/>
                </a:solidFill>
              </a:rPr>
              <a:t>Sporazum sa državama EFTA </a:t>
            </a:r>
            <a:endParaRPr lang="en-US" sz="1800" dirty="0" smtClean="0">
              <a:solidFill>
                <a:srgbClr val="005380"/>
              </a:solidFill>
            </a:endParaRP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sr-Latn-CS" sz="1800" dirty="0" smtClean="0">
                <a:solidFill>
                  <a:srgbClr val="005380"/>
                </a:solidFill>
              </a:rPr>
              <a:t>SST sa Turskom </a:t>
            </a:r>
            <a:endParaRPr lang="en-US" sz="1800" dirty="0" smtClean="0">
              <a:solidFill>
                <a:srgbClr val="005380"/>
              </a:solidFill>
            </a:endParaRPr>
          </a:p>
        </p:txBody>
      </p:sp>
      <p:pic>
        <p:nvPicPr>
          <p:cNvPr id="9" name="Picture 8" descr="sr-t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8887" y="2060848"/>
            <a:ext cx="2703513" cy="1871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49869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07504" y="838200"/>
            <a:ext cx="7632848" cy="497498"/>
            <a:chOff x="12059" y="-23813"/>
            <a:chExt cx="2081198" cy="486972"/>
          </a:xfrm>
        </p:grpSpPr>
        <p:sp>
          <p:nvSpPr>
            <p:cNvPr id="5" name="Rounded Rectangle 4"/>
            <p:cNvSpPr/>
            <p:nvPr/>
          </p:nvSpPr>
          <p:spPr>
            <a:xfrm>
              <a:off x="12059" y="351"/>
              <a:ext cx="2081198" cy="456848"/>
            </a:xfrm>
            <a:prstGeom prst="roundRect">
              <a:avLst/>
            </a:prstGeom>
            <a:solidFill>
              <a:srgbClr val="1D537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21817" y="-23813"/>
              <a:ext cx="2071440" cy="486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anchor="ctr"/>
            <a:lstStyle/>
            <a:p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-90264" y="911581"/>
            <a:ext cx="7974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r-Latn-CS" sz="2000" b="1" dirty="0" smtClean="0">
                <a:solidFill>
                  <a:schemeClr val="bg1"/>
                </a:solidFill>
                <a:latin typeface="Arial Narrow" pitchFamily="34" charset="0"/>
              </a:rPr>
              <a:t>KUMULACIJA U OKVIRU PROCESA STABILIZACIJE I PRIDRUŽIVANJA EU</a:t>
            </a:r>
            <a:endParaRPr lang="en-US" sz="2000" kern="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78407319"/>
              </p:ext>
            </p:extLst>
          </p:nvPr>
        </p:nvGraphicFramePr>
        <p:xfrm>
          <a:off x="207872" y="1484784"/>
          <a:ext cx="8352917" cy="3069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59"/>
                <a:gridCol w="942654"/>
                <a:gridCol w="759356"/>
                <a:gridCol w="759356"/>
                <a:gridCol w="759356"/>
                <a:gridCol w="759356"/>
                <a:gridCol w="759356"/>
                <a:gridCol w="759356"/>
                <a:gridCol w="759356"/>
                <a:gridCol w="759356"/>
                <a:gridCol w="759356"/>
              </a:tblGrid>
              <a:tr h="245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Arial"/>
                          <a:cs typeface="Arial"/>
                        </a:rPr>
                        <a:t>RS</a:t>
                      </a:r>
                      <a:endParaRPr lang="en-US" sz="1800" b="1" baseline="0" dirty="0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Arial"/>
                          <a:cs typeface="Arial"/>
                        </a:rPr>
                        <a:t>HR</a:t>
                      </a:r>
                      <a:endParaRPr lang="en-US" sz="1800" b="1" baseline="0" dirty="0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Arial"/>
                          <a:cs typeface="Arial"/>
                        </a:rPr>
                        <a:t>MK</a:t>
                      </a:r>
                      <a:endParaRPr lang="en-US" sz="1800" b="1" baseline="0" dirty="0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Arial"/>
                          <a:cs typeface="Arial"/>
                        </a:rPr>
                        <a:t>BA</a:t>
                      </a:r>
                      <a:endParaRPr lang="en-US" sz="1800" b="1" baseline="0" dirty="0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Arial"/>
                          <a:cs typeface="Arial"/>
                        </a:rPr>
                        <a:t>ME</a:t>
                      </a:r>
                      <a:endParaRPr lang="en-US" sz="1800" b="1" baseline="0" dirty="0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Arial"/>
                          <a:cs typeface="Arial"/>
                        </a:rPr>
                        <a:t>UK</a:t>
                      </a:r>
                      <a:endParaRPr lang="en-US" sz="1800" b="1" baseline="0" dirty="0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Arial"/>
                          <a:cs typeface="Arial"/>
                        </a:rPr>
                        <a:t>MD</a:t>
                      </a:r>
                      <a:endParaRPr lang="en-US" sz="1800" b="1" baseline="0" dirty="0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Arial"/>
                          <a:cs typeface="Arial"/>
                        </a:rPr>
                        <a:t>AL</a:t>
                      </a:r>
                      <a:endParaRPr lang="en-US" sz="1800" b="1" baseline="0" dirty="0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Arial"/>
                          <a:cs typeface="Arial"/>
                        </a:rPr>
                        <a:t>EU</a:t>
                      </a:r>
                      <a:endParaRPr lang="en-US" sz="1800" b="1" baseline="0" dirty="0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Arial"/>
                          <a:cs typeface="Arial"/>
                        </a:rPr>
                        <a:t>TR</a:t>
                      </a:r>
                      <a:endParaRPr lang="en-US" sz="1800" b="1" baseline="0" dirty="0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45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Arial"/>
                          <a:cs typeface="Arial"/>
                        </a:rPr>
                        <a:t>RS</a:t>
                      </a:r>
                      <a:endParaRPr lang="en-US" sz="1800" b="1" dirty="0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buFontTx/>
                        <a:buNone/>
                      </a:pPr>
                      <a:endParaRPr lang="en-US" sz="1800" b="1" dirty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45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Arial"/>
                          <a:cs typeface="Arial"/>
                        </a:rPr>
                        <a:t>HR</a:t>
                      </a:r>
                      <a:endParaRPr lang="en-US" sz="1800" b="1" dirty="0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endParaRPr lang="en-US" sz="1800" b="1" dirty="0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endParaRPr lang="en-US" sz="1800" b="1" dirty="0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45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Arial"/>
                          <a:cs typeface="Arial"/>
                        </a:rPr>
                        <a:t>MK</a:t>
                      </a:r>
                      <a:endParaRPr lang="en-US" sz="1800" b="1" dirty="0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endParaRPr lang="en-US" sz="1800" b="1" dirty="0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45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Arial"/>
                          <a:cs typeface="Arial"/>
                        </a:rPr>
                        <a:t>BA</a:t>
                      </a:r>
                      <a:endParaRPr lang="en-US" sz="1800" b="1" dirty="0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endParaRPr lang="en-US" sz="1800" b="1" dirty="0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endParaRPr lang="en-US" sz="1800" b="1" dirty="0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45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Arial"/>
                          <a:cs typeface="Arial"/>
                        </a:rPr>
                        <a:t>ME</a:t>
                      </a:r>
                      <a:endParaRPr lang="en-US" sz="1800" b="1" dirty="0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endParaRPr lang="en-US" sz="1800" b="1" dirty="0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45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Arial"/>
                          <a:cs typeface="Arial"/>
                        </a:rPr>
                        <a:t>UK</a:t>
                      </a:r>
                      <a:endParaRPr lang="en-US" sz="1800" b="1" dirty="0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endParaRPr lang="en-US" sz="1800" b="1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endParaRPr lang="en-US" sz="1800" b="1" dirty="0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endParaRPr lang="en-US" sz="1800" b="1" dirty="0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45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Arial"/>
                          <a:cs typeface="Arial"/>
                        </a:rPr>
                        <a:t>MD</a:t>
                      </a:r>
                      <a:endParaRPr lang="en-US" sz="1800" b="1" dirty="0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endParaRPr lang="en-US" sz="1800" b="1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endParaRPr lang="en-US" sz="1800" b="1" dirty="0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endParaRPr lang="en-US" sz="1800" b="1" dirty="0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45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Arial"/>
                          <a:cs typeface="Arial"/>
                        </a:rPr>
                        <a:t>AL</a:t>
                      </a:r>
                      <a:endParaRPr lang="en-US" sz="1800" b="1" dirty="0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01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Arial"/>
                          <a:cs typeface="Arial"/>
                        </a:rPr>
                        <a:t>EU</a:t>
                      </a:r>
                      <a:endParaRPr lang="en-US" sz="1800" b="1" dirty="0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endParaRPr lang="en-US" sz="1800" b="1" dirty="0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endParaRPr lang="en-US" sz="1800" b="1" dirty="0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endParaRPr lang="en-US" sz="1800" b="1" dirty="0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 b="1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Arial"/>
                          <a:cs typeface="Arial"/>
                        </a:rPr>
                        <a:t>*</a:t>
                      </a:r>
                      <a:endParaRPr lang="en-US" sz="1800" b="1" dirty="0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1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Arial"/>
                          <a:cs typeface="Arial"/>
                        </a:rPr>
                        <a:t>TR</a:t>
                      </a:r>
                      <a:endParaRPr lang="en-US" sz="1800" b="1" dirty="0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endParaRPr lang="en-US" sz="1800" b="1" dirty="0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endParaRPr lang="en-US" sz="1800" b="1" dirty="0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endParaRPr lang="en-US" sz="1800" b="1" dirty="0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endParaRPr lang="en-US" sz="1800" b="1" dirty="0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Arial"/>
                          <a:cs typeface="Arial"/>
                        </a:rPr>
                        <a:t>*</a:t>
                      </a:r>
                      <a:endParaRPr lang="en-US" sz="1800" b="1" dirty="0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79512" y="4581128"/>
            <a:ext cx="8352928" cy="1655763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sz="1800" b="1" dirty="0" err="1" smtClean="0">
                <a:solidFill>
                  <a:srgbClr val="005380"/>
                </a:solidFill>
              </a:rPr>
              <a:t>Legenda</a:t>
            </a:r>
            <a:endParaRPr lang="en-US" sz="1800" b="1" dirty="0" smtClean="0">
              <a:solidFill>
                <a:srgbClr val="005380"/>
              </a:solidFill>
            </a:endParaRPr>
          </a:p>
          <a:p>
            <a:pPr eaLnBrk="1" hangingPunct="1">
              <a:buFontTx/>
              <a:buNone/>
            </a:pPr>
            <a:r>
              <a:rPr lang="x-none" sz="1800" b="1" dirty="0" smtClean="0">
                <a:solidFill>
                  <a:srgbClr val="005380"/>
                </a:solidFill>
              </a:rPr>
              <a:t>       </a:t>
            </a:r>
            <a:r>
              <a:rPr lang="en-US" sz="1800" b="1" dirty="0" smtClean="0">
                <a:solidFill>
                  <a:srgbClr val="005380"/>
                </a:solidFill>
              </a:rPr>
              <a:t>Al</a:t>
            </a:r>
            <a:r>
              <a:rPr lang="en-US" sz="1800" dirty="0" smtClean="0">
                <a:solidFill>
                  <a:srgbClr val="005380"/>
                </a:solidFill>
              </a:rPr>
              <a:t>-</a:t>
            </a:r>
            <a:r>
              <a:rPr lang="en-US" sz="1800" dirty="0" err="1" smtClean="0">
                <a:solidFill>
                  <a:srgbClr val="005380"/>
                </a:solidFill>
              </a:rPr>
              <a:t>Albanija</a:t>
            </a:r>
            <a:r>
              <a:rPr lang="en-US" sz="1800" dirty="0" smtClean="0">
                <a:solidFill>
                  <a:srgbClr val="005380"/>
                </a:solidFill>
              </a:rPr>
              <a:t>, </a:t>
            </a:r>
            <a:r>
              <a:rPr lang="en-US" sz="1800" b="1" dirty="0" smtClean="0">
                <a:solidFill>
                  <a:srgbClr val="005380"/>
                </a:solidFill>
              </a:rPr>
              <a:t> BA</a:t>
            </a:r>
            <a:r>
              <a:rPr lang="en-US" sz="1800" dirty="0" smtClean="0">
                <a:solidFill>
                  <a:srgbClr val="005380"/>
                </a:solidFill>
              </a:rPr>
              <a:t>-</a:t>
            </a:r>
            <a:r>
              <a:rPr lang="en-US" sz="1800" dirty="0" err="1" smtClean="0">
                <a:solidFill>
                  <a:srgbClr val="005380"/>
                </a:solidFill>
              </a:rPr>
              <a:t>Bosna</a:t>
            </a:r>
            <a:r>
              <a:rPr lang="en-US" sz="1800" dirty="0" smtClean="0">
                <a:solidFill>
                  <a:srgbClr val="005380"/>
                </a:solidFill>
              </a:rPr>
              <a:t> </a:t>
            </a:r>
            <a:r>
              <a:rPr lang="en-US" sz="1800" dirty="0" err="1" smtClean="0">
                <a:solidFill>
                  <a:srgbClr val="005380"/>
                </a:solidFill>
              </a:rPr>
              <a:t>i</a:t>
            </a:r>
            <a:r>
              <a:rPr lang="en-US" sz="1800" dirty="0" smtClean="0">
                <a:solidFill>
                  <a:srgbClr val="005380"/>
                </a:solidFill>
              </a:rPr>
              <a:t> </a:t>
            </a:r>
            <a:r>
              <a:rPr lang="en-US" sz="1800" dirty="0" err="1" smtClean="0">
                <a:solidFill>
                  <a:srgbClr val="005380"/>
                </a:solidFill>
              </a:rPr>
              <a:t>Hercegovina</a:t>
            </a:r>
            <a:r>
              <a:rPr lang="en-US" sz="1800" dirty="0" smtClean="0">
                <a:solidFill>
                  <a:srgbClr val="005380"/>
                </a:solidFill>
              </a:rPr>
              <a:t>, </a:t>
            </a:r>
            <a:r>
              <a:rPr lang="en-US" sz="1800" b="1" dirty="0" smtClean="0">
                <a:solidFill>
                  <a:srgbClr val="005380"/>
                </a:solidFill>
              </a:rPr>
              <a:t>ME-</a:t>
            </a:r>
            <a:r>
              <a:rPr lang="en-US" sz="1800" dirty="0" err="1" smtClean="0">
                <a:solidFill>
                  <a:srgbClr val="005380"/>
                </a:solidFill>
              </a:rPr>
              <a:t>Crna</a:t>
            </a:r>
            <a:r>
              <a:rPr lang="en-US" sz="1800" dirty="0" smtClean="0">
                <a:solidFill>
                  <a:srgbClr val="005380"/>
                </a:solidFill>
              </a:rPr>
              <a:t> Gora, </a:t>
            </a:r>
            <a:r>
              <a:rPr lang="en-US" sz="1800" b="1" dirty="0" smtClean="0">
                <a:solidFill>
                  <a:srgbClr val="005380"/>
                </a:solidFill>
              </a:rPr>
              <a:t>RS</a:t>
            </a:r>
            <a:r>
              <a:rPr lang="en-US" sz="1800" dirty="0" smtClean="0">
                <a:solidFill>
                  <a:srgbClr val="005380"/>
                </a:solidFill>
              </a:rPr>
              <a:t>-</a:t>
            </a:r>
            <a:r>
              <a:rPr lang="en-US" sz="1800" dirty="0" err="1" smtClean="0">
                <a:solidFill>
                  <a:srgbClr val="005380"/>
                </a:solidFill>
              </a:rPr>
              <a:t>Srbija</a:t>
            </a:r>
            <a:r>
              <a:rPr lang="en-US" sz="1800" dirty="0" smtClean="0">
                <a:solidFill>
                  <a:srgbClr val="005380"/>
                </a:solidFill>
              </a:rPr>
              <a:t>, </a:t>
            </a:r>
            <a:r>
              <a:rPr lang="en-US" sz="1800" b="1" dirty="0" smtClean="0">
                <a:solidFill>
                  <a:srgbClr val="005380"/>
                </a:solidFill>
              </a:rPr>
              <a:t>HR</a:t>
            </a:r>
            <a:r>
              <a:rPr lang="en-US" sz="1800" dirty="0" smtClean="0">
                <a:solidFill>
                  <a:srgbClr val="005380"/>
                </a:solidFill>
              </a:rPr>
              <a:t>-</a:t>
            </a:r>
            <a:r>
              <a:rPr lang="en-US" sz="1800" dirty="0" err="1" smtClean="0">
                <a:solidFill>
                  <a:srgbClr val="005380"/>
                </a:solidFill>
              </a:rPr>
              <a:t>Hrvatska</a:t>
            </a:r>
            <a:r>
              <a:rPr lang="en-US" sz="1800" dirty="0" smtClean="0">
                <a:solidFill>
                  <a:srgbClr val="005380"/>
                </a:solidFill>
              </a:rPr>
              <a:t>, </a:t>
            </a:r>
            <a:r>
              <a:rPr lang="en-US" sz="1800" b="1" dirty="0" smtClean="0">
                <a:solidFill>
                  <a:srgbClr val="005380"/>
                </a:solidFill>
              </a:rPr>
              <a:t>MK-</a:t>
            </a:r>
            <a:r>
              <a:rPr lang="en-US" sz="1800" dirty="0" err="1" smtClean="0">
                <a:solidFill>
                  <a:srgbClr val="005380"/>
                </a:solidFill>
              </a:rPr>
              <a:t>Makedonija</a:t>
            </a:r>
            <a:r>
              <a:rPr lang="en-US" sz="1800" dirty="0" smtClean="0">
                <a:solidFill>
                  <a:srgbClr val="005380"/>
                </a:solidFill>
              </a:rPr>
              <a:t>, </a:t>
            </a:r>
            <a:r>
              <a:rPr lang="en-US" sz="1800" b="1" dirty="0" smtClean="0">
                <a:solidFill>
                  <a:srgbClr val="005380"/>
                </a:solidFill>
              </a:rPr>
              <a:t>MD</a:t>
            </a:r>
            <a:r>
              <a:rPr lang="en-US" sz="1800" dirty="0" smtClean="0">
                <a:solidFill>
                  <a:srgbClr val="005380"/>
                </a:solidFill>
              </a:rPr>
              <a:t>-</a:t>
            </a:r>
            <a:r>
              <a:rPr lang="en-US" sz="1800" dirty="0" err="1" smtClean="0">
                <a:solidFill>
                  <a:srgbClr val="005380"/>
                </a:solidFill>
              </a:rPr>
              <a:t>Moldavija</a:t>
            </a:r>
            <a:r>
              <a:rPr lang="en-US" sz="1800" dirty="0" smtClean="0">
                <a:solidFill>
                  <a:srgbClr val="005380"/>
                </a:solidFill>
              </a:rPr>
              <a:t>, </a:t>
            </a:r>
            <a:r>
              <a:rPr lang="en-US" sz="1800" b="1" dirty="0" smtClean="0">
                <a:solidFill>
                  <a:srgbClr val="005380"/>
                </a:solidFill>
              </a:rPr>
              <a:t>UK-</a:t>
            </a:r>
            <a:r>
              <a:rPr lang="en-US" sz="1800" dirty="0" smtClean="0">
                <a:solidFill>
                  <a:srgbClr val="005380"/>
                </a:solidFill>
              </a:rPr>
              <a:t>UNMIK</a:t>
            </a:r>
            <a:r>
              <a:rPr lang="sr-Latn-CS" sz="1800" dirty="0" smtClean="0">
                <a:solidFill>
                  <a:srgbClr val="005380"/>
                </a:solidFill>
              </a:rPr>
              <a:t>/</a:t>
            </a:r>
            <a:r>
              <a:rPr lang="en-US" sz="1800" dirty="0" smtClean="0">
                <a:solidFill>
                  <a:srgbClr val="005380"/>
                </a:solidFill>
              </a:rPr>
              <a:t>Kosovo, </a:t>
            </a:r>
            <a:r>
              <a:rPr lang="en-US" sz="1800" b="1" dirty="0" smtClean="0">
                <a:solidFill>
                  <a:srgbClr val="005380"/>
                </a:solidFill>
              </a:rPr>
              <a:t>EU</a:t>
            </a:r>
            <a:r>
              <a:rPr lang="en-US" sz="1800" dirty="0" smtClean="0">
                <a:solidFill>
                  <a:srgbClr val="005380"/>
                </a:solidFill>
              </a:rPr>
              <a:t>-</a:t>
            </a:r>
            <a:r>
              <a:rPr lang="en-US" sz="1800" dirty="0" err="1" smtClean="0">
                <a:solidFill>
                  <a:srgbClr val="005380"/>
                </a:solidFill>
              </a:rPr>
              <a:t>Evropska</a:t>
            </a:r>
            <a:r>
              <a:rPr lang="en-US" sz="1800" dirty="0" smtClean="0">
                <a:solidFill>
                  <a:srgbClr val="005380"/>
                </a:solidFill>
              </a:rPr>
              <a:t> </a:t>
            </a:r>
            <a:r>
              <a:rPr lang="en-US" sz="1800" dirty="0" err="1" smtClean="0">
                <a:solidFill>
                  <a:srgbClr val="005380"/>
                </a:solidFill>
              </a:rPr>
              <a:t>Unija</a:t>
            </a:r>
            <a:r>
              <a:rPr lang="en-US" sz="1800" dirty="0" smtClean="0">
                <a:solidFill>
                  <a:srgbClr val="005380"/>
                </a:solidFill>
              </a:rPr>
              <a:t>, </a:t>
            </a:r>
            <a:r>
              <a:rPr lang="en-US" sz="1800" b="1" dirty="0" smtClean="0">
                <a:solidFill>
                  <a:srgbClr val="005380"/>
                </a:solidFill>
              </a:rPr>
              <a:t>EFTA</a:t>
            </a:r>
            <a:r>
              <a:rPr lang="sr-Latn-CS" sz="1800" dirty="0" smtClean="0">
                <a:solidFill>
                  <a:srgbClr val="005380"/>
                </a:solidFill>
              </a:rPr>
              <a:t> (</a:t>
            </a:r>
            <a:r>
              <a:rPr lang="en-US" sz="1800" dirty="0" err="1" smtClean="0">
                <a:solidFill>
                  <a:srgbClr val="005380"/>
                </a:solidFill>
              </a:rPr>
              <a:t>Norveška</a:t>
            </a:r>
            <a:r>
              <a:rPr lang="sr-Latn-CS" sz="1800" dirty="0" smtClean="0">
                <a:solidFill>
                  <a:srgbClr val="005380"/>
                </a:solidFill>
              </a:rPr>
              <a:t>, </a:t>
            </a:r>
            <a:r>
              <a:rPr lang="en-US" sz="1800" dirty="0" err="1" smtClean="0">
                <a:solidFill>
                  <a:srgbClr val="005380"/>
                </a:solidFill>
              </a:rPr>
              <a:t>Švajcarska</a:t>
            </a:r>
            <a:r>
              <a:rPr lang="sr-Latn-CS" sz="1800" dirty="0" smtClean="0">
                <a:solidFill>
                  <a:srgbClr val="005380"/>
                </a:solidFill>
              </a:rPr>
              <a:t>, Island i Lihtenštajn)</a:t>
            </a:r>
            <a:r>
              <a:rPr lang="en-US" sz="1800" dirty="0">
                <a:solidFill>
                  <a:srgbClr val="005380"/>
                </a:solidFill>
              </a:rPr>
              <a:t> </a:t>
            </a:r>
            <a:r>
              <a:rPr lang="en-US" sz="1800" dirty="0" err="1" smtClean="0">
                <a:solidFill>
                  <a:srgbClr val="005380"/>
                </a:solidFill>
              </a:rPr>
              <a:t>i</a:t>
            </a:r>
            <a:r>
              <a:rPr lang="en-US" sz="1800" dirty="0" smtClean="0">
                <a:solidFill>
                  <a:srgbClr val="005380"/>
                </a:solidFill>
              </a:rPr>
              <a:t> </a:t>
            </a:r>
            <a:r>
              <a:rPr lang="en-US" sz="1800" b="1" dirty="0" smtClean="0">
                <a:solidFill>
                  <a:srgbClr val="005380"/>
                </a:solidFill>
              </a:rPr>
              <a:t>TR</a:t>
            </a:r>
            <a:r>
              <a:rPr lang="en-US" sz="1800" dirty="0" smtClean="0">
                <a:solidFill>
                  <a:srgbClr val="005380"/>
                </a:solidFill>
              </a:rPr>
              <a:t>-</a:t>
            </a:r>
            <a:r>
              <a:rPr lang="en-US" sz="1800" dirty="0" err="1" smtClean="0">
                <a:solidFill>
                  <a:srgbClr val="005380"/>
                </a:solidFill>
              </a:rPr>
              <a:t>Turska</a:t>
            </a:r>
            <a:endParaRPr lang="en-US" sz="1800" dirty="0" smtClean="0">
              <a:solidFill>
                <a:srgbClr val="005380"/>
              </a:solidFill>
            </a:endParaRPr>
          </a:p>
          <a:p>
            <a:pPr algn="just" eaLnBrk="1" hangingPunct="1">
              <a:buFontTx/>
              <a:buNone/>
            </a:pPr>
            <a:r>
              <a:rPr lang="en-US" sz="1800" dirty="0" smtClean="0">
                <a:solidFill>
                  <a:srgbClr val="005380"/>
                </a:solidFill>
              </a:rPr>
              <a:t>* </a:t>
            </a:r>
            <a:r>
              <a:rPr lang="en-US" sz="1800" dirty="0" err="1" smtClean="0">
                <a:solidFill>
                  <a:srgbClr val="005380"/>
                </a:solidFill>
              </a:rPr>
              <a:t>Kumulacija</a:t>
            </a:r>
            <a:r>
              <a:rPr lang="en-US" sz="1800" dirty="0" smtClean="0">
                <a:solidFill>
                  <a:srgbClr val="005380"/>
                </a:solidFill>
              </a:rPr>
              <a:t> u </a:t>
            </a:r>
            <a:r>
              <a:rPr lang="en-US" sz="1800" dirty="0" err="1" smtClean="0">
                <a:solidFill>
                  <a:srgbClr val="005380"/>
                </a:solidFill>
              </a:rPr>
              <a:t>okviru</a:t>
            </a:r>
            <a:r>
              <a:rPr lang="en-US" sz="1800" dirty="0" smtClean="0">
                <a:solidFill>
                  <a:srgbClr val="005380"/>
                </a:solidFill>
              </a:rPr>
              <a:t> </a:t>
            </a:r>
            <a:r>
              <a:rPr lang="en-US" sz="1800" dirty="0" err="1" smtClean="0">
                <a:solidFill>
                  <a:srgbClr val="005380"/>
                </a:solidFill>
              </a:rPr>
              <a:t>Carinske</a:t>
            </a:r>
            <a:r>
              <a:rPr lang="en-US" sz="1800" dirty="0" smtClean="0">
                <a:solidFill>
                  <a:srgbClr val="005380"/>
                </a:solidFill>
              </a:rPr>
              <a:t> </a:t>
            </a:r>
            <a:r>
              <a:rPr lang="en-US" sz="1800" dirty="0" err="1" smtClean="0">
                <a:solidFill>
                  <a:srgbClr val="005380"/>
                </a:solidFill>
              </a:rPr>
              <a:t>Unije</a:t>
            </a:r>
            <a:r>
              <a:rPr lang="en-US" sz="1800" dirty="0" smtClean="0">
                <a:solidFill>
                  <a:srgbClr val="005380"/>
                </a:solidFill>
              </a:rPr>
              <a:t> EU-</a:t>
            </a:r>
            <a:r>
              <a:rPr lang="en-US" sz="1800" dirty="0" err="1" smtClean="0">
                <a:solidFill>
                  <a:srgbClr val="005380"/>
                </a:solidFill>
              </a:rPr>
              <a:t>Turska</a:t>
            </a:r>
            <a:r>
              <a:rPr lang="en-US" sz="1800" dirty="0" smtClean="0">
                <a:solidFill>
                  <a:srgbClr val="005380"/>
                </a:solidFill>
              </a:rPr>
              <a:t> </a:t>
            </a:r>
            <a:r>
              <a:rPr lang="en-US" sz="1800" dirty="0" err="1" smtClean="0">
                <a:solidFill>
                  <a:srgbClr val="005380"/>
                </a:solidFill>
              </a:rPr>
              <a:t>ograničena</a:t>
            </a:r>
            <a:r>
              <a:rPr lang="en-US" sz="1800" dirty="0" smtClean="0">
                <a:solidFill>
                  <a:srgbClr val="005380"/>
                </a:solidFill>
              </a:rPr>
              <a:t> </a:t>
            </a:r>
            <a:r>
              <a:rPr lang="en-US" sz="1800" dirty="0" err="1" smtClean="0">
                <a:solidFill>
                  <a:srgbClr val="005380"/>
                </a:solidFill>
              </a:rPr>
              <a:t>na</a:t>
            </a:r>
            <a:r>
              <a:rPr lang="en-US" sz="1800" dirty="0" smtClean="0">
                <a:solidFill>
                  <a:srgbClr val="005380"/>
                </a:solidFill>
              </a:rPr>
              <a:t> </a:t>
            </a:r>
            <a:r>
              <a:rPr lang="en-US" sz="1800" dirty="0" err="1" smtClean="0">
                <a:solidFill>
                  <a:srgbClr val="005380"/>
                </a:solidFill>
              </a:rPr>
              <a:t>proizvode</a:t>
            </a:r>
            <a:r>
              <a:rPr lang="en-US" sz="1800" dirty="0" smtClean="0">
                <a:solidFill>
                  <a:srgbClr val="005380"/>
                </a:solidFill>
              </a:rPr>
              <a:t> </a:t>
            </a:r>
            <a:r>
              <a:rPr lang="en-US" sz="1800" dirty="0" err="1" smtClean="0">
                <a:solidFill>
                  <a:srgbClr val="005380"/>
                </a:solidFill>
              </a:rPr>
              <a:t>koji</a:t>
            </a:r>
            <a:r>
              <a:rPr lang="en-US" sz="1800" dirty="0" smtClean="0">
                <a:solidFill>
                  <a:srgbClr val="005380"/>
                </a:solidFill>
              </a:rPr>
              <a:t> </a:t>
            </a:r>
            <a:r>
              <a:rPr lang="en-US" sz="1800" dirty="0" err="1" smtClean="0">
                <a:solidFill>
                  <a:srgbClr val="005380"/>
                </a:solidFill>
              </a:rPr>
              <a:t>nisu</a:t>
            </a:r>
            <a:r>
              <a:rPr lang="en-US" sz="1800" dirty="0" smtClean="0">
                <a:solidFill>
                  <a:srgbClr val="005380"/>
                </a:solidFill>
              </a:rPr>
              <a:t> </a:t>
            </a:r>
            <a:r>
              <a:rPr lang="en-US" sz="1800" dirty="0" err="1" smtClean="0">
                <a:solidFill>
                  <a:srgbClr val="005380"/>
                </a:solidFill>
              </a:rPr>
              <a:t>poljoprivredni</a:t>
            </a:r>
            <a:endParaRPr lang="en-US" sz="1800" dirty="0" smtClean="0">
              <a:solidFill>
                <a:srgbClr val="0053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23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79512" y="838200"/>
            <a:ext cx="5688632" cy="497498"/>
            <a:chOff x="12059" y="-23813"/>
            <a:chExt cx="2081198" cy="486972"/>
          </a:xfrm>
        </p:grpSpPr>
        <p:sp>
          <p:nvSpPr>
            <p:cNvPr id="5" name="Rounded Rectangle 4"/>
            <p:cNvSpPr/>
            <p:nvPr/>
          </p:nvSpPr>
          <p:spPr>
            <a:xfrm>
              <a:off x="12059" y="351"/>
              <a:ext cx="2081198" cy="456848"/>
            </a:xfrm>
            <a:prstGeom prst="roundRect">
              <a:avLst/>
            </a:prstGeom>
            <a:solidFill>
              <a:srgbClr val="1D537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21817" y="-23813"/>
              <a:ext cx="2071440" cy="486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anchor="ctr"/>
            <a:lstStyle/>
            <a:p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3752" y="911581"/>
            <a:ext cx="5814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r-Latn-CS" sz="2000" b="1" dirty="0" smtClean="0">
                <a:solidFill>
                  <a:schemeClr val="bg1"/>
                </a:solidFill>
                <a:latin typeface="Arial Narrow" pitchFamily="34" charset="0"/>
              </a:rPr>
              <a:t>KUMULACIJA U OKVIRIMA SPORAZUMA EFTA I CEFTA</a:t>
            </a:r>
            <a:endParaRPr lang="en-US" sz="2000" kern="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2299915"/>
              </p:ext>
            </p:extLst>
          </p:nvPr>
        </p:nvGraphicFramePr>
        <p:xfrm>
          <a:off x="179512" y="1700808"/>
          <a:ext cx="6192688" cy="2592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947"/>
                <a:gridCol w="1032115"/>
                <a:gridCol w="1032115"/>
                <a:gridCol w="1105837"/>
                <a:gridCol w="1017903"/>
                <a:gridCol w="1193771"/>
              </a:tblGrid>
              <a:tr h="532929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5380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 baseline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Arial"/>
                          <a:cs typeface="Arial"/>
                        </a:rPr>
                        <a:t>RS</a:t>
                      </a:r>
                      <a:endParaRPr lang="en-US" sz="1800" baseline="0" dirty="0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 baseline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Arial"/>
                          <a:cs typeface="Arial"/>
                        </a:rPr>
                        <a:t>ME</a:t>
                      </a:r>
                      <a:endParaRPr lang="en-US" sz="1800" baseline="0" dirty="0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 baseline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Arial"/>
                          <a:cs typeface="Arial"/>
                        </a:rPr>
                        <a:t>MK</a:t>
                      </a:r>
                      <a:endParaRPr lang="en-US" sz="1800" baseline="0" dirty="0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 baseline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Arial"/>
                          <a:cs typeface="Arial"/>
                        </a:rPr>
                        <a:t>AL</a:t>
                      </a:r>
                      <a:endParaRPr lang="en-US" sz="1800" baseline="0" dirty="0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 baseline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Arial"/>
                          <a:cs typeface="Arial"/>
                        </a:rPr>
                        <a:t>EFTA</a:t>
                      </a:r>
                      <a:endParaRPr lang="en-US" sz="1800" baseline="0" dirty="0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11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 b="1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Arial"/>
                          <a:cs typeface="Arial"/>
                        </a:rPr>
                        <a:t>RS</a:t>
                      </a:r>
                      <a:endParaRPr lang="en-US" sz="1800" b="1" dirty="0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538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anchor="ctr"/>
                </a:tc>
              </a:tr>
              <a:tr h="411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 b="1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Arial"/>
                          <a:cs typeface="Arial"/>
                        </a:rPr>
                        <a:t>ME</a:t>
                      </a:r>
                      <a:endParaRPr lang="en-US" sz="1800" b="1" dirty="0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rgbClr val="00538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anchor="ctr"/>
                </a:tc>
              </a:tr>
              <a:tr h="411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 b="1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Arial"/>
                          <a:cs typeface="Arial"/>
                        </a:rPr>
                        <a:t>MK</a:t>
                      </a:r>
                      <a:endParaRPr lang="en-US" sz="1800" b="1" dirty="0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rgbClr val="00538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anchor="ctr"/>
                </a:tc>
              </a:tr>
              <a:tr h="411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 b="1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Arial"/>
                          <a:cs typeface="Arial"/>
                        </a:rPr>
                        <a:t>AL</a:t>
                      </a:r>
                      <a:endParaRPr lang="en-US" sz="1800" b="1" dirty="0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rgbClr val="00538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anchor="ctr"/>
                </a:tc>
              </a:tr>
              <a:tr h="411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800" b="1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Arial"/>
                          <a:cs typeface="Arial"/>
                        </a:rPr>
                        <a:t>EFTA</a:t>
                      </a:r>
                      <a:endParaRPr lang="en-US" sz="1800" b="1" dirty="0">
                        <a:solidFill>
                          <a:srgbClr val="005380"/>
                        </a:solidFill>
                        <a:latin typeface="Arial Narrow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5380"/>
                          </a:solidFill>
                          <a:highlight>
                            <a:srgbClr val="C0C0C0"/>
                          </a:highlight>
                          <a:latin typeface="Arial Narrow" pitchFamily="34" charset="0"/>
                          <a:ea typeface="Arial"/>
                          <a:cs typeface="Arial"/>
                          <a:sym typeface="Webdings"/>
                        </a:rPr>
                        <a:t></a:t>
                      </a:r>
                      <a:endParaRPr lang="en-US" sz="1800" b="1" dirty="0" smtClean="0">
                        <a:solidFill>
                          <a:srgbClr val="005380"/>
                        </a:solidFill>
                        <a:highlight>
                          <a:srgbClr val="C0C0C0"/>
                        </a:highlight>
                        <a:latin typeface="Arial Narrow" pitchFamily="34" charset="0"/>
                        <a:ea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538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7504" y="4581177"/>
            <a:ext cx="9036496" cy="10080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1800" b="1" dirty="0" err="1" smtClean="0">
                <a:solidFill>
                  <a:srgbClr val="005380"/>
                </a:solidFill>
              </a:rPr>
              <a:t>Legenda</a:t>
            </a:r>
            <a:endParaRPr lang="en-US" sz="1800" b="1" dirty="0" smtClean="0">
              <a:solidFill>
                <a:srgbClr val="005380"/>
              </a:solidFill>
            </a:endParaRPr>
          </a:p>
          <a:p>
            <a:pPr eaLnBrk="1" hangingPunct="1">
              <a:buFontTx/>
              <a:buNone/>
            </a:pPr>
            <a:r>
              <a:rPr lang="en-US" sz="1800" b="1" dirty="0" smtClean="0">
                <a:solidFill>
                  <a:srgbClr val="005380"/>
                </a:solidFill>
              </a:rPr>
              <a:t>Al</a:t>
            </a:r>
            <a:r>
              <a:rPr lang="en-US" sz="1800" dirty="0" smtClean="0">
                <a:solidFill>
                  <a:srgbClr val="005380"/>
                </a:solidFill>
              </a:rPr>
              <a:t>-</a:t>
            </a:r>
            <a:r>
              <a:rPr lang="en-US" sz="1800" dirty="0" err="1" smtClean="0">
                <a:solidFill>
                  <a:srgbClr val="005380"/>
                </a:solidFill>
              </a:rPr>
              <a:t>Albanija</a:t>
            </a:r>
            <a:r>
              <a:rPr lang="en-US" sz="1800" dirty="0" smtClean="0">
                <a:solidFill>
                  <a:srgbClr val="005380"/>
                </a:solidFill>
              </a:rPr>
              <a:t>, </a:t>
            </a:r>
            <a:r>
              <a:rPr lang="en-US" sz="1800" b="1" dirty="0" smtClean="0">
                <a:solidFill>
                  <a:srgbClr val="005380"/>
                </a:solidFill>
              </a:rPr>
              <a:t>ME-</a:t>
            </a:r>
            <a:r>
              <a:rPr lang="en-US" sz="1800" dirty="0" err="1" smtClean="0">
                <a:solidFill>
                  <a:srgbClr val="005380"/>
                </a:solidFill>
              </a:rPr>
              <a:t>Crna</a:t>
            </a:r>
            <a:r>
              <a:rPr lang="en-US" sz="1800" dirty="0" smtClean="0">
                <a:solidFill>
                  <a:srgbClr val="005380"/>
                </a:solidFill>
              </a:rPr>
              <a:t> Gora, </a:t>
            </a:r>
            <a:r>
              <a:rPr lang="en-US" sz="1800" b="1" dirty="0" smtClean="0">
                <a:solidFill>
                  <a:srgbClr val="005380"/>
                </a:solidFill>
              </a:rPr>
              <a:t>RS</a:t>
            </a:r>
            <a:r>
              <a:rPr lang="en-US" sz="1800" dirty="0" smtClean="0">
                <a:solidFill>
                  <a:srgbClr val="005380"/>
                </a:solidFill>
              </a:rPr>
              <a:t>-</a:t>
            </a:r>
            <a:r>
              <a:rPr lang="en-US" sz="1800" dirty="0" err="1" smtClean="0">
                <a:solidFill>
                  <a:srgbClr val="005380"/>
                </a:solidFill>
              </a:rPr>
              <a:t>Srbija</a:t>
            </a:r>
            <a:r>
              <a:rPr lang="en-US" sz="1800" dirty="0" smtClean="0">
                <a:solidFill>
                  <a:srgbClr val="005380"/>
                </a:solidFill>
              </a:rPr>
              <a:t>, </a:t>
            </a:r>
            <a:r>
              <a:rPr lang="en-US" sz="1800" b="1" dirty="0" smtClean="0">
                <a:solidFill>
                  <a:srgbClr val="005380"/>
                </a:solidFill>
              </a:rPr>
              <a:t>MK-</a:t>
            </a:r>
            <a:r>
              <a:rPr lang="en-US" sz="1800" dirty="0" err="1" smtClean="0">
                <a:solidFill>
                  <a:srgbClr val="005380"/>
                </a:solidFill>
              </a:rPr>
              <a:t>Makedonija</a:t>
            </a:r>
            <a:r>
              <a:rPr lang="en-US" sz="1800" dirty="0" smtClean="0">
                <a:solidFill>
                  <a:srgbClr val="005380"/>
                </a:solidFill>
              </a:rPr>
              <a:t>, </a:t>
            </a:r>
            <a:r>
              <a:rPr lang="en-US" sz="1800" b="1" dirty="0" smtClean="0">
                <a:solidFill>
                  <a:srgbClr val="005380"/>
                </a:solidFill>
              </a:rPr>
              <a:t>EFTA</a:t>
            </a:r>
            <a:r>
              <a:rPr lang="sr-Latn-CS" sz="1800" dirty="0" smtClean="0">
                <a:solidFill>
                  <a:srgbClr val="005380"/>
                </a:solidFill>
              </a:rPr>
              <a:t> (</a:t>
            </a:r>
            <a:r>
              <a:rPr lang="en-US" sz="1800" dirty="0" err="1" smtClean="0">
                <a:solidFill>
                  <a:srgbClr val="005380"/>
                </a:solidFill>
              </a:rPr>
              <a:t>Norveška</a:t>
            </a:r>
            <a:r>
              <a:rPr lang="sr-Latn-CS" sz="1800" dirty="0" smtClean="0">
                <a:solidFill>
                  <a:srgbClr val="005380"/>
                </a:solidFill>
              </a:rPr>
              <a:t>, </a:t>
            </a:r>
            <a:r>
              <a:rPr lang="en-US" sz="1800" dirty="0" err="1" smtClean="0">
                <a:solidFill>
                  <a:srgbClr val="005380"/>
                </a:solidFill>
              </a:rPr>
              <a:t>Švajcarska</a:t>
            </a:r>
            <a:r>
              <a:rPr lang="sr-Latn-CS" sz="1800" dirty="0" smtClean="0">
                <a:solidFill>
                  <a:srgbClr val="005380"/>
                </a:solidFill>
              </a:rPr>
              <a:t>, Island, Lihtenštajn)</a:t>
            </a:r>
            <a:endParaRPr lang="en-US" sz="1800" dirty="0" smtClean="0">
              <a:solidFill>
                <a:srgbClr val="0053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643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79512" y="838200"/>
            <a:ext cx="2339487" cy="497498"/>
            <a:chOff x="12059" y="-23813"/>
            <a:chExt cx="2081198" cy="486972"/>
          </a:xfrm>
        </p:grpSpPr>
        <p:sp>
          <p:nvSpPr>
            <p:cNvPr id="5" name="Rounded Rectangle 4"/>
            <p:cNvSpPr/>
            <p:nvPr/>
          </p:nvSpPr>
          <p:spPr>
            <a:xfrm>
              <a:off x="12059" y="351"/>
              <a:ext cx="2081198" cy="456848"/>
            </a:xfrm>
            <a:prstGeom prst="roundRect">
              <a:avLst/>
            </a:prstGeom>
            <a:solidFill>
              <a:srgbClr val="1D537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21817" y="-23813"/>
              <a:ext cx="2071440" cy="486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anchor="ctr"/>
            <a:lstStyle/>
            <a:p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79512" y="902283"/>
            <a:ext cx="23394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CS" sz="2000" b="1" dirty="0">
                <a:solidFill>
                  <a:schemeClr val="bg1"/>
                </a:solidFill>
                <a:latin typeface="Arial Narrow" pitchFamily="34" charset="0"/>
              </a:rPr>
              <a:t>SRBIJA U MREŽI SST</a:t>
            </a:r>
            <a:endParaRPr lang="en-US" sz="2000" kern="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7504" y="1773089"/>
            <a:ext cx="8915400" cy="3240087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sr-Latn-CS" sz="1800" dirty="0" smtClean="0">
                <a:solidFill>
                  <a:srgbClr val="005380"/>
                </a:solidFill>
              </a:rPr>
              <a:t>Mogućnost plasmana na tržište od oko </a:t>
            </a:r>
            <a:r>
              <a:rPr lang="sr-Latn-CS" sz="1800" b="1" dirty="0" smtClean="0">
                <a:solidFill>
                  <a:srgbClr val="005380"/>
                </a:solidFill>
              </a:rPr>
              <a:t>milijardu potrošača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sr-Latn-CS" sz="1800" dirty="0" smtClean="0">
              <a:solidFill>
                <a:srgbClr val="005380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sr-Latn-CS" sz="1800" dirty="0" smtClean="0">
                <a:solidFill>
                  <a:srgbClr val="005380"/>
                </a:solidFill>
              </a:rPr>
              <a:t>Razvoj </a:t>
            </a:r>
            <a:r>
              <a:rPr lang="sr-Latn-CS" sz="1800" b="1" dirty="0" smtClean="0">
                <a:solidFill>
                  <a:srgbClr val="005380"/>
                </a:solidFill>
              </a:rPr>
              <a:t>trgovinskih odnosa</a:t>
            </a:r>
            <a:r>
              <a:rPr lang="sr-Latn-CS" sz="1800" dirty="0" smtClean="0">
                <a:solidFill>
                  <a:srgbClr val="005380"/>
                </a:solidFill>
              </a:rPr>
              <a:t>, kako u obimu tako i kvalitetu</a:t>
            </a:r>
            <a:endParaRPr lang="en-US" sz="1800" dirty="0" smtClean="0">
              <a:solidFill>
                <a:srgbClr val="005380"/>
              </a:solidFill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sz="1800" dirty="0" smtClean="0">
              <a:solidFill>
                <a:srgbClr val="005380"/>
              </a:solidFill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sr-Latn-CS" sz="1800" b="1" dirty="0" smtClean="0">
                <a:solidFill>
                  <a:srgbClr val="005380"/>
                </a:solidFill>
              </a:rPr>
              <a:t>Atraktivnost </a:t>
            </a:r>
            <a:r>
              <a:rPr lang="sr-Latn-CS" sz="1800" dirty="0" smtClean="0">
                <a:solidFill>
                  <a:srgbClr val="005380"/>
                </a:solidFill>
              </a:rPr>
              <a:t>Srbije kao destinacije za strana direktna ulaganja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endParaRPr lang="sr-Latn-CS" sz="1800" dirty="0" smtClean="0">
              <a:solidFill>
                <a:srgbClr val="005380"/>
              </a:solidFill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sr-Latn-CS" sz="1800" dirty="0" smtClean="0">
                <a:solidFill>
                  <a:srgbClr val="005380"/>
                </a:solidFill>
              </a:rPr>
              <a:t>Mogućnost za strane investitore da koriste prednosti iz sporazuma o slobodnoj trgovini – s obzirom da instaliranjem proizvodnje i otvaranjem firmi u Srbiji stiču </a:t>
            </a:r>
            <a:r>
              <a:rPr lang="sr-Latn-CS" sz="1800" b="1" dirty="0" smtClean="0">
                <a:solidFill>
                  <a:srgbClr val="005380"/>
                </a:solidFill>
              </a:rPr>
              <a:t>nacionalni tretman </a:t>
            </a:r>
            <a:endParaRPr lang="en-US" b="1" dirty="0" smtClean="0">
              <a:solidFill>
                <a:srgbClr val="005380"/>
              </a:solidFill>
            </a:endParaRPr>
          </a:p>
        </p:txBody>
      </p:sp>
      <p:pic>
        <p:nvPicPr>
          <p:cNvPr id="9" name="Picture 7" descr="C:\Users\danica.milovanovic\Desktop\0,,15778244_401,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849260"/>
            <a:ext cx="3063002" cy="172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8559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79512" y="838200"/>
            <a:ext cx="5910349" cy="497498"/>
            <a:chOff x="12059" y="-23813"/>
            <a:chExt cx="2081198" cy="486972"/>
          </a:xfrm>
        </p:grpSpPr>
        <p:sp>
          <p:nvSpPr>
            <p:cNvPr id="5" name="Rounded Rectangle 4"/>
            <p:cNvSpPr/>
            <p:nvPr/>
          </p:nvSpPr>
          <p:spPr>
            <a:xfrm>
              <a:off x="12059" y="351"/>
              <a:ext cx="2081198" cy="456848"/>
            </a:xfrm>
            <a:prstGeom prst="roundRect">
              <a:avLst/>
            </a:prstGeom>
            <a:solidFill>
              <a:srgbClr val="1D537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21817" y="-23813"/>
              <a:ext cx="2071440" cy="486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anchor="ctr"/>
            <a:lstStyle/>
            <a:p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7" name="Text Placeholder 8"/>
          <p:cNvSpPr>
            <a:spLocks noGrp="1"/>
          </p:cNvSpPr>
          <p:nvPr>
            <p:ph type="body" sz="half" idx="2"/>
          </p:nvPr>
        </p:nvSpPr>
        <p:spPr>
          <a:xfrm>
            <a:off x="107504" y="1772815"/>
            <a:ext cx="8640960" cy="4536505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sr-Latn-CS" sz="1800" b="1" noProof="1" smtClean="0">
                <a:solidFill>
                  <a:srgbClr val="005380"/>
                </a:solidFill>
              </a:rPr>
              <a:t>CILJEVI</a:t>
            </a:r>
            <a:endParaRPr lang="sr-Latn-CS" sz="1800" b="1" noProof="1">
              <a:solidFill>
                <a:srgbClr val="005380"/>
              </a:solidFill>
            </a:endParaRPr>
          </a:p>
          <a:p>
            <a:pPr marL="1005750" indent="-28575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sr-Latn-CS" sz="1800" b="1" noProof="1">
                <a:solidFill>
                  <a:srgbClr val="005380"/>
                </a:solidFill>
              </a:rPr>
              <a:t> </a:t>
            </a:r>
            <a:r>
              <a:rPr lang="en-US" sz="1800" noProof="1" smtClean="0">
                <a:solidFill>
                  <a:srgbClr val="005380"/>
                </a:solidFill>
              </a:rPr>
              <a:t>U</a:t>
            </a:r>
            <a:r>
              <a:rPr lang="sr-Latn-CS" sz="1800" noProof="1" smtClean="0">
                <a:solidFill>
                  <a:srgbClr val="005380"/>
                </a:solidFill>
              </a:rPr>
              <a:t>klanjanje </a:t>
            </a:r>
            <a:r>
              <a:rPr lang="sr-Latn-CS" sz="1800" noProof="1">
                <a:solidFill>
                  <a:srgbClr val="005380"/>
                </a:solidFill>
              </a:rPr>
              <a:t>carinskih i necarinskih trgovinskih barijera</a:t>
            </a:r>
          </a:p>
          <a:p>
            <a:pPr marL="1005750" indent="-28575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sr-Latn-CS" sz="1800" noProof="1">
                <a:solidFill>
                  <a:srgbClr val="005380"/>
                </a:solidFill>
              </a:rPr>
              <a:t> </a:t>
            </a:r>
            <a:r>
              <a:rPr lang="en-US" sz="1800" noProof="1" smtClean="0">
                <a:solidFill>
                  <a:srgbClr val="005380"/>
                </a:solidFill>
              </a:rPr>
              <a:t>P</a:t>
            </a:r>
            <a:r>
              <a:rPr lang="sr-Latn-CS" sz="1800" noProof="1" smtClean="0">
                <a:solidFill>
                  <a:srgbClr val="005380"/>
                </a:solidFill>
              </a:rPr>
              <a:t>odsticanje </a:t>
            </a:r>
            <a:r>
              <a:rPr lang="sr-Latn-CS" sz="1800" noProof="1">
                <a:solidFill>
                  <a:srgbClr val="005380"/>
                </a:solidFill>
              </a:rPr>
              <a:t>trgovinskog rasta</a:t>
            </a:r>
          </a:p>
          <a:p>
            <a:pPr marL="1005750" indent="-28575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sr-Latn-CS" sz="1800" noProof="1">
                <a:solidFill>
                  <a:srgbClr val="005380"/>
                </a:solidFill>
              </a:rPr>
              <a:t> </a:t>
            </a:r>
            <a:r>
              <a:rPr lang="en-US" sz="1800" noProof="1" smtClean="0">
                <a:solidFill>
                  <a:srgbClr val="005380"/>
                </a:solidFill>
              </a:rPr>
              <a:t>P</a:t>
            </a:r>
            <a:r>
              <a:rPr lang="sr-Latn-CS" sz="1800" noProof="1" smtClean="0">
                <a:solidFill>
                  <a:srgbClr val="005380"/>
                </a:solidFill>
              </a:rPr>
              <a:t>ovećanje </a:t>
            </a:r>
            <a:r>
              <a:rPr lang="sr-Latn-CS" sz="1800" noProof="1">
                <a:solidFill>
                  <a:srgbClr val="005380"/>
                </a:solidFill>
              </a:rPr>
              <a:t>stranih direktnih investicija </a:t>
            </a:r>
          </a:p>
          <a:p>
            <a:pPr marL="1005750" indent="-28575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sr-Latn-CS" sz="1800" noProof="1">
                <a:solidFill>
                  <a:srgbClr val="005380"/>
                </a:solidFill>
              </a:rPr>
              <a:t> </a:t>
            </a:r>
            <a:r>
              <a:rPr lang="en-US" sz="1800" noProof="1" smtClean="0">
                <a:solidFill>
                  <a:srgbClr val="005380"/>
                </a:solidFill>
              </a:rPr>
              <a:t>V</a:t>
            </a:r>
            <a:r>
              <a:rPr lang="sr-Latn-CS" sz="1800" noProof="1" smtClean="0">
                <a:solidFill>
                  <a:srgbClr val="005380"/>
                </a:solidFill>
              </a:rPr>
              <a:t>eća </a:t>
            </a:r>
            <a:r>
              <a:rPr lang="sr-Latn-CS" sz="1800" noProof="1">
                <a:solidFill>
                  <a:srgbClr val="005380"/>
                </a:solidFill>
              </a:rPr>
              <a:t>transparentnost u trgovinskim politikama i poslovanju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n-US" sz="1800" b="1" dirty="0">
              <a:solidFill>
                <a:srgbClr val="005380"/>
              </a:solidFill>
            </a:endParaRPr>
          </a:p>
          <a:p>
            <a:pPr marL="285750" indent="-28575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sr-Latn-CS" sz="1800" b="1" dirty="0" smtClean="0">
                <a:solidFill>
                  <a:srgbClr val="005380"/>
                </a:solidFill>
              </a:rPr>
              <a:t>USLOVI</a:t>
            </a:r>
            <a:endParaRPr lang="en-US" sz="1800" b="1" dirty="0">
              <a:solidFill>
                <a:srgbClr val="005380"/>
              </a:solidFill>
            </a:endParaRPr>
          </a:p>
          <a:p>
            <a:pPr marL="1005750" indent="-28575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rgbClr val="005380"/>
                </a:solidFill>
              </a:rPr>
              <a:t>U</a:t>
            </a:r>
            <a:r>
              <a:rPr lang="sr-Latn-CS" sz="1800" dirty="0" smtClean="0">
                <a:solidFill>
                  <a:srgbClr val="005380"/>
                </a:solidFill>
              </a:rPr>
              <a:t>kupan </a:t>
            </a:r>
            <a:r>
              <a:rPr lang="sr-Latn-CS" sz="1800" dirty="0">
                <a:solidFill>
                  <a:srgbClr val="005380"/>
                </a:solidFill>
              </a:rPr>
              <a:t>privredni i investicioni potencijal </a:t>
            </a:r>
            <a:endParaRPr lang="en-US" sz="1800" dirty="0">
              <a:solidFill>
                <a:srgbClr val="005380"/>
              </a:solidFill>
            </a:endParaRPr>
          </a:p>
          <a:p>
            <a:pPr marL="1005750" indent="-28575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rgbClr val="005380"/>
                </a:solidFill>
              </a:rPr>
              <a:t>V</a:t>
            </a:r>
            <a:r>
              <a:rPr lang="sr-Latn-CS" sz="1800" dirty="0" smtClean="0">
                <a:solidFill>
                  <a:srgbClr val="005380"/>
                </a:solidFill>
              </a:rPr>
              <a:t>eličina </a:t>
            </a:r>
            <a:r>
              <a:rPr lang="sr-Latn-CS" sz="1800" dirty="0">
                <a:solidFill>
                  <a:srgbClr val="005380"/>
                </a:solidFill>
              </a:rPr>
              <a:t>tržišta</a:t>
            </a:r>
            <a:endParaRPr lang="en-US" sz="1800" dirty="0">
              <a:solidFill>
                <a:srgbClr val="005380"/>
              </a:solidFill>
            </a:endParaRPr>
          </a:p>
          <a:p>
            <a:pPr marL="1005750" indent="-28575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rgbClr val="005380"/>
                </a:solidFill>
              </a:rPr>
              <a:t>T</a:t>
            </a:r>
            <a:r>
              <a:rPr lang="sr-Latn-CS" sz="1800" dirty="0" smtClean="0">
                <a:solidFill>
                  <a:srgbClr val="005380"/>
                </a:solidFill>
              </a:rPr>
              <a:t>ehnološko-inovativna </a:t>
            </a:r>
            <a:r>
              <a:rPr lang="sr-Latn-CS" sz="1800" dirty="0">
                <a:solidFill>
                  <a:srgbClr val="005380"/>
                </a:solidFill>
              </a:rPr>
              <a:t>razvijenost  tržišta</a:t>
            </a:r>
          </a:p>
          <a:p>
            <a:pPr marL="1005750" indent="-28575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rgbClr val="005380"/>
                </a:solidFill>
              </a:rPr>
              <a:t>R</a:t>
            </a:r>
            <a:r>
              <a:rPr lang="sr-Latn-CS" sz="1800" dirty="0" smtClean="0">
                <a:solidFill>
                  <a:srgbClr val="005380"/>
                </a:solidFill>
              </a:rPr>
              <a:t>egionalno </a:t>
            </a:r>
            <a:r>
              <a:rPr lang="sr-Latn-CS" sz="1800" dirty="0">
                <a:solidFill>
                  <a:srgbClr val="005380"/>
                </a:solidFill>
              </a:rPr>
              <a:t>grupisanje koje povećava atraktivnost udruženih tržišta prema trećim zemljama</a:t>
            </a:r>
            <a:endParaRPr lang="en-US" sz="1800" dirty="0">
              <a:solidFill>
                <a:srgbClr val="005380"/>
              </a:solidFill>
            </a:endParaRPr>
          </a:p>
          <a:p>
            <a:endParaRPr lang="en-US" sz="1800" dirty="0">
              <a:solidFill>
                <a:srgbClr val="00538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0107" y="902283"/>
            <a:ext cx="58897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sz="2000" b="1" dirty="0" smtClean="0">
                <a:solidFill>
                  <a:schemeClr val="bg1"/>
                </a:solidFill>
                <a:latin typeface="Arial Narrow" pitchFamily="34" charset="0"/>
              </a:rPr>
              <a:t>SPORAZUMI KAO INSTRUMENT TRGOVINSKE POLITIKE</a:t>
            </a:r>
            <a:endParaRPr lang="en-US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930940"/>
            <a:ext cx="7772400" cy="1470025"/>
          </a:xfrm>
        </p:spPr>
        <p:txBody>
          <a:bodyPr/>
          <a:lstStyle/>
          <a:p>
            <a:r>
              <a:rPr lang="x-none" b="1" dirty="0" smtClean="0">
                <a:solidFill>
                  <a:srgbClr val="005380"/>
                </a:solidFill>
              </a:rPr>
              <a:t>HVALA NA PAŽNJI!</a:t>
            </a:r>
            <a:endParaRPr lang="en-US" b="1" dirty="0">
              <a:solidFill>
                <a:srgbClr val="00538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6400800" cy="792088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5380"/>
                </a:solidFill>
              </a:rPr>
              <a:t>e</a:t>
            </a:r>
            <a:r>
              <a:rPr lang="sr-Latn-CS" dirty="0">
                <a:solidFill>
                  <a:srgbClr val="005380"/>
                </a:solidFill>
              </a:rPr>
              <a:t>oi</a:t>
            </a:r>
            <a:r>
              <a:rPr lang="en-US" dirty="0">
                <a:solidFill>
                  <a:srgbClr val="005380"/>
                </a:solidFill>
              </a:rPr>
              <a:t>@pks.rs</a:t>
            </a:r>
          </a:p>
          <a:p>
            <a:r>
              <a:rPr lang="en-US" dirty="0">
                <a:solidFill>
                  <a:srgbClr val="005380"/>
                </a:solidFill>
              </a:rPr>
              <a:t>www.pks.rs</a:t>
            </a:r>
          </a:p>
          <a:p>
            <a:endParaRPr lang="en-US" dirty="0">
              <a:solidFill>
                <a:srgbClr val="00538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6296" y="64533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ULA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996952"/>
            <a:ext cx="3240360" cy="2218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79513" y="838200"/>
            <a:ext cx="6336702" cy="497498"/>
            <a:chOff x="12059" y="-23813"/>
            <a:chExt cx="2081198" cy="486972"/>
          </a:xfrm>
        </p:grpSpPr>
        <p:sp>
          <p:nvSpPr>
            <p:cNvPr id="5" name="Rounded Rectangle 4"/>
            <p:cNvSpPr/>
            <p:nvPr/>
          </p:nvSpPr>
          <p:spPr>
            <a:xfrm>
              <a:off x="12059" y="351"/>
              <a:ext cx="2081198" cy="456848"/>
            </a:xfrm>
            <a:prstGeom prst="roundRect">
              <a:avLst/>
            </a:prstGeom>
            <a:solidFill>
              <a:srgbClr val="1D537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21817" y="-23813"/>
              <a:ext cx="2071440" cy="486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anchor="ctr"/>
            <a:lstStyle/>
            <a:p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00106" y="911581"/>
            <a:ext cx="63161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000" b="1" dirty="0" smtClean="0">
                <a:solidFill>
                  <a:schemeClr val="bg1"/>
                </a:solidFill>
                <a:latin typeface="Arial Narrow" pitchFamily="34" charset="0"/>
              </a:rPr>
              <a:t>SPORAZUMI O SLOBODNOJ TRGOVINI REPUBLIKE SRBIJE</a:t>
            </a:r>
            <a:endParaRPr lang="en-US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" name="Picture 10" descr="541px-EU_Globe_No_Bord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2558" y="1963262"/>
            <a:ext cx="1353669" cy="1353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2" descr="CEFTA_Globe_No_Bord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68906"/>
            <a:ext cx="1362720" cy="1362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EF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940369"/>
            <a:ext cx="1362720" cy="1362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2146980" y="3397835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005380"/>
                </a:solidFill>
                <a:latin typeface="Arial Narrow" pitchFamily="34" charset="0"/>
                <a:ea typeface="Calibri" pitchFamily="34" charset="0"/>
                <a:cs typeface="Calibri" pitchFamily="34" charset="0"/>
              </a:rPr>
              <a:t>Evropska</a:t>
            </a:r>
            <a:r>
              <a:rPr lang="en-US" b="1" dirty="0">
                <a:solidFill>
                  <a:srgbClr val="005380"/>
                </a:solidFill>
                <a:latin typeface="Arial Narrow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solidFill>
                  <a:srgbClr val="005380"/>
                </a:solidFill>
                <a:latin typeface="Arial Narrow" pitchFamily="34" charset="0"/>
                <a:ea typeface="Calibri" pitchFamily="34" charset="0"/>
                <a:cs typeface="Calibri" pitchFamily="34" charset="0"/>
              </a:rPr>
              <a:t>Unija</a:t>
            </a:r>
            <a:endParaRPr lang="en-US" b="1" dirty="0">
              <a:solidFill>
                <a:srgbClr val="005380"/>
              </a:solidFill>
              <a:latin typeface="Arial Narrow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3911493" y="3397835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5380"/>
                </a:solidFill>
                <a:latin typeface="Arial Narrow" pitchFamily="34" charset="0"/>
                <a:ea typeface="Calibri" pitchFamily="34" charset="0"/>
                <a:cs typeface="Calibri" pitchFamily="34" charset="0"/>
              </a:rPr>
              <a:t>CEFTA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5508104" y="3397834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5380"/>
                </a:solidFill>
                <a:latin typeface="Arial Narrow" pitchFamily="34" charset="0"/>
                <a:ea typeface="Calibri" pitchFamily="34" charset="0"/>
                <a:cs typeface="Calibri" pitchFamily="34" charset="0"/>
              </a:rPr>
              <a:t>EFTA</a:t>
            </a:r>
          </a:p>
        </p:txBody>
      </p:sp>
      <p:pic>
        <p:nvPicPr>
          <p:cNvPr id="16" name="Picture 14" descr="541px-Russian_Federation_(orthographic_projection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21924" y="4192386"/>
            <a:ext cx="1341964" cy="134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Beloruss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4192386"/>
            <a:ext cx="1353398" cy="1352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5" descr="541px-Kazakhstan_(orthographic_projection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4186365"/>
            <a:ext cx="1374173" cy="1374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3" descr="600px-Turkey_(orthographic_projection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4190182"/>
            <a:ext cx="1360498" cy="1360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2040583" y="5704554"/>
            <a:ext cx="18113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5380"/>
                </a:solidFill>
                <a:latin typeface="Arial Narrow" pitchFamily="34" charset="0"/>
                <a:ea typeface="Calibri" pitchFamily="34" charset="0"/>
                <a:cs typeface="Calibri" pitchFamily="34" charset="0"/>
              </a:rPr>
              <a:t>Ruska </a:t>
            </a:r>
            <a:r>
              <a:rPr lang="en-US" b="1" dirty="0" err="1">
                <a:solidFill>
                  <a:srgbClr val="005380"/>
                </a:solidFill>
                <a:latin typeface="Arial Narrow" pitchFamily="34" charset="0"/>
                <a:ea typeface="Calibri" pitchFamily="34" charset="0"/>
                <a:cs typeface="Calibri" pitchFamily="34" charset="0"/>
              </a:rPr>
              <a:t>Federacija</a:t>
            </a:r>
            <a:endParaRPr lang="en-US" b="1" dirty="0">
              <a:solidFill>
                <a:srgbClr val="005380"/>
              </a:solidFill>
              <a:latin typeface="Arial Narrow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3843288" y="5704554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005380"/>
                </a:solidFill>
                <a:latin typeface="Arial Narrow" pitchFamily="34" charset="0"/>
                <a:ea typeface="Calibri" pitchFamily="34" charset="0"/>
                <a:cs typeface="Calibri" pitchFamily="34" charset="0"/>
              </a:rPr>
              <a:t>Belorusija</a:t>
            </a:r>
            <a:endParaRPr lang="en-US" b="1" dirty="0">
              <a:solidFill>
                <a:srgbClr val="005380"/>
              </a:solidFill>
              <a:latin typeface="Arial Narrow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5496272" y="5684611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005380"/>
                </a:solidFill>
                <a:latin typeface="Arial Narrow" pitchFamily="34" charset="0"/>
                <a:ea typeface="Calibri" pitchFamily="34" charset="0"/>
                <a:cs typeface="Calibri" pitchFamily="34" charset="0"/>
              </a:rPr>
              <a:t>Kazahstan</a:t>
            </a:r>
            <a:endParaRPr lang="en-US" b="1" dirty="0">
              <a:solidFill>
                <a:srgbClr val="005380"/>
              </a:solidFill>
              <a:latin typeface="Arial Narrow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7164288" y="5661248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005380"/>
                </a:solidFill>
                <a:latin typeface="Arial Narrow" pitchFamily="34" charset="0"/>
                <a:ea typeface="Calibri" pitchFamily="34" charset="0"/>
                <a:cs typeface="Calibri" pitchFamily="34" charset="0"/>
              </a:rPr>
              <a:t>Turska</a:t>
            </a:r>
            <a:endParaRPr lang="en-US" b="1" dirty="0">
              <a:solidFill>
                <a:srgbClr val="005380"/>
              </a:solidFill>
              <a:latin typeface="Arial Narrow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0" y="1988840"/>
            <a:ext cx="2401343" cy="495300"/>
          </a:xfrm>
          <a:prstGeom prst="rect">
            <a:avLst/>
          </a:prstGeo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</a:pPr>
            <a:r>
              <a:rPr lang="sr-Latn-CS" sz="1800" b="1" dirty="0" smtClean="0">
                <a:solidFill>
                  <a:srgbClr val="005380"/>
                </a:solidFill>
              </a:rPr>
              <a:t>MULTILATERALNI</a:t>
            </a:r>
            <a:endParaRPr lang="en-US" sz="1800" b="1" dirty="0" smtClean="0">
              <a:solidFill>
                <a:srgbClr val="005380"/>
              </a:solidFill>
            </a:endParaRP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0" y="4186365"/>
            <a:ext cx="2401343" cy="495300"/>
          </a:xfrm>
          <a:prstGeom prst="rect">
            <a:avLst/>
          </a:prstGeo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800" b="1" dirty="0">
                <a:solidFill>
                  <a:srgbClr val="005380"/>
                </a:solidFill>
              </a:rPr>
              <a:t>B</a:t>
            </a:r>
            <a:r>
              <a:rPr lang="sr-Latn-CS" sz="1800" b="1" dirty="0" smtClean="0">
                <a:solidFill>
                  <a:srgbClr val="005380"/>
                </a:solidFill>
              </a:rPr>
              <a:t>ILATERALNI</a:t>
            </a:r>
            <a:endParaRPr lang="en-US" sz="1800" b="1" dirty="0" smtClean="0">
              <a:solidFill>
                <a:srgbClr val="0053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422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79512" y="838200"/>
            <a:ext cx="6180856" cy="497498"/>
            <a:chOff x="12059" y="-23813"/>
            <a:chExt cx="2081198" cy="486972"/>
          </a:xfrm>
        </p:grpSpPr>
        <p:sp>
          <p:nvSpPr>
            <p:cNvPr id="5" name="Rounded Rectangle 4"/>
            <p:cNvSpPr/>
            <p:nvPr/>
          </p:nvSpPr>
          <p:spPr>
            <a:xfrm>
              <a:off x="12059" y="351"/>
              <a:ext cx="2081198" cy="456848"/>
            </a:xfrm>
            <a:prstGeom prst="roundRect">
              <a:avLst/>
            </a:prstGeom>
            <a:solidFill>
              <a:srgbClr val="1D537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21817" y="-23813"/>
              <a:ext cx="2071440" cy="486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anchor="ctr"/>
            <a:lstStyle/>
            <a:p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00106" y="911581"/>
            <a:ext cx="66041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000" b="1" dirty="0" smtClean="0">
                <a:solidFill>
                  <a:schemeClr val="bg1"/>
                </a:solidFill>
                <a:latin typeface="Arial Narrow" pitchFamily="34" charset="0"/>
              </a:rPr>
              <a:t>SPORAZUMI O SLOBODNOJ TRGOVINI REPUBLIKE SRBIJE</a:t>
            </a:r>
            <a:endParaRPr lang="en-US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Text Placeholder 28"/>
          <p:cNvSpPr>
            <a:spLocks noGrp="1"/>
          </p:cNvSpPr>
          <p:nvPr>
            <p:ph type="body" sz="quarter" idx="4294967295"/>
          </p:nvPr>
        </p:nvSpPr>
        <p:spPr>
          <a:xfrm>
            <a:off x="5004048" y="4437112"/>
            <a:ext cx="4378325" cy="946249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5380"/>
                </a:solidFill>
              </a:rPr>
              <a:t>  </a:t>
            </a:r>
            <a:r>
              <a:rPr lang="en-US" sz="1800" b="0" dirty="0" err="1" smtClean="0">
                <a:solidFill>
                  <a:srgbClr val="005380"/>
                </a:solidFill>
              </a:rPr>
              <a:t>Započete</a:t>
            </a:r>
            <a:r>
              <a:rPr lang="en-US" sz="1800" b="0" dirty="0" smtClean="0">
                <a:solidFill>
                  <a:srgbClr val="005380"/>
                </a:solidFill>
              </a:rPr>
              <a:t> </a:t>
            </a:r>
            <a:r>
              <a:rPr lang="en-US" sz="1800" dirty="0" err="1" smtClean="0">
                <a:solidFill>
                  <a:srgbClr val="005380"/>
                </a:solidFill>
              </a:rPr>
              <a:t>pripreme</a:t>
            </a:r>
            <a:r>
              <a:rPr lang="en-US" sz="1800" b="0" dirty="0" smtClean="0">
                <a:solidFill>
                  <a:srgbClr val="005380"/>
                </a:solidFill>
              </a:rPr>
              <a:t> </a:t>
            </a:r>
            <a:r>
              <a:rPr lang="en-US" sz="1800" b="0" dirty="0" err="1" smtClean="0">
                <a:solidFill>
                  <a:srgbClr val="005380"/>
                </a:solidFill>
              </a:rPr>
              <a:t>za</a:t>
            </a:r>
            <a:r>
              <a:rPr lang="en-US" sz="1800" b="0" dirty="0" smtClean="0">
                <a:solidFill>
                  <a:srgbClr val="005380"/>
                </a:solidFill>
              </a:rPr>
              <a:t> </a:t>
            </a:r>
            <a:r>
              <a:rPr lang="en-US" sz="1800" b="0" dirty="0" err="1" smtClean="0">
                <a:solidFill>
                  <a:srgbClr val="005380"/>
                </a:solidFill>
              </a:rPr>
              <a:t>zaključenje</a:t>
            </a:r>
            <a:r>
              <a:rPr lang="en-US" sz="1800" b="0" dirty="0" smtClean="0">
                <a:solidFill>
                  <a:srgbClr val="005380"/>
                </a:solidFill>
              </a:rPr>
              <a:t> SST </a:t>
            </a:r>
            <a:r>
              <a:rPr lang="en-US" sz="1800" b="0" dirty="0" err="1" smtClean="0">
                <a:solidFill>
                  <a:srgbClr val="005380"/>
                </a:solidFill>
              </a:rPr>
              <a:t>sa</a:t>
            </a:r>
            <a:r>
              <a:rPr lang="sr-Latn-CS" sz="1800" b="0" dirty="0" smtClean="0">
                <a:solidFill>
                  <a:srgbClr val="005380"/>
                </a:solidFill>
              </a:rPr>
              <a:t>   </a:t>
            </a:r>
            <a:endParaRPr lang="en-US" sz="1800" b="0" dirty="0" smtClean="0">
              <a:solidFill>
                <a:srgbClr val="005380"/>
              </a:solidFill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en-US" sz="1800" dirty="0">
                <a:solidFill>
                  <a:srgbClr val="005380"/>
                </a:solidFill>
              </a:rPr>
              <a:t> </a:t>
            </a:r>
            <a:r>
              <a:rPr lang="en-US" sz="1800" dirty="0" smtClean="0">
                <a:solidFill>
                  <a:srgbClr val="005380"/>
                </a:solidFill>
              </a:rPr>
              <a:t>        </a:t>
            </a:r>
            <a:r>
              <a:rPr lang="en-US" sz="1800" b="0" dirty="0" err="1" smtClean="0">
                <a:solidFill>
                  <a:srgbClr val="005380"/>
                </a:solidFill>
              </a:rPr>
              <a:t>Ukrajinom</a:t>
            </a:r>
            <a:r>
              <a:rPr lang="en-US" sz="1800" b="0" dirty="0" smtClean="0">
                <a:solidFill>
                  <a:srgbClr val="005380"/>
                </a:solidFill>
              </a:rPr>
              <a:t> (</a:t>
            </a:r>
            <a:r>
              <a:rPr lang="en-US" sz="1800" b="0" dirty="0" err="1" smtClean="0">
                <a:solidFill>
                  <a:srgbClr val="005380"/>
                </a:solidFill>
              </a:rPr>
              <a:t>tržište</a:t>
            </a:r>
            <a:r>
              <a:rPr lang="en-US" sz="1800" b="0" dirty="0" smtClean="0">
                <a:solidFill>
                  <a:srgbClr val="005380"/>
                </a:solidFill>
              </a:rPr>
              <a:t> od 50 mil. </a:t>
            </a:r>
            <a:r>
              <a:rPr lang="en-US" sz="1800" b="0" dirty="0" err="1" smtClean="0">
                <a:solidFill>
                  <a:srgbClr val="005380"/>
                </a:solidFill>
              </a:rPr>
              <a:t>potrošača</a:t>
            </a:r>
            <a:r>
              <a:rPr lang="en-US" sz="1800" b="0" dirty="0" smtClean="0">
                <a:solidFill>
                  <a:srgbClr val="005380"/>
                </a:solidFill>
              </a:rPr>
              <a:t>)</a:t>
            </a:r>
          </a:p>
        </p:txBody>
      </p:sp>
      <p:sp>
        <p:nvSpPr>
          <p:cNvPr id="9" name="Text Placeholder 29"/>
          <p:cNvSpPr>
            <a:spLocks noGrp="1"/>
          </p:cNvSpPr>
          <p:nvPr>
            <p:ph type="body" idx="1"/>
          </p:nvPr>
        </p:nvSpPr>
        <p:spPr>
          <a:xfrm>
            <a:off x="-36512" y="4418012"/>
            <a:ext cx="4824536" cy="1891308"/>
          </a:xfrm>
        </p:spPr>
        <p:txBody>
          <a:bodyPr>
            <a:normAutofit/>
          </a:bodyPr>
          <a:lstStyle/>
          <a:p>
            <a:pPr marL="214313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sr-Latn-CS" sz="1800" dirty="0" smtClean="0">
                <a:solidFill>
                  <a:srgbClr val="005380"/>
                </a:solidFill>
              </a:rPr>
              <a:t>Preferencijalni tretman </a:t>
            </a:r>
            <a:r>
              <a:rPr lang="sr-Latn-CS" sz="1800" b="0" dirty="0" smtClean="0">
                <a:solidFill>
                  <a:srgbClr val="005380"/>
                </a:solidFill>
              </a:rPr>
              <a:t>po osnovu </a:t>
            </a:r>
            <a:r>
              <a:rPr lang="en-US" sz="1800" b="0" dirty="0" err="1" smtClean="0">
                <a:solidFill>
                  <a:srgbClr val="005380"/>
                </a:solidFill>
              </a:rPr>
              <a:t>Opšteg</a:t>
            </a:r>
            <a:r>
              <a:rPr lang="en-US" sz="1800" b="0" dirty="0" smtClean="0">
                <a:solidFill>
                  <a:srgbClr val="005380"/>
                </a:solidFill>
              </a:rPr>
              <a:t> </a:t>
            </a:r>
            <a:r>
              <a:rPr lang="en-US" sz="1800" b="0" dirty="0" err="1" smtClean="0">
                <a:solidFill>
                  <a:srgbClr val="005380"/>
                </a:solidFill>
              </a:rPr>
              <a:t>sistema</a:t>
            </a:r>
            <a:r>
              <a:rPr lang="en-US" sz="1800" dirty="0">
                <a:solidFill>
                  <a:srgbClr val="005380"/>
                </a:solidFill>
              </a:rPr>
              <a:t> </a:t>
            </a:r>
            <a:r>
              <a:rPr lang="en-US" sz="1800" dirty="0" smtClean="0">
                <a:solidFill>
                  <a:srgbClr val="005380"/>
                </a:solidFill>
              </a:rPr>
              <a:t/>
            </a:r>
            <a:br>
              <a:rPr lang="en-US" sz="1800" dirty="0" smtClean="0">
                <a:solidFill>
                  <a:srgbClr val="005380"/>
                </a:solidFill>
              </a:rPr>
            </a:br>
            <a:r>
              <a:rPr lang="en-US" sz="1800" b="0" dirty="0" smtClean="0">
                <a:solidFill>
                  <a:srgbClr val="005380"/>
                </a:solidFill>
              </a:rPr>
              <a:t> </a:t>
            </a:r>
            <a:r>
              <a:rPr lang="en-US" sz="1800" b="0" dirty="0" err="1" smtClean="0">
                <a:solidFill>
                  <a:srgbClr val="005380"/>
                </a:solidFill>
              </a:rPr>
              <a:t>preferencijala</a:t>
            </a:r>
            <a:r>
              <a:rPr lang="en-US" sz="1800" b="0" dirty="0" smtClean="0">
                <a:solidFill>
                  <a:srgbClr val="005380"/>
                </a:solidFill>
              </a:rPr>
              <a:t> (GSP)</a:t>
            </a:r>
            <a:endParaRPr lang="sr-Latn-CS" sz="1800" b="0" dirty="0" smtClean="0">
              <a:solidFill>
                <a:srgbClr val="005380"/>
              </a:solidFill>
            </a:endParaRPr>
          </a:p>
          <a:p>
            <a:pPr marL="214313" indent="-285750">
              <a:buClr>
                <a:srgbClr val="C00000"/>
              </a:buClr>
              <a:buFont typeface="Wingdings" pitchFamily="2" charset="2"/>
              <a:buChar char="Ø"/>
            </a:pPr>
            <a:endParaRPr lang="sr-Latn-CS" sz="1800" b="0" dirty="0" smtClean="0">
              <a:solidFill>
                <a:srgbClr val="005380"/>
              </a:solidFill>
            </a:endParaRPr>
          </a:p>
          <a:p>
            <a:pPr marL="214313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5380"/>
                </a:solidFill>
              </a:rPr>
              <a:t>USLOVI</a:t>
            </a:r>
            <a:r>
              <a:rPr lang="en-US" sz="1800" b="0" dirty="0" smtClean="0">
                <a:solidFill>
                  <a:srgbClr val="005380"/>
                </a:solidFill>
              </a:rPr>
              <a:t>: </a:t>
            </a:r>
            <a:r>
              <a:rPr lang="en-US" sz="1800" b="0" dirty="0" err="1" smtClean="0">
                <a:solidFill>
                  <a:srgbClr val="005380"/>
                </a:solidFill>
              </a:rPr>
              <a:t>roba</a:t>
            </a:r>
            <a:r>
              <a:rPr lang="en-US" sz="1800" b="0" dirty="0" smtClean="0">
                <a:solidFill>
                  <a:srgbClr val="005380"/>
                </a:solidFill>
              </a:rPr>
              <a:t> </a:t>
            </a:r>
            <a:r>
              <a:rPr lang="en-US" sz="1800" b="0" dirty="0" err="1" smtClean="0">
                <a:solidFill>
                  <a:srgbClr val="005380"/>
                </a:solidFill>
              </a:rPr>
              <a:t>proizvedena</a:t>
            </a:r>
            <a:r>
              <a:rPr lang="en-US" sz="1800" b="0" dirty="0" smtClean="0">
                <a:solidFill>
                  <a:srgbClr val="005380"/>
                </a:solidFill>
              </a:rPr>
              <a:t> u </a:t>
            </a:r>
            <a:r>
              <a:rPr lang="en-US" sz="1800" b="0" dirty="0" err="1" smtClean="0">
                <a:solidFill>
                  <a:srgbClr val="005380"/>
                </a:solidFill>
              </a:rPr>
              <a:t>Srbiji</a:t>
            </a:r>
            <a:r>
              <a:rPr lang="en-US" sz="1800" b="0" dirty="0" smtClean="0">
                <a:solidFill>
                  <a:srgbClr val="005380"/>
                </a:solidFill>
              </a:rPr>
              <a:t> </a:t>
            </a:r>
            <a:r>
              <a:rPr lang="en-US" sz="1800" b="0" dirty="0" err="1" smtClean="0">
                <a:solidFill>
                  <a:srgbClr val="005380"/>
                </a:solidFill>
              </a:rPr>
              <a:t>sa</a:t>
            </a:r>
            <a:r>
              <a:rPr lang="en-US" sz="1800" b="0" dirty="0" smtClean="0">
                <a:solidFill>
                  <a:srgbClr val="005380"/>
                </a:solidFill>
              </a:rPr>
              <a:t> </a:t>
            </a:r>
            <a:r>
              <a:rPr lang="en-US" sz="1800" b="0" dirty="0" err="1" smtClean="0">
                <a:solidFill>
                  <a:srgbClr val="005380"/>
                </a:solidFill>
              </a:rPr>
              <a:t>najmanje</a:t>
            </a:r>
            <a:r>
              <a:rPr lang="en-US" sz="1800" dirty="0">
                <a:solidFill>
                  <a:srgbClr val="005380"/>
                </a:solidFill>
              </a:rPr>
              <a:t/>
            </a:r>
            <a:br>
              <a:rPr lang="en-US" sz="1800" dirty="0">
                <a:solidFill>
                  <a:srgbClr val="005380"/>
                </a:solidFill>
              </a:rPr>
            </a:br>
            <a:r>
              <a:rPr lang="en-US" sz="1800" dirty="0" smtClean="0">
                <a:solidFill>
                  <a:srgbClr val="005380"/>
                </a:solidFill>
              </a:rPr>
              <a:t>  </a:t>
            </a:r>
            <a:r>
              <a:rPr lang="en-US" sz="1800" b="0" dirty="0" smtClean="0">
                <a:solidFill>
                  <a:srgbClr val="005380"/>
                </a:solidFill>
              </a:rPr>
              <a:t>35% </a:t>
            </a:r>
            <a:r>
              <a:rPr lang="en-US" sz="1800" b="0" dirty="0" err="1" smtClean="0">
                <a:solidFill>
                  <a:srgbClr val="005380"/>
                </a:solidFill>
              </a:rPr>
              <a:t>vrednosti</a:t>
            </a:r>
            <a:r>
              <a:rPr lang="en-US" sz="1800" b="0" dirty="0" smtClean="0">
                <a:solidFill>
                  <a:srgbClr val="005380"/>
                </a:solidFill>
              </a:rPr>
              <a:t> </a:t>
            </a:r>
            <a:r>
              <a:rPr lang="en-US" sz="1800" b="0" dirty="0" err="1" smtClean="0">
                <a:solidFill>
                  <a:srgbClr val="005380"/>
                </a:solidFill>
              </a:rPr>
              <a:t>i</a:t>
            </a:r>
            <a:r>
              <a:rPr lang="en-US" sz="1800" b="0" dirty="0" smtClean="0">
                <a:solidFill>
                  <a:srgbClr val="005380"/>
                </a:solidFill>
              </a:rPr>
              <a:t> </a:t>
            </a:r>
            <a:r>
              <a:rPr lang="en-US" sz="1800" b="0" dirty="0" err="1" smtClean="0">
                <a:solidFill>
                  <a:srgbClr val="005380"/>
                </a:solidFill>
              </a:rPr>
              <a:t>direktno</a:t>
            </a:r>
            <a:r>
              <a:rPr lang="en-US" sz="1800" b="0" dirty="0" smtClean="0">
                <a:solidFill>
                  <a:srgbClr val="005380"/>
                </a:solidFill>
              </a:rPr>
              <a:t> </a:t>
            </a:r>
            <a:r>
              <a:rPr lang="en-US" sz="1800" b="0" dirty="0" err="1" smtClean="0">
                <a:solidFill>
                  <a:srgbClr val="005380"/>
                </a:solidFill>
              </a:rPr>
              <a:t>isporučena</a:t>
            </a:r>
            <a:r>
              <a:rPr lang="en-US" sz="1800" b="0" dirty="0" smtClean="0">
                <a:solidFill>
                  <a:srgbClr val="005380"/>
                </a:solidFill>
              </a:rPr>
              <a:t> </a:t>
            </a:r>
            <a:r>
              <a:rPr lang="en-US" sz="1800" b="0" dirty="0" err="1" smtClean="0">
                <a:solidFill>
                  <a:srgbClr val="005380"/>
                </a:solidFill>
              </a:rPr>
              <a:t>iz</a:t>
            </a:r>
            <a:r>
              <a:rPr lang="en-US" sz="1800" b="0" dirty="0" smtClean="0">
                <a:solidFill>
                  <a:srgbClr val="005380"/>
                </a:solidFill>
              </a:rPr>
              <a:t> </a:t>
            </a:r>
            <a:r>
              <a:rPr lang="en-US" sz="1800" b="0" dirty="0" err="1" smtClean="0">
                <a:solidFill>
                  <a:srgbClr val="005380"/>
                </a:solidFill>
              </a:rPr>
              <a:t>Srbije</a:t>
            </a:r>
            <a:endParaRPr lang="en-US" b="0" dirty="0" smtClean="0">
              <a:solidFill>
                <a:srgbClr val="005380"/>
              </a:solidFill>
            </a:endParaRPr>
          </a:p>
        </p:txBody>
      </p:sp>
      <p:pic>
        <p:nvPicPr>
          <p:cNvPr id="10" name="Picture 17" descr="541px-United_States_(orthographic_projection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747" y="1609725"/>
            <a:ext cx="2016125" cy="201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1607840" y="3749675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5380"/>
                </a:solidFill>
                <a:latin typeface="Arial Narrow" pitchFamily="34" charset="0"/>
                <a:ea typeface="Calibri" pitchFamily="34" charset="0"/>
                <a:cs typeface="Calibri" pitchFamily="34" charset="0"/>
              </a:rPr>
              <a:t>SAD</a:t>
            </a:r>
          </a:p>
        </p:txBody>
      </p:sp>
      <p:pic>
        <p:nvPicPr>
          <p:cNvPr id="12" name="Picture 11" descr="imagesCATXX7H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575" y="1700808"/>
            <a:ext cx="2028825" cy="196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6360368" y="3789040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005380"/>
                </a:solidFill>
                <a:latin typeface="Arial Narrow" pitchFamily="34" charset="0"/>
                <a:ea typeface="Calibri" pitchFamily="34" charset="0"/>
                <a:cs typeface="Calibri" pitchFamily="34" charset="0"/>
              </a:rPr>
              <a:t>Ukrajina</a:t>
            </a:r>
            <a:endParaRPr lang="en-US" b="1" dirty="0">
              <a:solidFill>
                <a:srgbClr val="005380"/>
              </a:solidFill>
              <a:latin typeface="Arial Narrow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549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79512" y="838200"/>
            <a:ext cx="7992888" cy="497498"/>
            <a:chOff x="12059" y="-23813"/>
            <a:chExt cx="2081198" cy="486972"/>
          </a:xfrm>
        </p:grpSpPr>
        <p:sp>
          <p:nvSpPr>
            <p:cNvPr id="5" name="Rounded Rectangle 4"/>
            <p:cNvSpPr/>
            <p:nvPr/>
          </p:nvSpPr>
          <p:spPr>
            <a:xfrm>
              <a:off x="12059" y="351"/>
              <a:ext cx="2081198" cy="456848"/>
            </a:xfrm>
            <a:prstGeom prst="roundRect">
              <a:avLst/>
            </a:prstGeom>
            <a:solidFill>
              <a:srgbClr val="1D537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21817" y="-23813"/>
              <a:ext cx="2071440" cy="486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anchor="ctr"/>
            <a:lstStyle/>
            <a:p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34006" y="911581"/>
            <a:ext cx="85864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000" b="1" dirty="0" smtClean="0">
                <a:solidFill>
                  <a:schemeClr val="bg1"/>
                </a:solidFill>
                <a:latin typeface="Arial Narrow" pitchFamily="34" charset="0"/>
              </a:rPr>
              <a:t>IZVOZ SRBIJE U MREŽI SPORAZUMA O SLOBODNOJ TRGOVINI (U MIL. USD)</a:t>
            </a:r>
            <a:endParaRPr lang="en-US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47441087"/>
              </p:ext>
            </p:extLst>
          </p:nvPr>
        </p:nvGraphicFramePr>
        <p:xfrm>
          <a:off x="179512" y="1484784"/>
          <a:ext cx="7848872" cy="43623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2128"/>
                <a:gridCol w="936104"/>
                <a:gridCol w="936104"/>
                <a:gridCol w="936104"/>
                <a:gridCol w="936104"/>
                <a:gridCol w="936104"/>
                <a:gridCol w="936104"/>
                <a:gridCol w="1080120"/>
              </a:tblGrid>
              <a:tr h="264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Cyrl-CS" sz="1800" b="1" dirty="0" smtClean="0">
                          <a:solidFill>
                            <a:srgbClr val="005380"/>
                          </a:solidFill>
                          <a:latin typeface="Arial Narrow" pitchFamily="34" charset="0"/>
                        </a:rPr>
                        <a:t>Zemlj</a:t>
                      </a:r>
                      <a:r>
                        <a:rPr lang="x-none" sz="1800" b="1" dirty="0" smtClean="0">
                          <a:solidFill>
                            <a:srgbClr val="005380"/>
                          </a:solidFill>
                          <a:latin typeface="Arial Narrow" pitchFamily="34" charset="0"/>
                        </a:rPr>
                        <a:t>a</a:t>
                      </a:r>
                      <a:r>
                        <a:rPr lang="x-none" sz="1800" b="1" baseline="0" dirty="0" smtClean="0">
                          <a:solidFill>
                            <a:srgbClr val="005380"/>
                          </a:solidFill>
                          <a:latin typeface="Arial Narrow" pitchFamily="34" charset="0"/>
                        </a:rPr>
                        <a:t> partner</a:t>
                      </a:r>
                      <a:endParaRPr lang="en-US" sz="1800" b="1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Cyrl-CS" sz="1800" b="1" baseline="0" dirty="0" smtClean="0">
                          <a:solidFill>
                            <a:srgbClr val="005380"/>
                          </a:solidFill>
                          <a:latin typeface="Arial Narrow" pitchFamily="34" charset="0"/>
                        </a:rPr>
                        <a:t>2006</a:t>
                      </a:r>
                      <a:endParaRPr lang="en-US" sz="1800" b="1" baseline="0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Cyrl-CS" sz="1800" b="1" baseline="0" dirty="0" smtClean="0">
                          <a:solidFill>
                            <a:srgbClr val="005380"/>
                          </a:solidFill>
                          <a:latin typeface="Arial Narrow" pitchFamily="34" charset="0"/>
                        </a:rPr>
                        <a:t>2007</a:t>
                      </a:r>
                      <a:endParaRPr lang="en-US" sz="1800" b="1" baseline="0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Cyrl-CS" sz="1800" b="1" baseline="0" dirty="0" smtClean="0">
                          <a:solidFill>
                            <a:srgbClr val="005380"/>
                          </a:solidFill>
                          <a:latin typeface="Arial Narrow" pitchFamily="34" charset="0"/>
                        </a:rPr>
                        <a:t>2008</a:t>
                      </a:r>
                      <a:endParaRPr lang="en-US" sz="1800" b="1" baseline="0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Cyrl-CS" sz="1800" b="1" baseline="0" dirty="0" smtClean="0">
                          <a:solidFill>
                            <a:srgbClr val="005380"/>
                          </a:solidFill>
                          <a:latin typeface="Arial Narrow" pitchFamily="34" charset="0"/>
                        </a:rPr>
                        <a:t>2009</a:t>
                      </a:r>
                      <a:endParaRPr lang="en-US" sz="1800" b="1" baseline="0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 b="1" baseline="0" dirty="0" smtClean="0">
                          <a:solidFill>
                            <a:srgbClr val="005380"/>
                          </a:solidFill>
                          <a:latin typeface="Arial Narrow" pitchFamily="34" charset="0"/>
                        </a:rPr>
                        <a:t>2010</a:t>
                      </a:r>
                      <a:endParaRPr lang="en-US" sz="1800" b="1" baseline="0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 b="1" baseline="0" dirty="0" smtClean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2011</a:t>
                      </a:r>
                      <a:endParaRPr lang="en-US" sz="1800" b="1" baseline="0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 b="1" kern="1200" dirty="0" smtClean="0">
                          <a:solidFill>
                            <a:srgbClr val="00538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2011/2006</a:t>
                      </a:r>
                      <a:endParaRPr lang="en-US" sz="1800" b="1" baseline="0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1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Cyrl-CS" sz="1800" b="1" dirty="0">
                          <a:solidFill>
                            <a:srgbClr val="005380"/>
                          </a:solidFill>
                          <a:latin typeface="Arial Narrow" pitchFamily="34" charset="0"/>
                        </a:rPr>
                        <a:t>EU</a:t>
                      </a:r>
                      <a:endParaRPr lang="en-US" sz="1800" b="1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sr-Latn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sr-Cyrl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379,6 </a:t>
                      </a:r>
                      <a:endParaRPr lang="en-US" sz="1800" b="0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sr-Latn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sr-Cyrl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524,8 </a:t>
                      </a:r>
                      <a:endParaRPr lang="en-US" sz="1800" b="0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sr-Latn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sr-Cyrl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969,6 </a:t>
                      </a:r>
                      <a:endParaRPr lang="en-US" sz="1800" b="0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sr-Latn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sr-Cyrl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523,5 </a:t>
                      </a:r>
                      <a:endParaRPr lang="en-US" sz="1800" b="0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5.614,9 </a:t>
                      </a:r>
                      <a:endParaRPr lang="en-US" sz="1800" b="0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6.853,3</a:t>
                      </a:r>
                      <a:endParaRPr lang="en-US" sz="1800" b="0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102,8%</a:t>
                      </a:r>
                      <a:endParaRPr lang="en-US" sz="1800" b="0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41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Cyrl-CS" sz="1800" b="1" dirty="0">
                          <a:solidFill>
                            <a:srgbClr val="005380"/>
                          </a:solidFill>
                          <a:latin typeface="Arial Narrow" pitchFamily="34" charset="0"/>
                        </a:rPr>
                        <a:t>CEFTA</a:t>
                      </a:r>
                      <a:endParaRPr lang="en-US" sz="1800" b="1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sr-Latn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sr-Cyrl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418,3 </a:t>
                      </a:r>
                      <a:endParaRPr lang="en-US" sz="1800" b="0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800" b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sr-Latn-CS" sz="1800" b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sr-Cyrl-CS" sz="1800" b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470,9 </a:t>
                      </a:r>
                      <a:endParaRPr lang="en-US" sz="1800" b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sr-Latn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sr-Cyrl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677,8 </a:t>
                      </a:r>
                      <a:endParaRPr lang="en-US" sz="1800" b="0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800" b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sr-Latn-CS" sz="1800" b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sr-Cyrl-CS" sz="1800" b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689,4 </a:t>
                      </a:r>
                      <a:endParaRPr lang="en-US" sz="1800" b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2.813,3 </a:t>
                      </a:r>
                      <a:endParaRPr lang="en-US" sz="1800" b="0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CS" sz="1800" b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3.247,9</a:t>
                      </a:r>
                      <a:endParaRPr lang="en-US" sz="1800" b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34,3%</a:t>
                      </a:r>
                      <a:endParaRPr lang="en-US" sz="1800" b="0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88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Cyrl-CS" sz="1800" b="1" dirty="0">
                          <a:solidFill>
                            <a:srgbClr val="005380"/>
                          </a:solidFill>
                          <a:latin typeface="Arial Narrow" pitchFamily="34" charset="0"/>
                        </a:rPr>
                        <a:t>EFTA</a:t>
                      </a:r>
                      <a:endParaRPr lang="en-US" sz="1800" b="1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102,3 </a:t>
                      </a:r>
                      <a:endParaRPr lang="en-US" sz="1800" b="0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800" b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73,1 </a:t>
                      </a:r>
                      <a:endParaRPr lang="en-US" sz="1800" b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800" b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122,7 </a:t>
                      </a:r>
                      <a:endParaRPr lang="en-US" sz="1800" b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96,0 </a:t>
                      </a:r>
                      <a:endParaRPr lang="en-US" sz="1800" b="0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69,0 </a:t>
                      </a:r>
                      <a:endParaRPr lang="en-US" sz="1800" b="0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CS" sz="1800" b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90,6</a:t>
                      </a:r>
                      <a:endParaRPr lang="en-US" sz="1800" b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-11,4%</a:t>
                      </a:r>
                      <a:endParaRPr lang="en-US" sz="1800" b="0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689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Cyrl-CS" sz="1800" b="1" dirty="0">
                          <a:solidFill>
                            <a:srgbClr val="005380"/>
                          </a:solidFill>
                          <a:latin typeface="Arial Narrow" pitchFamily="34" charset="0"/>
                        </a:rPr>
                        <a:t>Ruska </a:t>
                      </a:r>
                      <a:r>
                        <a:rPr lang="sr-Cyrl-CS" sz="1800" b="1" dirty="0" smtClean="0">
                          <a:solidFill>
                            <a:srgbClr val="005380"/>
                          </a:solidFill>
                          <a:latin typeface="Arial Narrow" pitchFamily="34" charset="0"/>
                        </a:rPr>
                        <a:t>Fed</a:t>
                      </a:r>
                      <a:r>
                        <a:rPr lang="sr-Latn-CS" sz="1800" b="1" dirty="0" smtClean="0">
                          <a:solidFill>
                            <a:srgbClr val="005380"/>
                          </a:solidFill>
                          <a:latin typeface="Arial Narrow" pitchFamily="34" charset="0"/>
                        </a:rPr>
                        <a:t>eracija</a:t>
                      </a:r>
                      <a:endParaRPr lang="en-US" sz="1800" b="1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314,1 </a:t>
                      </a:r>
                      <a:endParaRPr lang="en-US" sz="1800" b="0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800" b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451,4 </a:t>
                      </a:r>
                      <a:endParaRPr lang="en-US" sz="1800" b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800" b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551,1 </a:t>
                      </a:r>
                      <a:endParaRPr lang="en-US" sz="1800" b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349,8 </a:t>
                      </a:r>
                      <a:endParaRPr lang="en-US" sz="1800" b="0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534,7 </a:t>
                      </a:r>
                      <a:endParaRPr lang="en-US" sz="1800" b="0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795,6</a:t>
                      </a:r>
                      <a:endParaRPr lang="en-US" sz="1800" b="0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153,3%</a:t>
                      </a:r>
                      <a:endParaRPr lang="en-US" sz="1800" b="0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77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Cyrl-CS" sz="1800" b="1" dirty="0">
                          <a:solidFill>
                            <a:srgbClr val="005380"/>
                          </a:solidFill>
                          <a:latin typeface="Arial Narrow" pitchFamily="34" charset="0"/>
                        </a:rPr>
                        <a:t>Belorusija</a:t>
                      </a:r>
                      <a:endParaRPr lang="en-US" sz="1800" b="1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15,1 </a:t>
                      </a:r>
                      <a:endParaRPr lang="en-US" sz="1800" b="0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12,8 </a:t>
                      </a:r>
                      <a:endParaRPr lang="en-US" sz="1800" b="0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800" b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15,7 </a:t>
                      </a:r>
                      <a:endParaRPr lang="en-US" sz="1800" b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19,9 </a:t>
                      </a:r>
                      <a:endParaRPr lang="en-US" sz="1800" b="0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41,0 </a:t>
                      </a:r>
                      <a:endParaRPr lang="en-US" sz="1800" b="0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52,0</a:t>
                      </a:r>
                      <a:endParaRPr lang="en-US" sz="1800" b="0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244,4%</a:t>
                      </a:r>
                      <a:endParaRPr lang="en-US" sz="1800" b="0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514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Cyrl-CS" sz="1800" b="1" dirty="0">
                          <a:solidFill>
                            <a:srgbClr val="005380"/>
                          </a:solidFill>
                          <a:latin typeface="Arial Narrow" pitchFamily="34" charset="0"/>
                        </a:rPr>
                        <a:t>Kazahstan </a:t>
                      </a:r>
                      <a:endParaRPr lang="en-US" sz="1800" b="1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5,5 </a:t>
                      </a:r>
                      <a:endParaRPr lang="en-US" sz="1800" b="0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CS" sz="1800" b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11,4 </a:t>
                      </a:r>
                      <a:endParaRPr lang="en-US" sz="1800" b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CS" sz="1800" b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11,8 </a:t>
                      </a:r>
                      <a:endParaRPr lang="en-US" sz="1800" b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CS" sz="1800" b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9,9 </a:t>
                      </a:r>
                      <a:endParaRPr lang="en-US" sz="1800" b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4,7 </a:t>
                      </a:r>
                      <a:endParaRPr lang="en-US" sz="1800" b="0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10,1</a:t>
                      </a:r>
                      <a:endParaRPr lang="en-US" sz="1800" b="0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83,6%</a:t>
                      </a:r>
                      <a:endParaRPr lang="en-US" sz="1800" b="0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88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Cyrl-CS" sz="1800" b="1" dirty="0">
                          <a:solidFill>
                            <a:srgbClr val="005380"/>
                          </a:solidFill>
                          <a:latin typeface="Arial Narrow" pitchFamily="34" charset="0"/>
                        </a:rPr>
                        <a:t>Turska</a:t>
                      </a:r>
                      <a:endParaRPr lang="en-US" sz="1800" b="1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38,7 </a:t>
                      </a:r>
                      <a:endParaRPr lang="en-US" sz="1800" b="0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58,7 </a:t>
                      </a:r>
                      <a:endParaRPr lang="en-US" sz="1800" b="0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45,1 </a:t>
                      </a:r>
                      <a:endParaRPr lang="en-US" sz="1800" b="0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45,1 </a:t>
                      </a:r>
                      <a:endParaRPr lang="en-US" sz="1800" b="0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88,0 </a:t>
                      </a:r>
                      <a:endParaRPr lang="en-US" sz="1800" b="0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183,0</a:t>
                      </a:r>
                      <a:endParaRPr lang="en-US" sz="1800" b="0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372,9%</a:t>
                      </a:r>
                      <a:endParaRPr lang="en-US" sz="1800" b="0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88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 b="1" dirty="0" smtClean="0">
                          <a:solidFill>
                            <a:srgbClr val="005380"/>
                          </a:solidFill>
                          <a:latin typeface="Arial Narrow" pitchFamily="34" charset="0"/>
                        </a:rPr>
                        <a:t>SVET</a:t>
                      </a:r>
                      <a:endParaRPr lang="en-US" sz="1800" b="1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sr-Latn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.466</a:t>
                      </a:r>
                      <a:r>
                        <a:rPr lang="sr-Cyrl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sr-Latn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8 </a:t>
                      </a:r>
                      <a:endParaRPr lang="en-US" sz="1800" b="0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8.837</a:t>
                      </a:r>
                      <a:r>
                        <a:rPr lang="sr-Cyrl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sr-Latn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9 </a:t>
                      </a:r>
                      <a:endParaRPr lang="en-US" sz="1800" b="0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sr-Latn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1.046</a:t>
                      </a:r>
                      <a:r>
                        <a:rPr lang="sr-Cyrl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sr-Latn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3 </a:t>
                      </a:r>
                      <a:endParaRPr lang="en-US" sz="1800" b="0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sr-Latn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sr-Cyrl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34</a:t>
                      </a:r>
                      <a:r>
                        <a:rPr lang="sr-Latn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sr-Cyrl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sr-Latn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3 </a:t>
                      </a:r>
                      <a:endParaRPr lang="en-US" sz="1800" b="0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9.79</a:t>
                      </a:r>
                      <a:r>
                        <a:rPr lang="sr-Latn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sr-Latn-C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8 </a:t>
                      </a:r>
                      <a:endParaRPr lang="en-US" sz="1800" b="0" dirty="0">
                        <a:solidFill>
                          <a:srgbClr val="00538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11.857,0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solidFill>
                            <a:srgbClr val="00538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83,4%</a:t>
                      </a: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2188" y="5805264"/>
            <a:ext cx="6712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dirty="0">
                <a:solidFill>
                  <a:srgbClr val="005380"/>
                </a:solidFill>
                <a:latin typeface="Arial Narrow" pitchFamily="34" charset="0"/>
              </a:rPr>
              <a:t>Izvor: P</a:t>
            </a:r>
            <a:r>
              <a:rPr lang="sr-Latn-CS" dirty="0">
                <a:solidFill>
                  <a:srgbClr val="005380"/>
                </a:solidFill>
                <a:latin typeface="Arial Narrow" pitchFamily="34" charset="0"/>
              </a:rPr>
              <a:t>rivredna komora </a:t>
            </a:r>
            <a:r>
              <a:rPr lang="sr-Cyrl-CS" dirty="0">
                <a:solidFill>
                  <a:srgbClr val="005380"/>
                </a:solidFill>
                <a:latin typeface="Arial Narrow" pitchFamily="34" charset="0"/>
              </a:rPr>
              <a:t>S</a:t>
            </a:r>
            <a:r>
              <a:rPr lang="sr-Latn-CS" dirty="0">
                <a:solidFill>
                  <a:srgbClr val="005380"/>
                </a:solidFill>
                <a:latin typeface="Arial Narrow" pitchFamily="34" charset="0"/>
              </a:rPr>
              <a:t>rbije</a:t>
            </a:r>
            <a:r>
              <a:rPr lang="en-US" dirty="0">
                <a:solidFill>
                  <a:srgbClr val="005380"/>
                </a:solidFill>
                <a:latin typeface="Arial Narrow" pitchFamily="34" charset="0"/>
              </a:rPr>
              <a:t> </a:t>
            </a:r>
            <a:r>
              <a:rPr lang="en-US" dirty="0" err="1">
                <a:solidFill>
                  <a:srgbClr val="005380"/>
                </a:solidFill>
                <a:latin typeface="Arial Narrow" pitchFamily="34" charset="0"/>
              </a:rPr>
              <a:t>i</a:t>
            </a:r>
            <a:r>
              <a:rPr lang="en-US" dirty="0">
                <a:solidFill>
                  <a:srgbClr val="005380"/>
                </a:solidFill>
                <a:latin typeface="Arial Narrow" pitchFamily="34" charset="0"/>
              </a:rPr>
              <a:t> </a:t>
            </a:r>
            <a:r>
              <a:rPr lang="sr-Cyrl-CS" dirty="0">
                <a:solidFill>
                  <a:srgbClr val="005380"/>
                </a:solidFill>
                <a:latin typeface="Arial Narrow" pitchFamily="34" charset="0"/>
              </a:rPr>
              <a:t>Uprave carina Srbije</a:t>
            </a:r>
            <a:r>
              <a:rPr lang="en-US" dirty="0">
                <a:solidFill>
                  <a:srgbClr val="005380"/>
                </a:solidFill>
                <a:latin typeface="Arial Narrow" pitchFamily="34" charset="0"/>
              </a:rPr>
              <a:t>, mart </a:t>
            </a:r>
            <a:r>
              <a:rPr lang="en-US" dirty="0" smtClean="0">
                <a:solidFill>
                  <a:srgbClr val="005380"/>
                </a:solidFill>
                <a:latin typeface="Arial Narrow" pitchFamily="34" charset="0"/>
              </a:rPr>
              <a:t>2012. </a:t>
            </a:r>
            <a:r>
              <a:rPr lang="en-US" dirty="0" err="1" smtClean="0">
                <a:solidFill>
                  <a:srgbClr val="005380"/>
                </a:solidFill>
                <a:latin typeface="Arial Narrow" pitchFamily="34" charset="0"/>
              </a:rPr>
              <a:t>godine</a:t>
            </a:r>
            <a:endParaRPr lang="sr-Latn-CS" dirty="0">
              <a:solidFill>
                <a:srgbClr val="00538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508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79512" y="838200"/>
            <a:ext cx="8136904" cy="497498"/>
            <a:chOff x="12059" y="-23813"/>
            <a:chExt cx="2081198" cy="486972"/>
          </a:xfrm>
        </p:grpSpPr>
        <p:sp>
          <p:nvSpPr>
            <p:cNvPr id="5" name="Rounded Rectangle 4"/>
            <p:cNvSpPr/>
            <p:nvPr/>
          </p:nvSpPr>
          <p:spPr>
            <a:xfrm>
              <a:off x="12059" y="351"/>
              <a:ext cx="2081198" cy="456848"/>
            </a:xfrm>
            <a:prstGeom prst="roundRect">
              <a:avLst/>
            </a:prstGeom>
            <a:solidFill>
              <a:srgbClr val="1D537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21817" y="-23813"/>
              <a:ext cx="2071440" cy="486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anchor="ctr"/>
            <a:lstStyle/>
            <a:p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16148" y="896192"/>
            <a:ext cx="86043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kern="0" dirty="0" smtClean="0">
                <a:solidFill>
                  <a:schemeClr val="bg1"/>
                </a:solidFill>
                <a:latin typeface="Arial Narrow" pitchFamily="34" charset="0"/>
              </a:rPr>
              <a:t>SPORAZUM O SLOBODNOJ TRGOVINI IZMEĐU SRBIJE</a:t>
            </a:r>
            <a:r>
              <a:rPr lang="x-none" sz="2000" b="1" kern="0" smtClean="0">
                <a:solidFill>
                  <a:schemeClr val="bg1"/>
                </a:solidFill>
                <a:latin typeface="Arial Narrow" pitchFamily="34" charset="0"/>
              </a:rPr>
              <a:t> I </a:t>
            </a:r>
            <a:r>
              <a:rPr lang="en-US" sz="2000" b="1" kern="0" dirty="0" smtClean="0">
                <a:solidFill>
                  <a:schemeClr val="bg1"/>
                </a:solidFill>
                <a:latin typeface="Arial Narrow" pitchFamily="34" charset="0"/>
              </a:rPr>
              <a:t>RUSKE FEDERACIJE </a:t>
            </a:r>
            <a:endParaRPr lang="en-US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4032250" cy="5112568"/>
          </a:xfrm>
          <a:ln>
            <a:noFill/>
          </a:ln>
        </p:spPr>
        <p:txBody>
          <a:bodyPr/>
          <a:lstStyle/>
          <a:p>
            <a:pPr algn="just" eaLnBrk="1" hangingPunct="1">
              <a:buClr>
                <a:srgbClr val="C00000"/>
              </a:buClr>
              <a:buFont typeface="Wingdings" pitchFamily="2" charset="2"/>
              <a:buChar char="Ø"/>
            </a:pPr>
            <a:endParaRPr lang="sr-Latn-CS" sz="1800" dirty="0" smtClean="0">
              <a:solidFill>
                <a:srgbClr val="005380"/>
              </a:solidFill>
            </a:endParaRPr>
          </a:p>
          <a:p>
            <a:pPr algn="just" eaLnBrk="1" hangingPunct="1">
              <a:buClr>
                <a:srgbClr val="C00000"/>
              </a:buClr>
              <a:buFont typeface="Wingdings" pitchFamily="2" charset="2"/>
              <a:buChar char="Ø"/>
            </a:pPr>
            <a:r>
              <a:rPr lang="sr-Latn-CS" sz="1800" b="1" dirty="0" smtClean="0">
                <a:solidFill>
                  <a:srgbClr val="005380"/>
                </a:solidFill>
              </a:rPr>
              <a:t>U srpskom izvozu </a:t>
            </a:r>
            <a:r>
              <a:rPr lang="sr-Latn-CS" sz="1800" dirty="0" smtClean="0">
                <a:solidFill>
                  <a:srgbClr val="005380"/>
                </a:solidFill>
              </a:rPr>
              <a:t>c</a:t>
            </a:r>
            <a:r>
              <a:rPr lang="en-US" sz="1800" dirty="0" err="1" smtClean="0">
                <a:solidFill>
                  <a:srgbClr val="005380"/>
                </a:solidFill>
              </a:rPr>
              <a:t>arina</a:t>
            </a:r>
            <a:r>
              <a:rPr lang="en-US" sz="1800" dirty="0" smtClean="0">
                <a:solidFill>
                  <a:srgbClr val="005380"/>
                </a:solidFill>
              </a:rPr>
              <a:t> se </a:t>
            </a:r>
            <a:r>
              <a:rPr lang="en-US" sz="1800" dirty="0" err="1" smtClean="0">
                <a:solidFill>
                  <a:srgbClr val="005380"/>
                </a:solidFill>
              </a:rPr>
              <a:t>plaća</a:t>
            </a:r>
            <a:r>
              <a:rPr lang="sr-Latn-CS" sz="1800" dirty="0" smtClean="0">
                <a:solidFill>
                  <a:srgbClr val="005380"/>
                </a:solidFill>
              </a:rPr>
              <a:t> na</a:t>
            </a:r>
          </a:p>
          <a:p>
            <a:pPr algn="just" eaLnBrk="1" hangingPunct="1">
              <a:buClr>
                <a:srgbClr val="C00000"/>
              </a:buClr>
              <a:buFont typeface="Wingdings" pitchFamily="2" charset="2"/>
              <a:buChar char="Ø"/>
            </a:pPr>
            <a:endParaRPr lang="sr-Latn-CS" sz="1800" dirty="0" smtClean="0">
              <a:solidFill>
                <a:srgbClr val="005380"/>
              </a:solidFill>
            </a:endParaRPr>
          </a:p>
          <a:p>
            <a:pPr lvl="1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x-none" sz="1800" dirty="0" smtClean="0">
                <a:solidFill>
                  <a:srgbClr val="005380"/>
                </a:solidFill>
              </a:rPr>
              <a:t>Ž</a:t>
            </a:r>
            <a:r>
              <a:rPr lang="en-US" sz="1800" dirty="0" err="1" smtClean="0">
                <a:solidFill>
                  <a:srgbClr val="005380"/>
                </a:solidFill>
              </a:rPr>
              <a:t>ivin</a:t>
            </a:r>
            <a:r>
              <a:rPr lang="sr-Latn-CS" sz="1800" dirty="0" smtClean="0">
                <a:solidFill>
                  <a:srgbClr val="005380"/>
                </a:solidFill>
              </a:rPr>
              <a:t>sko meso</a:t>
            </a:r>
          </a:p>
          <a:p>
            <a:pPr lvl="1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x-none" sz="1800" dirty="0" smtClean="0">
                <a:solidFill>
                  <a:srgbClr val="005380"/>
                </a:solidFill>
              </a:rPr>
              <a:t>P</a:t>
            </a:r>
            <a:r>
              <a:rPr lang="en-US" sz="1800" dirty="0" err="1" smtClean="0">
                <a:solidFill>
                  <a:srgbClr val="005380"/>
                </a:solidFill>
              </a:rPr>
              <a:t>ojedine</a:t>
            </a:r>
            <a:r>
              <a:rPr lang="en-US" sz="1800" dirty="0" smtClean="0">
                <a:solidFill>
                  <a:srgbClr val="005380"/>
                </a:solidFill>
              </a:rPr>
              <a:t> </a:t>
            </a:r>
            <a:r>
              <a:rPr lang="en-US" sz="1800" dirty="0" err="1" smtClean="0">
                <a:solidFill>
                  <a:srgbClr val="005380"/>
                </a:solidFill>
              </a:rPr>
              <a:t>pozicije</a:t>
            </a:r>
            <a:r>
              <a:rPr lang="en-US" sz="1800" dirty="0" smtClean="0">
                <a:solidFill>
                  <a:srgbClr val="005380"/>
                </a:solidFill>
              </a:rPr>
              <a:t> </a:t>
            </a:r>
            <a:r>
              <a:rPr lang="en-US" sz="1800" dirty="0" err="1" smtClean="0">
                <a:solidFill>
                  <a:srgbClr val="005380"/>
                </a:solidFill>
              </a:rPr>
              <a:t>sira</a:t>
            </a:r>
            <a:endParaRPr lang="sr-Latn-CS" sz="1800" dirty="0" smtClean="0">
              <a:solidFill>
                <a:srgbClr val="005380"/>
              </a:solidFill>
            </a:endParaRPr>
          </a:p>
          <a:p>
            <a:pPr lvl="1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x-none" sz="1800" dirty="0" smtClean="0">
                <a:solidFill>
                  <a:srgbClr val="005380"/>
                </a:solidFill>
              </a:rPr>
              <a:t>Š</a:t>
            </a:r>
            <a:r>
              <a:rPr lang="en-US" sz="1800" dirty="0" err="1" smtClean="0">
                <a:solidFill>
                  <a:srgbClr val="005380"/>
                </a:solidFill>
              </a:rPr>
              <a:t>ećer</a:t>
            </a:r>
            <a:endParaRPr lang="sr-Latn-CS" sz="1800" dirty="0" smtClean="0">
              <a:solidFill>
                <a:srgbClr val="005380"/>
              </a:solidFill>
            </a:endParaRPr>
          </a:p>
          <a:p>
            <a:pPr lvl="1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x-none" sz="1800" dirty="0" smtClean="0">
                <a:solidFill>
                  <a:srgbClr val="005380"/>
                </a:solidFill>
              </a:rPr>
              <a:t>P</a:t>
            </a:r>
            <a:r>
              <a:rPr lang="en-US" sz="1800" dirty="0" err="1" smtClean="0">
                <a:solidFill>
                  <a:srgbClr val="005380"/>
                </a:solidFill>
              </a:rPr>
              <a:t>enušavo</a:t>
            </a:r>
            <a:r>
              <a:rPr lang="en-US" sz="1800" dirty="0" smtClean="0">
                <a:solidFill>
                  <a:srgbClr val="005380"/>
                </a:solidFill>
              </a:rPr>
              <a:t> vino</a:t>
            </a:r>
            <a:endParaRPr lang="sr-Latn-CS" sz="1800" dirty="0" smtClean="0">
              <a:solidFill>
                <a:srgbClr val="005380"/>
              </a:solidFill>
            </a:endParaRPr>
          </a:p>
          <a:p>
            <a:pPr lvl="1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x-none" sz="1800" dirty="0" smtClean="0">
                <a:solidFill>
                  <a:srgbClr val="005380"/>
                </a:solidFill>
              </a:rPr>
              <a:t>E</a:t>
            </a:r>
            <a:r>
              <a:rPr lang="en-US" sz="1800" dirty="0" err="1" smtClean="0">
                <a:solidFill>
                  <a:srgbClr val="005380"/>
                </a:solidFill>
              </a:rPr>
              <a:t>til</a:t>
            </a:r>
            <a:r>
              <a:rPr lang="en-US" sz="1800" dirty="0" smtClean="0">
                <a:solidFill>
                  <a:srgbClr val="005380"/>
                </a:solidFill>
              </a:rPr>
              <a:t> </a:t>
            </a:r>
            <a:r>
              <a:rPr lang="en-US" sz="1800" dirty="0" err="1" smtClean="0">
                <a:solidFill>
                  <a:srgbClr val="005380"/>
                </a:solidFill>
              </a:rPr>
              <a:t>alkohol</a:t>
            </a:r>
            <a:endParaRPr lang="sr-Latn-CS" sz="1800" dirty="0" smtClean="0">
              <a:solidFill>
                <a:srgbClr val="005380"/>
              </a:solidFill>
            </a:endParaRPr>
          </a:p>
          <a:p>
            <a:pPr lvl="1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x-none" sz="1800" dirty="0" smtClean="0">
                <a:solidFill>
                  <a:srgbClr val="005380"/>
                </a:solidFill>
              </a:rPr>
              <a:t>C</a:t>
            </a:r>
            <a:r>
              <a:rPr lang="en-US" sz="1800" dirty="0" err="1" smtClean="0">
                <a:solidFill>
                  <a:srgbClr val="005380"/>
                </a:solidFill>
              </a:rPr>
              <a:t>igarete</a:t>
            </a:r>
            <a:endParaRPr lang="sr-Latn-CS" sz="1800" dirty="0" smtClean="0">
              <a:solidFill>
                <a:srgbClr val="005380"/>
              </a:solidFill>
            </a:endParaRPr>
          </a:p>
          <a:p>
            <a:pPr lvl="1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x-none" sz="1800" dirty="0" smtClean="0">
                <a:solidFill>
                  <a:srgbClr val="005380"/>
                </a:solidFill>
              </a:rPr>
              <a:t>P</a:t>
            </a:r>
            <a:r>
              <a:rPr lang="en-US" sz="1800" dirty="0" err="1" smtClean="0">
                <a:solidFill>
                  <a:srgbClr val="005380"/>
                </a:solidFill>
              </a:rPr>
              <a:t>redivo</a:t>
            </a:r>
            <a:r>
              <a:rPr lang="sr-Latn-CS" sz="1800" dirty="0" smtClean="0">
                <a:solidFill>
                  <a:srgbClr val="005380"/>
                </a:solidFill>
              </a:rPr>
              <a:t> i tkanine</a:t>
            </a:r>
            <a:r>
              <a:rPr lang="en-US" sz="1800" dirty="0" smtClean="0">
                <a:solidFill>
                  <a:srgbClr val="005380"/>
                </a:solidFill>
              </a:rPr>
              <a:t> od </a:t>
            </a:r>
            <a:r>
              <a:rPr lang="en-US" sz="1800" dirty="0" err="1" smtClean="0">
                <a:solidFill>
                  <a:srgbClr val="005380"/>
                </a:solidFill>
              </a:rPr>
              <a:t>pamuka</a:t>
            </a:r>
            <a:endParaRPr lang="sr-Latn-CS" sz="1800" dirty="0" smtClean="0">
              <a:solidFill>
                <a:srgbClr val="005380"/>
              </a:solidFill>
            </a:endParaRPr>
          </a:p>
          <a:p>
            <a:pPr lvl="1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x-none" sz="1800" dirty="0" smtClean="0">
                <a:solidFill>
                  <a:srgbClr val="005380"/>
                </a:solidFill>
              </a:rPr>
              <a:t>T</a:t>
            </a:r>
            <a:r>
              <a:rPr lang="en-US" sz="1800" dirty="0" err="1" smtClean="0">
                <a:solidFill>
                  <a:srgbClr val="005380"/>
                </a:solidFill>
              </a:rPr>
              <a:t>raktore</a:t>
            </a:r>
            <a:endParaRPr lang="sr-Latn-CS" sz="1800" dirty="0" smtClean="0">
              <a:solidFill>
                <a:srgbClr val="005380"/>
              </a:solidFill>
            </a:endParaRPr>
          </a:p>
          <a:p>
            <a:pPr lvl="1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x-none" sz="1800" dirty="0" smtClean="0">
                <a:solidFill>
                  <a:srgbClr val="005380"/>
                </a:solidFill>
              </a:rPr>
              <a:t>P</a:t>
            </a:r>
            <a:r>
              <a:rPr lang="en-US" sz="1800" dirty="0" err="1" smtClean="0">
                <a:solidFill>
                  <a:srgbClr val="005380"/>
                </a:solidFill>
              </a:rPr>
              <a:t>utničke</a:t>
            </a:r>
            <a:r>
              <a:rPr lang="en-US" sz="1800" dirty="0" smtClean="0">
                <a:solidFill>
                  <a:srgbClr val="005380"/>
                </a:solidFill>
              </a:rPr>
              <a:t> automobile </a:t>
            </a:r>
            <a:endParaRPr lang="sr-Latn-CS" sz="1800" dirty="0" smtClean="0">
              <a:solidFill>
                <a:srgbClr val="005380"/>
              </a:solidFill>
            </a:endParaRPr>
          </a:p>
          <a:p>
            <a:pPr lvl="1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x-none" sz="1800" dirty="0" smtClean="0">
                <a:solidFill>
                  <a:srgbClr val="005380"/>
                </a:solidFill>
              </a:rPr>
              <a:t>U</a:t>
            </a:r>
            <a:r>
              <a:rPr lang="en-US" sz="1800" dirty="0" err="1" smtClean="0">
                <a:solidFill>
                  <a:srgbClr val="005380"/>
                </a:solidFill>
              </a:rPr>
              <a:t>potrebljavana</a:t>
            </a:r>
            <a:r>
              <a:rPr lang="en-US" sz="1800" dirty="0" smtClean="0">
                <a:solidFill>
                  <a:srgbClr val="005380"/>
                </a:solidFill>
              </a:rPr>
              <a:t> </a:t>
            </a:r>
            <a:r>
              <a:rPr lang="en-US" sz="1800" dirty="0" err="1" smtClean="0">
                <a:solidFill>
                  <a:srgbClr val="005380"/>
                </a:solidFill>
              </a:rPr>
              <a:t>motorna</a:t>
            </a:r>
            <a:r>
              <a:rPr lang="en-US" sz="1800" dirty="0" smtClean="0">
                <a:solidFill>
                  <a:srgbClr val="005380"/>
                </a:solidFill>
              </a:rPr>
              <a:t> </a:t>
            </a:r>
            <a:r>
              <a:rPr lang="en-US" sz="1800" dirty="0" err="1" smtClean="0">
                <a:solidFill>
                  <a:srgbClr val="005380"/>
                </a:solidFill>
              </a:rPr>
              <a:t>vozila</a:t>
            </a:r>
            <a:endParaRPr lang="en-US" sz="1800" dirty="0" smtClean="0">
              <a:solidFill>
                <a:srgbClr val="005380"/>
              </a:solidFill>
            </a:endParaRPr>
          </a:p>
          <a:p>
            <a:pPr algn="just" eaLnBrk="1" hangingPunct="1">
              <a:buFontTx/>
              <a:buNone/>
            </a:pPr>
            <a:endParaRPr lang="en-US" sz="1800" dirty="0" smtClean="0">
              <a:latin typeface="Calibri" pitchFamily="34" charset="0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284217" y="1412776"/>
            <a:ext cx="438467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sr-Latn-CS" kern="0" dirty="0">
              <a:solidFill>
                <a:srgbClr val="005380"/>
              </a:solidFill>
              <a:latin typeface="Arial Narrow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sr-Latn-CS" b="1" kern="0" dirty="0">
                <a:solidFill>
                  <a:srgbClr val="005380"/>
                </a:solidFill>
                <a:latin typeface="Arial Narrow" pitchFamily="34" charset="0"/>
              </a:rPr>
              <a:t>U ruskom izvozu </a:t>
            </a:r>
            <a:r>
              <a:rPr lang="sr-Latn-CS" kern="0" dirty="0">
                <a:solidFill>
                  <a:srgbClr val="005380"/>
                </a:solidFill>
                <a:latin typeface="Arial Narrow" pitchFamily="34" charset="0"/>
              </a:rPr>
              <a:t>c</a:t>
            </a:r>
            <a:r>
              <a:rPr lang="en-US" kern="0" dirty="0" err="1">
                <a:solidFill>
                  <a:srgbClr val="005380"/>
                </a:solidFill>
                <a:latin typeface="Arial Narrow" pitchFamily="34" charset="0"/>
              </a:rPr>
              <a:t>arina</a:t>
            </a:r>
            <a:r>
              <a:rPr lang="en-US" kern="0" dirty="0">
                <a:solidFill>
                  <a:srgbClr val="005380"/>
                </a:solidFill>
                <a:latin typeface="Arial Narrow" pitchFamily="34" charset="0"/>
              </a:rPr>
              <a:t> se </a:t>
            </a:r>
            <a:r>
              <a:rPr lang="en-US" kern="0" dirty="0" err="1">
                <a:solidFill>
                  <a:srgbClr val="005380"/>
                </a:solidFill>
                <a:latin typeface="Arial Narrow" pitchFamily="34" charset="0"/>
              </a:rPr>
              <a:t>plaća</a:t>
            </a:r>
            <a:r>
              <a:rPr lang="sr-Latn-CS" kern="0" dirty="0">
                <a:solidFill>
                  <a:srgbClr val="005380"/>
                </a:solidFill>
                <a:latin typeface="Arial Narrow" pitchFamily="34" charset="0"/>
              </a:rPr>
              <a:t> </a:t>
            </a:r>
            <a:r>
              <a:rPr lang="sr-Latn-CS" kern="0" dirty="0" smtClean="0">
                <a:solidFill>
                  <a:srgbClr val="005380"/>
                </a:solidFill>
                <a:latin typeface="Arial Narrow" pitchFamily="34" charset="0"/>
              </a:rPr>
              <a:t>na</a:t>
            </a:r>
            <a:endParaRPr lang="sr-Latn-CS" kern="0" dirty="0">
              <a:solidFill>
                <a:srgbClr val="005380"/>
              </a:solidFill>
              <a:latin typeface="Arial Narrow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sr-Latn-CS" kern="0" dirty="0">
              <a:solidFill>
                <a:srgbClr val="005380"/>
              </a:solidFill>
              <a:latin typeface="Arial Narrow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sr-Latn-CS" kern="0" dirty="0" smtClean="0">
                <a:solidFill>
                  <a:srgbClr val="005380"/>
                </a:solidFill>
                <a:latin typeface="Arial Narrow" pitchFamily="34" charset="0"/>
              </a:rPr>
              <a:t>Pneumatske </a:t>
            </a:r>
            <a:r>
              <a:rPr lang="sr-Latn-CS" kern="0" dirty="0">
                <a:solidFill>
                  <a:srgbClr val="005380"/>
                </a:solidFill>
                <a:latin typeface="Arial Narrow" pitchFamily="34" charset="0"/>
              </a:rPr>
              <a:t>gume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sr-Latn-CS" kern="0" dirty="0" smtClean="0">
                <a:solidFill>
                  <a:srgbClr val="005380"/>
                </a:solidFill>
                <a:latin typeface="Arial Narrow" pitchFamily="34" charset="0"/>
              </a:rPr>
              <a:t>Slavine</a:t>
            </a:r>
            <a:r>
              <a:rPr lang="sr-Latn-CS" kern="0" dirty="0">
                <a:solidFill>
                  <a:srgbClr val="005380"/>
                </a:solidFill>
                <a:latin typeface="Arial Narrow" pitchFamily="34" charset="0"/>
              </a:rPr>
              <a:t>, ventile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sr-Latn-CS" kern="0" dirty="0" smtClean="0">
                <a:solidFill>
                  <a:srgbClr val="005380"/>
                </a:solidFill>
                <a:latin typeface="Arial Narrow" pitchFamily="34" charset="0"/>
              </a:rPr>
              <a:t>Traktore</a:t>
            </a:r>
            <a:endParaRPr lang="sr-Latn-CS" kern="0" dirty="0">
              <a:solidFill>
                <a:srgbClr val="005380"/>
              </a:solidFill>
              <a:latin typeface="Arial Narrow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sr-Latn-CS" kern="0" dirty="0" smtClean="0">
                <a:solidFill>
                  <a:srgbClr val="005380"/>
                </a:solidFill>
                <a:latin typeface="Arial Narrow" pitchFamily="34" charset="0"/>
              </a:rPr>
              <a:t>Motorna </a:t>
            </a:r>
            <a:r>
              <a:rPr lang="sr-Latn-CS" kern="0" dirty="0">
                <a:solidFill>
                  <a:srgbClr val="005380"/>
                </a:solidFill>
                <a:latin typeface="Arial Narrow" pitchFamily="34" charset="0"/>
              </a:rPr>
              <a:t>vozila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sr-Latn-CS" kern="0" dirty="0">
              <a:solidFill>
                <a:srgbClr val="005380"/>
              </a:solidFill>
              <a:latin typeface="Arial Narrow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sr-Latn-CS" b="1" kern="0" dirty="0">
                <a:solidFill>
                  <a:srgbClr val="005380"/>
                </a:solidFill>
                <a:latin typeface="Arial Narrow" pitchFamily="34" charset="0"/>
              </a:rPr>
              <a:t>D</a:t>
            </a:r>
            <a:r>
              <a:rPr lang="en-US" b="1" kern="0" dirty="0" err="1">
                <a:solidFill>
                  <a:srgbClr val="005380"/>
                </a:solidFill>
                <a:latin typeface="Arial Narrow" pitchFamily="34" charset="0"/>
              </a:rPr>
              <a:t>okaz</a:t>
            </a:r>
            <a:r>
              <a:rPr lang="sr-Latn-CS" b="1" kern="0" dirty="0" smtClean="0">
                <a:solidFill>
                  <a:srgbClr val="005380"/>
                </a:solidFill>
                <a:latin typeface="Arial Narrow" pitchFamily="34" charset="0"/>
              </a:rPr>
              <a:t>i</a:t>
            </a:r>
            <a:r>
              <a:rPr lang="en-US" b="1" kern="0" dirty="0" smtClean="0">
                <a:solidFill>
                  <a:srgbClr val="005380"/>
                </a:solidFill>
                <a:latin typeface="Arial Narrow" pitchFamily="34" charset="0"/>
              </a:rPr>
              <a:t>/</a:t>
            </a:r>
            <a:r>
              <a:rPr lang="sr-Latn-CS" b="1" kern="0" dirty="0" smtClean="0">
                <a:solidFill>
                  <a:srgbClr val="005380"/>
                </a:solidFill>
                <a:latin typeface="Arial Narrow" pitchFamily="34" charset="0"/>
              </a:rPr>
              <a:t>isprave</a:t>
            </a:r>
            <a:r>
              <a:rPr lang="en-US" b="1" kern="0" dirty="0" smtClean="0">
                <a:solidFill>
                  <a:srgbClr val="005380"/>
                </a:solidFill>
                <a:latin typeface="Arial Narrow" pitchFamily="34" charset="0"/>
              </a:rPr>
              <a:t> </a:t>
            </a:r>
            <a:endParaRPr lang="x-none" b="1" kern="0" dirty="0">
              <a:solidFill>
                <a:srgbClr val="005380"/>
              </a:solidFill>
              <a:latin typeface="Arial Narrow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sr-Latn-CS" b="1" kern="0" dirty="0">
              <a:solidFill>
                <a:srgbClr val="005380"/>
              </a:solidFill>
              <a:latin typeface="Arial Narrow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x-none" kern="0" dirty="0" smtClean="0">
                <a:solidFill>
                  <a:srgbClr val="005380"/>
                </a:solidFill>
                <a:latin typeface="Arial Narrow" pitchFamily="34" charset="0"/>
              </a:rPr>
              <a:t>S</a:t>
            </a:r>
            <a:r>
              <a:rPr lang="en-US" kern="0" dirty="0" err="1" smtClean="0">
                <a:solidFill>
                  <a:srgbClr val="005380"/>
                </a:solidFill>
                <a:latin typeface="Arial Narrow" pitchFamily="34" charset="0"/>
              </a:rPr>
              <a:t>ertifikat</a:t>
            </a:r>
            <a:r>
              <a:rPr lang="en-US" kern="0" dirty="0" smtClean="0">
                <a:solidFill>
                  <a:srgbClr val="005380"/>
                </a:solidFill>
                <a:latin typeface="Arial Narrow" pitchFamily="34" charset="0"/>
              </a:rPr>
              <a:t> </a:t>
            </a:r>
            <a:r>
              <a:rPr lang="sr-Latn-CS" kern="0" dirty="0" smtClean="0">
                <a:solidFill>
                  <a:srgbClr val="005380"/>
                </a:solidFill>
                <a:latin typeface="Arial Narrow" pitchFamily="34" charset="0"/>
              </a:rPr>
              <a:t> </a:t>
            </a:r>
            <a:r>
              <a:rPr lang="en-US" kern="0" dirty="0">
                <a:solidFill>
                  <a:srgbClr val="005380"/>
                </a:solidFill>
                <a:latin typeface="Arial Narrow" pitchFamily="34" charset="0"/>
              </a:rPr>
              <a:t>Form CT-2</a:t>
            </a:r>
            <a:endParaRPr lang="sr-Latn-CS" kern="0" dirty="0">
              <a:solidFill>
                <a:srgbClr val="005380"/>
              </a:solidFill>
              <a:latin typeface="Arial Narrow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sr-Latn-CS" kern="0" dirty="0" smtClean="0">
                <a:solidFill>
                  <a:srgbClr val="005380"/>
                </a:solidFill>
                <a:latin typeface="Arial Narrow" pitchFamily="34" charset="0"/>
              </a:rPr>
              <a:t>Deklaracija </a:t>
            </a:r>
            <a:r>
              <a:rPr lang="sr-Latn-CS" kern="0" dirty="0">
                <a:solidFill>
                  <a:srgbClr val="005380"/>
                </a:solidFill>
                <a:latin typeface="Arial Narrow" pitchFamily="34" charset="0"/>
              </a:rPr>
              <a:t>za </a:t>
            </a:r>
            <a:r>
              <a:rPr lang="en-US" kern="0" dirty="0" err="1">
                <a:solidFill>
                  <a:srgbClr val="005380"/>
                </a:solidFill>
                <a:latin typeface="Arial Narrow" pitchFamily="34" charset="0"/>
              </a:rPr>
              <a:t>pošiljke</a:t>
            </a:r>
            <a:r>
              <a:rPr lang="en-US" kern="0" dirty="0">
                <a:solidFill>
                  <a:srgbClr val="005380"/>
                </a:solidFill>
                <a:latin typeface="Arial Narrow" pitchFamily="34" charset="0"/>
              </a:rPr>
              <a:t> </a:t>
            </a:r>
            <a:r>
              <a:rPr lang="sr-Latn-CS" kern="0" dirty="0">
                <a:solidFill>
                  <a:srgbClr val="005380"/>
                </a:solidFill>
                <a:latin typeface="Arial Narrow" pitchFamily="34" charset="0"/>
              </a:rPr>
              <a:t> do </a:t>
            </a:r>
            <a:r>
              <a:rPr lang="en-US" kern="0" dirty="0">
                <a:solidFill>
                  <a:srgbClr val="005380"/>
                </a:solidFill>
                <a:latin typeface="Arial Narrow" pitchFamily="34" charset="0"/>
              </a:rPr>
              <a:t>5.000 USD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3200" kern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886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79512" y="838200"/>
            <a:ext cx="7272411" cy="497498"/>
            <a:chOff x="12059" y="-23813"/>
            <a:chExt cx="2081198" cy="486972"/>
          </a:xfrm>
        </p:grpSpPr>
        <p:sp>
          <p:nvSpPr>
            <p:cNvPr id="5" name="Rounded Rectangle 4"/>
            <p:cNvSpPr/>
            <p:nvPr/>
          </p:nvSpPr>
          <p:spPr>
            <a:xfrm>
              <a:off x="12059" y="351"/>
              <a:ext cx="2081198" cy="456848"/>
            </a:xfrm>
            <a:prstGeom prst="roundRect">
              <a:avLst/>
            </a:prstGeom>
            <a:solidFill>
              <a:srgbClr val="1D537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21817" y="-23813"/>
              <a:ext cx="2071440" cy="486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anchor="ctr"/>
            <a:lstStyle/>
            <a:p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00106" y="911581"/>
            <a:ext cx="8404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kern="0" dirty="0" smtClean="0">
                <a:solidFill>
                  <a:schemeClr val="bg1"/>
                </a:solidFill>
                <a:latin typeface="Arial Narrow" pitchFamily="34" charset="0"/>
              </a:rPr>
              <a:t>SPORAZUM O SLOBODNOJ TRGOVINI IZMEĐU SRBIJE</a:t>
            </a:r>
            <a:r>
              <a:rPr lang="x-none" sz="2000" b="1" kern="0" smtClean="0">
                <a:solidFill>
                  <a:schemeClr val="bg1"/>
                </a:solidFill>
                <a:latin typeface="Arial Narrow" pitchFamily="34" charset="0"/>
              </a:rPr>
              <a:t> I  BELORUSIJE</a:t>
            </a:r>
            <a:r>
              <a:rPr lang="en-US" sz="2000" b="1" kern="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7504" y="1485031"/>
            <a:ext cx="5688012" cy="5040313"/>
          </a:xfrm>
        </p:spPr>
        <p:txBody>
          <a:bodyPr/>
          <a:lstStyle/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endParaRPr lang="sr-Latn-CS" sz="1800" dirty="0" smtClean="0">
              <a:solidFill>
                <a:srgbClr val="005380"/>
              </a:solidFill>
            </a:endParaRPr>
          </a:p>
          <a:p>
            <a:pPr algn="just" eaLnBrk="1" hangingPunct="1">
              <a:buClr>
                <a:srgbClr val="C00000"/>
              </a:buClr>
              <a:buFont typeface="Wingdings" pitchFamily="2" charset="2"/>
              <a:buChar char="Ø"/>
            </a:pPr>
            <a:r>
              <a:rPr lang="sr-Latn-CS" sz="1800" b="1" dirty="0" smtClean="0">
                <a:solidFill>
                  <a:srgbClr val="005380"/>
                </a:solidFill>
              </a:rPr>
              <a:t>USLOVI: </a:t>
            </a:r>
            <a:r>
              <a:rPr lang="sr-Latn-CS" sz="1800" dirty="0" smtClean="0">
                <a:solidFill>
                  <a:srgbClr val="005380"/>
                </a:solidFill>
              </a:rPr>
              <a:t>50% vrednosti bez porekla + direktna kupoprodaja + direktan transport</a:t>
            </a:r>
            <a:r>
              <a:rPr lang="en-US" sz="1800" dirty="0" smtClean="0">
                <a:solidFill>
                  <a:srgbClr val="005380"/>
                </a:solidFill>
              </a:rPr>
              <a:t> </a:t>
            </a:r>
            <a:endParaRPr lang="sr-Latn-CS" sz="1800" dirty="0" smtClean="0">
              <a:solidFill>
                <a:srgbClr val="005380"/>
              </a:solidFill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endParaRPr lang="sr-Latn-CS" sz="1800" dirty="0" smtClean="0">
              <a:solidFill>
                <a:srgbClr val="005380"/>
              </a:solidFill>
            </a:endParaRPr>
          </a:p>
          <a:p>
            <a:pPr algn="just" eaLnBrk="1" hangingPunct="1">
              <a:buClr>
                <a:srgbClr val="C00000"/>
              </a:buClr>
              <a:buFont typeface="Wingdings" pitchFamily="2" charset="2"/>
              <a:buChar char="Ø"/>
            </a:pPr>
            <a:r>
              <a:rPr lang="sr-Latn-CS" sz="1800" b="1" dirty="0" smtClean="0">
                <a:solidFill>
                  <a:srgbClr val="005380"/>
                </a:solidFill>
              </a:rPr>
              <a:t>Dijagonalna kumulacija </a:t>
            </a:r>
            <a:r>
              <a:rPr lang="sr-Latn-CS" sz="1800" dirty="0" smtClean="0">
                <a:solidFill>
                  <a:srgbClr val="005380"/>
                </a:solidFill>
              </a:rPr>
              <a:t>porekla robe između zemalja Carinske unije (RF, Belorusija, Kazahstan ) i Srbije</a:t>
            </a:r>
          </a:p>
          <a:p>
            <a:pPr algn="just" eaLnBrk="1" hangingPunct="1">
              <a:buClr>
                <a:srgbClr val="C00000"/>
              </a:buClr>
              <a:buFont typeface="Wingdings" pitchFamily="2" charset="2"/>
              <a:buChar char="Ø"/>
            </a:pPr>
            <a:endParaRPr lang="sr-Latn-CS" sz="1800" dirty="0" smtClean="0">
              <a:solidFill>
                <a:srgbClr val="005380"/>
              </a:solidFill>
            </a:endParaRPr>
          </a:p>
          <a:p>
            <a:pPr algn="just" eaLnBrk="1" hangingPunct="1">
              <a:buClr>
                <a:srgbClr val="C00000"/>
              </a:buClr>
              <a:buFont typeface="Wingdings" pitchFamily="2" charset="2"/>
              <a:buChar char="Ø"/>
            </a:pPr>
            <a:r>
              <a:rPr lang="sr-Latn-CS" sz="1800" dirty="0" smtClean="0">
                <a:solidFill>
                  <a:srgbClr val="005380"/>
                </a:solidFill>
              </a:rPr>
              <a:t>Kod </a:t>
            </a:r>
            <a:r>
              <a:rPr lang="sr-Latn-CS" sz="1800" b="1" dirty="0" smtClean="0">
                <a:solidFill>
                  <a:srgbClr val="005380"/>
                </a:solidFill>
              </a:rPr>
              <a:t>srpskog izvoza </a:t>
            </a:r>
            <a:r>
              <a:rPr lang="sr-Latn-CS" sz="1800" dirty="0" smtClean="0">
                <a:solidFill>
                  <a:srgbClr val="005380"/>
                </a:solidFill>
              </a:rPr>
              <a:t>bez preferencijalnog tretmana: živinsko meso, šećer, vino, pamučne tkanine, traktori, motorna vozila, a kod </a:t>
            </a:r>
            <a:r>
              <a:rPr lang="sr-Latn-CS" sz="1800" b="1" dirty="0" smtClean="0">
                <a:solidFill>
                  <a:srgbClr val="005380"/>
                </a:solidFill>
              </a:rPr>
              <a:t>beloruskog</a:t>
            </a:r>
            <a:r>
              <a:rPr lang="sr-Latn-CS" sz="1800" dirty="0" smtClean="0">
                <a:solidFill>
                  <a:srgbClr val="005380"/>
                </a:solidFill>
              </a:rPr>
              <a:t>: šećer, pneumatske gume, motorna vozila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endParaRPr lang="sr-Latn-CS" sz="1800" dirty="0" smtClean="0">
              <a:solidFill>
                <a:srgbClr val="005380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sr-Latn-CS" sz="1800" b="1" dirty="0" smtClean="0">
                <a:solidFill>
                  <a:srgbClr val="005380"/>
                </a:solidFill>
              </a:rPr>
              <a:t>D</a:t>
            </a:r>
            <a:r>
              <a:rPr lang="en-US" sz="1800" b="1" dirty="0" err="1" smtClean="0">
                <a:solidFill>
                  <a:srgbClr val="005380"/>
                </a:solidFill>
              </a:rPr>
              <a:t>okaz</a:t>
            </a:r>
            <a:r>
              <a:rPr lang="sr-Latn-CS" sz="1800" b="1" dirty="0" smtClean="0">
                <a:solidFill>
                  <a:srgbClr val="005380"/>
                </a:solidFill>
              </a:rPr>
              <a:t>i/isprave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x-none" sz="1800" dirty="0" smtClean="0">
                <a:solidFill>
                  <a:srgbClr val="005380"/>
                </a:solidFill>
              </a:rPr>
              <a:t>S</a:t>
            </a:r>
            <a:r>
              <a:rPr lang="en-US" sz="1800" dirty="0" err="1" smtClean="0">
                <a:solidFill>
                  <a:srgbClr val="005380"/>
                </a:solidFill>
              </a:rPr>
              <a:t>ertifikat</a:t>
            </a:r>
            <a:r>
              <a:rPr lang="en-US" sz="1800" dirty="0" smtClean="0">
                <a:solidFill>
                  <a:srgbClr val="005380"/>
                </a:solidFill>
              </a:rPr>
              <a:t> </a:t>
            </a:r>
            <a:r>
              <a:rPr lang="sr-Latn-CS" sz="1800" dirty="0" smtClean="0">
                <a:solidFill>
                  <a:srgbClr val="005380"/>
                </a:solidFill>
              </a:rPr>
              <a:t> </a:t>
            </a:r>
            <a:r>
              <a:rPr lang="en-US" sz="1800" dirty="0" smtClean="0">
                <a:solidFill>
                  <a:srgbClr val="005380"/>
                </a:solidFill>
              </a:rPr>
              <a:t>Form CT-2</a:t>
            </a:r>
            <a:endParaRPr lang="sr-Latn-CS" sz="1800" dirty="0" smtClean="0">
              <a:solidFill>
                <a:srgbClr val="005380"/>
              </a:solidFill>
            </a:endParaRP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sr-Latn-CS" sz="1800" dirty="0" smtClean="0">
                <a:solidFill>
                  <a:srgbClr val="005380"/>
                </a:solidFill>
              </a:rPr>
              <a:t>Deklaracija za </a:t>
            </a:r>
            <a:r>
              <a:rPr lang="en-US" sz="1800" dirty="0" err="1" smtClean="0">
                <a:solidFill>
                  <a:srgbClr val="005380"/>
                </a:solidFill>
              </a:rPr>
              <a:t>pošiljke</a:t>
            </a:r>
            <a:r>
              <a:rPr lang="en-US" sz="1800" dirty="0" smtClean="0">
                <a:solidFill>
                  <a:srgbClr val="005380"/>
                </a:solidFill>
              </a:rPr>
              <a:t> </a:t>
            </a:r>
            <a:r>
              <a:rPr lang="sr-Latn-CS" sz="1800" dirty="0" smtClean="0">
                <a:solidFill>
                  <a:srgbClr val="005380"/>
                </a:solidFill>
              </a:rPr>
              <a:t> do </a:t>
            </a:r>
            <a:r>
              <a:rPr lang="en-US" sz="1800" dirty="0" smtClean="0">
                <a:solidFill>
                  <a:srgbClr val="005380"/>
                </a:solidFill>
              </a:rPr>
              <a:t>5.000 USD</a:t>
            </a:r>
          </a:p>
          <a:p>
            <a:pPr>
              <a:buFontTx/>
              <a:buNone/>
            </a:pPr>
            <a:endParaRPr lang="en-US" sz="1800" dirty="0" smtClean="0"/>
          </a:p>
          <a:p>
            <a:pPr algn="just" eaLnBrk="1" hangingPunct="1"/>
            <a:endParaRPr lang="sr-Latn-CS" sz="1800" dirty="0" smtClean="0">
              <a:latin typeface="Calibri" pitchFamily="34" charset="0"/>
            </a:endParaRPr>
          </a:p>
          <a:p>
            <a:pPr algn="just" eaLnBrk="1" hangingPunct="1">
              <a:buFontTx/>
              <a:buNone/>
            </a:pPr>
            <a:endParaRPr lang="sr-Latn-CS" sz="1800" dirty="0" smtClean="0">
              <a:latin typeface="Calibri" pitchFamily="34" charset="0"/>
            </a:endParaRPr>
          </a:p>
          <a:p>
            <a:pPr algn="just" eaLnBrk="1" hangingPunct="1">
              <a:buFontTx/>
              <a:buNone/>
            </a:pPr>
            <a:endParaRPr lang="sr-Latn-CS" sz="1800" dirty="0" smtClean="0">
              <a:latin typeface="Calibri" pitchFamily="34" charset="0"/>
            </a:endParaRPr>
          </a:p>
          <a:p>
            <a:pPr algn="just" eaLnBrk="1" hangingPunct="1">
              <a:buFontTx/>
              <a:buNone/>
            </a:pPr>
            <a:endParaRPr lang="en-US" sz="1800" dirty="0" smtClean="0">
              <a:latin typeface="Calibri" pitchFamily="34" charset="0"/>
            </a:endParaRPr>
          </a:p>
        </p:txBody>
      </p:sp>
      <p:pic>
        <p:nvPicPr>
          <p:cNvPr id="9" name="Picture 8" descr="imagesCAJ0OXD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99398" y="1906513"/>
            <a:ext cx="2305050" cy="231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28913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79513" y="838200"/>
            <a:ext cx="6840759" cy="497498"/>
            <a:chOff x="12059" y="-23813"/>
            <a:chExt cx="2081198" cy="486972"/>
          </a:xfrm>
        </p:grpSpPr>
        <p:sp>
          <p:nvSpPr>
            <p:cNvPr id="5" name="Rounded Rectangle 4"/>
            <p:cNvSpPr/>
            <p:nvPr/>
          </p:nvSpPr>
          <p:spPr>
            <a:xfrm>
              <a:off x="12059" y="351"/>
              <a:ext cx="2081198" cy="456848"/>
            </a:xfrm>
            <a:prstGeom prst="roundRect">
              <a:avLst/>
            </a:prstGeom>
            <a:solidFill>
              <a:srgbClr val="1D537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21817" y="-23813"/>
              <a:ext cx="2071440" cy="486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anchor="ctr"/>
            <a:lstStyle/>
            <a:p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00106" y="911581"/>
            <a:ext cx="74682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kern="0" dirty="0" smtClean="0">
                <a:solidFill>
                  <a:schemeClr val="bg1"/>
                </a:solidFill>
                <a:latin typeface="Arial Narrow" pitchFamily="34" charset="0"/>
              </a:rPr>
              <a:t>SPORAZUM O SLOBODNOJ TRGOVINI IZMEĐU SRBIJE</a:t>
            </a:r>
            <a:r>
              <a:rPr lang="x-none" sz="2000" b="1" kern="0" smtClean="0">
                <a:solidFill>
                  <a:schemeClr val="bg1"/>
                </a:solidFill>
                <a:latin typeface="Arial Narrow" pitchFamily="34" charset="0"/>
              </a:rPr>
              <a:t> I </a:t>
            </a:r>
            <a:r>
              <a:rPr lang="x-none" sz="2000" b="1" kern="0" dirty="0" smtClean="0">
                <a:solidFill>
                  <a:schemeClr val="bg1"/>
                </a:solidFill>
                <a:latin typeface="Arial Narrow" pitchFamily="34" charset="0"/>
              </a:rPr>
              <a:t>TURSKE</a:t>
            </a:r>
            <a:r>
              <a:rPr lang="en-US" sz="2000" b="1" kern="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5688632" cy="4535487"/>
          </a:xfrm>
        </p:spPr>
        <p:txBody>
          <a:bodyPr/>
          <a:lstStyle/>
          <a:p>
            <a:pPr algn="just" eaLnBrk="1" hangingPunct="1">
              <a:spcBef>
                <a:spcPts val="25"/>
              </a:spcBef>
              <a:buClr>
                <a:srgbClr val="C00000"/>
              </a:buClr>
              <a:buFont typeface="Wingdings" pitchFamily="2" charset="2"/>
              <a:buChar char="Ø"/>
            </a:pPr>
            <a:endParaRPr lang="sr-Latn-CS" sz="1800" dirty="0" smtClean="0">
              <a:solidFill>
                <a:srgbClr val="005380"/>
              </a:solidFill>
            </a:endParaRPr>
          </a:p>
          <a:p>
            <a:pPr algn="just" eaLnBrk="1" hangingPunct="1">
              <a:spcBef>
                <a:spcPts val="25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sr-Latn-CS" sz="1800" b="1" dirty="0" smtClean="0">
                <a:solidFill>
                  <a:srgbClr val="005380"/>
                </a:solidFill>
              </a:rPr>
              <a:t>Asimetrična</a:t>
            </a:r>
            <a:r>
              <a:rPr lang="sr-Latn-CS" sz="1800" dirty="0" smtClean="0">
                <a:solidFill>
                  <a:srgbClr val="005380"/>
                </a:solidFill>
              </a:rPr>
              <a:t> liberalizacija u korist srpske strane</a:t>
            </a:r>
          </a:p>
          <a:p>
            <a:pPr algn="just" eaLnBrk="1" hangingPunct="1">
              <a:spcBef>
                <a:spcPts val="25"/>
              </a:spcBef>
              <a:buClr>
                <a:srgbClr val="C00000"/>
              </a:buClr>
              <a:buFont typeface="Wingdings" pitchFamily="2" charset="2"/>
              <a:buChar char="Ø"/>
            </a:pPr>
            <a:endParaRPr lang="en-US" sz="1800" dirty="0" smtClean="0">
              <a:solidFill>
                <a:srgbClr val="005380"/>
              </a:solidFill>
            </a:endParaRPr>
          </a:p>
          <a:p>
            <a:pPr algn="just" eaLnBrk="1" hangingPunct="1">
              <a:spcBef>
                <a:spcPts val="25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5380"/>
                </a:solidFill>
              </a:rPr>
              <a:t>Do </a:t>
            </a:r>
            <a:r>
              <a:rPr lang="en-US" sz="1800" b="1" dirty="0" smtClean="0">
                <a:solidFill>
                  <a:srgbClr val="005380"/>
                </a:solidFill>
              </a:rPr>
              <a:t>2015.</a:t>
            </a:r>
            <a:r>
              <a:rPr lang="en-US" sz="1800" dirty="0" smtClean="0">
                <a:solidFill>
                  <a:srgbClr val="005380"/>
                </a:solidFill>
              </a:rPr>
              <a:t> </a:t>
            </a:r>
            <a:r>
              <a:rPr lang="en-US" sz="1800" dirty="0" err="1" smtClean="0">
                <a:solidFill>
                  <a:srgbClr val="005380"/>
                </a:solidFill>
              </a:rPr>
              <a:t>godine</a:t>
            </a:r>
            <a:r>
              <a:rPr lang="en-US" sz="1800" dirty="0" smtClean="0">
                <a:solidFill>
                  <a:srgbClr val="005380"/>
                </a:solidFill>
              </a:rPr>
              <a:t> </a:t>
            </a:r>
            <a:r>
              <a:rPr lang="en-US" sz="1800" dirty="0" err="1" smtClean="0">
                <a:solidFill>
                  <a:srgbClr val="005380"/>
                </a:solidFill>
              </a:rPr>
              <a:t>primenjuje</a:t>
            </a:r>
            <a:r>
              <a:rPr lang="en-US" sz="1800" dirty="0" smtClean="0">
                <a:solidFill>
                  <a:srgbClr val="005380"/>
                </a:solidFill>
              </a:rPr>
              <a:t> se </a:t>
            </a:r>
            <a:r>
              <a:rPr lang="en-US" sz="1800" dirty="0" err="1" smtClean="0">
                <a:solidFill>
                  <a:srgbClr val="005380"/>
                </a:solidFill>
              </a:rPr>
              <a:t>fazno</a:t>
            </a:r>
            <a:r>
              <a:rPr lang="en-US" sz="1800" dirty="0" smtClean="0">
                <a:solidFill>
                  <a:srgbClr val="005380"/>
                </a:solidFill>
              </a:rPr>
              <a:t>, u tri </a:t>
            </a:r>
            <a:r>
              <a:rPr lang="en-US" sz="1800" dirty="0" err="1" smtClean="0">
                <a:solidFill>
                  <a:srgbClr val="005380"/>
                </a:solidFill>
              </a:rPr>
              <a:t>etape</a:t>
            </a:r>
            <a:endParaRPr lang="en-US" sz="1800" dirty="0" smtClean="0">
              <a:solidFill>
                <a:srgbClr val="005380"/>
              </a:solidFill>
            </a:endParaRPr>
          </a:p>
          <a:p>
            <a:pPr algn="just" eaLnBrk="1" hangingPunct="1">
              <a:spcBef>
                <a:spcPts val="25"/>
              </a:spcBef>
              <a:buClr>
                <a:srgbClr val="C00000"/>
              </a:buClr>
              <a:buFont typeface="Wingdings" pitchFamily="2" charset="2"/>
              <a:buChar char="Ø"/>
            </a:pPr>
            <a:endParaRPr lang="sr-Latn-CS" sz="1800" dirty="0" smtClean="0">
              <a:solidFill>
                <a:srgbClr val="005380"/>
              </a:solidFill>
            </a:endParaRPr>
          </a:p>
          <a:p>
            <a:pPr algn="just" eaLnBrk="1" hangingPunct="1">
              <a:spcBef>
                <a:spcPts val="25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sr-Latn-CS" sz="1800" b="1" dirty="0" smtClean="0">
                <a:solidFill>
                  <a:srgbClr val="005380"/>
                </a:solidFill>
              </a:rPr>
              <a:t>Dijagonalna kumulacija </a:t>
            </a:r>
            <a:r>
              <a:rPr lang="sr-Latn-CS" sz="1800" dirty="0" smtClean="0">
                <a:solidFill>
                  <a:srgbClr val="005380"/>
                </a:solidFill>
              </a:rPr>
              <a:t>i preferencijalni tretman robe</a:t>
            </a:r>
          </a:p>
          <a:p>
            <a:pPr marL="0" indent="0" algn="just" eaLnBrk="1" hangingPunct="1">
              <a:spcBef>
                <a:spcPts val="25"/>
              </a:spcBef>
              <a:buClr>
                <a:srgbClr val="C00000"/>
              </a:buClr>
              <a:buNone/>
            </a:pPr>
            <a:r>
              <a:rPr lang="sr-Latn-CS" sz="1800" dirty="0">
                <a:solidFill>
                  <a:srgbClr val="005380"/>
                </a:solidFill>
              </a:rPr>
              <a:t> </a:t>
            </a:r>
            <a:r>
              <a:rPr lang="sr-Latn-CS" sz="1800" dirty="0" smtClean="0">
                <a:solidFill>
                  <a:srgbClr val="005380"/>
                </a:solidFill>
              </a:rPr>
              <a:t>     RS – Turska – EU – Makedonija – Crna Gora – Albanija </a:t>
            </a:r>
          </a:p>
          <a:p>
            <a:pPr algn="just" eaLnBrk="1" hangingPunct="1">
              <a:spcBef>
                <a:spcPts val="25"/>
              </a:spcBef>
              <a:buClr>
                <a:srgbClr val="C00000"/>
              </a:buClr>
              <a:buFont typeface="Wingdings" pitchFamily="2" charset="2"/>
              <a:buChar char="Ø"/>
            </a:pPr>
            <a:endParaRPr lang="en-US" sz="1800" dirty="0" smtClean="0">
              <a:solidFill>
                <a:srgbClr val="005380"/>
              </a:solidFill>
            </a:endParaRPr>
          </a:p>
          <a:p>
            <a:pPr algn="just" eaLnBrk="1" hangingPunct="1">
              <a:spcBef>
                <a:spcPts val="25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sr-Latn-CS" sz="1800" b="1" dirty="0" smtClean="0">
                <a:solidFill>
                  <a:srgbClr val="005380"/>
                </a:solidFill>
              </a:rPr>
              <a:t>Srbija</a:t>
            </a:r>
            <a:r>
              <a:rPr lang="sr-Latn-CS" sz="1800" dirty="0" smtClean="0">
                <a:solidFill>
                  <a:srgbClr val="005380"/>
                </a:solidFill>
              </a:rPr>
              <a:t> bez carine izvozi industrijske proizvode u Tursku</a:t>
            </a:r>
          </a:p>
          <a:p>
            <a:pPr algn="just" eaLnBrk="1" hangingPunct="1">
              <a:spcBef>
                <a:spcPts val="25"/>
              </a:spcBef>
              <a:buClr>
                <a:srgbClr val="C00000"/>
              </a:buClr>
              <a:buFont typeface="Wingdings" pitchFamily="2" charset="2"/>
              <a:buChar char="Ø"/>
            </a:pPr>
            <a:endParaRPr lang="sr-Latn-CS" sz="1800" dirty="0" smtClean="0">
              <a:solidFill>
                <a:srgbClr val="005380"/>
              </a:solidFill>
            </a:endParaRPr>
          </a:p>
          <a:p>
            <a:pPr algn="just" eaLnBrk="1" hangingPunct="1">
              <a:spcBef>
                <a:spcPts val="25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sr-Latn-CS" sz="1800" dirty="0" smtClean="0">
                <a:solidFill>
                  <a:srgbClr val="005380"/>
                </a:solidFill>
              </a:rPr>
              <a:t>Carine na </a:t>
            </a:r>
            <a:r>
              <a:rPr lang="sr-Latn-CS" sz="1800" b="1" dirty="0" smtClean="0">
                <a:solidFill>
                  <a:srgbClr val="005380"/>
                </a:solidFill>
              </a:rPr>
              <a:t>uvoz iz Turske</a:t>
            </a:r>
            <a:r>
              <a:rPr lang="sr-Latn-CS" sz="1800" dirty="0" smtClean="0">
                <a:solidFill>
                  <a:srgbClr val="005380"/>
                </a:solidFill>
              </a:rPr>
              <a:t> tekstilnih proizvoda i proizvoda crne i obojene metalurgije</a:t>
            </a:r>
          </a:p>
          <a:p>
            <a:pPr algn="just" eaLnBrk="1" hangingPunct="1">
              <a:spcBef>
                <a:spcPts val="25"/>
              </a:spcBef>
              <a:buClr>
                <a:srgbClr val="C00000"/>
              </a:buClr>
              <a:buFont typeface="Wingdings" pitchFamily="2" charset="2"/>
              <a:buChar char="Ø"/>
            </a:pPr>
            <a:endParaRPr lang="sr-Latn-CS" sz="1800" dirty="0" smtClean="0">
              <a:solidFill>
                <a:srgbClr val="005380"/>
              </a:solidFill>
            </a:endParaRPr>
          </a:p>
          <a:p>
            <a:pPr algn="just" eaLnBrk="1" hangingPunct="1">
              <a:spcBef>
                <a:spcPts val="25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sr-Latn-CS" sz="1800" b="1" dirty="0" smtClean="0">
                <a:solidFill>
                  <a:srgbClr val="005380"/>
                </a:solidFill>
              </a:rPr>
              <a:t>Koncesije </a:t>
            </a:r>
            <a:r>
              <a:rPr lang="sr-Latn-CS" sz="1800" dirty="0" smtClean="0">
                <a:solidFill>
                  <a:srgbClr val="005380"/>
                </a:solidFill>
              </a:rPr>
              <a:t>za poljoprivredne proizvode na obe strane</a:t>
            </a:r>
          </a:p>
          <a:p>
            <a:pPr algn="just" eaLnBrk="1" hangingPunct="1">
              <a:spcBef>
                <a:spcPts val="25"/>
              </a:spcBef>
              <a:buFont typeface="Wingdings" pitchFamily="2" charset="2"/>
              <a:buChar char="q"/>
            </a:pPr>
            <a:endParaRPr lang="en-US" sz="1800" dirty="0" smtClean="0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11" name="Picture 10" descr="Srbija-Turska-300x1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965573"/>
            <a:ext cx="2857500" cy="189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79704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79512" y="838200"/>
            <a:ext cx="6480720" cy="497498"/>
            <a:chOff x="12059" y="-23813"/>
            <a:chExt cx="2081198" cy="486972"/>
          </a:xfrm>
        </p:grpSpPr>
        <p:sp>
          <p:nvSpPr>
            <p:cNvPr id="5" name="Rounded Rectangle 4"/>
            <p:cNvSpPr/>
            <p:nvPr/>
          </p:nvSpPr>
          <p:spPr>
            <a:xfrm>
              <a:off x="12059" y="351"/>
              <a:ext cx="2081198" cy="456848"/>
            </a:xfrm>
            <a:prstGeom prst="roundRect">
              <a:avLst/>
            </a:prstGeom>
            <a:solidFill>
              <a:srgbClr val="1D537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21817" y="-23813"/>
              <a:ext cx="2071440" cy="486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anchor="ctr"/>
            <a:lstStyle/>
            <a:p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00106" y="902283"/>
            <a:ext cx="64601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000" b="1" kern="0" smtClean="0">
                <a:solidFill>
                  <a:schemeClr val="bg1"/>
                </a:solidFill>
                <a:latin typeface="Arial Narrow" pitchFamily="34" charset="0"/>
              </a:rPr>
              <a:t>PRELAZNI TRGOVINSKI SPORAZUM IZMEĐU SRBIJE I EU</a:t>
            </a:r>
            <a:r>
              <a:rPr lang="en-US" sz="2000" b="1" kern="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1600" b="1" kern="0" dirty="0" smtClean="0">
                <a:solidFill>
                  <a:schemeClr val="bg1"/>
                </a:solidFill>
                <a:latin typeface="Arial Narrow" pitchFamily="34" charset="0"/>
              </a:rPr>
              <a:t>(1/2) </a:t>
            </a:r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2891" y="1495326"/>
            <a:ext cx="5976937" cy="4525962"/>
          </a:xfrm>
        </p:spPr>
        <p:txBody>
          <a:bodyPr/>
          <a:lstStyle/>
          <a:p>
            <a:pPr algn="just" eaLnBrk="1" hangingPunct="1">
              <a:buClr>
                <a:srgbClr val="C00000"/>
              </a:buClr>
              <a:buFont typeface="Wingdings" pitchFamily="2" charset="2"/>
              <a:buChar char="Ø"/>
            </a:pPr>
            <a:endParaRPr lang="sr-Latn-CS" sz="1800" dirty="0" smtClean="0">
              <a:solidFill>
                <a:srgbClr val="005380"/>
              </a:solidFill>
            </a:endParaRPr>
          </a:p>
          <a:p>
            <a:pPr algn="just" eaLnBrk="1" hangingPunct="1">
              <a:buClr>
                <a:srgbClr val="C00000"/>
              </a:buClr>
              <a:buFont typeface="Wingdings" pitchFamily="2" charset="2"/>
              <a:buChar char="Ø"/>
            </a:pPr>
            <a:r>
              <a:rPr lang="sr-Latn-CS" sz="1800" b="1" dirty="0" smtClean="0">
                <a:solidFill>
                  <a:srgbClr val="005380"/>
                </a:solidFill>
              </a:rPr>
              <a:t>Puna primena </a:t>
            </a:r>
            <a:r>
              <a:rPr lang="sr-Latn-CS" sz="1800" dirty="0" smtClean="0">
                <a:solidFill>
                  <a:srgbClr val="005380"/>
                </a:solidFill>
              </a:rPr>
              <a:t>od 1.</a:t>
            </a:r>
            <a:r>
              <a:rPr lang="en-US" sz="1800" dirty="0" smtClean="0">
                <a:solidFill>
                  <a:srgbClr val="005380"/>
                </a:solidFill>
              </a:rPr>
              <a:t> </a:t>
            </a:r>
            <a:r>
              <a:rPr lang="sr-Latn-CS" sz="1800" dirty="0" smtClean="0">
                <a:solidFill>
                  <a:srgbClr val="005380"/>
                </a:solidFill>
              </a:rPr>
              <a:t>februara 2010. godine</a:t>
            </a:r>
          </a:p>
          <a:p>
            <a:pPr algn="just" eaLnBrk="1" hangingPunct="1">
              <a:buClr>
                <a:srgbClr val="C00000"/>
              </a:buClr>
              <a:buFont typeface="Wingdings" pitchFamily="2" charset="2"/>
              <a:buChar char="Ø"/>
            </a:pPr>
            <a:endParaRPr lang="en-US" sz="1800" dirty="0" smtClean="0">
              <a:solidFill>
                <a:srgbClr val="005380"/>
              </a:solidFill>
            </a:endParaRPr>
          </a:p>
          <a:p>
            <a:pPr algn="just" eaLnBrk="1" hangingPunct="1">
              <a:buClr>
                <a:srgbClr val="C00000"/>
              </a:buClr>
              <a:buFont typeface="Wingdings" pitchFamily="2" charset="2"/>
              <a:buChar char="Ø"/>
            </a:pPr>
            <a:r>
              <a:rPr lang="sr-Latn-CS" sz="1800" b="1" dirty="0" smtClean="0">
                <a:solidFill>
                  <a:srgbClr val="005380"/>
                </a:solidFill>
              </a:rPr>
              <a:t>Zona slobodne trgovine </a:t>
            </a:r>
            <a:r>
              <a:rPr lang="sr-Latn-CS" sz="1800" dirty="0" smtClean="0">
                <a:solidFill>
                  <a:srgbClr val="005380"/>
                </a:solidFill>
              </a:rPr>
              <a:t>Evropska unija - Srbija u periodu od najviše šest godina</a:t>
            </a:r>
          </a:p>
          <a:p>
            <a:pPr algn="just" eaLnBrk="1" hangingPunct="1">
              <a:buClr>
                <a:srgbClr val="C00000"/>
              </a:buClr>
              <a:buFont typeface="Wingdings" pitchFamily="2" charset="2"/>
              <a:buChar char="Ø"/>
            </a:pPr>
            <a:endParaRPr lang="en-US" sz="1800" dirty="0" smtClean="0">
              <a:solidFill>
                <a:srgbClr val="005380"/>
              </a:solidFill>
            </a:endParaRPr>
          </a:p>
          <a:p>
            <a:pPr algn="just" eaLnBrk="1" hangingPunct="1">
              <a:buClr>
                <a:srgbClr val="C00000"/>
              </a:buClr>
              <a:buFont typeface="Wingdings" pitchFamily="2" charset="2"/>
              <a:buChar char="Ø"/>
            </a:pPr>
            <a:r>
              <a:rPr lang="sr-Latn-CS" sz="1800" dirty="0" smtClean="0">
                <a:solidFill>
                  <a:srgbClr val="005380"/>
                </a:solidFill>
              </a:rPr>
              <a:t>Izvoz i uvoz tekstila i </a:t>
            </a:r>
            <a:r>
              <a:rPr lang="sr-Latn-CS" sz="1800" b="1" dirty="0" smtClean="0">
                <a:solidFill>
                  <a:srgbClr val="005380"/>
                </a:solidFill>
              </a:rPr>
              <a:t>tekstilnih proizvoda </a:t>
            </a:r>
            <a:r>
              <a:rPr lang="sr-Latn-CS" sz="1800" dirty="0" smtClean="0">
                <a:solidFill>
                  <a:srgbClr val="005380"/>
                </a:solidFill>
              </a:rPr>
              <a:t>(1.226 tarifnih pozicija) regulisan posebnim Sporazumom o trgovini tekstilom i tekstilnim proizvodima koji u primeni od jula 2005.</a:t>
            </a:r>
          </a:p>
          <a:p>
            <a:pPr algn="just" eaLnBrk="1" hangingPunct="1">
              <a:buClr>
                <a:srgbClr val="C00000"/>
              </a:buClr>
              <a:buFont typeface="Wingdings" pitchFamily="2" charset="2"/>
              <a:buChar char="Ø"/>
            </a:pPr>
            <a:endParaRPr lang="en-US" sz="1800" dirty="0" smtClean="0">
              <a:solidFill>
                <a:srgbClr val="005380"/>
              </a:solidFill>
            </a:endParaRPr>
          </a:p>
          <a:p>
            <a:pPr algn="just" eaLnBrk="1" hangingPunct="1">
              <a:buClr>
                <a:srgbClr val="C00000"/>
              </a:buClr>
              <a:buFont typeface="Wingdings" pitchFamily="2" charset="2"/>
              <a:buChar char="Ø"/>
            </a:pPr>
            <a:r>
              <a:rPr lang="sr-Latn-CS" sz="1800" dirty="0" smtClean="0">
                <a:solidFill>
                  <a:srgbClr val="005380"/>
                </a:solidFill>
              </a:rPr>
              <a:t>Bescarinski tretman u trgovini </a:t>
            </a:r>
            <a:r>
              <a:rPr lang="sr-Latn-CS" sz="1800" b="1" dirty="0" smtClean="0">
                <a:solidFill>
                  <a:srgbClr val="005380"/>
                </a:solidFill>
              </a:rPr>
              <a:t>industrijskim proizvodima </a:t>
            </a:r>
            <a:r>
              <a:rPr lang="sr-Latn-CS" sz="1800" dirty="0" smtClean="0">
                <a:solidFill>
                  <a:srgbClr val="005380"/>
                </a:solidFill>
              </a:rPr>
              <a:t>poreklom iz Srbije (6.562 tarifnih pozicija)</a:t>
            </a:r>
          </a:p>
          <a:p>
            <a:pPr algn="just" eaLnBrk="1" hangingPunct="1">
              <a:buFontTx/>
              <a:buNone/>
            </a:pPr>
            <a:endParaRPr lang="en-US" sz="1800" dirty="0" smtClean="0">
              <a:solidFill>
                <a:srgbClr val="003399"/>
              </a:solidFill>
              <a:latin typeface="Calibri" pitchFamily="34" charset="0"/>
            </a:endParaRPr>
          </a:p>
          <a:p>
            <a:pPr eaLnBrk="1" hangingPunct="1"/>
            <a:endParaRPr lang="en-US" dirty="0" smtClean="0"/>
          </a:p>
        </p:txBody>
      </p:sp>
      <p:pic>
        <p:nvPicPr>
          <p:cNvPr id="9" name="Picture 8" descr="imagesCAN3SSA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941190"/>
            <a:ext cx="2466975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90724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K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1279</Words>
  <Application>Microsoft Office PowerPoint</Application>
  <PresentationFormat>On-screen Show (4:3)</PresentationFormat>
  <Paragraphs>371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PREDNOSTI SPORAZUMA  O SLOBODNOJ TRGOVINI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Violeta Bulatovic</dc:creator>
  <cp:lastModifiedBy>gordana.tiodorovic</cp:lastModifiedBy>
  <cp:revision>76</cp:revision>
  <dcterms:created xsi:type="dcterms:W3CDTF">2011-12-14T13:01:47Z</dcterms:created>
  <dcterms:modified xsi:type="dcterms:W3CDTF">2012-05-10T12:24:10Z</dcterms:modified>
</cp:coreProperties>
</file>