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5" r:id="rId1"/>
  </p:sldMasterIdLst>
  <p:notesMasterIdLst>
    <p:notesMasterId r:id="rId24"/>
  </p:notesMasterIdLst>
  <p:handoutMasterIdLst>
    <p:handoutMasterId r:id="rId25"/>
  </p:handoutMasterIdLst>
  <p:sldIdLst>
    <p:sldId id="311" r:id="rId2"/>
    <p:sldId id="339" r:id="rId3"/>
    <p:sldId id="393" r:id="rId4"/>
    <p:sldId id="327" r:id="rId5"/>
    <p:sldId id="394" r:id="rId6"/>
    <p:sldId id="395" r:id="rId7"/>
    <p:sldId id="396" r:id="rId8"/>
    <p:sldId id="397" r:id="rId9"/>
    <p:sldId id="398" r:id="rId10"/>
    <p:sldId id="399" r:id="rId11"/>
    <p:sldId id="400" r:id="rId12"/>
    <p:sldId id="401" r:id="rId13"/>
    <p:sldId id="402" r:id="rId14"/>
    <p:sldId id="403" r:id="rId15"/>
    <p:sldId id="404" r:id="rId16"/>
    <p:sldId id="405" r:id="rId17"/>
    <p:sldId id="407" r:id="rId18"/>
    <p:sldId id="408" r:id="rId19"/>
    <p:sldId id="409" r:id="rId20"/>
    <p:sldId id="410" r:id="rId21"/>
    <p:sldId id="411" r:id="rId22"/>
    <p:sldId id="406" r:id="rId23"/>
  </p:sldIdLst>
  <p:sldSz cx="9525000" cy="6858000"/>
  <p:notesSz cx="6659563" cy="9774238"/>
  <p:defaultTextStyle>
    <a:defPPr>
      <a:defRPr lang="en-US"/>
    </a:defPPr>
    <a:lvl1pPr algn="l" rtl="0" fontAlgn="base">
      <a:spcBef>
        <a:spcPct val="0"/>
      </a:spcBef>
      <a:spcAft>
        <a:spcPct val="0"/>
      </a:spcAft>
      <a:defRPr sz="3600" kern="1200">
        <a:solidFill>
          <a:schemeClr val="tx1"/>
        </a:solidFill>
        <a:latin typeface="Times New Roman CE"/>
        <a:ea typeface="+mn-ea"/>
        <a:cs typeface="+mn-cs"/>
      </a:defRPr>
    </a:lvl1pPr>
    <a:lvl2pPr marL="457200" algn="l" rtl="0" fontAlgn="base">
      <a:spcBef>
        <a:spcPct val="0"/>
      </a:spcBef>
      <a:spcAft>
        <a:spcPct val="0"/>
      </a:spcAft>
      <a:defRPr sz="3600" kern="1200">
        <a:solidFill>
          <a:schemeClr val="tx1"/>
        </a:solidFill>
        <a:latin typeface="Times New Roman CE"/>
        <a:ea typeface="+mn-ea"/>
        <a:cs typeface="+mn-cs"/>
      </a:defRPr>
    </a:lvl2pPr>
    <a:lvl3pPr marL="914400" algn="l" rtl="0" fontAlgn="base">
      <a:spcBef>
        <a:spcPct val="0"/>
      </a:spcBef>
      <a:spcAft>
        <a:spcPct val="0"/>
      </a:spcAft>
      <a:defRPr sz="3600" kern="1200">
        <a:solidFill>
          <a:schemeClr val="tx1"/>
        </a:solidFill>
        <a:latin typeface="Times New Roman CE"/>
        <a:ea typeface="+mn-ea"/>
        <a:cs typeface="+mn-cs"/>
      </a:defRPr>
    </a:lvl3pPr>
    <a:lvl4pPr marL="1371600" algn="l" rtl="0" fontAlgn="base">
      <a:spcBef>
        <a:spcPct val="0"/>
      </a:spcBef>
      <a:spcAft>
        <a:spcPct val="0"/>
      </a:spcAft>
      <a:defRPr sz="3600" kern="1200">
        <a:solidFill>
          <a:schemeClr val="tx1"/>
        </a:solidFill>
        <a:latin typeface="Times New Roman CE"/>
        <a:ea typeface="+mn-ea"/>
        <a:cs typeface="+mn-cs"/>
      </a:defRPr>
    </a:lvl4pPr>
    <a:lvl5pPr marL="1828800" algn="l" rtl="0" fontAlgn="base">
      <a:spcBef>
        <a:spcPct val="0"/>
      </a:spcBef>
      <a:spcAft>
        <a:spcPct val="0"/>
      </a:spcAft>
      <a:defRPr sz="3600" kern="1200">
        <a:solidFill>
          <a:schemeClr val="tx1"/>
        </a:solidFill>
        <a:latin typeface="Times New Roman CE"/>
        <a:ea typeface="+mn-ea"/>
        <a:cs typeface="+mn-cs"/>
      </a:defRPr>
    </a:lvl5pPr>
    <a:lvl6pPr marL="2286000" algn="l" defTabSz="914400" rtl="0" eaLnBrk="1" latinLnBrk="0" hangingPunct="1">
      <a:defRPr sz="3600" kern="1200">
        <a:solidFill>
          <a:schemeClr val="tx1"/>
        </a:solidFill>
        <a:latin typeface="Times New Roman CE"/>
        <a:ea typeface="+mn-ea"/>
        <a:cs typeface="+mn-cs"/>
      </a:defRPr>
    </a:lvl6pPr>
    <a:lvl7pPr marL="2743200" algn="l" defTabSz="914400" rtl="0" eaLnBrk="1" latinLnBrk="0" hangingPunct="1">
      <a:defRPr sz="3600" kern="1200">
        <a:solidFill>
          <a:schemeClr val="tx1"/>
        </a:solidFill>
        <a:latin typeface="Times New Roman CE"/>
        <a:ea typeface="+mn-ea"/>
        <a:cs typeface="+mn-cs"/>
      </a:defRPr>
    </a:lvl7pPr>
    <a:lvl8pPr marL="3200400" algn="l" defTabSz="914400" rtl="0" eaLnBrk="1" latinLnBrk="0" hangingPunct="1">
      <a:defRPr sz="3600" kern="1200">
        <a:solidFill>
          <a:schemeClr val="tx1"/>
        </a:solidFill>
        <a:latin typeface="Times New Roman CE"/>
        <a:ea typeface="+mn-ea"/>
        <a:cs typeface="+mn-cs"/>
      </a:defRPr>
    </a:lvl8pPr>
    <a:lvl9pPr marL="3657600" algn="l" defTabSz="914400" rtl="0" eaLnBrk="1" latinLnBrk="0" hangingPunct="1">
      <a:defRPr sz="3600" kern="1200">
        <a:solidFill>
          <a:schemeClr val="tx1"/>
        </a:solidFill>
        <a:latin typeface="Times New Roman CE"/>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CC"/>
    <a:srgbClr val="3333FF"/>
    <a:srgbClr val="003366"/>
    <a:srgbClr val="3333CC"/>
    <a:srgbClr val="6600FF"/>
    <a:srgbClr val="3366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00" autoAdjust="0"/>
    <p:restoredTop sz="99844" autoAdjust="0"/>
  </p:normalViewPr>
  <p:slideViewPr>
    <p:cSldViewPr>
      <p:cViewPr>
        <p:scale>
          <a:sx n="90" d="100"/>
          <a:sy n="90" d="100"/>
        </p:scale>
        <p:origin x="-2574" y="-690"/>
      </p:cViewPr>
      <p:guideLst>
        <p:guide orient="horz" pos="2160"/>
        <p:guide pos="30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739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0638" y="-30163"/>
            <a:ext cx="2892426" cy="53181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11225" eaLnBrk="0" hangingPunct="0">
              <a:defRPr sz="1000" i="1">
                <a:effectLst/>
                <a:latin typeface="Times New Roman CE" charset="-18"/>
              </a:defRPr>
            </a:lvl1pPr>
          </a:lstStyle>
          <a:p>
            <a:pPr>
              <a:defRPr/>
            </a:pPr>
            <a:endParaRPr lang="en-US"/>
          </a:p>
        </p:txBody>
      </p:sp>
      <p:sp>
        <p:nvSpPr>
          <p:cNvPr id="3075" name="Rectangle 3"/>
          <p:cNvSpPr>
            <a:spLocks noGrp="1" noChangeArrowheads="1"/>
          </p:cNvSpPr>
          <p:nvPr>
            <p:ph type="dt" idx="1"/>
          </p:nvPr>
        </p:nvSpPr>
        <p:spPr bwMode="auto">
          <a:xfrm>
            <a:off x="3786188" y="-30163"/>
            <a:ext cx="2892425" cy="531813"/>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11225" eaLnBrk="0" hangingPunct="0">
              <a:defRPr sz="1000" i="1">
                <a:effectLst/>
                <a:latin typeface="Times New Roman CE" charset="-18"/>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765175" y="733425"/>
            <a:ext cx="5127625" cy="36925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893763" y="4659313"/>
            <a:ext cx="4870450" cy="438626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20638" y="9271000"/>
            <a:ext cx="2892426" cy="53181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11225" eaLnBrk="0" hangingPunct="0">
              <a:defRPr sz="1000" i="1">
                <a:effectLst/>
                <a:latin typeface="Times New Roman CE" charset="-18"/>
              </a:defRPr>
            </a:lvl1pPr>
          </a:lstStyle>
          <a:p>
            <a:pPr>
              <a:defRPr/>
            </a:pPr>
            <a:endParaRPr lang="en-US"/>
          </a:p>
        </p:txBody>
      </p:sp>
      <p:sp>
        <p:nvSpPr>
          <p:cNvPr id="3079" name="Rectangle 7"/>
          <p:cNvSpPr>
            <a:spLocks noGrp="1" noChangeArrowheads="1"/>
          </p:cNvSpPr>
          <p:nvPr>
            <p:ph type="sldNum" sz="quarter" idx="5"/>
          </p:nvPr>
        </p:nvSpPr>
        <p:spPr bwMode="auto">
          <a:xfrm>
            <a:off x="3786188" y="9271000"/>
            <a:ext cx="2892425" cy="531813"/>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11225" eaLnBrk="0" hangingPunct="0">
              <a:defRPr sz="1000" i="1">
                <a:effectLst/>
                <a:latin typeface="Times New Roman" pitchFamily="18" charset="0"/>
              </a:defRPr>
            </a:lvl1pPr>
          </a:lstStyle>
          <a:p>
            <a:pPr>
              <a:defRPr/>
            </a:pPr>
            <a:fld id="{9B865833-258B-42FE-866D-A848D645F70D}" type="slidenum">
              <a:rPr lang="en-US"/>
              <a:pPr>
                <a:defRPr/>
              </a:pPr>
              <a:t>‹#›</a:t>
            </a:fld>
            <a:endParaRPr lang="en-US"/>
          </a:p>
        </p:txBody>
      </p:sp>
    </p:spTree>
    <p:extLst>
      <p:ext uri="{BB962C8B-B14F-4D97-AF65-F5344CB8AC3E}">
        <p14:creationId xmlns:p14="http://schemas.microsoft.com/office/powerpoint/2010/main" val="275357693"/>
      </p:ext>
    </p:extLst>
  </p:cSld>
  <p:clrMap bg1="lt1" tx1="dk1" bg2="lt2" tx2="dk2" accent1="accent1" accent2="accent2" accent3="accent3" accent4="accent4" accent5="accent5" accent6="accent6" hlink="hlink" folHlink="folHlink"/>
  <p:notesStyle>
    <a:lvl1pPr algn="l" defTabSz="911225"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defTabSz="911225" rtl="0" eaLnBrk="0" fontAlgn="base" hangingPunct="0">
      <a:spcBef>
        <a:spcPct val="30000"/>
      </a:spcBef>
      <a:spcAft>
        <a:spcPct val="0"/>
      </a:spcAft>
      <a:defRPr sz="1200" kern="1200">
        <a:solidFill>
          <a:schemeClr val="tx1"/>
        </a:solidFill>
        <a:latin typeface="Arial" pitchFamily="34" charset="0"/>
        <a:ea typeface="+mn-ea"/>
        <a:cs typeface="+mn-cs"/>
      </a:defRPr>
    </a:lvl2pPr>
    <a:lvl3pPr marL="912813" algn="l" defTabSz="911225" rtl="0" eaLnBrk="0" fontAlgn="base" hangingPunct="0">
      <a:spcBef>
        <a:spcPct val="30000"/>
      </a:spcBef>
      <a:spcAft>
        <a:spcPct val="0"/>
      </a:spcAft>
      <a:defRPr sz="1200" kern="1200">
        <a:solidFill>
          <a:schemeClr val="tx1"/>
        </a:solidFill>
        <a:latin typeface="Arial" pitchFamily="34" charset="0"/>
        <a:ea typeface="+mn-ea"/>
        <a:cs typeface="+mn-cs"/>
      </a:defRPr>
    </a:lvl3pPr>
    <a:lvl4pPr marL="1370013" algn="l" defTabSz="911225" rtl="0" eaLnBrk="0" fontAlgn="base" hangingPunct="0">
      <a:spcBef>
        <a:spcPct val="30000"/>
      </a:spcBef>
      <a:spcAft>
        <a:spcPct val="0"/>
      </a:spcAft>
      <a:defRPr sz="1200" kern="1200">
        <a:solidFill>
          <a:schemeClr val="tx1"/>
        </a:solidFill>
        <a:latin typeface="Arial" pitchFamily="34" charset="0"/>
        <a:ea typeface="+mn-ea"/>
        <a:cs typeface="+mn-cs"/>
      </a:defRPr>
    </a:lvl4pPr>
    <a:lvl5pPr marL="1825625" algn="l" defTabSz="911225"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3720703"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79" y="-925"/>
            <a:ext cx="9527479"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51159" y="1730403"/>
            <a:ext cx="5883982"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62789" y="2470926"/>
            <a:ext cx="678242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1B6E3B-C40B-4838-AEE9-18B25CAAE3D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67B1D6-8CC3-4A8E-BEED-D6AE022A7C5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5625" y="274639"/>
            <a:ext cx="2143125"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6250" y="274639"/>
            <a:ext cx="6270625"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695A58-E272-474F-A573-9AB11C4300A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90625" y="609600"/>
            <a:ext cx="8096250" cy="1143000"/>
          </a:xfrm>
        </p:spPr>
        <p:txBody>
          <a:bodyPr/>
          <a:lstStyle/>
          <a:p>
            <a:r>
              <a:rPr lang="en-US" smtClean="0"/>
              <a:t>Click to edit Master title style</a:t>
            </a:r>
            <a:endParaRPr lang="sr-Latn-CS"/>
          </a:p>
        </p:txBody>
      </p:sp>
      <p:sp>
        <p:nvSpPr>
          <p:cNvPr id="3" name="Text Placeholder 2"/>
          <p:cNvSpPr>
            <a:spLocks noGrp="1"/>
          </p:cNvSpPr>
          <p:nvPr>
            <p:ph type="body" sz="half" idx="1"/>
          </p:nvPr>
        </p:nvSpPr>
        <p:spPr>
          <a:xfrm>
            <a:off x="1190625" y="1981200"/>
            <a:ext cx="397192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5314950" y="1981200"/>
            <a:ext cx="397192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Rectangle 36"/>
          <p:cNvSpPr>
            <a:spLocks noGrp="1" noChangeArrowheads="1"/>
          </p:cNvSpPr>
          <p:nvPr>
            <p:ph type="dt" sz="half" idx="10"/>
          </p:nvPr>
        </p:nvSpPr>
        <p:spPr>
          <a:ln/>
        </p:spPr>
        <p:txBody>
          <a:bodyPr/>
          <a:lstStyle>
            <a:lvl1pPr>
              <a:defRPr/>
            </a:lvl1pPr>
          </a:lstStyle>
          <a:p>
            <a:pPr>
              <a:defRPr/>
            </a:pPr>
            <a:endParaRPr lang="en-US"/>
          </a:p>
        </p:txBody>
      </p:sp>
      <p:sp>
        <p:nvSpPr>
          <p:cNvPr id="6" name="Rectangle 37"/>
          <p:cNvSpPr>
            <a:spLocks noGrp="1" noChangeArrowheads="1"/>
          </p:cNvSpPr>
          <p:nvPr>
            <p:ph type="ftr" sz="quarter" idx="11"/>
          </p:nvPr>
        </p:nvSpPr>
        <p:spPr>
          <a:ln/>
        </p:spPr>
        <p:txBody>
          <a:bodyPr/>
          <a:lstStyle>
            <a:lvl1pPr>
              <a:defRPr/>
            </a:lvl1pPr>
          </a:lstStyle>
          <a:p>
            <a:pPr>
              <a:defRPr/>
            </a:pPr>
            <a:endParaRPr lang="en-US"/>
          </a:p>
        </p:txBody>
      </p:sp>
      <p:sp>
        <p:nvSpPr>
          <p:cNvPr id="7" name="Rectangle 38"/>
          <p:cNvSpPr>
            <a:spLocks noGrp="1" noChangeArrowheads="1"/>
          </p:cNvSpPr>
          <p:nvPr>
            <p:ph type="sldNum" sz="quarter" idx="12"/>
          </p:nvPr>
        </p:nvSpPr>
        <p:spPr>
          <a:ln/>
        </p:spPr>
        <p:txBody>
          <a:bodyPr/>
          <a:lstStyle>
            <a:lvl1pPr>
              <a:defRPr/>
            </a:lvl1pPr>
          </a:lstStyle>
          <a:p>
            <a:pPr>
              <a:defRPr/>
            </a:pPr>
            <a:fld id="{6251BC0B-D302-4531-BBC5-594B59A0109D}" type="slidenum">
              <a:rPr lang="en-US"/>
              <a:pPr>
                <a:defRPr/>
              </a:pPr>
              <a:t>‹#›</a:t>
            </a:fld>
            <a:endParaRPr lang="en-US"/>
          </a:p>
        </p:txBody>
      </p:sp>
    </p:spTree>
    <p:extLst>
      <p:ext uri="{BB962C8B-B14F-4D97-AF65-F5344CB8AC3E}">
        <p14:creationId xmlns:p14="http://schemas.microsoft.com/office/powerpoint/2010/main" val="271523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FB220B7-BB92-4474-B576-6DDEF427FCB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479" y="-925"/>
            <a:ext cx="9527479"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3720703"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53541" y="1726738"/>
            <a:ext cx="5886450"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66825" y="2468304"/>
            <a:ext cx="6781800"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EC2E02-7B74-4C3A-B886-38622676372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57250" y="1097280"/>
            <a:ext cx="333375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5850" y="1097280"/>
            <a:ext cx="333375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653C49-C5C6-4009-96ED-52CB5478A13B}"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57250" y="1097280"/>
            <a:ext cx="333375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53281" y="1701848"/>
            <a:ext cx="333375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5850" y="1097280"/>
            <a:ext cx="333375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895850" y="1701848"/>
            <a:ext cx="333375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A05F0CB-7A48-4590-944B-7008A195508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BCE4729-2015-47B1-939B-66101F1778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B43029B-6D8B-4530-9A9E-DCDEE37B2A3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3720703"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594322" y="-594320"/>
            <a:ext cx="6858000" cy="804664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817635" y="1576104"/>
            <a:ext cx="542925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947451" y="2618913"/>
            <a:ext cx="3966436"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352036" y="2253385"/>
            <a:ext cx="6036208"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45CE5FA5-619E-4F65-94E4-2894FDB8B71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113360" y="0"/>
            <a:ext cx="7411641"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2647950"/>
            <a:ext cx="3720703"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3720703"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99164" y="1717501"/>
            <a:ext cx="57150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91124" y="2180529"/>
            <a:ext cx="6350568"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465AB87-ED6E-4A22-BFFF-FCD11F750C5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481" y="5050633"/>
            <a:ext cx="3723184"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79" y="5051293"/>
            <a:ext cx="9527479"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57250" y="365760"/>
            <a:ext cx="7834313"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0" y="1100629"/>
            <a:ext cx="7834313"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9550" y="5870448"/>
            <a:ext cx="2266950" cy="201168"/>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664077" y="6285122"/>
            <a:ext cx="492125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751081" y="6170822"/>
            <a:ext cx="523875"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735337C4-71B4-4FC3-B10A-04DAE9DC5A6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233487" y="333377"/>
            <a:ext cx="7243763" cy="881063"/>
          </a:xfrm>
        </p:spPr>
        <p:txBody>
          <a:bodyPr>
            <a:normAutofit fontScale="90000"/>
          </a:bodyPr>
          <a:lstStyle/>
          <a:p>
            <a:pPr algn="ctr"/>
            <a:r>
              <a:rPr lang="sr-Latn-CS" sz="3200" smtClean="0">
                <a:solidFill>
                  <a:schemeClr val="tx1"/>
                </a:solidFill>
              </a:rPr>
              <a:t>Visoka poslovna škola strukovnih studija Novi Sad</a:t>
            </a:r>
            <a:endParaRPr lang="en-US" sz="3200" smtClean="0">
              <a:solidFill>
                <a:schemeClr val="tx1"/>
              </a:solidFill>
            </a:endParaRPr>
          </a:p>
        </p:txBody>
      </p:sp>
      <p:sp>
        <p:nvSpPr>
          <p:cNvPr id="60419"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3076" name="Text Box 4"/>
          <p:cNvSpPr txBox="1">
            <a:spLocks noChangeArrowheads="1"/>
          </p:cNvSpPr>
          <p:nvPr/>
        </p:nvSpPr>
        <p:spPr bwMode="auto">
          <a:xfrm>
            <a:off x="1666876" y="2205038"/>
            <a:ext cx="65516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CE"/>
              </a:defRPr>
            </a:lvl1pPr>
            <a:lvl2pPr marL="742950" indent="-285750"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ctr"/>
            <a:r>
              <a:rPr lang="sr-Latn-RS" sz="4000" b="1" smtClean="0">
                <a:latin typeface="Times New Roman" pitchFamily="18" charset="0"/>
              </a:rPr>
              <a:t>Osiguranje</a:t>
            </a:r>
            <a:endParaRPr lang="en-US" b="1" i="1" dirty="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62100" y="333377"/>
            <a:ext cx="8064450" cy="863377"/>
          </a:xfrm>
        </p:spPr>
        <p:txBody>
          <a:bodyPr>
            <a:normAutofit fontScale="90000"/>
          </a:bodyPr>
          <a:lstStyle/>
          <a:p>
            <a:pPr algn="ctr"/>
            <a:r>
              <a:rPr lang="sr-Latn-RS" sz="3200" b="1" i="1" dirty="0" smtClean="0"/>
              <a:t>Uloga i značaj osiguranja za pojedinca</a:t>
            </a:r>
            <a:endParaRPr lang="en-US" sz="3200" b="1" i="1" dirty="0" smtClean="0"/>
          </a:p>
        </p:txBody>
      </p:sp>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234108" y="981077"/>
            <a:ext cx="7992442"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marL="457200" indent="-457200" algn="just">
              <a:buFont typeface="Arial" panose="020B0604020202020204" pitchFamily="34" charset="0"/>
              <a:buChar char="•"/>
            </a:pPr>
            <a:r>
              <a:rPr lang="sr-Latn-RS" sz="2600" dirty="0" smtClean="0">
                <a:latin typeface="Times New Roman" pitchFamily="18" charset="0"/>
              </a:rPr>
              <a:t>Značaj osiguranja sa aspekta pojedinca i nacionalne ekonomije;</a:t>
            </a:r>
          </a:p>
          <a:p>
            <a:pPr marL="457200" indent="-457200" algn="just">
              <a:buFont typeface="Arial" panose="020B0604020202020204" pitchFamily="34" charset="0"/>
              <a:buChar char="•"/>
            </a:pPr>
            <a:r>
              <a:rPr lang="sr-Latn-RS" sz="2600" dirty="0">
                <a:latin typeface="Times New Roman" pitchFamily="18" charset="0"/>
              </a:rPr>
              <a:t>Značaj osiguranja </a:t>
            </a:r>
            <a:r>
              <a:rPr lang="sr-Latn-RS" sz="2600" dirty="0" smtClean="0">
                <a:latin typeface="Times New Roman" pitchFamily="18" charset="0"/>
              </a:rPr>
              <a:t>za pojedinca (fizičko i pravno lice) jeste u nadoknadi pretrpljene štete;</a:t>
            </a:r>
          </a:p>
          <a:p>
            <a:pPr marL="457200" indent="-457200" algn="just">
              <a:buFont typeface="Arial" panose="020B0604020202020204" pitchFamily="34" charset="0"/>
              <a:buChar char="•"/>
            </a:pPr>
            <a:r>
              <a:rPr lang="sr-Latn-RS" sz="2600" dirty="0" smtClean="0">
                <a:latin typeface="Times New Roman" pitchFamily="18" charset="0"/>
              </a:rPr>
              <a:t>Sa aspekta pojedinca razlikujemo zaštitu osiguranika i zaštitu trećih lica;</a:t>
            </a:r>
          </a:p>
          <a:p>
            <a:pPr marL="457200" indent="-457200" algn="just">
              <a:buFont typeface="Arial" panose="020B0604020202020204" pitchFamily="34" charset="0"/>
              <a:buChar char="•"/>
            </a:pPr>
            <a:r>
              <a:rPr lang="sr-Latn-RS" sz="2600" dirty="0" smtClean="0">
                <a:latin typeface="Times New Roman" pitchFamily="18" charset="0"/>
              </a:rPr>
              <a:t>Zaštita osiguranika se sastoji u nadoknadi štete;</a:t>
            </a:r>
          </a:p>
          <a:p>
            <a:pPr marL="457200" indent="-457200" algn="just">
              <a:buFont typeface="Arial" panose="020B0604020202020204" pitchFamily="34" charset="0"/>
              <a:buChar char="•"/>
            </a:pPr>
            <a:r>
              <a:rPr lang="sr-Latn-RS" sz="2600" dirty="0" smtClean="0">
                <a:latin typeface="Times New Roman" pitchFamily="18" charset="0"/>
              </a:rPr>
              <a:t>Treća lica nemaju ugovorni odnos sa osiguravajućim društvima ali će im u slučaju štete biti isplaćena nadoknada;</a:t>
            </a:r>
          </a:p>
          <a:p>
            <a:pPr marL="457200" indent="-457200" algn="just">
              <a:buFont typeface="Arial" panose="020B0604020202020204" pitchFamily="34" charset="0"/>
              <a:buChar char="•"/>
            </a:pPr>
            <a:r>
              <a:rPr lang="sr-Latn-RS" sz="2600" dirty="0" smtClean="0">
                <a:latin typeface="Times New Roman" pitchFamily="18" charset="0"/>
              </a:rPr>
              <a:t>Osiguranje od odgovornosti je zaštita trećih lica;</a:t>
            </a: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972131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234108" y="981077"/>
            <a:ext cx="799244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r>
              <a:rPr lang="sr-Latn-RS" sz="2600" dirty="0" smtClean="0">
                <a:latin typeface="Times New Roman" pitchFamily="18" charset="0"/>
              </a:rPr>
              <a:t>Zakonska obaveza osiguranja od raznih oblika odgovornosti da bi se zaštitila treća lica;</a:t>
            </a:r>
          </a:p>
          <a:p>
            <a:pPr marL="457200" indent="-457200" algn="just">
              <a:buFont typeface="Arial" panose="020B0604020202020204" pitchFamily="34" charset="0"/>
              <a:buChar char="•"/>
            </a:pPr>
            <a:r>
              <a:rPr lang="sr-Latn-RS" sz="2600" dirty="0" smtClean="0">
                <a:latin typeface="Times New Roman" pitchFamily="18" charset="0"/>
              </a:rPr>
              <a:t>Obavezna osiguranja u našoj zemlji:</a:t>
            </a:r>
          </a:p>
          <a:p>
            <a:pPr marL="914400" lvl="1" indent="-457200" algn="just">
              <a:buFont typeface="Arial" panose="020B0604020202020204" pitchFamily="34" charset="0"/>
              <a:buChar char="•"/>
            </a:pPr>
            <a:r>
              <a:rPr lang="sr-Latn-RS" sz="2600" dirty="0">
                <a:latin typeface="Times New Roman" pitchFamily="18" charset="0"/>
              </a:rPr>
              <a:t>o</a:t>
            </a:r>
            <a:r>
              <a:rPr lang="sr-Latn-RS" sz="2600" dirty="0" smtClean="0">
                <a:latin typeface="Times New Roman" pitchFamily="18" charset="0"/>
              </a:rPr>
              <a:t>siguranje putnika u javnom prevozu od posledica nesrećnog slučaja;</a:t>
            </a:r>
          </a:p>
          <a:p>
            <a:pPr marL="914400" lvl="1" indent="-457200" algn="just">
              <a:buFont typeface="Arial" panose="020B0604020202020204" pitchFamily="34" charset="0"/>
              <a:buChar char="•"/>
            </a:pPr>
            <a:r>
              <a:rPr lang="sr-Latn-RS" sz="2600" dirty="0" smtClean="0">
                <a:latin typeface="Times New Roman" pitchFamily="18" charset="0"/>
              </a:rPr>
              <a:t>osiguranje vlasnika motornih vozila od odgovornosti za štetu pričinjenu trećim licima;</a:t>
            </a:r>
          </a:p>
          <a:p>
            <a:pPr marL="914400" lvl="1" indent="-457200" algn="just">
              <a:buFont typeface="Arial" panose="020B0604020202020204" pitchFamily="34" charset="0"/>
              <a:buChar char="•"/>
            </a:pPr>
            <a:r>
              <a:rPr lang="sr-Latn-RS" sz="2600" dirty="0" smtClean="0">
                <a:latin typeface="Times New Roman" pitchFamily="18" charset="0"/>
              </a:rPr>
              <a:t>osiguranje vlasnika </a:t>
            </a:r>
            <a:r>
              <a:rPr lang="sr-Latn-RS" sz="2600" dirty="0">
                <a:latin typeface="Times New Roman" pitchFamily="18" charset="0"/>
              </a:rPr>
              <a:t>vazduhoplova od odgovornosti za štetu pričinjenu trećim </a:t>
            </a:r>
            <a:r>
              <a:rPr lang="sr-Latn-RS" sz="2600" dirty="0" smtClean="0">
                <a:latin typeface="Times New Roman" pitchFamily="18" charset="0"/>
              </a:rPr>
              <a:t>licima i </a:t>
            </a:r>
          </a:p>
          <a:p>
            <a:pPr marL="914400" lvl="1" indent="-457200" algn="just">
              <a:buFont typeface="Arial" panose="020B0604020202020204" pitchFamily="34" charset="0"/>
              <a:buChar char="•"/>
            </a:pPr>
            <a:r>
              <a:rPr lang="sr-Latn-RS" sz="2600" dirty="0" smtClean="0">
                <a:latin typeface="Times New Roman" pitchFamily="18" charset="0"/>
              </a:rPr>
              <a:t>osiguranje vlasnika čamaca </a:t>
            </a:r>
            <a:r>
              <a:rPr lang="sr-Latn-RS" sz="2600" dirty="0">
                <a:latin typeface="Times New Roman" pitchFamily="18" charset="0"/>
              </a:rPr>
              <a:t>od odgovornosti za štetu pričinjenu trećim </a:t>
            </a:r>
            <a:r>
              <a:rPr lang="sr-Latn-RS" sz="2600" dirty="0" smtClean="0">
                <a:latin typeface="Times New Roman" pitchFamily="18" charset="0"/>
              </a:rPr>
              <a:t>licima;</a:t>
            </a: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4271948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62100" y="333377"/>
            <a:ext cx="8064450" cy="863377"/>
          </a:xfrm>
        </p:spPr>
        <p:txBody>
          <a:bodyPr>
            <a:normAutofit fontScale="90000"/>
          </a:bodyPr>
          <a:lstStyle/>
          <a:p>
            <a:pPr algn="ctr"/>
            <a:r>
              <a:rPr lang="sr-Latn-RS" sz="3200" b="1" i="1" dirty="0" smtClean="0"/>
              <a:t>Značaj osiguranja za nacionalnu ekonomiju</a:t>
            </a:r>
            <a:endParaRPr lang="en-US" sz="3200" b="1" i="1" dirty="0" smtClean="0"/>
          </a:p>
        </p:txBody>
      </p:sp>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234108" y="981077"/>
            <a:ext cx="799244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marL="457200" indent="-457200" algn="just">
              <a:buFont typeface="Arial" panose="020B0604020202020204" pitchFamily="34" charset="0"/>
              <a:buChar char="•"/>
            </a:pPr>
            <a:r>
              <a:rPr lang="en-US" sz="2600" dirty="0" smtClean="0">
                <a:latin typeface="Times New Roman" pitchFamily="18" charset="0"/>
              </a:rPr>
              <a:t>Ra</a:t>
            </a:r>
            <a:r>
              <a:rPr lang="sr-Latn-RS" sz="2600" dirty="0" smtClean="0">
                <a:latin typeface="Times New Roman" pitchFamily="18" charset="0"/>
              </a:rPr>
              <a:t>zvoj tržišta osiguranja je važan pokazatelj razvijenosti privrede i meri se učešćem premije u BDP;</a:t>
            </a:r>
          </a:p>
          <a:p>
            <a:pPr marL="457200" indent="-457200" algn="just">
              <a:buFont typeface="Arial" panose="020B0604020202020204" pitchFamily="34" charset="0"/>
              <a:buChar char="•"/>
            </a:pPr>
            <a:r>
              <a:rPr lang="sr-Latn-RS" sz="2600" dirty="0" smtClean="0">
                <a:latin typeface="Times New Roman" pitchFamily="18" charset="0"/>
              </a:rPr>
              <a:t>U Republici Srbiji u 2015. godini udeo premije je iznosio 2%, čime je Srbija na 61. mestu u svetu;</a:t>
            </a:r>
            <a:endParaRPr lang="en-US" sz="2600" dirty="0" smtClean="0">
              <a:latin typeface="Times New Roman" pitchFamily="18" charset="0"/>
            </a:endParaRPr>
          </a:p>
          <a:p>
            <a:pPr marL="457200" indent="-457200" algn="just">
              <a:buFont typeface="Arial" panose="020B0604020202020204" pitchFamily="34" charset="0"/>
              <a:buChar char="•"/>
            </a:pPr>
            <a:r>
              <a:rPr lang="sr-Latn-RS" sz="2600" dirty="0">
                <a:latin typeface="Times New Roman" pitchFamily="18" charset="0"/>
              </a:rPr>
              <a:t>Z</a:t>
            </a:r>
            <a:r>
              <a:rPr lang="en-US" sz="2600" dirty="0" err="1" smtClean="0">
                <a:latin typeface="Times New Roman" pitchFamily="18" charset="0"/>
              </a:rPr>
              <a:t>na</a:t>
            </a:r>
            <a:r>
              <a:rPr lang="sr-Latn-RS" sz="2600" dirty="0" smtClean="0">
                <a:latin typeface="Times New Roman" pitchFamily="18" charset="0"/>
              </a:rPr>
              <a:t>č</a:t>
            </a:r>
            <a:r>
              <a:rPr lang="en-US" sz="2600" dirty="0" err="1" smtClean="0">
                <a:latin typeface="Times New Roman" pitchFamily="18" charset="0"/>
              </a:rPr>
              <a:t>aj</a:t>
            </a:r>
            <a:r>
              <a:rPr lang="en-US" sz="2600" dirty="0" smtClean="0">
                <a:latin typeface="Times New Roman" pitchFamily="18" charset="0"/>
              </a:rPr>
              <a:t> </a:t>
            </a:r>
            <a:r>
              <a:rPr lang="en-US" sz="2600" dirty="0" err="1" smtClean="0">
                <a:latin typeface="Times New Roman" pitchFamily="18" charset="0"/>
              </a:rPr>
              <a:t>osiguranja</a:t>
            </a:r>
            <a:r>
              <a:rPr lang="sr-Latn-RS" sz="2600" dirty="0" smtClean="0">
                <a:latin typeface="Times New Roman" pitchFamily="18" charset="0"/>
              </a:rPr>
              <a:t> ogleda se u finansijskoj stabilnosti, socijalnoj funkciji i razvojnoj funkciji;</a:t>
            </a:r>
          </a:p>
          <a:p>
            <a:pPr marL="457200" indent="-457200" algn="just">
              <a:buFont typeface="Arial" panose="020B0604020202020204" pitchFamily="34" charset="0"/>
              <a:buChar char="•"/>
            </a:pPr>
            <a:r>
              <a:rPr lang="sr-Latn-RS" sz="2600" b="1" dirty="0" smtClean="0">
                <a:latin typeface="Times New Roman" pitchFamily="18" charset="0"/>
              </a:rPr>
              <a:t>Finansijska stabilnost </a:t>
            </a:r>
            <a:r>
              <a:rPr lang="sr-Latn-RS" sz="2600" dirty="0" smtClean="0">
                <a:latin typeface="Times New Roman" pitchFamily="18" charset="0"/>
              </a:rPr>
              <a:t>se ostvaruje kroz preventivno delovanje, naknadu šteta i kroz akumulatorsku funkciju osiguranja;</a:t>
            </a:r>
          </a:p>
          <a:p>
            <a:pPr marL="457200" indent="-457200" algn="just">
              <a:buFont typeface="Arial" panose="020B0604020202020204" pitchFamily="34" charset="0"/>
              <a:buChar char="•"/>
            </a:pPr>
            <a:endParaRPr lang="sr-Latn-RS" sz="2600" dirty="0" smtClean="0">
              <a:latin typeface="Times New Roman" pitchFamily="18" charset="0"/>
            </a:endParaRP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321704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234108" y="476673"/>
            <a:ext cx="7704856"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marL="457200" indent="-457200" algn="just">
              <a:buFont typeface="Arial" panose="020B0604020202020204" pitchFamily="34" charset="0"/>
              <a:buChar char="•"/>
            </a:pPr>
            <a:r>
              <a:rPr lang="sr-Latn-RS" sz="2600" b="1" dirty="0" smtClean="0">
                <a:latin typeface="Times New Roman" pitchFamily="18" charset="0"/>
              </a:rPr>
              <a:t>Socijalna funkcija </a:t>
            </a:r>
            <a:r>
              <a:rPr lang="sr-Latn-RS" sz="2600" dirty="0" smtClean="0">
                <a:latin typeface="Times New Roman" pitchFamily="18" charset="0"/>
              </a:rPr>
              <a:t>– osiguranje vrši ekonomsku zaštitu pojedinca, njegove porodice i društva u celini;</a:t>
            </a:r>
          </a:p>
          <a:p>
            <a:pPr marL="457200" indent="-457200" algn="just">
              <a:buFont typeface="Arial" panose="020B0604020202020204" pitchFamily="34" charset="0"/>
              <a:buChar char="•"/>
            </a:pPr>
            <a:r>
              <a:rPr lang="sr-Latn-RS" sz="2600" b="1" dirty="0" smtClean="0">
                <a:latin typeface="Times New Roman" pitchFamily="18" charset="0"/>
              </a:rPr>
              <a:t>Razvojna funkcija </a:t>
            </a:r>
            <a:r>
              <a:rPr lang="sr-Latn-RS" sz="2600" dirty="0" smtClean="0">
                <a:latin typeface="Times New Roman" pitchFamily="18" charset="0"/>
              </a:rPr>
              <a:t>proizilazi iz finansijsko akumulatorske funkcije i podsticanja efikasnije alokacije </a:t>
            </a:r>
            <a:r>
              <a:rPr lang="sr-Latn-RS" sz="2600" smtClean="0">
                <a:latin typeface="Times New Roman" pitchFamily="18" charset="0"/>
              </a:rPr>
              <a:t>kapitala;</a:t>
            </a:r>
          </a:p>
          <a:p>
            <a:pPr marL="457200" indent="-457200" algn="just">
              <a:buFont typeface="Arial" panose="020B0604020202020204" pitchFamily="34" charset="0"/>
              <a:buChar char="•"/>
            </a:pPr>
            <a:r>
              <a:rPr lang="sr-Latn-RS" sz="2600" smtClean="0">
                <a:latin typeface="Times New Roman" pitchFamily="18" charset="0"/>
              </a:rPr>
              <a:t>Osiguravači imaju obavezu da plasman sredstava vrše pod sledećim uslovima:</a:t>
            </a:r>
          </a:p>
          <a:p>
            <a:pPr marL="914400" lvl="1" indent="-457200" algn="just">
              <a:buFont typeface="Arial" panose="020B0604020202020204" pitchFamily="34" charset="0"/>
              <a:buChar char="•"/>
            </a:pPr>
            <a:r>
              <a:rPr lang="sr-Latn-RS" sz="2600" smtClean="0">
                <a:latin typeface="Times New Roman" pitchFamily="18" charset="0"/>
              </a:rPr>
              <a:t>Da sredstva budu dostupna u momentu kada je potrebno izmiriti potraživanja po osnovu štete;</a:t>
            </a:r>
          </a:p>
          <a:p>
            <a:pPr marL="914400" lvl="1" indent="-457200" algn="just">
              <a:buFont typeface="Arial" panose="020B0604020202020204" pitchFamily="34" charset="0"/>
              <a:buChar char="•"/>
            </a:pPr>
            <a:r>
              <a:rPr lang="sr-Latn-RS" sz="2600" smtClean="0">
                <a:latin typeface="Times New Roman" pitchFamily="18" charset="0"/>
              </a:rPr>
              <a:t>Da sredstva budu sigurna i </a:t>
            </a:r>
          </a:p>
          <a:p>
            <a:pPr marL="914400" lvl="1" indent="-457200" algn="just">
              <a:buFont typeface="Arial" panose="020B0604020202020204" pitchFamily="34" charset="0"/>
              <a:buChar char="•"/>
            </a:pPr>
            <a:r>
              <a:rPr lang="sr-Latn-RS" sz="2600" smtClean="0">
                <a:latin typeface="Times New Roman" pitchFamily="18" charset="0"/>
              </a:rPr>
              <a:t>Da se postigne najviši prinos.</a:t>
            </a:r>
            <a:endParaRPr lang="sr-Latn-RS" sz="2600" dirty="0" smtClean="0">
              <a:latin typeface="Times New Roman" pitchFamily="18" charset="0"/>
            </a:endParaRPr>
          </a:p>
          <a:p>
            <a:pPr marL="457200" indent="-457200" algn="just">
              <a:buFont typeface="Arial" panose="020B0604020202020204" pitchFamily="34" charset="0"/>
              <a:buChar char="•"/>
            </a:pPr>
            <a:endParaRPr lang="sr-Latn-RS" sz="2600" dirty="0" smtClean="0">
              <a:latin typeface="Times New Roman" pitchFamily="18" charset="0"/>
            </a:endParaRP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2265141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62100" y="333377"/>
            <a:ext cx="8064450" cy="863377"/>
          </a:xfrm>
        </p:spPr>
        <p:txBody>
          <a:bodyPr>
            <a:normAutofit/>
          </a:bodyPr>
          <a:lstStyle/>
          <a:p>
            <a:pPr algn="ctr"/>
            <a:r>
              <a:rPr lang="sr-Latn-RS" sz="3200" b="1" i="1" smtClean="0"/>
              <a:t>Istorijski razvoj osiguranja u svetu</a:t>
            </a:r>
            <a:endParaRPr lang="en-US" sz="3200" b="1" i="1" dirty="0" smtClean="0"/>
          </a:p>
        </p:txBody>
      </p:sp>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234108" y="981075"/>
            <a:ext cx="7992442"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marL="457200" indent="-457200" algn="just">
              <a:buFont typeface="Arial" panose="020B0604020202020204" pitchFamily="34" charset="0"/>
              <a:buChar char="•"/>
            </a:pPr>
            <a:r>
              <a:rPr lang="sr-Latn-RS" sz="2600" smtClean="0">
                <a:latin typeface="Times New Roman" pitchFamily="18" charset="0"/>
              </a:rPr>
              <a:t>Pojava osiguranja u trgovini i pomorstvu;</a:t>
            </a:r>
          </a:p>
          <a:p>
            <a:pPr marL="457200" indent="-457200" algn="just">
              <a:buFont typeface="Arial" panose="020B0604020202020204" pitchFamily="34" charset="0"/>
              <a:buChar char="•"/>
            </a:pPr>
            <a:r>
              <a:rPr lang="sr-Latn-RS" sz="2600" smtClean="0">
                <a:latin typeface="Times New Roman" pitchFamily="18" charset="0"/>
              </a:rPr>
              <a:t>Pomorski zajam kod Vavilonaca, Feničana, u antičkoj Grčkoj i Starom Rimu;</a:t>
            </a:r>
          </a:p>
          <a:p>
            <a:pPr algn="just"/>
            <a:r>
              <a:rPr lang="sr-Latn-RS" sz="2600" smtClean="0">
                <a:latin typeface="Times New Roman" pitchFamily="18" charset="0"/>
              </a:rPr>
              <a:t>Tri faze razvoja osiguranja:</a:t>
            </a:r>
          </a:p>
          <a:p>
            <a:pPr marL="514350" indent="-514350" algn="just">
              <a:buFont typeface="+mj-lt"/>
              <a:buAutoNum type="arabicPeriod"/>
            </a:pPr>
            <a:r>
              <a:rPr lang="sr-Latn-RS" sz="2600" b="1" smtClean="0">
                <a:latin typeface="Times New Roman" pitchFamily="18" charset="0"/>
              </a:rPr>
              <a:t>Komercijalizacija osiguranja u XIV veku </a:t>
            </a:r>
            <a:r>
              <a:rPr lang="sr-Latn-RS" sz="2600" smtClean="0">
                <a:latin typeface="Times New Roman" pitchFamily="18" charset="0"/>
              </a:rPr>
              <a:t>– razvoj osiguranja kao delatnosti se desio u 14. veku u Italiji sa pomorskim osiguranjem kada je preduzetniku osnovni cilj postao profit;</a:t>
            </a:r>
          </a:p>
          <a:p>
            <a:pPr marL="514350" indent="-514350" algn="just">
              <a:buFont typeface="+mj-lt"/>
              <a:buAutoNum type="arabicPeriod" startAt="2"/>
            </a:pPr>
            <a:r>
              <a:rPr lang="sr-Latn-RS" sz="2600" b="1" smtClean="0">
                <a:latin typeface="Times New Roman" pitchFamily="18" charset="0"/>
              </a:rPr>
              <a:t>Dobijanje naučnog osnova u XVII veku </a:t>
            </a:r>
            <a:r>
              <a:rPr lang="sr-Latn-RS" sz="2600" smtClean="0">
                <a:latin typeface="Times New Roman" pitchFamily="18" charset="0"/>
              </a:rPr>
              <a:t>– naučni osnov čine matematika i statistika odnosno zakon velikih brojeva i teorija verovatnoće;</a:t>
            </a:r>
          </a:p>
          <a:p>
            <a:pPr algn="just"/>
            <a:endParaRPr lang="sr-Latn-RS" sz="2600" dirty="0" smtClean="0">
              <a:latin typeface="Times New Roman" pitchFamily="18" charset="0"/>
            </a:endParaRPr>
          </a:p>
          <a:p>
            <a:pPr marL="457200" indent="-457200" algn="just">
              <a:buFont typeface="Arial" panose="020B0604020202020204" pitchFamily="34" charset="0"/>
              <a:buChar char="•"/>
            </a:pPr>
            <a:endParaRPr lang="sr-Latn-RS" sz="2600" dirty="0" smtClean="0">
              <a:latin typeface="Times New Roman" pitchFamily="18" charset="0"/>
            </a:endParaRP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2546016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378124" y="260648"/>
            <a:ext cx="7704856" cy="9879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marL="514350" indent="-514350" algn="just">
              <a:buFont typeface="+mj-lt"/>
              <a:buAutoNum type="arabicPeriod" startAt="3"/>
            </a:pPr>
            <a:r>
              <a:rPr lang="sr-Latn-RS" sz="2600" b="1" smtClean="0">
                <a:latin typeface="Times New Roman" pitchFamily="18" charset="0"/>
              </a:rPr>
              <a:t>Savremeno osiguranje – </a:t>
            </a:r>
            <a:r>
              <a:rPr lang="sr-Latn-RS" sz="2600" smtClean="0">
                <a:latin typeface="Times New Roman" pitchFamily="18" charset="0"/>
              </a:rPr>
              <a:t>obuhvata pravno regulisanje i nadzor od strane države krajem XIX veka jer je osiguranje posao od značaja za društvo u celini; </a:t>
            </a:r>
          </a:p>
          <a:p>
            <a:pPr algn="ctr"/>
            <a:endParaRPr lang="sr-Latn-RS" sz="3200" b="1" i="1" smtClean="0"/>
          </a:p>
          <a:p>
            <a:pPr algn="ctr"/>
            <a:r>
              <a:rPr lang="sr-Latn-RS" sz="3200" b="1" i="1" smtClean="0"/>
              <a:t>Istorijski </a:t>
            </a:r>
            <a:r>
              <a:rPr lang="sr-Latn-RS" sz="3200" b="1" i="1"/>
              <a:t>razvoj osiguranja u </a:t>
            </a:r>
            <a:r>
              <a:rPr lang="sr-Latn-RS" sz="3200" b="1" i="1" smtClean="0"/>
              <a:t>Srbiji</a:t>
            </a:r>
            <a:endParaRPr lang="sr-Latn-RS" sz="3200" dirty="0" smtClean="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r>
              <a:rPr lang="sr-Latn-RS" sz="2600" b="1" smtClean="0">
                <a:latin typeface="Times New Roman" pitchFamily="18" charset="0"/>
              </a:rPr>
              <a:t>Period do 1937. godine </a:t>
            </a:r>
            <a:r>
              <a:rPr lang="sr-Latn-RS" sz="2600" smtClean="0">
                <a:latin typeface="Times New Roman" pitchFamily="18" charset="0"/>
              </a:rPr>
              <a:t>karakteriše sporiji razvoj osiguranja, loša organizacija, nedostatak statistike i matematičkih metoda;</a:t>
            </a:r>
          </a:p>
          <a:p>
            <a:pPr marL="457200" indent="-457200" algn="just">
              <a:buFont typeface="Arial" panose="020B0604020202020204" pitchFamily="34" charset="0"/>
              <a:buChar char="•"/>
            </a:pPr>
            <a:r>
              <a:rPr lang="sr-Latn-RS" sz="2600" smtClean="0">
                <a:latin typeface="Times New Roman" pitchFamily="18" charset="0"/>
              </a:rPr>
              <a:t>Zastarela zakonska regulativa, bankrot mnogih društava;</a:t>
            </a:r>
          </a:p>
          <a:p>
            <a:pPr marL="457200" indent="-457200" algn="just">
              <a:buFont typeface="Arial" panose="020B0604020202020204" pitchFamily="34" charset="0"/>
              <a:buChar char="•"/>
            </a:pPr>
            <a:r>
              <a:rPr lang="sr-Latn-RS" sz="2600" b="1">
                <a:latin typeface="Times New Roman" pitchFamily="18" charset="0"/>
              </a:rPr>
              <a:t>Period </a:t>
            </a:r>
            <a:r>
              <a:rPr lang="sr-Latn-RS" sz="2600" b="1" smtClean="0">
                <a:latin typeface="Times New Roman" pitchFamily="18" charset="0"/>
              </a:rPr>
              <a:t>posle 1937</a:t>
            </a:r>
            <a:r>
              <a:rPr lang="sr-Latn-RS" sz="2600" b="1">
                <a:latin typeface="Times New Roman" pitchFamily="18" charset="0"/>
              </a:rPr>
              <a:t>. </a:t>
            </a:r>
            <a:r>
              <a:rPr lang="sr-Latn-RS" sz="2600" b="1" smtClean="0">
                <a:latin typeface="Times New Roman" pitchFamily="18" charset="0"/>
              </a:rPr>
              <a:t>godine - </a:t>
            </a:r>
            <a:r>
              <a:rPr lang="sr-Latn-RS" sz="2600" smtClean="0">
                <a:latin typeface="Times New Roman" pitchFamily="18" charset="0"/>
              </a:rPr>
              <a:t>1937. godine država donosi Uredbu o nadzoru nad osiguravajućim društvima;</a:t>
            </a: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2583038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378124" y="260648"/>
            <a:ext cx="7704856" cy="729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marL="457200" indent="-457200" algn="just">
              <a:buFont typeface="Arial" panose="020B0604020202020204" pitchFamily="34" charset="0"/>
              <a:buChar char="•"/>
            </a:pPr>
            <a:r>
              <a:rPr lang="sr-Latn-RS" sz="2600" smtClean="0">
                <a:latin typeface="Times New Roman" pitchFamily="18" charset="0"/>
              </a:rPr>
              <a:t>Nadzor i kontrola države i početak savremenog osiguranja;</a:t>
            </a:r>
          </a:p>
          <a:p>
            <a:pPr marL="457200" indent="-457200" algn="just">
              <a:buFont typeface="Arial" panose="020B0604020202020204" pitchFamily="34" charset="0"/>
              <a:buChar char="•"/>
            </a:pPr>
            <a:r>
              <a:rPr lang="sr-Latn-RS" sz="2600" smtClean="0">
                <a:latin typeface="Times New Roman" pitchFamily="18" charset="0"/>
              </a:rPr>
              <a:t>Kontrola namenskog korišćenja sredstava i ograničenje plasmana u cilju sigurnosti osiguranika;</a:t>
            </a:r>
          </a:p>
          <a:p>
            <a:pPr marL="457200" indent="-457200" algn="just">
              <a:buFont typeface="Arial" panose="020B0604020202020204" pitchFamily="34" charset="0"/>
              <a:buChar char="•"/>
            </a:pPr>
            <a:r>
              <a:rPr lang="sr-Latn-RS" sz="2600" smtClean="0">
                <a:latin typeface="Times New Roman" pitchFamily="18" charset="0"/>
              </a:rPr>
              <a:t>1967. godine donet je novi zakon o osiguranju kojim se uvode aktuarski poslovi;</a:t>
            </a:r>
          </a:p>
          <a:p>
            <a:pPr marL="457200" indent="-457200" algn="just">
              <a:buFont typeface="Arial" panose="020B0604020202020204" pitchFamily="34" charset="0"/>
              <a:buChar char="•"/>
            </a:pPr>
            <a:r>
              <a:rPr lang="sr-Latn-RS" sz="2600" smtClean="0">
                <a:latin typeface="Times New Roman" pitchFamily="18" charset="0"/>
              </a:rPr>
              <a:t>Hiperinflacija 1993. godine;</a:t>
            </a:r>
          </a:p>
          <a:p>
            <a:pPr marL="457200" indent="-457200" algn="just">
              <a:buFont typeface="Arial" panose="020B0604020202020204" pitchFamily="34" charset="0"/>
              <a:buChar char="•"/>
            </a:pPr>
            <a:r>
              <a:rPr lang="sr-Latn-RS" sz="2600" smtClean="0">
                <a:latin typeface="Times New Roman" pitchFamily="18" charset="0"/>
              </a:rPr>
              <a:t>Danas je na snazi Zakon o osiguranju iz 2014. godine;</a:t>
            </a:r>
            <a:endParaRPr lang="sr-Latn-RS" sz="2600" dirty="0" smtClean="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smtClean="0">
              <a:latin typeface="Times New Roman" pitchFamily="18" charset="0"/>
            </a:endParaRPr>
          </a:p>
          <a:p>
            <a:pPr marL="457200" indent="-457200" algn="just">
              <a:buFont typeface="Arial" panose="020B0604020202020204" pitchFamily="34" charset="0"/>
              <a:buChar char="•"/>
            </a:pPr>
            <a:endParaRPr lang="sr-Latn-RS" sz="2600">
              <a:latin typeface="Times New Roman" pitchFamily="18" charset="0"/>
            </a:endParaRP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1664834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IJA~1.VUK\AppData\Local\Temp\ch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525000" cy="5040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74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RS"/>
          </a:p>
        </p:txBody>
      </p:sp>
      <p:pic>
        <p:nvPicPr>
          <p:cNvPr id="2050" name="Picture 2" descr="C:\Users\MARIJA~1.VUK\AppData\Local\Temp\ch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648"/>
            <a:ext cx="9525000" cy="540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606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RS"/>
          </a:p>
        </p:txBody>
      </p:sp>
      <p:sp>
        <p:nvSpPr>
          <p:cNvPr id="3" name="Text Placeholder 2"/>
          <p:cNvSpPr>
            <a:spLocks noGrp="1"/>
          </p:cNvSpPr>
          <p:nvPr>
            <p:ph type="body" sz="half" idx="1"/>
          </p:nvPr>
        </p:nvSpPr>
        <p:spPr/>
        <p:txBody>
          <a:bodyPr/>
          <a:lstStyle/>
          <a:p>
            <a:endParaRPr lang="sr-Latn-RS" dirty="0"/>
          </a:p>
        </p:txBody>
      </p:sp>
      <p:sp>
        <p:nvSpPr>
          <p:cNvPr id="4" name="Content Placeholder 3"/>
          <p:cNvSpPr>
            <a:spLocks noGrp="1"/>
          </p:cNvSpPr>
          <p:nvPr>
            <p:ph sz="half" idx="2"/>
          </p:nvPr>
        </p:nvSpPr>
        <p:spPr/>
        <p:txBody>
          <a:bodyPr/>
          <a:lstStyle/>
          <a:p>
            <a:endParaRPr lang="sr-Latn-RS"/>
          </a:p>
        </p:txBody>
      </p:sp>
      <p:pic>
        <p:nvPicPr>
          <p:cNvPr id="3074" name="Picture 2" descr="C:\Users\MARIJA~1.VUK\AppData\Local\Temp\chart-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4664"/>
            <a:ext cx="9525000" cy="5688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58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62100" y="333377"/>
            <a:ext cx="8064450" cy="863377"/>
          </a:xfrm>
        </p:spPr>
        <p:txBody>
          <a:bodyPr>
            <a:normAutofit/>
          </a:bodyPr>
          <a:lstStyle/>
          <a:p>
            <a:pPr algn="ctr"/>
            <a:r>
              <a:rPr lang="sr-Latn-CS" sz="3200" b="1" i="1" dirty="0" smtClean="0"/>
              <a:t>Osiguranje, DR MARIJA VUKOVIĆ</a:t>
            </a:r>
            <a:endParaRPr lang="en-US" sz="3200" b="1" i="1" dirty="0" smtClean="0"/>
          </a:p>
        </p:txBody>
      </p:sp>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090613" y="981075"/>
            <a:ext cx="8135938"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algn="just"/>
            <a:r>
              <a:rPr lang="sr-Latn-RS" sz="2600" dirty="0" smtClean="0">
                <a:latin typeface="Times New Roman" pitchFamily="18" charset="0"/>
              </a:rPr>
              <a:t>Konsultacije: četvrtak, od 12 do 14 h, kabinet 35</a:t>
            </a:r>
          </a:p>
          <a:p>
            <a:pPr algn="just"/>
            <a:endParaRPr lang="sr-Latn-RS" sz="2600" dirty="0">
              <a:latin typeface="Times New Roman" pitchFamily="18" charset="0"/>
            </a:endParaRPr>
          </a:p>
          <a:p>
            <a:pPr algn="just"/>
            <a:endParaRPr lang="sr-Latn-RS" sz="2600" dirty="0" smtClean="0">
              <a:latin typeface="Times New Roman" pitchFamily="18" charset="0"/>
            </a:endParaRPr>
          </a:p>
          <a:p>
            <a:pPr algn="just"/>
            <a:r>
              <a:rPr lang="sr-Latn-RS" sz="2600" dirty="0" smtClean="0">
                <a:latin typeface="Times New Roman" pitchFamily="18" charset="0"/>
              </a:rPr>
              <a:t>Literatura: dr Dragica Janković, Osiguranje, 2013. godine</a:t>
            </a:r>
          </a:p>
          <a:p>
            <a:pPr marL="457200" indent="-457200" algn="just">
              <a:buFont typeface="Arial" pitchFamily="34" charset="0"/>
              <a:buChar char="•"/>
            </a:pPr>
            <a:endParaRPr lang="sr-Latn-RS" sz="26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RS"/>
          </a:p>
        </p:txBody>
      </p:sp>
      <p:pic>
        <p:nvPicPr>
          <p:cNvPr id="4098" name="Picture 2" descr="C:\Users\MARIJA~1.VUK\AppData\Local\Temp\chart-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76673"/>
            <a:ext cx="9525000" cy="4415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805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RS"/>
          </a:p>
        </p:txBody>
      </p:sp>
      <p:pic>
        <p:nvPicPr>
          <p:cNvPr id="5122" name="Picture 2" descr="C:\Users\MARIJA~1.VUK\AppData\Local\Temp\chart-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1"/>
            <a:ext cx="9525000" cy="4703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4380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076" y="2924944"/>
            <a:ext cx="8096250" cy="1143000"/>
          </a:xfrm>
        </p:spPr>
        <p:txBody>
          <a:bodyPr/>
          <a:lstStyle/>
          <a:p>
            <a:pPr algn="ctr"/>
            <a:r>
              <a:rPr lang="sr-Latn-RS" dirty="0" smtClean="0"/>
              <a:t>Hvala na pažnji!</a:t>
            </a:r>
            <a:endParaRPr lang="sr-Latn-RS" dirty="0"/>
          </a:p>
        </p:txBody>
      </p:sp>
    </p:spTree>
    <p:extLst>
      <p:ext uri="{BB962C8B-B14F-4D97-AF65-F5344CB8AC3E}">
        <p14:creationId xmlns:p14="http://schemas.microsoft.com/office/powerpoint/2010/main" val="3285785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62100" y="333377"/>
            <a:ext cx="8064450" cy="863377"/>
          </a:xfrm>
        </p:spPr>
        <p:txBody>
          <a:bodyPr>
            <a:normAutofit/>
          </a:bodyPr>
          <a:lstStyle/>
          <a:p>
            <a:pPr algn="ctr"/>
            <a:r>
              <a:rPr lang="sr-Latn-CS" sz="3200" b="1" i="1" dirty="0"/>
              <a:t>Osiguranje, dr </a:t>
            </a:r>
            <a:r>
              <a:rPr lang="sr-Latn-CS" sz="3200" b="1" i="1" dirty="0" smtClean="0"/>
              <a:t>MARIJA VUKOVIĆ</a:t>
            </a:r>
            <a:endParaRPr lang="en-US" sz="3200" b="1" i="1" dirty="0" smtClean="0"/>
          </a:p>
        </p:txBody>
      </p:sp>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090613" y="981075"/>
            <a:ext cx="8135938"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marL="457200" indent="-457200" algn="just">
              <a:buFont typeface="Arial" pitchFamily="34" charset="0"/>
              <a:buChar char="•"/>
            </a:pPr>
            <a:endParaRPr lang="sr-Latn-RS" sz="2600" dirty="0" smtClean="0">
              <a:latin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11393110"/>
              </p:ext>
            </p:extLst>
          </p:nvPr>
        </p:nvGraphicFramePr>
        <p:xfrm>
          <a:off x="1234109" y="1439929"/>
          <a:ext cx="7980974" cy="4367164"/>
        </p:xfrm>
        <a:graphic>
          <a:graphicData uri="http://schemas.openxmlformats.org/drawingml/2006/table">
            <a:tbl>
              <a:tblPr>
                <a:tableStyleId>{5C22544A-7EE6-4342-B048-85BDC9FD1C3A}</a:tableStyleId>
              </a:tblPr>
              <a:tblGrid>
                <a:gridCol w="3224594"/>
                <a:gridCol w="1538180"/>
                <a:gridCol w="1919573"/>
                <a:gridCol w="1298627"/>
              </a:tblGrid>
              <a:tr h="278439">
                <a:tc>
                  <a:txBody>
                    <a:bodyPr/>
                    <a:lstStyle/>
                    <a:p>
                      <a:pPr>
                        <a:lnSpc>
                          <a:spcPct val="115000"/>
                        </a:lnSpc>
                        <a:spcAft>
                          <a:spcPts val="1000"/>
                        </a:spcAft>
                      </a:pPr>
                      <a:r>
                        <a:rPr lang="sr-Latn-RS" sz="1800" dirty="0">
                          <a:effectLst/>
                          <a:latin typeface="+mn-lt"/>
                          <a:ea typeface="Calibri"/>
                          <a:cs typeface="Times New Roman"/>
                        </a:rPr>
                        <a:t>Predispitne obaveze</a:t>
                      </a:r>
                    </a:p>
                  </a:txBody>
                  <a:tcPr marL="8890" marR="8890" marT="8890" marB="0" anchor="b"/>
                </a:tc>
                <a:tc>
                  <a:txBody>
                    <a:bodyPr/>
                    <a:lstStyle/>
                    <a:p>
                      <a:pPr>
                        <a:lnSpc>
                          <a:spcPct val="115000"/>
                        </a:lnSpc>
                        <a:spcAft>
                          <a:spcPts val="1000"/>
                        </a:spcAft>
                      </a:pPr>
                      <a:r>
                        <a:rPr lang="sr-Latn-RS" sz="1800" smtClean="0">
                          <a:effectLst/>
                          <a:latin typeface="+mn-lt"/>
                          <a:ea typeface="Calibri"/>
                          <a:cs typeface="Times New Roman"/>
                        </a:rPr>
                        <a:t>45 </a:t>
                      </a:r>
                      <a:r>
                        <a:rPr lang="sr-Latn-RS" sz="1800">
                          <a:effectLst/>
                          <a:latin typeface="+mn-lt"/>
                          <a:ea typeface="Calibri"/>
                          <a:cs typeface="Times New Roman"/>
                        </a:rPr>
                        <a:t>(min </a:t>
                      </a:r>
                      <a:r>
                        <a:rPr lang="sr-Latn-RS" sz="1800" smtClean="0">
                          <a:effectLst/>
                          <a:latin typeface="+mn-lt"/>
                          <a:ea typeface="Calibri"/>
                          <a:cs typeface="Times New Roman"/>
                        </a:rPr>
                        <a:t>23</a:t>
                      </a:r>
                      <a:r>
                        <a:rPr lang="sr-Latn-RS" sz="1800">
                          <a:effectLst/>
                          <a:latin typeface="+mn-lt"/>
                          <a:ea typeface="Calibri"/>
                          <a:cs typeface="Times New Roman"/>
                        </a:rPr>
                        <a:t>)</a:t>
                      </a:r>
                    </a:p>
                  </a:txBody>
                  <a:tcPr marL="8890" marR="8890" marT="8890" marB="0" anchor="b"/>
                </a:tc>
                <a:tc>
                  <a:txBody>
                    <a:bodyPr/>
                    <a:lstStyle/>
                    <a:p>
                      <a:pPr>
                        <a:lnSpc>
                          <a:spcPct val="115000"/>
                        </a:lnSpc>
                        <a:spcAft>
                          <a:spcPts val="1000"/>
                        </a:spcAft>
                      </a:pPr>
                      <a:r>
                        <a:rPr lang="sr-Latn-RS" sz="1800" b="1" dirty="0">
                          <a:effectLst/>
                          <a:latin typeface="+mn-lt"/>
                          <a:ea typeface="Calibri"/>
                          <a:cs typeface="Times New Roman"/>
                        </a:rPr>
                        <a:t>Završni ispit</a:t>
                      </a:r>
                    </a:p>
                  </a:txBody>
                  <a:tcPr marL="8890" marR="8890" marT="8890" marB="0" anchor="b"/>
                </a:tc>
                <a:tc>
                  <a:txBody>
                    <a:bodyPr/>
                    <a:lstStyle/>
                    <a:p>
                      <a:pPr>
                        <a:lnSpc>
                          <a:spcPct val="115000"/>
                        </a:lnSpc>
                        <a:spcAft>
                          <a:spcPts val="1000"/>
                        </a:spcAft>
                      </a:pPr>
                      <a:r>
                        <a:rPr lang="sr-Latn-RS" sz="1800" smtClean="0">
                          <a:effectLst/>
                          <a:latin typeface="+mn-lt"/>
                          <a:ea typeface="Calibri"/>
                          <a:cs typeface="Times New Roman"/>
                        </a:rPr>
                        <a:t>55 </a:t>
                      </a:r>
                      <a:r>
                        <a:rPr lang="sr-Latn-RS" sz="1800">
                          <a:effectLst/>
                          <a:latin typeface="+mn-lt"/>
                          <a:ea typeface="Calibri"/>
                          <a:cs typeface="Times New Roman"/>
                        </a:rPr>
                        <a:t>(min </a:t>
                      </a:r>
                      <a:r>
                        <a:rPr lang="sr-Latn-RS" sz="1800" smtClean="0">
                          <a:effectLst/>
                          <a:latin typeface="+mn-lt"/>
                          <a:ea typeface="Calibri"/>
                          <a:cs typeface="Times New Roman"/>
                        </a:rPr>
                        <a:t>28</a:t>
                      </a:r>
                      <a:r>
                        <a:rPr lang="sr-Latn-RS" sz="1800">
                          <a:effectLst/>
                          <a:latin typeface="+mn-lt"/>
                          <a:ea typeface="Calibri"/>
                          <a:cs typeface="Times New Roman"/>
                        </a:rPr>
                        <a:t>)</a:t>
                      </a:r>
                    </a:p>
                  </a:txBody>
                  <a:tcPr marL="8890" marR="8890" marT="8890" marB="0" anchor="b"/>
                </a:tc>
              </a:tr>
              <a:tr h="280896">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rowSpan="2">
                  <a:txBody>
                    <a:bodyPr/>
                    <a:lstStyle/>
                    <a:p>
                      <a:pPr>
                        <a:lnSpc>
                          <a:spcPct val="115000"/>
                        </a:lnSpc>
                        <a:spcAft>
                          <a:spcPts val="1000"/>
                        </a:spcAft>
                      </a:pPr>
                      <a:r>
                        <a:rPr lang="pl-PL" sz="1800" smtClean="0">
                          <a:effectLst/>
                          <a:latin typeface="+mn-lt"/>
                          <a:ea typeface="Calibri"/>
                          <a:cs typeface="Times New Roman"/>
                        </a:rPr>
                        <a:t>5. </a:t>
                      </a:r>
                      <a:r>
                        <a:rPr lang="pl-PL" sz="1800">
                          <a:effectLst/>
                          <a:latin typeface="+mn-lt"/>
                          <a:ea typeface="Calibri"/>
                          <a:cs typeface="Times New Roman"/>
                        </a:rPr>
                        <a:t>do </a:t>
                      </a:r>
                      <a:r>
                        <a:rPr lang="pl-PL" sz="1800" smtClean="0">
                          <a:effectLst/>
                          <a:latin typeface="+mn-lt"/>
                          <a:ea typeface="Calibri"/>
                          <a:cs typeface="Times New Roman"/>
                        </a:rPr>
                        <a:t>12. poglavlje, 96. - 316. str</a:t>
                      </a:r>
                      <a:r>
                        <a:rPr lang="pl-PL" sz="1800">
                          <a:effectLst/>
                          <a:latin typeface="+mn-lt"/>
                          <a:ea typeface="Calibri"/>
                          <a:cs typeface="Times New Roman"/>
                        </a:rPr>
                        <a:t>.</a:t>
                      </a:r>
                      <a:endParaRPr lang="sr-Latn-RS" sz="1800">
                        <a:effectLst/>
                        <a:latin typeface="+mn-lt"/>
                        <a:ea typeface="Calibri"/>
                        <a:cs typeface="Times New Roman"/>
                      </a:endParaRP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91234">
                <a:tc>
                  <a:txBody>
                    <a:bodyPr/>
                    <a:lstStyle/>
                    <a:p>
                      <a:pPr>
                        <a:lnSpc>
                          <a:spcPct val="115000"/>
                        </a:lnSpc>
                        <a:spcAft>
                          <a:spcPts val="1000"/>
                        </a:spcAft>
                      </a:pPr>
                      <a:r>
                        <a:rPr lang="sr-Latn-RS" sz="1800" b="1" dirty="0">
                          <a:effectLst/>
                          <a:latin typeface="+mn-lt"/>
                          <a:ea typeface="Calibri"/>
                          <a:cs typeface="Times New Roman"/>
                        </a:rPr>
                        <a:t>Kolokvijum</a:t>
                      </a:r>
                    </a:p>
                  </a:txBody>
                  <a:tcPr marL="8890" marR="8890" marT="8890" marB="0" anchor="b"/>
                </a:tc>
                <a:tc>
                  <a:txBody>
                    <a:bodyPr/>
                    <a:lstStyle/>
                    <a:p>
                      <a:pPr>
                        <a:lnSpc>
                          <a:spcPct val="115000"/>
                        </a:lnSpc>
                        <a:spcAft>
                          <a:spcPts val="1000"/>
                        </a:spcAft>
                      </a:pPr>
                      <a:r>
                        <a:rPr lang="sr-Latn-RS" sz="1800" smtClean="0">
                          <a:effectLst/>
                          <a:latin typeface="+mn-lt"/>
                          <a:ea typeface="Calibri"/>
                          <a:cs typeface="Times New Roman"/>
                        </a:rPr>
                        <a:t>30 </a:t>
                      </a:r>
                      <a:r>
                        <a:rPr lang="sr-Latn-RS" sz="1800">
                          <a:effectLst/>
                          <a:latin typeface="+mn-lt"/>
                          <a:ea typeface="Calibri"/>
                          <a:cs typeface="Times New Roman"/>
                        </a:rPr>
                        <a:t>(min </a:t>
                      </a:r>
                      <a:r>
                        <a:rPr lang="sr-Latn-RS" sz="1800" smtClean="0">
                          <a:effectLst/>
                          <a:latin typeface="+mn-lt"/>
                          <a:ea typeface="Calibri"/>
                          <a:cs typeface="Times New Roman"/>
                        </a:rPr>
                        <a:t>16)</a:t>
                      </a:r>
                      <a:endParaRPr lang="sr-Latn-RS" sz="1800">
                        <a:effectLst/>
                        <a:latin typeface="+mn-lt"/>
                        <a:ea typeface="Calibri"/>
                        <a:cs typeface="Times New Roman"/>
                      </a:endParaRPr>
                    </a:p>
                  </a:txBody>
                  <a:tcPr marL="8890" marR="8890" marT="8890" marB="0" anchor="b"/>
                </a:tc>
                <a:tc vMerge="1">
                  <a:txBody>
                    <a:bodyPr/>
                    <a:lstStyle/>
                    <a:p>
                      <a:endParaRPr lang="sr-Latn-RS"/>
                    </a:p>
                  </a:txBody>
                  <a:tcPr/>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80896">
                <a:tc>
                  <a:txBody>
                    <a:bodyPr/>
                    <a:lstStyle/>
                    <a:p>
                      <a:pPr>
                        <a:lnSpc>
                          <a:spcPct val="115000"/>
                        </a:lnSpc>
                        <a:spcAft>
                          <a:spcPts val="1000"/>
                        </a:spcAft>
                      </a:pPr>
                      <a:r>
                        <a:rPr lang="pl-PL" sz="1800" smtClean="0">
                          <a:effectLst/>
                          <a:latin typeface="+mn-lt"/>
                          <a:ea typeface="Calibri"/>
                          <a:cs typeface="Times New Roman"/>
                        </a:rPr>
                        <a:t>1,</a:t>
                      </a:r>
                      <a:r>
                        <a:rPr lang="pl-PL" sz="1800" baseline="0" smtClean="0">
                          <a:effectLst/>
                          <a:latin typeface="+mn-lt"/>
                          <a:ea typeface="Calibri"/>
                          <a:cs typeface="Times New Roman"/>
                        </a:rPr>
                        <a:t> 2, 3 i 4. </a:t>
                      </a:r>
                      <a:r>
                        <a:rPr lang="pl-PL" sz="1800" smtClean="0">
                          <a:effectLst/>
                          <a:latin typeface="+mn-lt"/>
                          <a:ea typeface="Calibri"/>
                          <a:cs typeface="Times New Roman"/>
                        </a:rPr>
                        <a:t>poglavlje</a:t>
                      </a:r>
                      <a:r>
                        <a:rPr lang="pl-PL" sz="1800">
                          <a:effectLst/>
                          <a:latin typeface="+mn-lt"/>
                          <a:ea typeface="Calibri"/>
                          <a:cs typeface="Times New Roman"/>
                        </a:rPr>
                        <a:t>, </a:t>
                      </a:r>
                      <a:r>
                        <a:rPr lang="pl-PL" sz="1800" smtClean="0">
                          <a:effectLst/>
                          <a:latin typeface="+mn-lt"/>
                          <a:ea typeface="Calibri"/>
                          <a:cs typeface="Times New Roman"/>
                        </a:rPr>
                        <a:t>1. - 95. </a:t>
                      </a:r>
                      <a:r>
                        <a:rPr lang="pl-PL" sz="1800" dirty="0">
                          <a:effectLst/>
                          <a:latin typeface="+mn-lt"/>
                          <a:ea typeface="Calibri"/>
                          <a:cs typeface="Times New Roman"/>
                        </a:rPr>
                        <a:t>str.</a:t>
                      </a:r>
                      <a:endParaRPr lang="sr-Latn-RS" sz="1800" dirty="0">
                        <a:effectLst/>
                        <a:latin typeface="+mn-lt"/>
                        <a:ea typeface="Calibri"/>
                        <a:cs typeface="Times New Roman"/>
                      </a:endParaRP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80896">
                <a:tc>
                  <a:txBody>
                    <a:bodyPr/>
                    <a:lstStyle/>
                    <a:p>
                      <a:pPr>
                        <a:lnSpc>
                          <a:spcPct val="115000"/>
                        </a:lnSpc>
                        <a:spcAft>
                          <a:spcPts val="1000"/>
                        </a:spcAft>
                      </a:pPr>
                      <a:r>
                        <a:rPr lang="sr-Latn-RS" sz="1800">
                          <a:effectLst/>
                          <a:latin typeface="+mn-lt"/>
                          <a:ea typeface="Calibri"/>
                          <a:cs typeface="Times New Roman"/>
                        </a:rPr>
                        <a:t>datum </a:t>
                      </a:r>
                      <a:r>
                        <a:rPr lang="sr-Latn-RS" sz="1800" smtClean="0">
                          <a:effectLst/>
                          <a:latin typeface="+mn-lt"/>
                          <a:ea typeface="Calibri"/>
                          <a:cs typeface="Times New Roman"/>
                        </a:rPr>
                        <a:t>17.11.2017.</a:t>
                      </a:r>
                      <a:endParaRPr lang="sr-Latn-RS" sz="1800">
                        <a:effectLst/>
                        <a:latin typeface="+mn-lt"/>
                        <a:ea typeface="Calibri"/>
                        <a:cs typeface="Times New Roman"/>
                      </a:endParaRP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80896">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80896">
                <a:tc>
                  <a:txBody>
                    <a:bodyPr/>
                    <a:lstStyle/>
                    <a:p>
                      <a:pPr>
                        <a:lnSpc>
                          <a:spcPct val="115000"/>
                        </a:lnSpc>
                        <a:spcAft>
                          <a:spcPts val="1000"/>
                        </a:spcAft>
                      </a:pPr>
                      <a:r>
                        <a:rPr lang="sr-Latn-RS" sz="1800" b="1" dirty="0">
                          <a:effectLst/>
                          <a:latin typeface="+mn-lt"/>
                          <a:ea typeface="Calibri"/>
                          <a:cs typeface="Times New Roman"/>
                        </a:rPr>
                        <a:t>Seminarski rad</a:t>
                      </a: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10</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80896">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80896">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 </a:t>
                      </a:r>
                    </a:p>
                  </a:txBody>
                  <a:tcPr marL="8890" marR="8890" marT="8890" marB="0" anchor="b"/>
                </a:tc>
              </a:tr>
              <a:tr h="280896">
                <a:tc>
                  <a:txBody>
                    <a:bodyPr/>
                    <a:lstStyle/>
                    <a:p>
                      <a:pPr>
                        <a:lnSpc>
                          <a:spcPct val="115000"/>
                        </a:lnSpc>
                        <a:spcAft>
                          <a:spcPts val="1000"/>
                        </a:spcAft>
                      </a:pPr>
                      <a:r>
                        <a:rPr lang="sr-Latn-RS" sz="1800" b="1" dirty="0">
                          <a:effectLst/>
                          <a:latin typeface="+mn-lt"/>
                          <a:ea typeface="Calibri"/>
                          <a:cs typeface="Times New Roman"/>
                        </a:rPr>
                        <a:t>Prisustvo</a:t>
                      </a:r>
                    </a:p>
                  </a:txBody>
                  <a:tcPr marL="8890" marR="8890" marT="8890" marB="0" anchor="b"/>
                </a:tc>
                <a:tc>
                  <a:txBody>
                    <a:bodyPr/>
                    <a:lstStyle/>
                    <a:p>
                      <a:pPr>
                        <a:lnSpc>
                          <a:spcPct val="115000"/>
                        </a:lnSpc>
                        <a:spcAft>
                          <a:spcPts val="1000"/>
                        </a:spcAft>
                      </a:pPr>
                      <a:r>
                        <a:rPr lang="sr-Latn-RS" sz="1800">
                          <a:effectLst/>
                          <a:latin typeface="+mn-lt"/>
                          <a:ea typeface="Calibri"/>
                          <a:cs typeface="Times New Roman"/>
                        </a:rPr>
                        <a:t>5</a:t>
                      </a: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c>
                  <a:txBody>
                    <a:bodyPr/>
                    <a:lstStyle/>
                    <a:p>
                      <a:pPr>
                        <a:lnSpc>
                          <a:spcPct val="115000"/>
                        </a:lnSpc>
                        <a:spcAft>
                          <a:spcPts val="1000"/>
                        </a:spcAft>
                      </a:pPr>
                      <a:r>
                        <a:rPr lang="sr-Latn-RS" sz="1800" dirty="0">
                          <a:effectLst/>
                          <a:latin typeface="+mn-lt"/>
                          <a:ea typeface="Calibri"/>
                          <a:cs typeface="Times New Roman"/>
                        </a:rPr>
                        <a:t> </a:t>
                      </a:r>
                    </a:p>
                  </a:txBody>
                  <a:tcPr marL="8890" marR="8890" marT="8890" marB="0" anchor="b"/>
                </a:tc>
              </a:tr>
              <a:tr h="280896">
                <a:tc>
                  <a:txBody>
                    <a:bodyPr/>
                    <a:lstStyle/>
                    <a:p>
                      <a:pPr algn="l" fontAlgn="b"/>
                      <a:endParaRPr lang="sr-Latn-RS" sz="1700" b="0" i="0" u="none" strike="noStrike">
                        <a:solidFill>
                          <a:srgbClr val="000000"/>
                        </a:solidFill>
                        <a:effectLst/>
                        <a:latin typeface="Times New Roman"/>
                      </a:endParaRPr>
                    </a:p>
                  </a:txBody>
                  <a:tcPr marL="8888" marR="8888" marT="8887" marB="0" anchor="b"/>
                </a:tc>
                <a:tc>
                  <a:txBody>
                    <a:bodyPr/>
                    <a:lstStyle/>
                    <a:p>
                      <a:pPr algn="l" fontAlgn="b"/>
                      <a:endParaRPr lang="sr-Latn-RS" sz="1700" b="1"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dirty="0">
                        <a:solidFill>
                          <a:srgbClr val="000000"/>
                        </a:solidFill>
                        <a:effectLst/>
                        <a:latin typeface="Times New Roman"/>
                      </a:endParaRPr>
                    </a:p>
                  </a:txBody>
                  <a:tcPr marL="8888" marR="8888" marT="8887" marB="0" anchor="b"/>
                </a:tc>
              </a:tr>
              <a:tr h="280896">
                <a:tc>
                  <a:txBody>
                    <a:bodyPr/>
                    <a:lstStyle/>
                    <a:p>
                      <a:pPr algn="l" fontAlgn="b"/>
                      <a:endParaRPr lang="it-IT" sz="1700" b="0" i="0" u="none" strike="noStrike">
                        <a:solidFill>
                          <a:srgbClr val="000000"/>
                        </a:solidFill>
                        <a:effectLst/>
                        <a:latin typeface="Times New Roman"/>
                      </a:endParaRPr>
                    </a:p>
                  </a:txBody>
                  <a:tcPr marL="8888" marR="8888" marT="8887" marB="0" anchor="b"/>
                </a:tc>
                <a:tc>
                  <a:txBody>
                    <a:bodyPr/>
                    <a:lstStyle/>
                    <a:p>
                      <a:pPr algn="r" fontAlgn="b"/>
                      <a:endParaRPr lang="sr-Latn-RS" sz="1700" b="1"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dirty="0">
                        <a:solidFill>
                          <a:srgbClr val="000000"/>
                        </a:solidFill>
                        <a:effectLst/>
                        <a:latin typeface="Times New Roman"/>
                      </a:endParaRPr>
                    </a:p>
                  </a:txBody>
                  <a:tcPr marL="8888" marR="8888" marT="8887" marB="0" anchor="b"/>
                </a:tc>
              </a:tr>
              <a:tr h="280896">
                <a:tc>
                  <a:txBody>
                    <a:bodyPr/>
                    <a:lstStyle/>
                    <a:p>
                      <a:pPr algn="l" fontAlgn="b"/>
                      <a:endParaRPr lang="sr-Latn-RS" sz="1700" b="0" i="0" u="none" strike="noStrike" dirty="0">
                        <a:solidFill>
                          <a:srgbClr val="000000"/>
                        </a:solidFill>
                        <a:effectLst/>
                        <a:latin typeface="Times New Roman"/>
                      </a:endParaRPr>
                    </a:p>
                  </a:txBody>
                  <a:tcPr marL="8888" marR="8888" marT="8887" marB="0" anchor="b"/>
                </a:tc>
                <a:tc>
                  <a:txBody>
                    <a:bodyPr/>
                    <a:lstStyle/>
                    <a:p>
                      <a:pPr algn="l" fontAlgn="b"/>
                      <a:endParaRPr lang="sr-Latn-RS" sz="1700" b="1"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dirty="0">
                        <a:solidFill>
                          <a:srgbClr val="000000"/>
                        </a:solidFill>
                        <a:effectLst/>
                        <a:latin typeface="Times New Roman"/>
                      </a:endParaRPr>
                    </a:p>
                  </a:txBody>
                  <a:tcPr marL="8888" marR="8888" marT="8887" marB="0" anchor="b"/>
                </a:tc>
              </a:tr>
              <a:tr h="280896">
                <a:tc>
                  <a:txBody>
                    <a:bodyPr/>
                    <a:lstStyle/>
                    <a:p>
                      <a:pPr algn="l" fontAlgn="b"/>
                      <a:endParaRPr lang="sr-Latn-RS" sz="1700" b="0" i="0" u="none" strike="noStrike">
                        <a:solidFill>
                          <a:srgbClr val="000000"/>
                        </a:solidFill>
                        <a:effectLst/>
                        <a:latin typeface="Times New Roman"/>
                      </a:endParaRPr>
                    </a:p>
                  </a:txBody>
                  <a:tcPr marL="8888" marR="8888" marT="8887" marB="0" anchor="b"/>
                </a:tc>
                <a:tc>
                  <a:txBody>
                    <a:bodyPr/>
                    <a:lstStyle/>
                    <a:p>
                      <a:pPr algn="r" fontAlgn="b"/>
                      <a:endParaRPr lang="sr-Latn-RS" sz="1700" b="0"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a:solidFill>
                          <a:srgbClr val="000000"/>
                        </a:solidFill>
                        <a:effectLst/>
                        <a:latin typeface="Times New Roman"/>
                      </a:endParaRPr>
                    </a:p>
                  </a:txBody>
                  <a:tcPr marL="8888" marR="8888" marT="8887" marB="0" anchor="b"/>
                </a:tc>
                <a:tc>
                  <a:txBody>
                    <a:bodyPr/>
                    <a:lstStyle/>
                    <a:p>
                      <a:pPr algn="l" fontAlgn="b"/>
                      <a:endParaRPr lang="sr-Latn-RS" sz="1700" b="0" i="0" u="none" strike="noStrike" dirty="0">
                        <a:solidFill>
                          <a:srgbClr val="000000"/>
                        </a:solidFill>
                        <a:effectLst/>
                        <a:latin typeface="Times New Roman"/>
                      </a:endParaRPr>
                    </a:p>
                  </a:txBody>
                  <a:tcPr marL="8888" marR="8888" marT="8887" marB="0" anchor="b"/>
                </a:tc>
              </a:tr>
            </a:tbl>
          </a:graphicData>
        </a:graphic>
      </p:graphicFrame>
    </p:spTree>
    <p:extLst>
      <p:ext uri="{BB962C8B-B14F-4D97-AF65-F5344CB8AC3E}">
        <p14:creationId xmlns:p14="http://schemas.microsoft.com/office/powerpoint/2010/main" val="1526083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sz="half" idx="1"/>
          </p:nvPr>
        </p:nvSpPr>
        <p:spPr>
          <a:xfrm>
            <a:off x="1190625" y="548681"/>
            <a:ext cx="8040856" cy="5547320"/>
          </a:xfrm>
        </p:spPr>
        <p:txBody>
          <a:bodyPr/>
          <a:lstStyle/>
          <a:p>
            <a:pPr lvl="4">
              <a:buSzPct val="70000"/>
              <a:buFont typeface="Monotype Sorts" charset="2"/>
              <a:buChar char="l"/>
              <a:defRPr/>
            </a:pPr>
            <a:endParaRPr lang="sr-Latn-CS" sz="1800" dirty="0">
              <a:solidFill>
                <a:srgbClr val="0000CC"/>
              </a:solidFill>
            </a:endParaRPr>
          </a:p>
          <a:p>
            <a:pPr>
              <a:buClr>
                <a:schemeClr val="tx1"/>
              </a:buClr>
              <a:buSzPct val="70000"/>
              <a:buFont typeface="Monotype Sorts" charset="2"/>
              <a:buChar char="l"/>
              <a:defRPr/>
            </a:pPr>
            <a:endParaRPr lang="sr-Latn-CS" sz="2800" dirty="0">
              <a:solidFill>
                <a:srgbClr val="3333CC"/>
              </a:solidFill>
            </a:endParaRPr>
          </a:p>
          <a:p>
            <a:pPr>
              <a:buClr>
                <a:schemeClr val="tx1"/>
              </a:buClr>
              <a:buSzPct val="70000"/>
              <a:buFont typeface="Monotype Sorts" charset="2"/>
              <a:buChar char="l"/>
              <a:defRPr/>
            </a:pPr>
            <a:endParaRPr lang="en-US" sz="2800" dirty="0"/>
          </a:p>
          <a:p>
            <a:pPr>
              <a:buClr>
                <a:schemeClr val="tx1"/>
              </a:buClr>
              <a:buSzPct val="70000"/>
              <a:buFont typeface="Monotype Sorts" charset="2"/>
              <a:buChar char="l"/>
              <a:defRPr/>
            </a:pPr>
            <a:endParaRPr lang="en-US" sz="2800" dirty="0">
              <a:latin typeface="Times New Roman CE" charset="-18"/>
            </a:endParaRPr>
          </a:p>
        </p:txBody>
      </p:sp>
      <p:sp>
        <p:nvSpPr>
          <p:cNvPr id="5124" name="Rectangle 7"/>
          <p:cNvSpPr>
            <a:spLocks noChangeArrowheads="1"/>
          </p:cNvSpPr>
          <p:nvPr/>
        </p:nvSpPr>
        <p:spPr bwMode="auto">
          <a:xfrm>
            <a:off x="1311444" y="620690"/>
            <a:ext cx="7920038" cy="4539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p>
            <a:pPr algn="just" eaLnBrk="0" hangingPunct="0"/>
            <a:r>
              <a:rPr lang="sr-Latn-CS" sz="2400" dirty="0" smtClean="0">
                <a:latin typeface="Times New Roman" pitchFamily="18" charset="0"/>
              </a:rPr>
              <a:t>Dodatna literatura:</a:t>
            </a:r>
          </a:p>
          <a:p>
            <a:pPr marL="342900" indent="-342900" algn="just">
              <a:spcBef>
                <a:spcPts val="600"/>
              </a:spcBef>
              <a:buFont typeface="Arial" pitchFamily="34" charset="0"/>
              <a:buChar char="•"/>
            </a:pPr>
            <a:r>
              <a:rPr lang="sr-Latn-RS" sz="2400" dirty="0" smtClean="0"/>
              <a:t>Marović, B., Kuzmanović, B., Njegomir, V. </a:t>
            </a:r>
            <a:r>
              <a:rPr lang="sr-Latn-RS" sz="2400" dirty="0"/>
              <a:t>(</a:t>
            </a:r>
            <a:r>
              <a:rPr lang="sr-Latn-RS" sz="2400" dirty="0" smtClean="0"/>
              <a:t>2009), </a:t>
            </a:r>
            <a:r>
              <a:rPr lang="sr-Latn-RS" sz="2400" i="1" dirty="0" smtClean="0"/>
              <a:t>Osnovi osiguranja i reosiguranja, </a:t>
            </a:r>
            <a:r>
              <a:rPr lang="sr-Latn-RS" sz="2400" dirty="0" smtClean="0"/>
              <a:t>Beograd</a:t>
            </a:r>
          </a:p>
          <a:p>
            <a:pPr marL="342900" indent="-342900" algn="just">
              <a:spcBef>
                <a:spcPts val="600"/>
              </a:spcBef>
              <a:buFont typeface="Arial" pitchFamily="34" charset="0"/>
              <a:buChar char="•"/>
            </a:pPr>
            <a:r>
              <a:rPr lang="sr-Latn-RS" sz="2400" dirty="0" smtClean="0"/>
              <a:t>Ostojić, S. (2007), </a:t>
            </a:r>
            <a:r>
              <a:rPr lang="sr-Latn-RS" sz="2400" i="1" dirty="0" smtClean="0"/>
              <a:t>Osiguranje i upravljanje rizicima</a:t>
            </a:r>
            <a:r>
              <a:rPr lang="sr-Latn-RS" sz="2400" dirty="0" smtClean="0"/>
              <a:t>, Data status, Novi Sad</a:t>
            </a:r>
          </a:p>
          <a:p>
            <a:pPr marL="342900" indent="-342900" algn="just">
              <a:spcBef>
                <a:spcPts val="600"/>
              </a:spcBef>
              <a:buFont typeface="Arial" pitchFamily="34" charset="0"/>
              <a:buChar char="•"/>
            </a:pPr>
            <a:r>
              <a:rPr lang="sr-Latn-CS" sz="2400" dirty="0" smtClean="0"/>
              <a:t>Kočović</a:t>
            </a:r>
            <a:r>
              <a:rPr lang="sr-Latn-CS" sz="2400" dirty="0"/>
              <a:t>, J., Šulejić, P. (2010) </a:t>
            </a:r>
            <a:r>
              <a:rPr lang="sr-Latn-CS" sz="2400" i="1" dirty="0"/>
              <a:t>Osiguranje</a:t>
            </a:r>
            <a:r>
              <a:rPr lang="sr-Latn-CS" sz="2400" dirty="0"/>
              <a:t>, Ekonomski fakultet, </a:t>
            </a:r>
            <a:r>
              <a:rPr lang="sr-Latn-CS" sz="2400" dirty="0" smtClean="0"/>
              <a:t>Beograd</a:t>
            </a:r>
            <a:endParaRPr lang="sr-Latn-RS" sz="2400" dirty="0"/>
          </a:p>
          <a:p>
            <a:pPr marL="342900" indent="-342900" algn="just" eaLnBrk="0" hangingPunct="0">
              <a:spcBef>
                <a:spcPts val="600"/>
              </a:spcBef>
              <a:buFont typeface="Arial" pitchFamily="34" charset="0"/>
              <a:buChar char="•"/>
            </a:pPr>
            <a:r>
              <a:rPr lang="pl-PL" sz="2400" dirty="0"/>
              <a:t>Komnenić, B., Žarković, N</a:t>
            </a:r>
            <a:r>
              <a:rPr lang="pl-PL" sz="2400" dirty="0" smtClean="0"/>
              <a:t>. (2009) </a:t>
            </a:r>
            <a:r>
              <a:rPr lang="pl-PL" sz="2400" i="1" dirty="0" smtClean="0"/>
              <a:t>Osiguranje, </a:t>
            </a:r>
            <a:r>
              <a:rPr lang="pl-PL" sz="2400" dirty="0" smtClean="0"/>
              <a:t>Beograd</a:t>
            </a:r>
          </a:p>
          <a:p>
            <a:pPr marL="342900" indent="-342900" algn="just" eaLnBrk="0" hangingPunct="0">
              <a:spcBef>
                <a:spcPts val="600"/>
              </a:spcBef>
              <a:buFont typeface="Arial" pitchFamily="34" charset="0"/>
              <a:buChar char="•"/>
            </a:pPr>
            <a:r>
              <a:rPr lang="pl-PL" sz="2400" dirty="0">
                <a:latin typeface="Times New Roman" pitchFamily="18" charset="0"/>
              </a:rPr>
              <a:t>Zakon o </a:t>
            </a:r>
            <a:r>
              <a:rPr lang="pl-PL" sz="2400" dirty="0" smtClean="0">
                <a:latin typeface="Times New Roman" pitchFamily="18" charset="0"/>
              </a:rPr>
              <a:t>osiguranju u Republici Srbiji, dostupno na: </a:t>
            </a:r>
            <a:r>
              <a:rPr lang="pl-PL" sz="2400" dirty="0">
                <a:latin typeface="Times New Roman" pitchFamily="18" charset="0"/>
              </a:rPr>
              <a:t>https://www.nbs.rs/internet/latinica/20/zakoni/osig_osiguranje.pdf</a:t>
            </a:r>
            <a:endParaRPr lang="sr-Latn-CS" sz="2400"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62100" y="333377"/>
            <a:ext cx="8064450" cy="863377"/>
          </a:xfrm>
        </p:spPr>
        <p:txBody>
          <a:bodyPr>
            <a:normAutofit/>
          </a:bodyPr>
          <a:lstStyle/>
          <a:p>
            <a:pPr algn="ctr"/>
            <a:r>
              <a:rPr lang="en-US" sz="3200" b="1" i="1" dirty="0" err="1" smtClean="0"/>
              <a:t>Pojam</a:t>
            </a:r>
            <a:r>
              <a:rPr lang="en-US" sz="3200" b="1" i="1" dirty="0" smtClean="0"/>
              <a:t> </a:t>
            </a:r>
            <a:r>
              <a:rPr lang="en-US" sz="3200" b="1" i="1" dirty="0" err="1" smtClean="0"/>
              <a:t>i</a:t>
            </a:r>
            <a:r>
              <a:rPr lang="en-US" sz="3200" b="1" i="1" dirty="0" smtClean="0"/>
              <a:t> </a:t>
            </a:r>
            <a:r>
              <a:rPr lang="en-US" sz="3200" b="1" i="1" dirty="0" err="1" smtClean="0"/>
              <a:t>definicija</a:t>
            </a:r>
            <a:r>
              <a:rPr lang="en-US" sz="3200" b="1" i="1" dirty="0" smtClean="0"/>
              <a:t> </a:t>
            </a:r>
            <a:r>
              <a:rPr lang="en-US" sz="3200" b="1" i="1" dirty="0" err="1" smtClean="0"/>
              <a:t>osiguranja</a:t>
            </a:r>
            <a:endParaRPr lang="en-US" sz="3200" b="1" i="1" dirty="0" smtClean="0"/>
          </a:p>
        </p:txBody>
      </p:sp>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090613" y="981075"/>
            <a:ext cx="8135938"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marL="457200" indent="-457200" algn="just">
              <a:buFont typeface="Arial" panose="020B0604020202020204" pitchFamily="34" charset="0"/>
              <a:buChar char="•"/>
            </a:pPr>
            <a:r>
              <a:rPr lang="en-US" sz="2600" dirty="0" err="1" smtClean="0">
                <a:latin typeface="Times New Roman" pitchFamily="18" charset="0"/>
              </a:rPr>
              <a:t>Svakodnevna</a:t>
            </a:r>
            <a:r>
              <a:rPr lang="en-US" sz="2600" dirty="0" smtClean="0">
                <a:latin typeface="Times New Roman" pitchFamily="18" charset="0"/>
              </a:rPr>
              <a:t> </a:t>
            </a:r>
            <a:r>
              <a:rPr lang="en-US" sz="2600" dirty="0" err="1" smtClean="0">
                <a:latin typeface="Times New Roman" pitchFamily="18" charset="0"/>
              </a:rPr>
              <a:t>i</a:t>
            </a:r>
            <a:r>
              <a:rPr lang="sr-Latn-RS" sz="2600" dirty="0" smtClean="0">
                <a:latin typeface="Times New Roman" pitchFamily="18" charset="0"/>
              </a:rPr>
              <a:t>zloženost dejstvu mnogobrojnih rizika;</a:t>
            </a:r>
          </a:p>
          <a:p>
            <a:pPr marL="457200" indent="-457200" algn="just">
              <a:buFont typeface="Arial" panose="020B0604020202020204" pitchFamily="34" charset="0"/>
              <a:buChar char="•"/>
            </a:pPr>
            <a:r>
              <a:rPr lang="sr-Latn-RS" sz="2600" dirty="0" smtClean="0">
                <a:latin typeface="Times New Roman" pitchFamily="18" charset="0"/>
              </a:rPr>
              <a:t>Osiguranjem se ne može sprečiti nastanak neželjenih događaja ali se može obezbediti ekonomsko obeštećenje;</a:t>
            </a:r>
          </a:p>
          <a:p>
            <a:pPr marL="457200" indent="-457200" algn="just">
              <a:buFont typeface="Arial" panose="020B0604020202020204" pitchFamily="34" charset="0"/>
              <a:buChar char="•"/>
            </a:pPr>
            <a:r>
              <a:rPr lang="sr-Latn-RS" sz="2600" dirty="0" smtClean="0">
                <a:latin typeface="Times New Roman" pitchFamily="18" charset="0"/>
              </a:rPr>
              <a:t>Osiguranje je korisno i kad ne dođe do štetnog događaja </a:t>
            </a:r>
            <a:r>
              <a:rPr lang="sr-Latn-RS" sz="2600" smtClean="0">
                <a:latin typeface="Times New Roman" pitchFamily="18" charset="0"/>
              </a:rPr>
              <a:t>jer obezbeđuje </a:t>
            </a:r>
            <a:r>
              <a:rPr lang="sr-Latn-RS" sz="2600" dirty="0" smtClean="0">
                <a:latin typeface="Times New Roman" pitchFamily="18" charset="0"/>
              </a:rPr>
              <a:t>miran i lagodan život;</a:t>
            </a:r>
          </a:p>
          <a:p>
            <a:pPr marL="457200" indent="-457200" algn="just">
              <a:buFont typeface="Arial" panose="020B0604020202020204" pitchFamily="34" charset="0"/>
              <a:buChar char="•"/>
            </a:pPr>
            <a:r>
              <a:rPr lang="sr-Latn-RS" sz="2600" dirty="0" smtClean="0">
                <a:latin typeface="Times New Roman" pitchFamily="18" charset="0"/>
              </a:rPr>
              <a:t>Cilj osiguranja – obeštećenje odnosno nadoknada nastale štete;</a:t>
            </a:r>
          </a:p>
          <a:p>
            <a:pPr marL="457200" indent="-457200" algn="just">
              <a:buFont typeface="Arial" panose="020B0604020202020204" pitchFamily="34" charset="0"/>
              <a:buChar char="•"/>
            </a:pPr>
            <a:r>
              <a:rPr lang="sr-Latn-RS" sz="2600" dirty="0" smtClean="0">
                <a:latin typeface="Times New Roman" pitchFamily="18" charset="0"/>
              </a:rPr>
              <a:t>Udruživanjem pojedinaca vrši se nadoknada onom koga šteta zadesi;</a:t>
            </a:r>
          </a:p>
          <a:p>
            <a:pPr algn="just"/>
            <a:endParaRPr lang="sr-Latn-RS" sz="2600" dirty="0">
              <a:latin typeface="Times New Roman" pitchFamily="18" charset="0"/>
            </a:endParaRPr>
          </a:p>
          <a:p>
            <a:pPr algn="just"/>
            <a:endParaRPr lang="sr-Latn-RS" sz="2600" dirty="0" smtClean="0">
              <a:latin typeface="Times New Roman" pitchFamily="18" charset="0"/>
            </a:endParaRPr>
          </a:p>
          <a:p>
            <a:pPr marL="457200" indent="-457200" algn="just">
              <a:buFont typeface="Arial"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2730488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162101" y="404665"/>
            <a:ext cx="7416824"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algn="just"/>
            <a:endParaRPr lang="sr-Latn-RS" sz="2600" dirty="0" smtClean="0">
              <a:latin typeface="Times New Roman" pitchFamily="18" charset="0"/>
            </a:endParaRPr>
          </a:p>
          <a:p>
            <a:pPr marL="457200" indent="-457200" algn="just">
              <a:buFont typeface="Arial" panose="020B0604020202020204" pitchFamily="34" charset="0"/>
              <a:buChar char="•"/>
            </a:pPr>
            <a:r>
              <a:rPr lang="sr-Latn-RS" sz="2600" dirty="0" smtClean="0">
                <a:latin typeface="Times New Roman" pitchFamily="18" charset="0"/>
              </a:rPr>
              <a:t>Osiguranje je multidisciplinarna delatnost;</a:t>
            </a:r>
          </a:p>
          <a:p>
            <a:pPr marL="457200" indent="-457200" algn="just">
              <a:buFont typeface="Arial" panose="020B0604020202020204" pitchFamily="34" charset="0"/>
              <a:buChar char="•"/>
            </a:pPr>
            <a:r>
              <a:rPr lang="sr-Latn-RS" sz="2600" dirty="0" smtClean="0">
                <a:latin typeface="Times New Roman" pitchFamily="18" charset="0"/>
              </a:rPr>
              <a:t>Sa ekonomskog stanovišta, osiguranje je ekonomski odnos između osiguranika i osiguravača u kome osiguranik plaća određeni iznos (premiju osiguranja) osiguravaču za preuzeti rizik a osiguravač u slučaju realizacije preuzetog rizika vrši naknadu štete ili isplatu unapred ugovorene osigurane sume;</a:t>
            </a:r>
          </a:p>
          <a:p>
            <a:pPr marL="457200" indent="-457200" algn="just">
              <a:buFont typeface="Arial" panose="020B0604020202020204" pitchFamily="34" charset="0"/>
              <a:buChar char="•"/>
            </a:pPr>
            <a:r>
              <a:rPr lang="sr-Latn-RS" sz="2600" dirty="0" smtClean="0">
                <a:latin typeface="Times New Roman" pitchFamily="18" charset="0"/>
              </a:rPr>
              <a:t>Sa pravnog stanovišta, osiguranje je skup prava i obaveza ugovornih strana koji se utvrđuju prilikom zaključenja ugovora o osiguranju;</a:t>
            </a:r>
          </a:p>
          <a:p>
            <a:pPr marL="457200" indent="-457200" algn="just">
              <a:buFont typeface="Arial" panose="020B0604020202020204" pitchFamily="34" charset="0"/>
              <a:buChar char="•"/>
            </a:pPr>
            <a:r>
              <a:rPr lang="sr-Latn-RS" sz="2600" dirty="0" smtClean="0">
                <a:latin typeface="Times New Roman" pitchFamily="18" charset="0"/>
              </a:rPr>
              <a:t>Matematičko statistički osnov osiguranja;</a:t>
            </a:r>
          </a:p>
          <a:p>
            <a:pPr marL="457200" indent="-457200" algn="just">
              <a:buFont typeface="Arial" panose="020B0604020202020204"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1797793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128603" y="476674"/>
            <a:ext cx="8135938"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marL="457200" indent="-457200" algn="just">
              <a:buFont typeface="Arial" panose="020B0604020202020204" pitchFamily="34" charset="0"/>
              <a:buChar char="•"/>
            </a:pPr>
            <a:r>
              <a:rPr lang="sr-Latn-RS" sz="2600" dirty="0" smtClean="0">
                <a:latin typeface="Times New Roman" pitchFamily="18" charset="0"/>
              </a:rPr>
              <a:t>Osiguranje je privredna, finansijska uslužna delatnost čiji je osnovni cilj ekonomska zaštita pravnih i fizičkih lica kroz naknadu štete;</a:t>
            </a:r>
          </a:p>
          <a:p>
            <a:pPr marL="457200" indent="-457200" algn="just">
              <a:buFont typeface="Arial" panose="020B0604020202020204" pitchFamily="34" charset="0"/>
              <a:buChar char="•"/>
            </a:pPr>
            <a:r>
              <a:rPr lang="sr-Latn-RS" sz="2600" dirty="0" smtClean="0">
                <a:latin typeface="Times New Roman" pitchFamily="18" charset="0"/>
              </a:rPr>
              <a:t>Načelo solidarnosti i uzajamnosti – svi učestvuju solidarno u prikupljanju sredstava za nadoknadu štete, ne znajući koga, kada i u kom obimu će zadesiti;</a:t>
            </a:r>
          </a:p>
          <a:p>
            <a:pPr algn="just"/>
            <a:endParaRPr lang="sr-Latn-RS" sz="2600" dirty="0">
              <a:latin typeface="Times New Roman" pitchFamily="18" charset="0"/>
            </a:endParaRPr>
          </a:p>
          <a:p>
            <a:pPr algn="just"/>
            <a:endParaRPr lang="sr-Latn-RS" sz="2600" dirty="0" smtClean="0">
              <a:latin typeface="Times New Roman" pitchFamily="18" charset="0"/>
            </a:endParaRPr>
          </a:p>
          <a:p>
            <a:pPr marL="457200" indent="-457200" algn="just">
              <a:buFont typeface="Arial" pitchFamily="34" charset="0"/>
              <a:buChar char="•"/>
            </a:pPr>
            <a:endParaRPr lang="sr-Latn-RS" sz="2600" dirty="0" smtClean="0">
              <a:latin typeface="Times New Roman" pitchFamily="18" charset="0"/>
            </a:endParaRPr>
          </a:p>
        </p:txBody>
      </p:sp>
    </p:spTree>
    <p:extLst>
      <p:ext uri="{BB962C8B-B14F-4D97-AF65-F5344CB8AC3E}">
        <p14:creationId xmlns:p14="http://schemas.microsoft.com/office/powerpoint/2010/main" val="3382492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62100" y="333377"/>
            <a:ext cx="8064450" cy="863377"/>
          </a:xfrm>
        </p:spPr>
        <p:txBody>
          <a:bodyPr/>
          <a:lstStyle/>
          <a:p>
            <a:pPr algn="ctr"/>
            <a:r>
              <a:rPr lang="sr-Latn-RS" sz="3200" b="1" i="1" dirty="0" smtClean="0"/>
              <a:t>Uloga i značaj osiguranja</a:t>
            </a:r>
            <a:endParaRPr lang="en-US" sz="3200" b="1" i="1" dirty="0" smtClean="0"/>
          </a:p>
        </p:txBody>
      </p:sp>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234108" y="981075"/>
            <a:ext cx="7992442"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marL="457200" indent="-457200" algn="just">
              <a:buFont typeface="Arial" panose="020B0604020202020204" pitchFamily="34" charset="0"/>
              <a:buChar char="•"/>
            </a:pPr>
            <a:endParaRPr lang="sr-Latn-RS" sz="2600" dirty="0" smtClean="0">
              <a:latin typeface="Times New Roman" pitchFamily="18" charset="0"/>
            </a:endParaRPr>
          </a:p>
          <a:p>
            <a:pPr marL="457200" indent="-457200" algn="just">
              <a:buFont typeface="Arial" panose="020B0604020202020204" pitchFamily="34" charset="0"/>
              <a:buChar char="•"/>
            </a:pPr>
            <a:r>
              <a:rPr lang="sr-Latn-RS" sz="2600" dirty="0" smtClean="0">
                <a:latin typeface="Times New Roman" pitchFamily="18" charset="0"/>
              </a:rPr>
              <a:t>Pružanje ekonomske sigurnosti, odnosno zaštita materijalnog položaja osiguranika, </a:t>
            </a:r>
            <a:r>
              <a:rPr lang="sr-Latn-RS" sz="2600" smtClean="0">
                <a:latin typeface="Times New Roman" pitchFamily="18" charset="0"/>
              </a:rPr>
              <a:t>tj nadoknada </a:t>
            </a:r>
            <a:r>
              <a:rPr lang="sr-Latn-RS" sz="2600" dirty="0" smtClean="0">
                <a:latin typeface="Times New Roman" pitchFamily="18" charset="0"/>
              </a:rPr>
              <a:t>štete;</a:t>
            </a:r>
          </a:p>
          <a:p>
            <a:pPr marL="457200" indent="-457200" algn="just">
              <a:buFont typeface="Arial" panose="020B0604020202020204" pitchFamily="34" charset="0"/>
              <a:buChar char="•"/>
            </a:pPr>
            <a:r>
              <a:rPr lang="sr-Latn-RS" sz="2600" dirty="0" smtClean="0">
                <a:latin typeface="Times New Roman" pitchFamily="18" charset="0"/>
              </a:rPr>
              <a:t>Osiguranje imovine;</a:t>
            </a:r>
          </a:p>
          <a:p>
            <a:pPr marL="457200" indent="-457200" algn="just">
              <a:buFont typeface="Arial" panose="020B0604020202020204" pitchFamily="34" charset="0"/>
              <a:buChar char="•"/>
            </a:pPr>
            <a:r>
              <a:rPr lang="sr-Latn-RS" sz="2600" dirty="0" smtClean="0">
                <a:latin typeface="Times New Roman" pitchFamily="18" charset="0"/>
              </a:rPr>
              <a:t>Osiguranje lica – unapred ugovorena suma (osigurana suma);</a:t>
            </a:r>
          </a:p>
          <a:p>
            <a:pPr marL="457200" indent="-457200" algn="just">
              <a:buFont typeface="Arial" panose="020B0604020202020204" pitchFamily="34" charset="0"/>
              <a:buChar char="•"/>
            </a:pPr>
            <a:r>
              <a:rPr lang="sr-Latn-RS" sz="2600" dirty="0" smtClean="0">
                <a:latin typeface="Times New Roman" pitchFamily="18" charset="0"/>
              </a:rPr>
              <a:t>Osiguranje utiče i na sprečavanje nastanka štete i njene visine;</a:t>
            </a:r>
          </a:p>
          <a:p>
            <a:pPr marL="457200" indent="-457200" algn="just">
              <a:buFont typeface="Arial" panose="020B0604020202020204" pitchFamily="34" charset="0"/>
              <a:buChar char="•"/>
            </a:pPr>
            <a:r>
              <a:rPr lang="sr-Latn-RS" sz="2600" dirty="0" smtClean="0">
                <a:latin typeface="Times New Roman" pitchFamily="18" charset="0"/>
              </a:rPr>
              <a:t>Posredna i neposredna uloga osiguranja;</a:t>
            </a:r>
          </a:p>
          <a:p>
            <a:pPr marL="457200" indent="-457200" algn="just">
              <a:buFont typeface="Arial" panose="020B0604020202020204" pitchFamily="34" charset="0"/>
              <a:buChar char="•"/>
            </a:pPr>
            <a:r>
              <a:rPr lang="sr-Latn-RS" sz="2600" smtClean="0">
                <a:latin typeface="Times New Roman" pitchFamily="18" charset="0"/>
              </a:rPr>
              <a:t>Posredna zaštita </a:t>
            </a:r>
            <a:r>
              <a:rPr lang="sr-Latn-RS" sz="2600" dirty="0" smtClean="0">
                <a:latin typeface="Times New Roman" pitchFamily="18" charset="0"/>
              </a:rPr>
              <a:t>se odnosi na obeštećenje ili naknadu štete;</a:t>
            </a:r>
          </a:p>
          <a:p>
            <a:pPr marL="457200" indent="-457200" algn="just">
              <a:buFont typeface="Arial" panose="020B0604020202020204" pitchFamily="34" charset="0"/>
              <a:buChar char="•"/>
            </a:pPr>
            <a:r>
              <a:rPr lang="sr-Latn-RS" sz="2600" dirty="0" smtClean="0">
                <a:latin typeface="Times New Roman" pitchFamily="18" charset="0"/>
              </a:rPr>
              <a:t>Neposredna zaštita obuhvata izdvajanje dela sredstava iz prikupljenih premija u cilju ulaganja da do štete ne dođe (preventivne i represivne mere):</a:t>
            </a:r>
          </a:p>
        </p:txBody>
      </p:sp>
    </p:spTree>
    <p:extLst>
      <p:ext uri="{BB962C8B-B14F-4D97-AF65-F5344CB8AC3E}">
        <p14:creationId xmlns:p14="http://schemas.microsoft.com/office/powerpoint/2010/main" val="3104857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sz="half" idx="1"/>
          </p:nvPr>
        </p:nvSpPr>
        <p:spPr>
          <a:xfrm>
            <a:off x="1190626" y="2276477"/>
            <a:ext cx="7243763" cy="3819525"/>
          </a:xfrm>
        </p:spPr>
        <p:txBody>
          <a:bodyPr/>
          <a:lstStyle/>
          <a:p>
            <a:pPr>
              <a:buClr>
                <a:schemeClr val="tx1"/>
              </a:buClr>
              <a:buSzPct val="70000"/>
              <a:buFont typeface="Monotype Sorts" charset="2"/>
              <a:buChar char="l"/>
              <a:defRPr/>
            </a:pPr>
            <a:endParaRPr lang="sr-Latn-CS" sz="2800">
              <a:solidFill>
                <a:srgbClr val="3333CC"/>
              </a:solidFill>
            </a:endParaRPr>
          </a:p>
          <a:p>
            <a:pPr>
              <a:buClr>
                <a:schemeClr val="tx1"/>
              </a:buClr>
              <a:buSzPct val="70000"/>
              <a:buFont typeface="Monotype Sorts" charset="2"/>
              <a:buChar char="l"/>
              <a:defRPr/>
            </a:pPr>
            <a:endParaRPr lang="en-US" sz="2800"/>
          </a:p>
          <a:p>
            <a:pPr>
              <a:buClr>
                <a:schemeClr val="tx1"/>
              </a:buClr>
              <a:buSzPct val="70000"/>
              <a:buFont typeface="Monotype Sorts" charset="2"/>
              <a:buChar char="l"/>
              <a:defRPr/>
            </a:pPr>
            <a:endParaRPr lang="en-US" sz="2800">
              <a:latin typeface="Times New Roman CE" charset="-18"/>
            </a:endParaRPr>
          </a:p>
        </p:txBody>
      </p:sp>
      <p:sp>
        <p:nvSpPr>
          <p:cNvPr id="4100" name="Text Box 4"/>
          <p:cNvSpPr txBox="1">
            <a:spLocks noChangeArrowheads="1"/>
          </p:cNvSpPr>
          <p:nvPr/>
        </p:nvSpPr>
        <p:spPr bwMode="auto">
          <a:xfrm>
            <a:off x="1162100" y="764707"/>
            <a:ext cx="80644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eaLnBrk="0" hangingPunct="0">
              <a:defRPr sz="3600">
                <a:solidFill>
                  <a:schemeClr val="tx1"/>
                </a:solidFill>
                <a:latin typeface="Times New Roman CE"/>
              </a:defRPr>
            </a:lvl1pPr>
            <a:lvl2pPr eaLnBrk="0" hangingPunct="0">
              <a:defRPr sz="3600">
                <a:solidFill>
                  <a:schemeClr val="tx1"/>
                </a:solidFill>
                <a:latin typeface="Times New Roman CE"/>
              </a:defRPr>
            </a:lvl2pPr>
            <a:lvl3pPr marL="1143000" indent="-228600" eaLnBrk="0" hangingPunct="0">
              <a:defRPr sz="3600">
                <a:solidFill>
                  <a:schemeClr val="tx1"/>
                </a:solidFill>
                <a:latin typeface="Times New Roman CE"/>
              </a:defRPr>
            </a:lvl3pPr>
            <a:lvl4pPr marL="1600200" indent="-228600" eaLnBrk="0" hangingPunct="0">
              <a:defRPr sz="3600">
                <a:solidFill>
                  <a:schemeClr val="tx1"/>
                </a:solidFill>
                <a:latin typeface="Times New Roman CE"/>
              </a:defRPr>
            </a:lvl4pPr>
            <a:lvl5pPr marL="2057400" indent="-228600" eaLnBrk="0" hangingPunct="0">
              <a:defRPr sz="3600">
                <a:solidFill>
                  <a:schemeClr val="tx1"/>
                </a:solidFill>
                <a:latin typeface="Times New Roman CE"/>
              </a:defRPr>
            </a:lvl5pPr>
            <a:lvl6pPr marL="2514600" indent="-228600" eaLnBrk="0" fontAlgn="base" hangingPunct="0">
              <a:spcBef>
                <a:spcPct val="0"/>
              </a:spcBef>
              <a:spcAft>
                <a:spcPct val="0"/>
              </a:spcAft>
              <a:defRPr sz="3600">
                <a:solidFill>
                  <a:schemeClr val="tx1"/>
                </a:solidFill>
                <a:latin typeface="Times New Roman CE"/>
              </a:defRPr>
            </a:lvl6pPr>
            <a:lvl7pPr marL="2971800" indent="-228600" eaLnBrk="0" fontAlgn="base" hangingPunct="0">
              <a:spcBef>
                <a:spcPct val="0"/>
              </a:spcBef>
              <a:spcAft>
                <a:spcPct val="0"/>
              </a:spcAft>
              <a:defRPr sz="3600">
                <a:solidFill>
                  <a:schemeClr val="tx1"/>
                </a:solidFill>
                <a:latin typeface="Times New Roman CE"/>
              </a:defRPr>
            </a:lvl7pPr>
            <a:lvl8pPr marL="3429000" indent="-228600" eaLnBrk="0" fontAlgn="base" hangingPunct="0">
              <a:spcBef>
                <a:spcPct val="0"/>
              </a:spcBef>
              <a:spcAft>
                <a:spcPct val="0"/>
              </a:spcAft>
              <a:defRPr sz="3600">
                <a:solidFill>
                  <a:schemeClr val="tx1"/>
                </a:solidFill>
                <a:latin typeface="Times New Roman CE"/>
              </a:defRPr>
            </a:lvl8pPr>
            <a:lvl9pPr marL="3886200" indent="-228600" eaLnBrk="0" fontAlgn="base" hangingPunct="0">
              <a:spcBef>
                <a:spcPct val="0"/>
              </a:spcBef>
              <a:spcAft>
                <a:spcPct val="0"/>
              </a:spcAft>
              <a:defRPr sz="3600">
                <a:solidFill>
                  <a:schemeClr val="tx1"/>
                </a:solidFill>
                <a:latin typeface="Times New Roman CE"/>
              </a:defRPr>
            </a:lvl9pPr>
          </a:lstStyle>
          <a:p>
            <a:pPr marL="457200" indent="-457200" algn="just">
              <a:buFont typeface="Arial" panose="020B0604020202020204" pitchFamily="34" charset="0"/>
              <a:buChar char="•"/>
            </a:pPr>
            <a:r>
              <a:rPr lang="sr-Latn-RS" sz="2600" dirty="0" smtClean="0">
                <a:latin typeface="Times New Roman" pitchFamily="18" charset="0"/>
              </a:rPr>
              <a:t>Preventivne mere su aktivnosti koje imaju za cilj smanjenje ili sprečavanje nastanka štete na imovini, odnosno invaliditet ili smrt lica (gradnja objekata od materijala otpornih na požar, uvođenje savremenih sistema dojave požara, savremenih protivpožarnih aparata, podizanje brana i nasipa </a:t>
            </a:r>
            <a:r>
              <a:rPr lang="sr-Latn-RS" sz="2600" smtClean="0">
                <a:latin typeface="Times New Roman" pitchFamily="18" charset="0"/>
              </a:rPr>
              <a:t>i dr);</a:t>
            </a:r>
            <a:endParaRPr lang="sr-Latn-RS" sz="2600" dirty="0" smtClean="0">
              <a:latin typeface="Times New Roman" pitchFamily="18" charset="0"/>
            </a:endParaRPr>
          </a:p>
          <a:p>
            <a:pPr marL="457200" indent="-457200" algn="just">
              <a:buFont typeface="Arial" panose="020B0604020202020204" pitchFamily="34" charset="0"/>
              <a:buChar char="•"/>
            </a:pPr>
            <a:r>
              <a:rPr lang="sr-Latn-RS" sz="2600" dirty="0" smtClean="0">
                <a:latin typeface="Times New Roman" pitchFamily="18" charset="0"/>
              </a:rPr>
              <a:t>Represivne mere su aktivnosti koje se čine u cilju spasavanja ljudi i imovine kada dođe do štetnog događaja kako bi štetne posledice bile što manje;</a:t>
            </a:r>
          </a:p>
        </p:txBody>
      </p:sp>
    </p:spTree>
    <p:extLst>
      <p:ext uri="{BB962C8B-B14F-4D97-AF65-F5344CB8AC3E}">
        <p14:creationId xmlns:p14="http://schemas.microsoft.com/office/powerpoint/2010/main" val="3131588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28373</TotalTime>
  <Words>1020</Words>
  <Application>Microsoft Office PowerPoint</Application>
  <PresentationFormat>Custom</PresentationFormat>
  <Paragraphs>160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Angles</vt:lpstr>
      <vt:lpstr>Visoka poslovna škola strukovnih studija Novi Sad</vt:lpstr>
      <vt:lpstr>Osiguranje, DR MARIJA VUKOVIĆ</vt:lpstr>
      <vt:lpstr>Osiguranje, dr MARIJA VUKOVIĆ</vt:lpstr>
      <vt:lpstr>PowerPoint Presentation</vt:lpstr>
      <vt:lpstr>Pojam i definicija osiguranja</vt:lpstr>
      <vt:lpstr>PowerPoint Presentation</vt:lpstr>
      <vt:lpstr>PowerPoint Presentation</vt:lpstr>
      <vt:lpstr>Uloga i značaj osiguranja</vt:lpstr>
      <vt:lpstr>PowerPoint Presentation</vt:lpstr>
      <vt:lpstr>Uloga i značaj osiguranja za pojedinca</vt:lpstr>
      <vt:lpstr>PowerPoint Presentation</vt:lpstr>
      <vt:lpstr>Značaj osiguranja za nacionalnu ekonomiju</vt:lpstr>
      <vt:lpstr>PowerPoint Presentation</vt:lpstr>
      <vt:lpstr>Istorijski razvoj osiguranja u svetu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Висока пословна школа струковних студија Нови Сад</dc:title>
  <dc:creator>Slobodanka Vučenović</dc:creator>
  <cp:lastModifiedBy>mr Marija Vuković</cp:lastModifiedBy>
  <cp:revision>927</cp:revision>
  <cp:lastPrinted>2002-03-25T14:51:58Z</cp:lastPrinted>
  <dcterms:created xsi:type="dcterms:W3CDTF">1995-06-02T22:19:30Z</dcterms:created>
  <dcterms:modified xsi:type="dcterms:W3CDTF">2018-10-18T11:46:49Z</dcterms:modified>
</cp:coreProperties>
</file>