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7386-1716-49AB-80B7-F419D6DCC86E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619F-EF9C-418F-A8D2-EAF55CC58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B459-699C-4C23-85C4-65C52A2B0CD0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69391-2A6F-4912-80D9-8B88154DC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Da</a:t>
            </a:r>
            <a:r>
              <a:rPr lang="sr-Latn-CS" sz="2000" dirty="0" smtClean="0"/>
              <a:t>žbine (fiskaliteti)-pojam </a:t>
            </a:r>
            <a:r>
              <a:rPr lang="sr-Latn-CS" sz="2000" dirty="0" smtClean="0"/>
              <a:t>i obilježja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480060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sr-Latn-CS" sz="2000" dirty="0" smtClean="0"/>
              <a:t>- Dažbine su bespovratna obavezna davanja koja država ustanovljava zakonom, uvodi i naplaćuje na osnovu fiskalnog suvereniteta radi formiranja opšte mase sredstva za zadovoljavanje javnih potreba.</a:t>
            </a:r>
          </a:p>
          <a:p>
            <a:pPr algn="l">
              <a:buFontTx/>
              <a:buChar char="-"/>
            </a:pPr>
            <a:r>
              <a:rPr lang="sr-Latn-CS" sz="2000" dirty="0" smtClean="0"/>
              <a:t>Dažbine su prinudna davanja koje država prikuplja iz privrednih aktivnosti fizičkih i pravnih lica podvrgnutih njenom fiskalnom suverenitetu</a:t>
            </a:r>
          </a:p>
          <a:p>
            <a:pPr algn="l">
              <a:buFontTx/>
              <a:buChar char="-"/>
            </a:pPr>
            <a:r>
              <a:rPr lang="sr-Latn-CS" sz="2000" dirty="0"/>
              <a:t> </a:t>
            </a:r>
            <a:r>
              <a:rPr lang="sr-Latn-CS" sz="2000" dirty="0" smtClean="0"/>
              <a:t>Javno-pravni subjekti ih stiču iz izvora (dohodak, dobit i rjeđe imovina) kojim raspolažu vandržavni entiteti pa imaju karakter fiskalnih prihoda.</a:t>
            </a:r>
          </a:p>
          <a:p>
            <a:pPr algn="l">
              <a:buFontTx/>
              <a:buChar char="-"/>
            </a:pPr>
            <a:r>
              <a:rPr lang="sr-Latn-CS" sz="2000" dirty="0" smtClean="0"/>
              <a:t>Osobine: </a:t>
            </a:r>
          </a:p>
          <a:p>
            <a:pPr algn="l"/>
            <a:r>
              <a:rPr lang="sr-Latn-CS" sz="2000" dirty="0" smtClean="0"/>
              <a:t>1. Fiskalna dvanja-na osnovu fiskalnog suvereniteta države</a:t>
            </a:r>
          </a:p>
          <a:p>
            <a:pPr algn="l"/>
            <a:r>
              <a:rPr lang="sr-Latn-CS" sz="2000" dirty="0" smtClean="0"/>
              <a:t> 2. Obavezna (prinudna) davanja, na osnovu zakona se ustanovljavaju, uvode i naplaćuju pod prijetnjom prinude ili sankcije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Bespovratna davanja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Ne podrazumjevaju neposrednu kontračinidbu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Sredstva se slivaju u budžet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Služe za zadovoljavanje javnih potreba</a:t>
            </a:r>
          </a:p>
          <a:p>
            <a:pPr algn="l">
              <a:buFontTx/>
              <a:buChar char="-"/>
            </a:pP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Tx/>
              <a:buNone/>
            </a:pPr>
            <a:r>
              <a:rPr lang="sr-Latn-CS"/>
              <a:t>7.Obaveza plaćanja utvrđena posebnim zakonom,</a:t>
            </a:r>
          </a:p>
          <a:p>
            <a:pPr>
              <a:buFontTx/>
              <a:buNone/>
            </a:pPr>
            <a:r>
              <a:rPr lang="sr-Latn-CS"/>
              <a:t>8.Finansiraju se preko posebnih autonomnih fondova,</a:t>
            </a:r>
          </a:p>
          <a:p>
            <a:pPr>
              <a:buFontTx/>
              <a:buNone/>
            </a:pPr>
            <a:r>
              <a:rPr lang="sr-Latn-CS"/>
              <a:t>9.Plaćaju se i na najniže zarade,</a:t>
            </a:r>
          </a:p>
          <a:p>
            <a:pPr>
              <a:buFontTx/>
              <a:buNone/>
            </a:pPr>
            <a:r>
              <a:rPr lang="sr-Latn-CS"/>
              <a:t>10. Može se odrediti gornji limit za plaćanje,</a:t>
            </a:r>
          </a:p>
          <a:p>
            <a:pPr>
              <a:buFontTx/>
              <a:buNone/>
            </a:pPr>
            <a:r>
              <a:rPr lang="sr-Latn-CS"/>
              <a:t>11.Stope su proporcionalne,</a:t>
            </a:r>
          </a:p>
          <a:p>
            <a:pPr>
              <a:buFontTx/>
              <a:buNone/>
            </a:pPr>
            <a:r>
              <a:rPr lang="sr-Latn-CS"/>
              <a:t>12.Osnovica je zarada ili druga naknada,</a:t>
            </a:r>
          </a:p>
          <a:p>
            <a:pPr>
              <a:buFontTx/>
              <a:buNone/>
            </a:pPr>
            <a:r>
              <a:rPr lang="sr-Latn-CS"/>
              <a:t>13.Nije uobičajano da postoje diferencirane olakšice.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CS" sz="3200"/>
              <a:t>Samodoprinos</a:t>
            </a:r>
            <a:endParaRPr lang="en-US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r-Latn-CS" sz="2800"/>
              <a:t>Prihod lokalnih jedinica </a:t>
            </a:r>
          </a:p>
          <a:p>
            <a:r>
              <a:rPr lang="sr-Latn-CS" sz="2800"/>
              <a:t>Uvođenje rezultat slobodne volje koje se potom pretvara u pravnu normu,</a:t>
            </a:r>
          </a:p>
          <a:p>
            <a:r>
              <a:rPr lang="sr-Latn-CS" sz="2800"/>
              <a:t>Destiniran javni prihod jer se unaprijed tačno utvrđuje namjena,</a:t>
            </a:r>
          </a:p>
          <a:p>
            <a:r>
              <a:rPr lang="sr-Latn-CS" sz="2800"/>
              <a:t>Prihodi se ne evidentiraju u budžetu nego se upućuju na poseban račun,</a:t>
            </a:r>
          </a:p>
          <a:p>
            <a:r>
              <a:rPr lang="sr-Latn-CS" sz="2800"/>
              <a:t>Visinu određuju sami građani,</a:t>
            </a:r>
          </a:p>
          <a:p>
            <a:r>
              <a:rPr lang="sr-Latn-CS" sz="2800"/>
              <a:t>Može se plaćati u novcu, naturi ili činidbom,</a:t>
            </a:r>
          </a:p>
          <a:p>
            <a:r>
              <a:rPr lang="sr-Latn-CS" sz="2800"/>
              <a:t>Uvodi se na tačno određeno vrijeme.</a:t>
            </a: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EC74-04A4-4D9E-B9F6-778BFC5A0F69}" type="slidenum">
              <a:rPr lang="en-US"/>
              <a:pPr/>
              <a:t>12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/>
              <a:t>Takse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/>
              <a:t>Takse podra</a:t>
            </a:r>
            <a:r>
              <a:rPr lang="sr-Latn-CS" sz="2400"/>
              <a:t>z</a:t>
            </a:r>
            <a:r>
              <a:rPr lang="en-US" sz="2400"/>
              <a:t>umjevaju javne prihode koje dr</a:t>
            </a:r>
            <a:r>
              <a:rPr lang="sr-Latn-CS" sz="2400"/>
              <a:t>ž</a:t>
            </a:r>
            <a:r>
              <a:rPr lang="en-US" sz="2400"/>
              <a:t>ava </a:t>
            </a:r>
            <a:r>
              <a:rPr lang="sr-Latn-CS" sz="2400"/>
              <a:t>i</a:t>
            </a:r>
            <a:r>
              <a:rPr lang="en-US" sz="2400"/>
              <a:t> njeni organi </a:t>
            </a:r>
            <a:r>
              <a:rPr lang="sr-Latn-CS" sz="2400"/>
              <a:t>primaju kao protivnaknadu od pojedinaca ili grupa za učinjene usluge svojih organa i ustanova.</a:t>
            </a:r>
          </a:p>
          <a:p>
            <a:r>
              <a:rPr lang="sr-Latn-CS" sz="2400"/>
              <a:t>Potrebno je praviti terminološku razliku između pojma poreza i pojma takse.</a:t>
            </a:r>
          </a:p>
          <a:p>
            <a:r>
              <a:rPr lang="sr-Latn-CS" sz="2400"/>
              <a:t>Ukoliko želimo ovu razliku praviti sa stanovišta javnih rashoda, onda moramo znati da li dominira javni ili privatni interes.</a:t>
            </a:r>
          </a:p>
          <a:p>
            <a:r>
              <a:rPr lang="sr-Latn-CS" sz="2400"/>
              <a:t>Bilansno zanemarljiva novčana davanja</a:t>
            </a:r>
          </a:p>
          <a:p>
            <a:r>
              <a:rPr lang="sr-Latn-CS" sz="2400"/>
              <a:t>Predstavlja prihod države koji se naplaćuje po teritorijalnom principu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Taksa se naplaćuje za tzv. nematerijalne usluge od strane državnih organa, to su najčešće usluge administrativnih, carinskih i li sudskih organa.</a:t>
            </a:r>
          </a:p>
          <a:p>
            <a:pPr>
              <a:lnSpc>
                <a:spcPct val="90000"/>
              </a:lnSpc>
            </a:pPr>
            <a:r>
              <a:rPr lang="sr-Latn-CS"/>
              <a:t>Privredne usluge nisu predmet taksi</a:t>
            </a:r>
          </a:p>
          <a:p>
            <a:pPr>
              <a:lnSpc>
                <a:spcPct val="90000"/>
              </a:lnSpc>
            </a:pPr>
            <a:r>
              <a:rPr lang="sr-Latn-CS"/>
              <a:t>Visina takse ne odgovara visini usluge nego predstavlja svojevrsnu participaciju.</a:t>
            </a:r>
          </a:p>
          <a:p>
            <a:pPr>
              <a:lnSpc>
                <a:spcPct val="90000"/>
              </a:lnSpc>
            </a:pPr>
            <a:r>
              <a:rPr lang="sr-Latn-CS"/>
              <a:t>Taksa najčešće predstavlja dobrovoljno davanje (izuzetak taksa pri registraciji motornih vozila gdje se taksa plaća bez obzira što se ne koristi nikakva usluga)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Taksena tarifa mora da: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bude opšta i zavisi jedino od vrste i veličine usluge,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Ne smije biti komplikovana i omogućavati arbitrarno ocjenjivanje organa,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Treba da obuhvati uslugu organa u cjelini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/>
              <a:t>* Visina ne smije biti previsoka (smanjiće tražnju, a finansiranje organa u potpunosti prebaciti na budžet) niti preniska (povećati tražnju, a time i rashode organa tako da će prihodi od taksi biti nedovoljni)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Faktori koji određuju visinu takse</a:t>
            </a:r>
            <a:endParaRPr lang="en-U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Visina takse mora biti vezana za troškove koje organi imaju pri pružanju usluga (apstraktan karakter usluge)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Visina takse treba da odgovara visini primljenih koristi pojedinca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Ukoliko pored privatnog postoji i javni interes, visina takse treba da je niža od troškova pružanja usluge.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Preventivno djelovanje takse dolazi do izražaja kada je njena visina veća od troškova učinjene usluge</a:t>
            </a: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Načini naplate takse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/>
              <a:t>Direktno plaćanje: predstavlja naplatu u gotovom novcu.Rijetko se koristi, nosi sa sobom visoke administrativne troškove i uglavnom se primjenjuje tamo gdje je primjena taksenih marki nepovoljna.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Indirektno; naplata posredstvom taksenih marki.Uglavnom se vrši unaprijed, izuzetno kod sudske takse se vrši unazad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Vrste taksi </a:t>
            </a:r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1. Prema organu koji ih propisuje: takse koje propisuju centralni državni organi i takse koje propisuju niže DP zajednice.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2. Prema organima koji vrše usluge: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administrativne: konzularne, carinske, za zaštitu patenata, katastarske i dr.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Činovničke ( rijetke i plaćaju se za rad nekog činovnika)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3. Prema načinu plaćanja: direktne i indirektne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4. Prema broju izvršenih usluga: paušalne i pojedinačne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sr-Latn-CS" sz="2800"/>
              <a:t>5. Prema načinu trošenja: destinirane i nedestinirane,</a:t>
            </a:r>
          </a:p>
          <a:p>
            <a:pPr>
              <a:buFontTx/>
              <a:buNone/>
            </a:pPr>
            <a:r>
              <a:rPr lang="sr-Latn-CS" sz="2800"/>
              <a:t>6. Prema jednakosti: opšte (jednake za istu uslugu bez obzira ko ih naplaćuje) i specijalne (svojstvene ustanovi koja ih naplaćuje)</a:t>
            </a:r>
          </a:p>
          <a:p>
            <a:pPr>
              <a:buFontTx/>
              <a:buNone/>
            </a:pPr>
            <a:r>
              <a:rPr lang="sr-Latn-CS" sz="2800"/>
              <a:t>7. Prema promjenjivosti: stalne i promjenjive (mijenjaju se sa obimom usluge, npr. broj stranica)</a:t>
            </a:r>
          </a:p>
          <a:p>
            <a:pPr>
              <a:buFontTx/>
              <a:buNone/>
            </a:pPr>
            <a:r>
              <a:rPr lang="sr-Latn-CS" sz="2800"/>
              <a:t>8. Prema vremenu plaćanja: takse koje se plaćaju unaprijed i takse koje se plaćaju unazad)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sr-Latn-CS" sz="3200"/>
              <a:t>Taksena načela</a:t>
            </a:r>
            <a:endParaRPr lang="en-US" sz="32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/>
              <a:t>Načelo legaliteta (zakon ili drugi akti)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opštosti (određivanje unaprijed pod jednakim uslovima za sve)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jednostavnosti (razumljivost taksene tarife)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nekumuliranja (isti spis ili radnju nije dozvoljeno naplaćivati više puta od strane različitih organa)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Dažbine i dažbinski sistem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Dažbinski sistem predstavlja skup poreza, carina, taksi, doprinosa i drugih javnih prihoda dažbinskog karaktera koji su uvedeni u jednoj zemlji</a:t>
            </a:r>
            <a:r>
              <a:rPr lang="sr-Latn-C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U </a:t>
            </a:r>
            <a:r>
              <a:rPr lang="en-US" sz="2000" dirty="0" err="1" smtClean="0"/>
              <a:t>okviru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sr-Latn-BA" sz="2000" dirty="0" smtClean="0"/>
              <a:t>žbina je moguće razlikovati tri fiskalna instrumenta:</a:t>
            </a:r>
          </a:p>
          <a:p>
            <a:pPr>
              <a:buFontTx/>
              <a:buChar char="-"/>
            </a:pPr>
            <a:r>
              <a:rPr lang="sr-Latn-BA" sz="2000" dirty="0" smtClean="0"/>
              <a:t>poreze,</a:t>
            </a:r>
          </a:p>
          <a:p>
            <a:pPr>
              <a:buFontTx/>
              <a:buChar char="-"/>
            </a:pPr>
            <a:r>
              <a:rPr lang="sr-Latn-BA" sz="2000" i="1" dirty="0" smtClean="0"/>
              <a:t>Parafiskalitete (doprinosi za obavezno socijalno osiguranje, članstvo raznim komorama i udruženjima, samodoprinos, naknade</a:t>
            </a:r>
          </a:p>
          <a:p>
            <a:pPr>
              <a:buFontTx/>
              <a:buChar char="-"/>
            </a:pPr>
            <a:r>
              <a:rPr lang="sr-Latn-BA" sz="2000" i="1" dirty="0" smtClean="0"/>
              <a:t>Takse</a:t>
            </a:r>
          </a:p>
          <a:p>
            <a:pPr>
              <a:buFontTx/>
              <a:buChar char="-"/>
            </a:pPr>
            <a:endParaRPr lang="sr-Latn-CS" sz="2000" dirty="0" smtClean="0"/>
          </a:p>
          <a:p>
            <a:endParaRPr lang="sr-Latn-CS" sz="2000" dirty="0"/>
          </a:p>
          <a:p>
            <a:endParaRPr lang="sr-Latn-C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sr-Latn-CS" sz="3200"/>
              <a:t>Elementi takse</a:t>
            </a:r>
            <a:endParaRPr 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Latn-CS" sz="2800"/>
              <a:t>Predmet taksi: radnja ili činidba za koju je predviđeno plaćanje takse</a:t>
            </a:r>
          </a:p>
          <a:p>
            <a:pPr>
              <a:lnSpc>
                <a:spcPct val="90000"/>
              </a:lnSpc>
            </a:pPr>
            <a:r>
              <a:rPr lang="sr-Latn-CS" sz="2800"/>
              <a:t>Obveznik: lice na čiji se zahtjev vrši radnja</a:t>
            </a:r>
          </a:p>
          <a:p>
            <a:pPr>
              <a:lnSpc>
                <a:spcPct val="90000"/>
              </a:lnSpc>
            </a:pPr>
            <a:r>
              <a:rPr lang="sr-Latn-CS" sz="2800"/>
              <a:t>Osnovica: vrijednost usluge</a:t>
            </a:r>
          </a:p>
          <a:p>
            <a:pPr>
              <a:lnSpc>
                <a:spcPct val="90000"/>
              </a:lnSpc>
            </a:pPr>
            <a:r>
              <a:rPr lang="sr-Latn-CS" sz="2800"/>
              <a:t>Stopa: unaprijed utvrđen iznos po usluzi</a:t>
            </a:r>
          </a:p>
          <a:p>
            <a:pPr>
              <a:lnSpc>
                <a:spcPct val="90000"/>
              </a:lnSpc>
            </a:pPr>
            <a:r>
              <a:rPr lang="sr-Latn-CS" sz="2800"/>
              <a:t>Taksena tarifa: sistemski sistemski opis radnji ili drugih slučajeva u kojima se plaća taksa</a:t>
            </a:r>
          </a:p>
          <a:p>
            <a:pPr>
              <a:lnSpc>
                <a:spcPct val="90000"/>
              </a:lnSpc>
            </a:pPr>
            <a:r>
              <a:rPr lang="sr-Latn-CS" sz="2800"/>
              <a:t>Oslobođenja: lična (iz socijalnih razloga) i predmetna </a:t>
            </a:r>
          </a:p>
          <a:p>
            <a:pPr>
              <a:lnSpc>
                <a:spcPct val="90000"/>
              </a:lnSpc>
            </a:pPr>
            <a:r>
              <a:rPr lang="sr-Latn-CS" sz="2800"/>
              <a:t>Takseni sistem je skup svih taksenih oblika koji se plaćaju u nekoj zemlji</a:t>
            </a: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Naknade</a:t>
            </a:r>
            <a:endParaRPr lang="en-US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sr-Latn-CS" sz="2800"/>
              <a:t>Predstavljaju javne prihode koji se naplaćuju po osnovu korišćenja dobara od opšteg interesa.</a:t>
            </a:r>
          </a:p>
          <a:p>
            <a:r>
              <a:rPr lang="sr-Latn-CS" sz="2800"/>
              <a:t>Predstavljaju destinirane prihode koji se ne fiskalno regulišu direktno od strane države, plaćaju ih određene kategorije obveznika i nisu nužno prihod države.</a:t>
            </a:r>
          </a:p>
          <a:p>
            <a:r>
              <a:rPr lang="sr-Latn-CS" sz="2800"/>
              <a:t>Visina se određuju prema troškovima održavanja i unapređivanja dobara  o kojima je riječ</a:t>
            </a: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Vrste naknada</a:t>
            </a:r>
            <a:endParaRPr lang="en-US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voda,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šuma,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zemljišta,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puteva,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rudnog blaga,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/>
              <a:t>Za korišćenje prirodnog ljekovitog faktora.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 dirty="0" smtClean="0"/>
              <a:t>Naknade </a:t>
            </a:r>
            <a:r>
              <a:rPr lang="sr-Latn-CS" sz="2800" dirty="0"/>
              <a:t>za zaštitu i unapređenje životne sredine.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sr-Latn-CS" sz="3200"/>
              <a:t>Doprinosi</a:t>
            </a:r>
            <a:endParaRPr lang="en-US" sz="3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143000"/>
            <a:ext cx="7696200" cy="5181600"/>
          </a:xfrm>
        </p:spPr>
        <p:txBody>
          <a:bodyPr/>
          <a:lstStyle/>
          <a:p>
            <a:pPr algn="l"/>
            <a:r>
              <a:rPr lang="sr-Latn-CS" dirty="0"/>
              <a:t>-</a:t>
            </a:r>
            <a:r>
              <a:rPr lang="sr-Latn-CS" sz="2800" dirty="0"/>
              <a:t>Rastom industrijske proizvodnje dolazi do zaoštravanja pitanja egzistencije zaposlenih i njihovih članova porodice u slučaju </a:t>
            </a:r>
            <a:r>
              <a:rPr lang="sr-Latn-CS" sz="2800" dirty="0" smtClean="0"/>
              <a:t>izostanka </a:t>
            </a:r>
            <a:r>
              <a:rPr lang="sr-Latn-CS" sz="2800" dirty="0"/>
              <a:t>nadnica.</a:t>
            </a:r>
          </a:p>
          <a:p>
            <a:pPr algn="l"/>
            <a:r>
              <a:rPr lang="sr-Latn-CS" sz="2800" dirty="0"/>
              <a:t>-niske nadnice su onemogućile stvaranje štednje za slučaj nužde</a:t>
            </a:r>
          </a:p>
          <a:p>
            <a:pPr algn="l"/>
            <a:r>
              <a:rPr lang="sr-Latn-CS" sz="2800" dirty="0"/>
              <a:t>-jačanje </a:t>
            </a:r>
            <a:r>
              <a:rPr lang="sr-Latn-CS" sz="2800" dirty="0" smtClean="0"/>
              <a:t>sindikalne </a:t>
            </a:r>
            <a:r>
              <a:rPr lang="sr-Latn-CS" sz="2800" dirty="0"/>
              <a:t>organizovanosti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sr-Latn-CS" sz="3200"/>
              <a:t>Pojam socijalne sigurnosti</a:t>
            </a:r>
            <a:endParaRPr lang="en-US" sz="3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sr-Latn-CS"/>
              <a:t>Zaštita koja se odnosi na ekonomske i socijalne poremećaje usljed prestanka ili umanjenja nadnice u slučajevima kao što su starost, bolest, nemoć, materinstvo, nezaposlenost.</a:t>
            </a:r>
          </a:p>
          <a:p>
            <a:r>
              <a:rPr lang="sr-Latn-CS"/>
              <a:t>Pružanje zdravstvene zaštite,</a:t>
            </a:r>
          </a:p>
          <a:p>
            <a:r>
              <a:rPr lang="sr-Latn-CS"/>
              <a:t>Pružanje zaštite porodicama sa djecom.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sr-Latn-CS" sz="2800"/>
              <a:t>Vidovi rashoda za potrebe socijalne sigurnosti</a:t>
            </a:r>
            <a:endParaRPr lang="en-US" sz="2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sr-Latn-CS"/>
              <a:t>Javni rashodi</a:t>
            </a:r>
          </a:p>
          <a:p>
            <a:r>
              <a:rPr lang="sr-Latn-CS"/>
              <a:t>Poreske olakšice u vidu standardnih i nestandardnih odbitaka kod poreza na dohodak građana,</a:t>
            </a:r>
          </a:p>
          <a:p>
            <a:r>
              <a:rPr lang="sr-Latn-CS"/>
              <a:t>Rashodi poslodavca (naknade za vrijeme bolovanja, npr).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sr-Latn-CS" sz="4000"/>
              <a:t>Rashodi javnopravnih tijela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dirty="0"/>
              <a:t>Socijalno osiguranje,</a:t>
            </a:r>
          </a:p>
          <a:p>
            <a:pPr>
              <a:lnSpc>
                <a:spcPct val="90000"/>
              </a:lnSpc>
            </a:pPr>
            <a:r>
              <a:rPr lang="sr-Latn-CS" dirty="0"/>
              <a:t>Socijalni transferi iz budžeta neovisno o tome da li se radi o socijalno ugroženim licima,</a:t>
            </a:r>
          </a:p>
          <a:p>
            <a:pPr>
              <a:lnSpc>
                <a:spcPct val="90000"/>
              </a:lnSpc>
            </a:pPr>
            <a:r>
              <a:rPr lang="sr-Latn-CS" dirty="0"/>
              <a:t>Socijalna pomoć materijalno ugroženim licima.</a:t>
            </a:r>
          </a:p>
          <a:p>
            <a:pPr>
              <a:lnSpc>
                <a:spcPct val="90000"/>
              </a:lnSpc>
            </a:pPr>
            <a:r>
              <a:rPr lang="sr-Latn-CS" dirty="0"/>
              <a:t>Rashodi za socijalnu pomoć su rashodi budžeta države, dok se rashodi za </a:t>
            </a:r>
            <a:r>
              <a:rPr lang="sr-Latn-CS" dirty="0" smtClean="0"/>
              <a:t>socijalno </a:t>
            </a:r>
            <a:r>
              <a:rPr lang="sr-Latn-CS" dirty="0"/>
              <a:t>osiguranje finansiraju iz posebnih finansijskih institucija –fondova.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sr-Latn-CS" sz="3200"/>
              <a:t>Karakteristike socijalnog osiguranja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029200"/>
          </a:xfrm>
        </p:spPr>
        <p:txBody>
          <a:bodyPr/>
          <a:lstStyle/>
          <a:p>
            <a:r>
              <a:rPr lang="sr-Latn-CS" sz="2800"/>
              <a:t>1.Obaveznost,</a:t>
            </a:r>
          </a:p>
          <a:p>
            <a:r>
              <a:rPr lang="sr-Latn-CS" sz="2800"/>
              <a:t>2.Visina naknade po pravilu zavisi od prethodnih uplata korisnika,</a:t>
            </a:r>
          </a:p>
          <a:p>
            <a:r>
              <a:rPr lang="sr-Latn-CS" sz="2800"/>
              <a:t>3. Pravo na naknadu se ostvaruje nastankom osiguranog događaja,</a:t>
            </a:r>
          </a:p>
          <a:p>
            <a:r>
              <a:rPr lang="sr-Latn-CS" sz="2800"/>
              <a:t>4.transferi po ovom osnovu ne zavise od materijalnog stanja korisnika.</a:t>
            </a:r>
          </a:p>
          <a:p>
            <a:pPr>
              <a:buFontTx/>
              <a:buNone/>
            </a:pPr>
            <a:r>
              <a:rPr lang="sr-Latn-CS" sz="2800"/>
              <a:t>Socijalno osiguranje je prvi put nastalo u XIX v.- bizmarkov model osiguranja gdje u finansiranju učestvuju zaposleni, poslodavac i država.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Beveridžov model: dječiji i materinski dodaci i zdravstvena zaštita iz budžeta, penzije doprinosima.</a:t>
            </a:r>
          </a:p>
          <a:p>
            <a:pPr>
              <a:lnSpc>
                <a:spcPct val="90000"/>
              </a:lnSpc>
            </a:pPr>
            <a:r>
              <a:rPr lang="sr-Latn-CS"/>
              <a:t>Danas se najčešće sreću različite forme kombinacije jednog i drugog modela.</a:t>
            </a:r>
          </a:p>
          <a:p>
            <a:pPr>
              <a:lnSpc>
                <a:spcPct val="90000"/>
              </a:lnSpc>
            </a:pPr>
            <a:r>
              <a:rPr lang="sr-Latn-CS"/>
              <a:t>Socijalno osiguranje je obavezno, finansira se doprinosima zaposlenih i poslodavaca.Nedostatak sredstava se namiruje iz budžeta, a eventualni višak se ulaže na finansijskom tržištu.</a:t>
            </a:r>
          </a:p>
          <a:p>
            <a:pPr>
              <a:lnSpc>
                <a:spcPct val="90000"/>
              </a:lnSpc>
            </a:pPr>
            <a:r>
              <a:rPr lang="sr-Latn-CS"/>
              <a:t>Pored obaveznog, postoji i dodatno i dobrovoljno socijalno osiguranje.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CS" sz="3200"/>
              <a:t>Karakteristike doprinosa</a:t>
            </a:r>
            <a:endParaRPr lang="en-US" sz="32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sr-Latn-CS"/>
              <a:t>1. javni prihodi sa protivnaknadom,</a:t>
            </a:r>
          </a:p>
          <a:p>
            <a:pPr>
              <a:buFontTx/>
              <a:buNone/>
            </a:pPr>
            <a:r>
              <a:rPr lang="sr-Latn-CS"/>
              <a:t>2.plaćaju ga samo lica koja će imati korist od njih,</a:t>
            </a:r>
          </a:p>
          <a:p>
            <a:pPr>
              <a:buFontTx/>
              <a:buNone/>
            </a:pPr>
            <a:r>
              <a:rPr lang="sr-Latn-CS"/>
              <a:t>3. prinudna plaćanja,</a:t>
            </a:r>
          </a:p>
          <a:p>
            <a:pPr>
              <a:buFontTx/>
              <a:buNone/>
            </a:pPr>
            <a:r>
              <a:rPr lang="sr-Latn-CS"/>
              <a:t>4. sredstva su namjenska,</a:t>
            </a:r>
          </a:p>
          <a:p>
            <a:pPr>
              <a:buFontTx/>
              <a:buNone/>
            </a:pPr>
            <a:r>
              <a:rPr lang="sr-Latn-CS"/>
              <a:t>5.Destinirana sredstva sa unaprijed utvrđenom namjenom,</a:t>
            </a:r>
          </a:p>
          <a:p>
            <a:pPr>
              <a:buFontTx/>
              <a:buNone/>
            </a:pPr>
            <a:r>
              <a:rPr lang="sr-Latn-CS"/>
              <a:t>6.Obavezna plaćanja samo za određeni krug korisnika,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1311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Dažbine (fiskaliteti)-pojam i obilježja</vt:lpstr>
      <vt:lpstr>Dažbine i dažbinski sistem</vt:lpstr>
      <vt:lpstr>Doprinosi</vt:lpstr>
      <vt:lpstr>Pojam socijalne sigurnosti</vt:lpstr>
      <vt:lpstr>Vidovi rashoda za potrebe socijalne sigurnosti</vt:lpstr>
      <vt:lpstr>Rashodi javnopravnih tijela</vt:lpstr>
      <vt:lpstr>Karakteristike socijalnog osiguranja</vt:lpstr>
      <vt:lpstr>Slide 8</vt:lpstr>
      <vt:lpstr>Karakteristike doprinosa</vt:lpstr>
      <vt:lpstr>Slide 10</vt:lpstr>
      <vt:lpstr>Samodoprinos</vt:lpstr>
      <vt:lpstr>Takse</vt:lpstr>
      <vt:lpstr>Slide 13</vt:lpstr>
      <vt:lpstr>Slide 14</vt:lpstr>
      <vt:lpstr>Faktori koji određuju visinu takse</vt:lpstr>
      <vt:lpstr>Načini naplate takse</vt:lpstr>
      <vt:lpstr>Vrste taksi </vt:lpstr>
      <vt:lpstr>Slide 18</vt:lpstr>
      <vt:lpstr>Taksena načela</vt:lpstr>
      <vt:lpstr>Elementi takse</vt:lpstr>
      <vt:lpstr>Naknade</vt:lpstr>
      <vt:lpstr>Vrste naknada</vt:lpstr>
    </vt:vector>
  </TitlesOfParts>
  <Company>spu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Dažbine-pojam i obilježja</dc:title>
  <dc:creator>admin</dc:creator>
  <cp:lastModifiedBy>ITspu</cp:lastModifiedBy>
  <cp:revision>23</cp:revision>
  <dcterms:created xsi:type="dcterms:W3CDTF">2012-10-03T09:12:55Z</dcterms:created>
  <dcterms:modified xsi:type="dcterms:W3CDTF">2018-10-14T10:36:56Z</dcterms:modified>
</cp:coreProperties>
</file>