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2" r:id="rId1"/>
  </p:sldMasterIdLst>
  <p:notesMasterIdLst>
    <p:notesMasterId r:id="rId9"/>
  </p:notesMasterIdLst>
  <p:handoutMasterIdLst>
    <p:handoutMasterId r:id="rId10"/>
  </p:handoutMasterIdLst>
  <p:sldIdLst>
    <p:sldId id="404" r:id="rId2"/>
    <p:sldId id="421" r:id="rId3"/>
    <p:sldId id="422" r:id="rId4"/>
    <p:sldId id="424" r:id="rId5"/>
    <p:sldId id="425" r:id="rId6"/>
    <p:sldId id="426" r:id="rId7"/>
    <p:sldId id="427" r:id="rId8"/>
  </p:sldIdLst>
  <p:sldSz cx="9525000" cy="6858000"/>
  <p:notesSz cx="6659563" cy="9774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66"/>
    <a:srgbClr val="ECF1F8"/>
    <a:srgbClr val="3333FF"/>
    <a:srgbClr val="990033"/>
    <a:srgbClr val="0066CC"/>
    <a:srgbClr val="3333CC"/>
    <a:srgbClr val="6600FF"/>
    <a:srgbClr val="3366C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00" autoAdjust="0"/>
    <p:restoredTop sz="99844" autoAdjust="0"/>
  </p:normalViewPr>
  <p:slideViewPr>
    <p:cSldViewPr>
      <p:cViewPr>
        <p:scale>
          <a:sx n="80" d="100"/>
          <a:sy n="80" d="100"/>
        </p:scale>
        <p:origin x="-571" y="139"/>
      </p:cViewPr>
      <p:guideLst>
        <p:guide orient="horz" pos="2160"/>
        <p:guide pos="30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0739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0638" y="-30163"/>
            <a:ext cx="2892426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11225" eaLnBrk="0" hangingPunct="0">
              <a:defRPr sz="1000" i="1">
                <a:effectLst/>
                <a:latin typeface="Times New Roman CE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6188" y="-30163"/>
            <a:ext cx="28924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11225" eaLnBrk="0" hangingPunct="0">
              <a:defRPr sz="1000" i="1">
                <a:effectLst/>
                <a:latin typeface="Times New Roman CE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2000" y="733425"/>
            <a:ext cx="5133975" cy="3692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4659313"/>
            <a:ext cx="4870450" cy="438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0638" y="9271000"/>
            <a:ext cx="2892426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11225" eaLnBrk="0" hangingPunct="0">
              <a:defRPr sz="1000" i="1">
                <a:effectLst/>
                <a:latin typeface="Times New Roman CE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6188" y="9271000"/>
            <a:ext cx="28924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11225" eaLnBrk="0" hangingPunct="0">
              <a:defRPr sz="1000" i="1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9B865833-258B-42FE-866D-A848D645F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7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5625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5" y="2130430"/>
            <a:ext cx="80962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886200"/>
            <a:ext cx="66675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B6E3B-C40B-4838-AEE9-18B25CAAE3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7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7B1D6-8CC3-4A8E-BEED-D6AE022A7C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3362" y="274643"/>
            <a:ext cx="2232422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094" y="274643"/>
            <a:ext cx="653851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695A58-E272-474F-A573-9AB11C4300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3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220B7-BB92-4474-B576-6DDEF427FC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7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09" y="4406905"/>
            <a:ext cx="80962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409" y="2906713"/>
            <a:ext cx="80962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C2E02-7B74-4C3A-B886-3862267637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38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096" y="1600205"/>
            <a:ext cx="43854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2" y="1600205"/>
            <a:ext cx="43854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653C49-C5C6-4009-96ED-52CB5478A1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87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4638"/>
            <a:ext cx="85725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250" y="1535113"/>
            <a:ext cx="420852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" y="2174875"/>
            <a:ext cx="420852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38568" y="1535113"/>
            <a:ext cx="421018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38568" y="2174875"/>
            <a:ext cx="421018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05F0CB-7A48-4590-944B-7008A19550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8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E4729-2015-47B1-939B-66101F1778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6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3029B-6D8B-4530-9A9E-DCDEE37B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6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3" y="273050"/>
            <a:ext cx="313365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4010" y="273055"/>
            <a:ext cx="532474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253" y="1435103"/>
            <a:ext cx="313365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CE5FA5-619E-4F65-94E4-2894FDB8B7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8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67" y="4800600"/>
            <a:ext cx="5715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66967" y="612775"/>
            <a:ext cx="5715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66967" y="5367338"/>
            <a:ext cx="5715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5AB87-ED6E-4A22-BFFF-FCD11F750C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6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1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6250" y="274638"/>
            <a:ext cx="85725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250" y="1600205"/>
            <a:ext cx="85725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6250" y="6356355"/>
            <a:ext cx="2222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4375" y="6356355"/>
            <a:ext cx="3016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250" y="6356355"/>
            <a:ext cx="2222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35337C4-71B4-4FC3-B10A-04DAE9DC5A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7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602629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sr-Latn-RS" sz="3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Tarife i uslovi osiguranja</a:t>
            </a:r>
            <a:endParaRPr lang="sr-Latn-RS" sz="3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ctr">
              <a:buAutoNum type="arabicPeriod"/>
            </a:pPr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Naučni osnov formiranja tarifa i uslova osiguranja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Tarife i uslovi osiguranja su osnovni dokumenti po kojima funkcioniše proces osiguranja;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 utvrđivanje adekvatnosti uslova osiguranja i premije, zaslužan je naučni osnov osiguranja;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Moderno osiguranje zasniva se na primeni naučnih, matematičko statističkih i aktuarskih metoda, pre svega na zakonu velikih brojeva i teoriji verovatnoće;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Aktuarstvo – multidisciplinarna nauka koja podrazumeva primenu matematike i statistike, dobro poznavanje osiguranja i finansija, računovodstva i prava;</a:t>
            </a:r>
            <a:endParaRPr lang="sr-Latn-RS" sz="2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ctr">
              <a:buAutoNum type="arabicPeriod"/>
            </a:pPr>
            <a:endParaRPr lang="sr-Latn-RS" sz="2400" b="1">
              <a:solidFill>
                <a:schemeClr val="bg1"/>
              </a:solidFill>
            </a:endParaRPr>
          </a:p>
          <a:p>
            <a:pPr algn="just"/>
            <a:endParaRPr lang="sr-Latn-R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72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602629"/>
          </a:xfrm>
        </p:spPr>
        <p:txBody>
          <a:bodyPr>
            <a:normAutofit/>
          </a:bodyPr>
          <a:lstStyle/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Osnovni cilj je obezbeđenje finansijske stabilnosti u institucijama koje se bave osiguranjem;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Zadaci osiguravača su:</a:t>
            </a:r>
          </a:p>
          <a:p>
            <a:pPr marL="966978" lvl="1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Grupisanje rizika</a:t>
            </a:r>
          </a:p>
          <a:p>
            <a:pPr marL="966978" lvl="1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Ravnoteža između premije i štete</a:t>
            </a:r>
          </a:p>
          <a:p>
            <a:pPr marL="966978" lvl="1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Obračun rezerve;</a:t>
            </a:r>
          </a:p>
          <a:p>
            <a:pPr marL="566928" indent="-457200" algn="just"/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Selekcija i grupisanje rizika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vrši prema njihovoj prirodi odnosno prema stepenu verovatnoće nastupanja osiguranog slučaja i visini štete koju mogu prouzrokovati;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Cilj grupisanja rizika je njegova disperzija na što veći broj članova;</a:t>
            </a:r>
            <a:endParaRPr lang="sr-Latn-RS" sz="2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ctr">
              <a:buAutoNum type="arabicPeriod"/>
            </a:pPr>
            <a:endParaRPr lang="sr-Latn-RS" sz="2400" b="1">
              <a:solidFill>
                <a:schemeClr val="bg1"/>
              </a:solidFill>
            </a:endParaRPr>
          </a:p>
          <a:p>
            <a:pPr algn="just"/>
            <a:endParaRPr lang="sr-Latn-R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38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602629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sr-Latn-RS" sz="2400" b="1">
              <a:solidFill>
                <a:schemeClr val="bg1"/>
              </a:solidFill>
            </a:endParaRP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sr-Latn-RS" sz="2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Ravnoteža između premije i </a:t>
            </a:r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štete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cilj osiguravača je da sve uplate po osnovu premije osiguranja budu jednake zbiru svih isplata po osnovu naknada iz osiguranja;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Obračun rezervi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 važan jer su rezerve sastavni deo premija osiguranja zbog vremenskog izravnanja rizika;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Zakon velikih brojeva – osnovni zakon statistike i teorije verovatnoće čija je suština u uočavanju određenih pravilnosti u nastupanju nekih događaja kroz posmatranje velikog broja slučajeva;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Zakonitost se ispoljava samo u masi i nije vidljiva kod pojedinačnih slučajeva;</a:t>
            </a:r>
            <a:endParaRPr lang="sr-Latn-RS" sz="2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R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89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602629"/>
          </a:xfrm>
        </p:spPr>
        <p:txBody>
          <a:bodyPr>
            <a:normAutofit lnSpcReduction="10000"/>
          </a:bodyPr>
          <a:lstStyle/>
          <a:p>
            <a:pPr marL="0" lvl="1" indent="0" algn="ctr">
              <a:buNone/>
            </a:pPr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2.Tarife u osiguranju</a:t>
            </a:r>
          </a:p>
          <a:p>
            <a:pPr marL="457200" lvl="1" indent="-457200" algn="just">
              <a:buFont typeface="Arial" pitchFamily="34" charset="0"/>
              <a:buChar char="•"/>
            </a:pP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Tarifa je interni dokument pomoću koga osiguravač za svaki pojedinačni slučaj određuje premiju osiguranja;</a:t>
            </a:r>
          </a:p>
          <a:p>
            <a:pPr marL="457200" lvl="1" indent="-457200" algn="just">
              <a:buFont typeface="Arial" pitchFamily="34" charset="0"/>
              <a:buChar char="•"/>
            </a:pP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Tarifa se izražava u procentima ili promilima;</a:t>
            </a:r>
          </a:p>
          <a:p>
            <a:pPr marL="457200" lvl="1" indent="-457200" algn="just">
              <a:buFont typeface="Arial" pitchFamily="34" charset="0"/>
              <a:buChar char="•"/>
            </a:pP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osnovu tarife izračunava se iznos premije za svaki pojedinačni slučaj tako što se vrednost osigurane imovine ili suma osiguranja kod životnog osiguranja pomnoži sa stopom iz tarife;</a:t>
            </a:r>
          </a:p>
          <a:p>
            <a:pPr marL="457200" lvl="1" indent="-457200" algn="just">
              <a:buFont typeface="Arial" pitchFamily="34" charset="0"/>
              <a:buChar char="•"/>
            </a:pP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Tarifa se utvrđuje pomoću statistike i aktuarske matematike;</a:t>
            </a:r>
          </a:p>
          <a:p>
            <a:pPr marL="457200" lvl="1" indent="-457200" algn="just">
              <a:buFont typeface="Arial" pitchFamily="34" charset="0"/>
              <a:buChar char="•"/>
            </a:pPr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Neto tarifa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sadrži stope za izračunavanje tehničke premije koja treba da bude dovoljna da pokrije sve očekivane štete po zaključenim ugovorima;</a:t>
            </a:r>
            <a:endParaRPr lang="sr-Latn-RS" sz="2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08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602629"/>
          </a:xfrm>
        </p:spPr>
        <p:txBody>
          <a:bodyPr>
            <a:normAutofit/>
          </a:bodyPr>
          <a:lstStyle/>
          <a:p>
            <a:pPr marL="457200" lvl="1" indent="-457200" algn="just">
              <a:buFont typeface="Arial" pitchFamily="34" charset="0"/>
              <a:buChar char="•"/>
            </a:pPr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Bruto tarifa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obezbeđuje pored neto tehničke premije i dodatak za troškove poslovanja;</a:t>
            </a:r>
          </a:p>
          <a:p>
            <a:pPr marL="0" lvl="1" indent="0" algn="just">
              <a:buNone/>
            </a:pP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Cenu osiguranja određuju sledeći faktori:</a:t>
            </a:r>
          </a:p>
          <a:p>
            <a:pPr marL="457200" lvl="1" indent="-457200" algn="just">
              <a:buFont typeface="Arial" pitchFamily="34" charset="0"/>
              <a:buChar char="•"/>
            </a:pP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Aktuarske obračunske tehnike;</a:t>
            </a:r>
          </a:p>
          <a:p>
            <a:pPr marL="457200" lvl="1" indent="-457200" algn="just">
              <a:buFont typeface="Arial" pitchFamily="34" charset="0"/>
              <a:buChar char="•"/>
            </a:pP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Strategija cena kompanije;</a:t>
            </a:r>
          </a:p>
          <a:p>
            <a:pPr marL="457200" lvl="1" indent="-457200" algn="just">
              <a:buFont typeface="Arial" pitchFamily="34" charset="0"/>
              <a:buChar char="•"/>
            </a:pP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Ekonomski uslovi i konkurencija;</a:t>
            </a:r>
          </a:p>
          <a:p>
            <a:pPr marL="457200" lvl="1" indent="-457200" algn="just">
              <a:buFont typeface="Arial" pitchFamily="34" charset="0"/>
              <a:buChar char="•"/>
            </a:pP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Zakonski i socijalni ambijent;</a:t>
            </a:r>
            <a:endParaRPr lang="sr-Latn-RS" sz="2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94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602629"/>
          </a:xfrm>
        </p:spPr>
        <p:txBody>
          <a:bodyPr>
            <a:normAutofit/>
          </a:bodyPr>
          <a:lstStyle/>
          <a:p>
            <a:pPr marL="0" lvl="1" indent="0" algn="ctr">
              <a:buNone/>
            </a:pPr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Uslovi osiguranja</a:t>
            </a:r>
          </a:p>
          <a:p>
            <a:pPr marL="457200" lvl="1" indent="-457200" algn="just">
              <a:buFont typeface="Arial" pitchFamily="34" charset="0"/>
              <a:buChar char="•"/>
            </a:pP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Uslovi osiguranja sadrže skup klauzula kojima se uređuje odnos između osiguranika i osiguravača;</a:t>
            </a:r>
          </a:p>
          <a:p>
            <a:pPr marL="457200" lvl="1" indent="-457200" algn="just">
              <a:buFont typeface="Arial" pitchFamily="34" charset="0"/>
              <a:buChar char="•"/>
            </a:pP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Uslovima se uređuju sva prava i obaveze osiguravača i osiguranika tokom ugovornog odnosa osiguranja kao što su početak i prestanak obaveze osiguravača, suma osiguranja ili osigurana suma, plaćanje premije, bonusi i malusi, franšiza, nastanak osiguranog događaja, sprečavanje osiguranog slučaja, utvrđivanje i procena štete i dr;</a:t>
            </a:r>
            <a:endParaRPr lang="sr-Latn-RS" sz="2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86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602629"/>
          </a:xfrm>
        </p:spPr>
        <p:txBody>
          <a:bodyPr>
            <a:normAutofit/>
          </a:bodyPr>
          <a:lstStyle/>
          <a:p>
            <a:pPr marL="457200" lvl="1" indent="-457200" algn="just">
              <a:buFont typeface="Arial" pitchFamily="34" charset="0"/>
              <a:buChar char="•"/>
            </a:pPr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Opšti uslovi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sadrže osnovna prava i obaveze osiguranika i osiguravača na kojima se zasniva ugovor o osiguranju (npr. Opšti uslovi za osiguranje imovine);</a:t>
            </a:r>
          </a:p>
          <a:p>
            <a:pPr marL="457200" lvl="1" indent="-457200" algn="just">
              <a:buFont typeface="Arial" pitchFamily="34" charset="0"/>
              <a:buChar char="•"/>
            </a:pPr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Posebni uslovi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 uslovi po kojima se vrši osiguranje jedne vrste osiguranja ili jedne vrste rizika;</a:t>
            </a:r>
            <a:endParaRPr lang="sr-Latn-RS" sz="2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68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88008</TotalTime>
  <Words>467</Words>
  <Application>Microsoft Office PowerPoint</Application>
  <PresentationFormat>Custom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Mogućnosti unapređenja finansiranja malih preduzeća u Srbiji</dc:title>
  <dc:creator>Slobodanka Jovin</dc:creator>
  <cp:lastModifiedBy>Marija Vuković</cp:lastModifiedBy>
  <cp:revision>1167</cp:revision>
  <cp:lastPrinted>2002-03-25T14:51:58Z</cp:lastPrinted>
  <dcterms:created xsi:type="dcterms:W3CDTF">1995-06-02T22:19:30Z</dcterms:created>
  <dcterms:modified xsi:type="dcterms:W3CDTF">2018-11-30T17:25:38Z</dcterms:modified>
</cp:coreProperties>
</file>