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82" r:id="rId5"/>
    <p:sldId id="260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855961-EDAE-4FB7-9AE4-90D3BD87BF0A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F09A21-F7AE-44DD-ADD1-DC6223AD02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d2.stat.gov.rs/ObjavljenePublikacije/Popis2011/DTM%202010-2012.pdf" TargetMode="External"/><Relationship Id="rId2" Type="http://schemas.openxmlformats.org/officeDocument/2006/relationships/hyperlink" Target="http://www.nbs.rs/internet/latinica/20/osg/obracun_matematicke_rezerv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73702"/>
          </a:xfrm>
        </p:spPr>
        <p:txBody>
          <a:bodyPr/>
          <a:lstStyle/>
          <a:p>
            <a:pPr algn="ctr"/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АКТУАРСТВО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286000"/>
            <a:ext cx="7406640" cy="3657600"/>
          </a:xfrm>
        </p:spPr>
        <p:txBody>
          <a:bodyPr>
            <a:normAutofit lnSpcReduction="1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Предавања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sr-Cyrl-RS" i="1" dirty="0">
                <a:latin typeface="Times New Roman" pitchFamily="18" charset="0"/>
                <a:cs typeface="Times New Roman" pitchFamily="18" charset="0"/>
              </a:rPr>
              <a:t>Наташа Папић-Благојевић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5943600"/>
          </a:xfrm>
        </p:spPr>
        <p:txBody>
          <a:bodyPr>
            <a:normAutofit fontScale="55000" lnSpcReduction="20000"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Добијени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подаци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ч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ине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могу</a:t>
            </a:r>
            <a:r>
              <a:rPr lang="sr-Cyrl-R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ћ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у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таблицу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из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које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се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даље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изводе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други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подаци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потребни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за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и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зра</a:t>
            </a:r>
            <a:r>
              <a:rPr lang="sr-Cyrl-R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ч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унавање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тарифа</a:t>
            </a:r>
            <a:r>
              <a:rPr lang="en-U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у </a:t>
            </a:r>
            <a:r>
              <a:rPr lang="en-US" sz="2800" dirty="0" err="1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осигурању</a:t>
            </a:r>
            <a:r>
              <a:rPr lang="sr-Cyrl-RS" sz="2800" dirty="0">
                <a:solidFill>
                  <a:srgbClr val="1A1617"/>
                </a:solidFill>
                <a:latin typeface="Times New Roman"/>
                <a:ea typeface="Calibri"/>
                <a:cs typeface="Times New Roman"/>
              </a:rPr>
              <a:t> живота. </a:t>
            </a:r>
            <a:endParaRPr lang="sr-Cyrl-RS" sz="2800" dirty="0" smtClean="0">
              <a:solidFill>
                <a:srgbClr val="1A1617"/>
              </a:solidFill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100.000 (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број живих крајем 10. односно почетком 11. године)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у току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умре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6,76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‰ = 676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99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324 (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број живих крајем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односно почетком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године)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у току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год. умре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6,786 ‰ = 674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98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650 (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број живих крајем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односно почетком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године)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у току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године умре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6,812‰ = 672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97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978 (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број живих крајем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односно почетком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године)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у току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године умре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6,848‰ = 671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лице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97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307 (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број живих крајем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односно почетком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године)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итд.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63.469 </a:t>
            </a:r>
            <a:r>
              <a:rPr lang="en-US" sz="2800" dirty="0"/>
              <a:t>(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број живих крајем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55.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односно почетком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56.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године)</a:t>
            </a:r>
            <a:endParaRPr lang="en-US" sz="2800" dirty="0"/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у току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56.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године умре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2,166% = 1375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62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094</a:t>
            </a:r>
          </a:p>
          <a:p>
            <a:pPr marL="82296" indent="0">
              <a:buNone/>
            </a:pP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итд.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=4 </a:t>
            </a:r>
            <a:r>
              <a:rPr lang="en-US" sz="2800" dirty="0"/>
              <a:t>(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број живих крајем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98.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односно почетком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99. </a:t>
            </a: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године)</a:t>
            </a:r>
            <a:endParaRPr lang="en-US" sz="2800" dirty="0"/>
          </a:p>
          <a:p>
            <a:pPr marL="82296" indent="0"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- у току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99.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године умре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75% = 3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лица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marL="82296" indent="0">
              <a:buNone/>
            </a:pP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у току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године умре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% = 1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лице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sr-Cyrl-R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почетком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нема живих лица посматране групе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800" b="1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ОСИГУРАЊЕ ЈЕДНОГ ЛИЦА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sr-Cyrl-RS" sz="2800" b="1" u="sng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Вероватноћа живота и смрти једног лица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2000" dirty="0">
                <a:effectLst/>
                <a:latin typeface="Calibri"/>
                <a:ea typeface="Calibri"/>
                <a:cs typeface="Times New Roman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Осигурање живота може бити везано за ток живота једног или више лица.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Нека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су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,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x+1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,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x+2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,..., </a:t>
            </a:r>
            <a:r>
              <a:rPr lang="en-US" sz="2800" i="1" dirty="0" err="1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 err="1">
                <a:latin typeface="Times New Roman"/>
                <a:ea typeface="Calibri"/>
                <a:cs typeface="Times New Roman"/>
              </a:rPr>
              <a:t>x+n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ознаке за број живих лица старих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+1,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+2, ..., </a:t>
            </a:r>
            <a:r>
              <a:rPr lang="en-US" sz="2800" i="1" dirty="0" err="1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+</a:t>
            </a:r>
            <a:r>
              <a:rPr lang="en-US" sz="2800" i="1" dirty="0" err="1">
                <a:latin typeface="Times New Roman"/>
                <a:ea typeface="Calibri"/>
                <a:cs typeface="Times New Roman"/>
              </a:rPr>
              <a:t>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година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Из таблица смртности се види да је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&gt;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aseline="-25000" dirty="0">
                <a:latin typeface="Times New Roman"/>
                <a:ea typeface="Calibri"/>
                <a:cs typeface="Times New Roman"/>
              </a:rPr>
              <a:t>+1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&gt;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baseline="-25000" dirty="0">
                <a:latin typeface="Times New Roman"/>
                <a:ea typeface="Calibri"/>
                <a:cs typeface="Times New Roman"/>
              </a:rPr>
              <a:t>+2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&gt; ... &gt;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aseline="-25000" dirty="0">
                <a:latin typeface="Times New Roman"/>
                <a:ea typeface="Calibri"/>
                <a:cs typeface="Times New Roman"/>
              </a:rPr>
              <a:t>+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Нека је даље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ознака за број лица која умру у току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+1) –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ве године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односно између пуних </a:t>
            </a:r>
            <a:r>
              <a:rPr lang="en-US" sz="2800" i="1" dirty="0" smtClean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и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+1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година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 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Уочава се да је: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latin typeface="Times New Roman"/>
                <a:ea typeface="Calibri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baseline="-25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=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-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aseline="-25000" dirty="0">
                <a:latin typeface="Times New Roman"/>
                <a:ea typeface="Calibri"/>
                <a:cs typeface="Times New Roman"/>
              </a:rPr>
              <a:t>+1</a:t>
            </a:r>
            <a:r>
              <a:rPr lang="en-US" sz="2800" dirty="0">
                <a:latin typeface="Times New Roman"/>
                <a:ea typeface="Calibri"/>
                <a:cs typeface="Times New Roman"/>
                <a:sym typeface="Symbol"/>
              </a:rPr>
              <a:t>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aseline="-25000" dirty="0">
                <a:latin typeface="Times New Roman"/>
                <a:ea typeface="Calibri"/>
                <a:cs typeface="Times New Roman"/>
              </a:rPr>
              <a:t>+1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=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l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-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ea typeface="Calibri"/>
                <a:cs typeface="Times New Roman"/>
              </a:rPr>
              <a:t>x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457200"/>
                <a:ext cx="7498080" cy="5791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Вероватноћа </a:t>
                </a:r>
                <a:r>
                  <a:rPr lang="en-US" sz="2800" i="1" dirty="0" err="1">
                    <a:effectLst/>
                    <a:latin typeface="Times New Roman"/>
                    <a:ea typeface="Calibri"/>
                    <a:cs typeface="Times New Roman"/>
                  </a:rPr>
                  <a:t>p</a:t>
                </a:r>
                <a:r>
                  <a:rPr lang="en-US" sz="2800" i="1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да ће лице старо</a:t>
                </a:r>
                <a:r>
                  <a:rPr lang="en-U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година доживети </a:t>
                </a:r>
                <a:r>
                  <a:rPr lang="en-U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dirty="0">
                    <a:effectLst/>
                    <a:latin typeface="Times New Roman"/>
                    <a:ea typeface="Calibri"/>
                    <a:cs typeface="Times New Roman"/>
                  </a:rPr>
                  <a:t>+1</a:t>
                </a:r>
                <a:r>
                  <a:rPr lang="en-U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)-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в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у годину износи</a:t>
                </a:r>
                <a:r>
                  <a:rPr lang="en-U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Latn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Вероватноћа да ће лице старо </a:t>
                </a:r>
                <a:r>
                  <a:rPr lang="en-US" sz="2800" dirty="0"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en-US" sz="2800" i="1" dirty="0" smtClean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+1)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годину доживети </a:t>
                </a: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dirty="0">
                    <a:effectLst/>
                    <a:latin typeface="Times New Roman"/>
                    <a:ea typeface="Calibri"/>
                    <a:cs typeface="Times New Roman"/>
                  </a:rPr>
                  <a:t>+2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године износи: 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Latn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Даље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</m:sub>
                      </m:sSub>
                      <m:r>
                        <a:rPr lang="sr-Latn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итд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endParaRPr lang="en-US" sz="20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82296" indent="0">
                  <a:buNone/>
                </a:pP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457200"/>
                <a:ext cx="7498080" cy="5791200"/>
              </a:xfrm>
              <a:blipFill rotWithShape="1">
                <a:blip r:embed="rId2"/>
                <a:stretch>
                  <a:fillRect l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0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609600"/>
                <a:ext cx="7498080" cy="5638800"/>
              </a:xfrm>
            </p:spPr>
            <p:txBody>
              <a:bodyPr>
                <a:normAutofit/>
              </a:bodyPr>
              <a:lstStyle/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sr-Cyrl-RS" sz="2800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 smtClean="0">
                    <a:latin typeface="Times New Roman"/>
                    <a:ea typeface="Times New Roman"/>
                    <a:cs typeface="Times New Roman"/>
                  </a:rPr>
                  <a:t>Производ</a:t>
                </a:r>
                <a:r>
                  <a:rPr lang="sr-Cyrl-RS" sz="2800" dirty="0">
                    <a:latin typeface="Times New Roman"/>
                    <a:ea typeface="Times New Roman"/>
                    <a:cs typeface="Times New Roman"/>
                  </a:rPr>
                  <a:t>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+2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r>
                        <a:rPr lang="en-US" sz="2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280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…</m:t>
                      </m:r>
                      <m:r>
                        <a:rPr lang="en-US" sz="28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даје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800" i="1" baseline="-25000" dirty="0" smtClean="0">
                    <a:solidFill>
                      <a:schemeClr val="accent3">
                        <a:lumMod val="75000"/>
                      </a:schemeClr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sr-Cyrl-R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𝑝</m:t>
                        </m:r>
                      </m:e>
                      <m:sub>
                        <m:r>
                          <a:rPr lang="sr-Cyrl-R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</m:sub>
                    </m:sSub>
                    <m:r>
                      <a:rPr lang="sr-Latn-RS" sz="2800" i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sr-Latn-R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𝑙</m:t>
                            </m:r>
                          </m:e>
                          <m:sub>
                            <m:r>
                              <a:rPr lang="sr-Latn-R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sr-Latn-R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sr-Latn-R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𝑙</m:t>
                            </m:r>
                          </m:e>
                          <m:sub>
                            <m:r>
                              <a:rPr lang="sr-Latn-RS" sz="28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sr-Latn-RS" sz="2800" dirty="0">
                    <a:solidFill>
                      <a:schemeClr val="accent3">
                        <a:lumMod val="75000"/>
                      </a:schemeClr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2000" dirty="0">
                  <a:solidFill>
                    <a:schemeClr val="accent3">
                      <a:lumMod val="7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што представља вероватноћу да ће лице старо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 година доживети 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28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x</a:t>
                </a:r>
                <a:r>
                  <a:rPr lang="en-US" sz="2800" dirty="0" err="1">
                    <a:effectLst/>
                    <a:latin typeface="Times New Roman"/>
                    <a:ea typeface="Times New Roman"/>
                    <a:cs typeface="Times New Roman"/>
                  </a:rPr>
                  <a:t>+</a:t>
                </a:r>
                <a:r>
                  <a:rPr lang="en-US" sz="28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n</a:t>
                </a:r>
                <a:r>
                  <a:rPr lang="en-US" sz="2800" dirty="0">
                    <a:effectLst/>
                    <a:latin typeface="Times New Roman"/>
                    <a:ea typeface="Times New Roman"/>
                    <a:cs typeface="Times New Roman"/>
                  </a:rPr>
                  <a:t>)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 година.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609600"/>
                <a:ext cx="7498080" cy="5638800"/>
              </a:xfrm>
              <a:blipFill rotWithShape="1">
                <a:blip r:embed="rId2"/>
                <a:stretch>
                  <a:fillRect l="-1707" r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0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609600"/>
                <a:ext cx="7498080" cy="5638800"/>
              </a:xfrm>
            </p:spPr>
            <p:txBody>
              <a:bodyPr>
                <a:norm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sr-Cyrl-RS" sz="2800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 smtClean="0">
                    <a:latin typeface="Times New Roman"/>
                    <a:ea typeface="Times New Roman"/>
                    <a:cs typeface="Times New Roman"/>
                  </a:rPr>
                  <a:t>Вероватноћа </a:t>
                </a:r>
                <a:r>
                  <a:rPr lang="sr-Cyrl-RS" sz="2800" dirty="0">
                    <a:latin typeface="Times New Roman"/>
                    <a:ea typeface="Times New Roman"/>
                    <a:cs typeface="Times New Roman"/>
                  </a:rPr>
                  <a:t>да лице старо </a:t>
                </a:r>
                <a:r>
                  <a:rPr lang="sr-Cyrl-RS" sz="2800" i="1" dirty="0">
                    <a:latin typeface="Times New Roman"/>
                    <a:ea typeface="Times New Roman"/>
                    <a:cs typeface="Times New Roman"/>
                  </a:rPr>
                  <a:t>х</a:t>
                </a:r>
                <a:r>
                  <a:rPr lang="sr-Cyrl-RS" sz="2800" dirty="0">
                    <a:latin typeface="Times New Roman"/>
                    <a:ea typeface="Times New Roman"/>
                    <a:cs typeface="Times New Roman"/>
                  </a:rPr>
                  <a:t> година неће доживети </a:t>
                </a:r>
                <a:r>
                  <a:rPr lang="sr-Cyrl-R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+1 годину, тј. да ће умрети у току (</a:t>
                </a:r>
                <a:r>
                  <a:rPr lang="sr-Cyrl-RS" sz="2800" i="1" dirty="0">
                    <a:effectLst/>
                    <a:latin typeface="Times New Roman"/>
                    <a:ea typeface="Times New Roman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+1)-ве године старости је</a:t>
                </a:r>
                <a:r>
                  <a:rPr lang="sr-Cyrl-R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: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sr-Cyrl-RS" sz="280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Приметимо </a:t>
                </a:r>
                <a:r>
                  <a:rPr lang="sr-Cyrl-RS" sz="2800" dirty="0">
                    <a:effectLst/>
                    <a:latin typeface="Times New Roman"/>
                    <a:ea typeface="Times New Roman"/>
                    <a:cs typeface="Times New Roman"/>
                  </a:rPr>
                  <a:t>да из овога следи: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𝑝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𝑞</m:t>
                          </m:r>
                        </m:e>
                        <m:sub>
                          <m:r>
                            <a:rPr lang="sr-Cyrl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Cyrl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609600"/>
                <a:ext cx="7498080" cy="5638800"/>
              </a:xfrm>
              <a:blipFill rotWithShape="1">
                <a:blip r:embed="rId2"/>
                <a:stretch>
                  <a:fillRect l="-1707" r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/>
          <a:srcRect l="26442" t="53592" r="58814" b="40422"/>
          <a:stretch/>
        </p:blipFill>
        <p:spPr bwMode="auto">
          <a:xfrm>
            <a:off x="3204354" y="2819400"/>
            <a:ext cx="4023360" cy="109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82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6388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Вероватноћа да лице старо </a:t>
            </a:r>
            <a:r>
              <a:rPr lang="sr-Cyrl-RS" sz="2800" i="1" dirty="0">
                <a:latin typeface="Times New Roman"/>
                <a:ea typeface="Times New Roman"/>
                <a:cs typeface="Times New Roman"/>
              </a:rPr>
              <a:t>х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 година неће доживети 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x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+</a:t>
            </a:r>
            <a:r>
              <a:rPr lang="en-US" sz="2800" i="1" dirty="0" err="1">
                <a:latin typeface="Times New Roman"/>
                <a:ea typeface="Times New Roman"/>
                <a:cs typeface="Times New Roman"/>
              </a:rPr>
              <a:t>n</a:t>
            </a:r>
            <a:r>
              <a:rPr lang="en-US" sz="28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година је</a:t>
            </a:r>
            <a:r>
              <a:rPr lang="sr-Cyrl-RS" sz="2800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sr-Cyrl-CS" sz="2000" dirty="0"/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r-Cyrl-CS" sz="2000" dirty="0"/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sr-Cyrl-CS" sz="28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CS" sz="2800" dirty="0" smtClean="0">
                <a:latin typeface="Times New Roman"/>
                <a:ea typeface="Calibri"/>
                <a:cs typeface="Times New Roman"/>
              </a:rPr>
              <a:t>Одавде </a:t>
            </a:r>
            <a:r>
              <a:rPr lang="sr-Cyrl-CS" sz="2800" dirty="0">
                <a:latin typeface="Times New Roman"/>
                <a:ea typeface="Calibri"/>
                <a:cs typeface="Times New Roman"/>
              </a:rPr>
              <a:t>следи да </a:t>
            </a:r>
            <a:r>
              <a:rPr lang="sr-Cyrl-CS" sz="2800" dirty="0" smtClean="0">
                <a:latin typeface="Times New Roman"/>
                <a:ea typeface="Calibri"/>
                <a:cs typeface="Times New Roman"/>
              </a:rPr>
              <a:t>је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0865" t="51311" r="41287" b="27024"/>
          <a:stretch/>
        </p:blipFill>
        <p:spPr bwMode="auto">
          <a:xfrm>
            <a:off x="3368494" y="1641156"/>
            <a:ext cx="3260905" cy="2321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4070" t="65850" r="42789" b="25028"/>
          <a:stretch/>
        </p:blipFill>
        <p:spPr bwMode="auto">
          <a:xfrm>
            <a:off x="3903712" y="4876800"/>
            <a:ext cx="2573287" cy="966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0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6388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 smtClean="0">
                <a:solidFill>
                  <a:srgbClr val="31859C"/>
                </a:solidFill>
                <a:latin typeface="Times New Roman"/>
                <a:ea typeface="Times New Roman"/>
                <a:cs typeface="Times New Roman"/>
              </a:rPr>
              <a:t>Пример 1: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 smtClean="0">
                <a:latin typeface="Times New Roman"/>
                <a:ea typeface="Times New Roman"/>
                <a:cs typeface="Times New Roman"/>
              </a:rPr>
              <a:t>Колика 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је вероватноћа да ће лице старо 45 година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173736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а) доживети 50 година живота;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173736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б) умрети пре него што наврши 50 година.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>
                <a:solidFill>
                  <a:srgbClr val="31859C"/>
                </a:solidFill>
                <a:latin typeface="Times New Roman"/>
                <a:ea typeface="Times New Roman"/>
                <a:cs typeface="Times New Roman"/>
              </a:rPr>
              <a:t>Пример </a:t>
            </a:r>
            <a:r>
              <a:rPr lang="sr-Cyrl-RS" sz="2800" dirty="0" smtClean="0">
                <a:solidFill>
                  <a:srgbClr val="31859C"/>
                </a:solidFill>
                <a:latin typeface="Times New Roman"/>
                <a:ea typeface="Times New Roman"/>
                <a:cs typeface="Times New Roman"/>
              </a:rPr>
              <a:t>2: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 smtClean="0">
                <a:latin typeface="Times New Roman"/>
                <a:ea typeface="Times New Roman"/>
                <a:cs typeface="Times New Roman"/>
              </a:rPr>
              <a:t>Колика 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је вероватноћа да ће лице старо 50 година доживети 75 година старости, а колика да неће доживети?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 fontScale="925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 smtClean="0">
                <a:latin typeface="Times New Roman"/>
                <a:ea typeface="Times New Roman"/>
                <a:cs typeface="Times New Roman"/>
              </a:rPr>
              <a:t>Ако је 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G 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ознака за број чланова неке групе лица старости </a:t>
            </a:r>
            <a:r>
              <a:rPr lang="sr-Cyrl-RS" sz="2800" i="1" dirty="0">
                <a:latin typeface="Times New Roman"/>
                <a:ea typeface="Times New Roman"/>
                <a:cs typeface="Times New Roman"/>
              </a:rPr>
              <a:t>х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 година, онда ће број чланова ове групе који ће вероватно живети после </a:t>
            </a:r>
            <a:r>
              <a:rPr lang="en-US" sz="2800" i="1" dirty="0" smtClean="0">
                <a:latin typeface="Times New Roman"/>
                <a:ea typeface="Times New Roman"/>
                <a:cs typeface="Times New Roman"/>
              </a:rPr>
              <a:t>n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година бити</a:t>
            </a:r>
            <a:r>
              <a:rPr lang="sr-Cyrl-RS" sz="2800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endParaRPr lang="sr-Cyrl-R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Пример 3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У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предузећу има 6 радника старих 27 година, 12 радника старих 28 година, 8 радника старих 29 година и 5 радника старих 20 година. Колико ће радника вероватно живети после 30 година?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75694"/>
            <a:ext cx="3148471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7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800" b="1" u="sng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Вероватно трајање  </a:t>
            </a:r>
            <a:r>
              <a:rPr lang="sr-Cyrl-RS" sz="2800" b="1" u="sng" dirty="0" smtClean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живота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sr-Cyrl-RS" sz="2800" dirty="0" smtClean="0">
                    <a:latin typeface="Times New Roman"/>
                    <a:ea typeface="Calibri"/>
                    <a:cs typeface="Times New Roman"/>
                  </a:rPr>
                  <a:t>Код одређивања вероватног трајања живота поћи ћемо од претпоставке да је догађај вероватан ако му је вероватноћа 50%, односно ½, тада се из </a:t>
                </a:r>
                <a:r>
                  <a:rPr lang="sr-Cyrl-RS" sz="2800" dirty="0">
                    <a:latin typeface="Times New Roman"/>
                    <a:ea typeface="Calibri"/>
                    <a:cs typeface="Times New Roman"/>
                  </a:rPr>
                  <a:t>релације: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sr-Latn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sr-Latn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sr-Latn-RS" sz="28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sr-Latn-RS" sz="2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=&gt;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𝑙</m:t>
                          </m:r>
                        </m:e>
                        <m:sub>
                          <m:r>
                            <a:rPr lang="sr-Latn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  <m:r>
                            <a:rPr lang="sr-Latn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sr-Latn-RS" sz="2800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sr-Latn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добија </a:t>
                </a:r>
                <a:r>
                  <a:rPr lang="sr-Cyrl-RS" sz="2800" i="1" dirty="0" smtClean="0">
                    <a:effectLst/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+</a:t>
                </a:r>
                <a:r>
                  <a:rPr lang="en-US" sz="2800" i="1" dirty="0" smtClean="0">
                    <a:effectLst/>
                    <a:latin typeface="Times New Roman"/>
                    <a:ea typeface="Calibri"/>
                    <a:cs typeface="Times New Roman"/>
                  </a:rPr>
                  <a:t>n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као број који можемо прихватити као вероватно трајање живота особе старе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 година.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7" t="-762" r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0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7498080" cy="54864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Пример 4: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a)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Колико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износи вероватно трајање живота особе старе 40 година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б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) </a:t>
            </a:r>
            <a:r>
              <a:rPr lang="sr-Cyrl-RS" sz="2800" dirty="0" smtClean="0">
                <a:latin typeface="Times New Roman"/>
                <a:ea typeface="Times New Roman"/>
                <a:cs typeface="Times New Roman"/>
              </a:rPr>
              <a:t>Под </a:t>
            </a:r>
            <a:r>
              <a:rPr lang="sr-Cyrl-RS" sz="2800" dirty="0">
                <a:latin typeface="Times New Roman"/>
                <a:ea typeface="Times New Roman"/>
                <a:cs typeface="Times New Roman"/>
              </a:rPr>
              <a:t>претпоставком да лице старо 40 година доживи вероватно трајање живота, израчунати ново трајање живота.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ОСИГУРАЊЕ ЖИВОТА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RS" sz="2600" b="1" dirty="0" smtClean="0">
                <a:latin typeface="Times New Roman" pitchFamily="18" charset="0"/>
                <a:cs typeface="Times New Roman" pitchFamily="18" charset="0"/>
              </a:rPr>
              <a:t>Дефиниција.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Осигурање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живота је писмени уговор (полиса) који је закључен између осигураног лица и осигуравајућег завода према коме се осигурано лице обавезује да под извесним условима плаћа осигуравајућем друштву одређену уговорену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суму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Када се уговорена сума уплаћује одједном, онда се каже да је осигурање извршено уплатом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мизе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Уколико се уговорена сума плаћа више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пута,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тада се каже да се осигурање врши уплатом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премије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доживотна и привремена).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Осигурање живота се дели на: осигурање ренте и осигурање капитала.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800" b="1" u="sng" dirty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Средње трајање  </a:t>
            </a:r>
            <a:r>
              <a:rPr lang="sr-Cyrl-RS" sz="2800" b="1" u="sng" dirty="0" smtClean="0">
                <a:solidFill>
                  <a:srgbClr val="31849B"/>
                </a:solidFill>
                <a:effectLst/>
                <a:latin typeface="Times New Roman"/>
                <a:ea typeface="Calibri"/>
                <a:cs typeface="Times New Roman"/>
              </a:rPr>
              <a:t>живота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400" dirty="0">
                    <a:latin typeface="Times New Roman"/>
                    <a:ea typeface="Calibri"/>
                    <a:cs typeface="Times New Roman"/>
                  </a:rPr>
                  <a:t>Средње трајање живота можемо дефинисати као просечан број година које би још проживела особа стара  </a:t>
                </a:r>
                <a:r>
                  <a:rPr lang="sr-Cyrl-RS" sz="2400" i="1" dirty="0"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sr-Cyrl-RS" sz="2400" dirty="0">
                    <a:latin typeface="Times New Roman"/>
                    <a:ea typeface="Calibri"/>
                    <a:cs typeface="Times New Roman"/>
                  </a:rPr>
                  <a:t> година. </a:t>
                </a:r>
                <a:endParaRPr lang="sr-Cyrl-RS" sz="2400" dirty="0" smtClean="0">
                  <a:latin typeface="Times New Roman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000" b="1" u="sng" dirty="0">
                    <a:latin typeface="Times New Roman"/>
                    <a:ea typeface="Calibri"/>
                    <a:cs typeface="Times New Roman"/>
                  </a:rPr>
                  <a:t>Прва </a:t>
                </a:r>
                <a:r>
                  <a:rPr lang="sr-Cyrl-RS" sz="2000" b="1" u="sng" dirty="0" smtClean="0">
                    <a:latin typeface="Times New Roman"/>
                    <a:ea typeface="Calibri"/>
                    <a:cs typeface="Times New Roman"/>
                  </a:rPr>
                  <a:t>варијанта</a:t>
                </a:r>
                <a:r>
                  <a:rPr lang="sr-Cyrl-RS" sz="2000" b="1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1600" dirty="0" smtClean="0">
                    <a:latin typeface="Calibri"/>
                    <a:ea typeface="Calibri"/>
                    <a:cs typeface="Times New Roman"/>
                  </a:rPr>
                  <a:t>- </a:t>
                </a:r>
                <a:r>
                  <a:rPr lang="sr-Cyrl-RS" sz="2000" dirty="0" smtClean="0">
                    <a:effectLst/>
                    <a:latin typeface="Times New Roman"/>
                    <a:ea typeface="Calibri"/>
                    <a:cs typeface="Times New Roman"/>
                  </a:rPr>
                  <a:t>Полази </a:t>
                </a:r>
                <a:r>
                  <a:rPr lang="sr-Cyrl-RS" sz="2000" dirty="0">
                    <a:effectLst/>
                    <a:latin typeface="Times New Roman"/>
                    <a:ea typeface="Calibri"/>
                    <a:cs typeface="Times New Roman"/>
                  </a:rPr>
                  <a:t>се од тога да све особе које умру у току једне године умру </a:t>
                </a:r>
                <a:r>
                  <a:rPr lang="sr-Cyrl-RS" sz="2000" i="1" dirty="0">
                    <a:effectLst/>
                    <a:latin typeface="Times New Roman"/>
                    <a:ea typeface="Calibri"/>
                    <a:cs typeface="Times New Roman"/>
                  </a:rPr>
                  <a:t>почетком године. 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000" dirty="0">
                    <a:effectLst/>
                    <a:latin typeface="Times New Roman"/>
                    <a:ea typeface="Calibri"/>
                    <a:cs typeface="Times New Roman"/>
                  </a:rPr>
                  <a:t>Укупан број година које </a:t>
                </a:r>
                <a:r>
                  <a:rPr lang="sr-Cyrl-RS" sz="2000" dirty="0" smtClean="0">
                    <a:effectLst/>
                    <a:latin typeface="Times New Roman"/>
                    <a:ea typeface="Calibri"/>
                    <a:cs typeface="Times New Roman"/>
                  </a:rPr>
                  <a:t>проживе </a:t>
                </a:r>
                <a:r>
                  <a:rPr lang="en-US" sz="2000" i="1" dirty="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r>
                  <a:rPr lang="en-US" sz="20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sr-Cyrl-RS" sz="2000" dirty="0">
                    <a:effectLst/>
                    <a:latin typeface="Times New Roman"/>
                    <a:ea typeface="Calibri"/>
                    <a:cs typeface="Times New Roman"/>
                  </a:rPr>
                  <a:t> лица је:  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000" i="1" dirty="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r>
                  <a:rPr lang="en-US" sz="20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0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000" baseline="-25000" dirty="0">
                    <a:effectLst/>
                    <a:latin typeface="Times New Roman"/>
                    <a:ea typeface="Calibri"/>
                    <a:cs typeface="Times New Roman"/>
                  </a:rPr>
                  <a:t>+1</a:t>
                </a:r>
                <a:r>
                  <a:rPr lang="en-US" sz="20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000" dirty="0">
                    <a:effectLst/>
                    <a:latin typeface="Times New Roman"/>
                    <a:ea typeface="Calibri"/>
                    <a:cs typeface="Times New Roman"/>
                  </a:rPr>
                  <a:t>+ </a:t>
                </a:r>
                <a:r>
                  <a:rPr lang="en-US" sz="2000" i="1" dirty="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r>
                  <a:rPr lang="en-US" sz="20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000" baseline="-25000" dirty="0">
                    <a:effectLst/>
                    <a:latin typeface="Times New Roman"/>
                    <a:ea typeface="Calibri"/>
                    <a:cs typeface="Times New Roman"/>
                  </a:rPr>
                  <a:t>+2</a:t>
                </a:r>
                <a:r>
                  <a:rPr lang="en-US" sz="20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000" dirty="0">
                    <a:effectLst/>
                    <a:latin typeface="Times New Roman"/>
                    <a:ea typeface="Calibri"/>
                    <a:cs typeface="Times New Roman"/>
                  </a:rPr>
                  <a:t>+ </a:t>
                </a:r>
                <a:r>
                  <a:rPr lang="en-US" sz="2000" i="1" dirty="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r>
                  <a:rPr lang="en-US" sz="20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0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000" baseline="-25000" dirty="0">
                    <a:effectLst/>
                    <a:latin typeface="Times New Roman"/>
                    <a:ea typeface="Calibri"/>
                    <a:cs typeface="Times New Roman"/>
                  </a:rPr>
                  <a:t>+</a:t>
                </a:r>
                <a:r>
                  <a:rPr lang="sr-Cyrl-RS" sz="2000" baseline="-25000" dirty="0">
                    <a:effectLst/>
                    <a:latin typeface="Times New Roman"/>
                    <a:ea typeface="Calibri"/>
                    <a:cs typeface="Times New Roman"/>
                  </a:rPr>
                  <a:t>3 </a:t>
                </a:r>
                <a:r>
                  <a:rPr lang="sr-Cyrl-RS" sz="2000" dirty="0">
                    <a:effectLst/>
                    <a:latin typeface="Times New Roman"/>
                    <a:ea typeface="Calibri"/>
                    <a:cs typeface="Times New Roman"/>
                  </a:rPr>
                  <a:t>+...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sr-Cyrl-RS" sz="2000" dirty="0">
                    <a:effectLst/>
                    <a:latin typeface="Times New Roman"/>
                    <a:ea typeface="Calibri"/>
                    <a:cs typeface="Times New Roman"/>
                  </a:rPr>
                  <a:t>Средње трајање живота лица добићемо када тај укупни број година које проживи </a:t>
                </a:r>
                <a:r>
                  <a:rPr lang="en-US" sz="2000" i="1" dirty="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r>
                  <a:rPr lang="en-US" sz="20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0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000" dirty="0">
                    <a:effectLst/>
                    <a:latin typeface="Times New Roman"/>
                    <a:ea typeface="Calibri"/>
                    <a:cs typeface="Times New Roman"/>
                  </a:rPr>
                  <a:t>лица поделимо бројем </a:t>
                </a:r>
                <a:r>
                  <a:rPr lang="en-US" sz="2000" i="1" dirty="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r>
                  <a:rPr lang="en-US" sz="20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0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000" dirty="0">
                    <a:effectLst/>
                    <a:latin typeface="Times New Roman"/>
                    <a:ea typeface="Calibri"/>
                    <a:cs typeface="Times New Roman"/>
                  </a:rPr>
                  <a:t>лица</a:t>
                </a:r>
                <a:r>
                  <a:rPr lang="sr-Cyrl-RS" sz="2000" dirty="0" smtClean="0">
                    <a:effectLst/>
                    <a:latin typeface="Times New Roman"/>
                    <a:ea typeface="Calibri"/>
                    <a:cs typeface="Times New Roman"/>
                  </a:rPr>
                  <a:t>:</a:t>
                </a:r>
                <a:endParaRPr lang="en-US" sz="16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𝑒</m:t>
                          </m:r>
                        </m:e>
                        <m:sub>
                          <m:r>
                            <a:rPr lang="sr-Cyrl-R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Latn-RS" sz="2000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r-Latn-R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+1</m:t>
                              </m:r>
                            </m:sub>
                          </m:sSub>
                          <m:r>
                            <a:rPr lang="sr-Latn-R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r-Latn-R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+2</m:t>
                              </m:r>
                            </m:sub>
                          </m:sSub>
                          <m:r>
                            <a:rPr lang="sr-Latn-R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r-Latn-R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+3</m:t>
                              </m:r>
                            </m:sub>
                          </m:sSub>
                          <m:r>
                            <a:rPr lang="sr-Latn-RS" sz="20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…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0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3">
                      <a:lumMod val="75000"/>
                    </a:schemeClr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sz="2000" dirty="0" smtClean="0">
                  <a:latin typeface="Calibri"/>
                  <a:ea typeface="Calibri"/>
                  <a:cs typeface="Times New Roman"/>
                </a:endParaRPr>
              </a:p>
              <a:p>
                <a:pPr marL="82296" indent="0">
                  <a:buNone/>
                </a:pP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01" t="-1144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9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609600"/>
                <a:ext cx="7498080" cy="5638800"/>
              </a:xfrm>
            </p:spPr>
            <p:txBody>
              <a:bodyPr>
                <a:norm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b="1" u="sng" dirty="0">
                    <a:latin typeface="Times New Roman"/>
                    <a:ea typeface="Calibri"/>
                    <a:cs typeface="Times New Roman"/>
                  </a:rPr>
                  <a:t>Друга </a:t>
                </a:r>
                <a:r>
                  <a:rPr lang="sr-Cyrl-RS" sz="2800" b="1" u="sng" dirty="0" smtClean="0">
                    <a:latin typeface="Times New Roman"/>
                    <a:ea typeface="Calibri"/>
                    <a:cs typeface="Times New Roman"/>
                  </a:rPr>
                  <a:t>варијанта</a:t>
                </a:r>
                <a:r>
                  <a:rPr lang="sr-Cyrl-RS" sz="2000" dirty="0" smtClean="0">
                    <a:latin typeface="Calibri"/>
                    <a:ea typeface="Calibri"/>
                    <a:cs typeface="Times New Roman"/>
                  </a:rPr>
                  <a:t> 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- Полази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се од тога да све особе које умру у току једне године умру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крајем године. 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У том случају бисмо добили да је укупан број година које проживи </a:t>
                </a: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r>
                  <a:rPr lang="en-US" sz="28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лица: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r>
                  <a:rPr lang="en-US" sz="28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i="1" dirty="0">
                    <a:effectLst/>
                    <a:latin typeface="Times New Roman"/>
                    <a:ea typeface="Calibri"/>
                    <a:cs typeface="Times New Roman"/>
                  </a:rPr>
                  <a:t>+ </a:t>
                </a:r>
                <a:r>
                  <a:rPr lang="en-US" sz="2800" i="1" dirty="0">
                    <a:effectLst/>
                    <a:latin typeface="Times New Roman"/>
                    <a:ea typeface="Calibri"/>
                    <a:cs typeface="Times New Roman"/>
                  </a:rPr>
                  <a:t>l</a:t>
                </a:r>
                <a:r>
                  <a:rPr lang="en-US" sz="28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28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aseline="-25000" dirty="0">
                    <a:effectLst/>
                    <a:latin typeface="Times New Roman"/>
                    <a:ea typeface="Calibri"/>
                    <a:cs typeface="Times New Roman"/>
                  </a:rPr>
                  <a:t>+1</a:t>
                </a:r>
                <a:r>
                  <a:rPr lang="en-US" sz="28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sr-Cyrl-RS" sz="2800" dirty="0" smtClean="0">
                    <a:effectLst/>
                    <a:latin typeface="Times New Roman"/>
                    <a:ea typeface="Calibri"/>
                    <a:cs typeface="Times New Roman"/>
                  </a:rPr>
                  <a:t>+...,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sr-Cyrl-RS" sz="2800" dirty="0">
                    <a:effectLst/>
                    <a:latin typeface="Times New Roman"/>
                    <a:ea typeface="Calibri"/>
                    <a:cs typeface="Times New Roman"/>
                  </a:rPr>
                  <a:t>а средње трајање живота:</a:t>
                </a:r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′</m:t>
                          </m:r>
                        </m:e>
                        <m:sub>
                          <m:r>
                            <a:rPr lang="sr-Cyrl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  <m:r>
                        <a:rPr lang="sr-Latn-RS" sz="2800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sr-Latn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sr-Latn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r-Latn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+1</m:t>
                              </m:r>
                            </m:sub>
                          </m:sSub>
                          <m:r>
                            <a:rPr lang="sr-Latn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sr-Latn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+2</m:t>
                              </m:r>
                            </m:sub>
                          </m:sSub>
                          <m:r>
                            <a:rPr lang="sr-Latn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…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sr-Latn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sr-Latn-RS" sz="2800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𝑒</m:t>
                          </m:r>
                        </m:e>
                        <m:sub>
                          <m:r>
                            <a:rPr lang="sr-Latn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609600"/>
                <a:ext cx="7498080" cy="5638800"/>
              </a:xfrm>
              <a:blipFill rotWithShape="1">
                <a:blip r:embed="rId2"/>
                <a:stretch>
                  <a:fillRect l="-1707" t="-649" r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143000"/>
                <a:ext cx="7498080" cy="5105400"/>
              </a:xfrm>
            </p:spPr>
            <p:txBody>
              <a:bodyPr>
                <a:normAutofit/>
              </a:bodyPr>
              <a:lstStyle/>
              <a:p>
                <a:r>
                  <a:rPr lang="sr-Cyrl-RS" sz="2800" dirty="0" smtClean="0">
                    <a:latin typeface="Times New Roman"/>
                    <a:ea typeface="Calibri"/>
                  </a:rPr>
                  <a:t>Аритметичка средина </a:t>
                </a:r>
                <a:r>
                  <a:rPr lang="sr-Cyrl-RS" sz="2800" dirty="0">
                    <a:latin typeface="Times New Roman"/>
                    <a:ea typeface="Calibri"/>
                  </a:rPr>
                  <a:t>прве и друге </a:t>
                </a:r>
                <a:r>
                  <a:rPr lang="sr-Cyrl-RS" sz="2800" dirty="0" smtClean="0">
                    <a:latin typeface="Times New Roman"/>
                    <a:ea typeface="Calibri"/>
                  </a:rPr>
                  <a:t>варијанте: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SupPr>
                        <m:e>
                          <m:r>
                            <a:rPr lang="sr-Cyrl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𝑒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  <m:sup>
                          <m:r>
                            <a:rPr lang="sr-Cyrl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0</m:t>
                          </m:r>
                        </m:sup>
                      </m:sSubSup>
                      <m:r>
                        <a:rPr lang="sr-Cyrl-RS" sz="2800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sr-Cyrl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  <m:r>
                            <a:rPr lang="sr-Cyrl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SupPr>
                            <m:e>
                              <m:r>
                                <a:rPr lang="sr-Cyrl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sr-Cyrl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sr-Cyrl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sr-Cyrl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sr-Cyrl-RS" sz="2800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sr-Cyrl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  <m:r>
                            <a:rPr lang="sr-Cyrl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+1+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sr-Cyrl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sr-Cyrl-RS" sz="2800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sr-Cyrl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sr-Cyrl-RS" sz="2800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sr-Cyrl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sr-Cyrl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sr-Cyrl-RS" sz="2800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sr-Cyrl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𝑒</m:t>
                          </m:r>
                        </m:e>
                        <m:sub>
                          <m:r>
                            <a:rPr lang="sr-Cyrl-RS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sr-Cyrl-R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Пример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5</a:t>
                </a:r>
                <a:r>
                  <a:rPr lang="sr-Cyrl-R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: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Calibri"/>
                  <a:ea typeface="Calibri"/>
                  <a:cs typeface="Times New Roman"/>
                </a:endParaRPr>
              </a:p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sr-Cyrl-RS" sz="2800" dirty="0">
                    <a:latin typeface="Times New Roman"/>
                    <a:ea typeface="Times New Roman"/>
                    <a:cs typeface="Times New Roman"/>
                  </a:rPr>
                  <a:t>Колико износи средње трајање живота особе старе 35 година?</a:t>
                </a:r>
                <a:endParaRPr lang="en-US" sz="2000" dirty="0">
                  <a:latin typeface="Calibri"/>
                  <a:ea typeface="Calibri"/>
                  <a:cs typeface="Times New Roman"/>
                </a:endParaRPr>
              </a:p>
              <a:p>
                <a:pPr marL="82296" indent="0">
                  <a:buNone/>
                </a:pP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143000"/>
                <a:ext cx="7498080" cy="5105400"/>
              </a:xfrm>
              <a:blipFill rotWithShape="1">
                <a:blip r:embed="rId2"/>
                <a:stretch>
                  <a:fillRect l="-1707" t="-1195" r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b="1" dirty="0">
                <a:latin typeface="Times New Roman"/>
                <a:ea typeface="Calibri"/>
                <a:cs typeface="Times New Roman"/>
              </a:rPr>
              <a:t>Литература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1.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Кочовић, Ј., Митрашевић, М. и Рајић, В. (2016) </a:t>
            </a:r>
            <a:r>
              <a:rPr lang="sr-Cyrl-RS" sz="2800" i="1" dirty="0" smtClean="0">
                <a:latin typeface="Times New Roman"/>
                <a:ea typeface="Calibri"/>
                <a:cs typeface="Times New Roman"/>
              </a:rPr>
              <a:t>Актуарска математика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ЦИД Економског факултета у Београду.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2.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Вугделија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, Д. (2008)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Актуарска математика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, основни концепт за наставу, Суботица.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3.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Кочовић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, Ј. (2006) </a:t>
            </a:r>
            <a:r>
              <a:rPr lang="sr-Cyrl-RS" sz="2800" i="1" dirty="0">
                <a:latin typeface="Times New Roman"/>
                <a:ea typeface="Calibri"/>
                <a:cs typeface="Times New Roman"/>
              </a:rPr>
              <a:t>Актуарске основе формирања тарифа у осигурању лица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, ЦИД Економског факултета у Београду.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89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2900" b="1" dirty="0">
                <a:effectLst/>
                <a:latin typeface="Times New Roman" pitchFamily="18" charset="0"/>
                <a:cs typeface="Times New Roman" pitchFamily="18" charset="0"/>
              </a:rPr>
              <a:t>ТАБЛИЦЕ </a:t>
            </a:r>
            <a:r>
              <a:rPr lang="sr-Cyrl-RS" sz="2900" b="1" dirty="0" smtClean="0">
                <a:effectLst/>
                <a:latin typeface="Times New Roman" pitchFamily="18" charset="0"/>
                <a:cs typeface="Times New Roman" pitchFamily="18" charset="0"/>
              </a:rPr>
              <a:t>СМРТНОСТИ (МОРТАЛИТЕТА)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Осигурање живота се заснива на таблицама смртности.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Таблице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смртности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служе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као техничка основа за формирање тарифа у осигурању живота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Прве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таблице саставио је енглески астроном Halley 1693. године.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Најпознатије таблице су:</a:t>
            </a:r>
          </a:p>
          <a:p>
            <a:pPr marL="356616" lvl="1" indent="0" algn="just">
              <a:buNone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Deparcienx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таблице издате 1746.год.</a:t>
            </a:r>
          </a:p>
          <a:p>
            <a:pPr marL="356616" lvl="1" indent="0" algn="just">
              <a:buNone/>
            </a:pP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Duvillard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ове таблице објављене 1806,</a:t>
            </a:r>
          </a:p>
          <a:p>
            <a:pPr marL="356616" lvl="1" indent="0" algn="just">
              <a:buNone/>
            </a:pP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sr-Cyrl-RS" sz="2200" b="1" dirty="0">
                <a:latin typeface="Times New Roman" pitchFamily="18" charset="0"/>
                <a:cs typeface="Times New Roman" pitchFamily="18" charset="0"/>
              </a:rPr>
              <a:t>Таблице </a:t>
            </a:r>
            <a:r>
              <a:rPr lang="sr-Cyrl-RS" sz="2200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sr-Cyrl-RS" sz="2200" b="1" dirty="0">
                <a:latin typeface="Times New Roman" pitchFamily="18" charset="0"/>
                <a:cs typeface="Times New Roman" pitchFamily="18" charset="0"/>
              </a:rPr>
              <a:t>енглеских друштава</a:t>
            </a: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из 1843</a:t>
            </a: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56616" lvl="1" indent="0" algn="just">
              <a:buNone/>
            </a:pPr>
            <a:r>
              <a:rPr lang="sr-Cyrl-RS" sz="2200" dirty="0">
                <a:latin typeface="Times New Roman" pitchFamily="18" charset="0"/>
                <a:cs typeface="Times New Roman" pitchFamily="18" charset="0"/>
              </a:rPr>
              <a:t>4.	Таблице 20 енглеских друштава 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из 1869.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334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пракси многа осигуравајућа друштва из предострожности узимају старије таблице са већом смртношћу. </a:t>
            </a:r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На тај начин се повећавају износи премија за осигурање живота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Одлуком о ближим критеријумима и начину обрачунавања математичке резерве и резерве за учешће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добити (</a:t>
            </a:r>
            <a:r>
              <a:rPr lang="sr-Latn-RS" sz="2600" dirty="0">
                <a:latin typeface="Times New Roman" pitchFamily="18" charset="0"/>
                <a:cs typeface="Times New Roman" pitchFamily="18" charset="0"/>
                <a:hlinkClick r:id="rId2"/>
              </a:rPr>
              <a:t>http://www.nbs.rs/internet/latinica/20/osg/obracun_matematicke_rezerve.pdf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захтева се да све осигуравајуће компаније користе последње објављене таблице смртности.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  <a:hlinkClick r:id="rId3"/>
              </a:rPr>
              <a:t>http://pod2.stat.gov.rs/ObjavljenePublikacije/Popis2011/DTM%202010-2012.pdf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Одређивање вероватноће смрти</a:t>
            </a:r>
            <a:br>
              <a:rPr lang="sr-Cyrl-RS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Основни (полазни) показатељ таблице смртности су тзв. изравнате вероватноће смртности.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Таблице смртности се формирају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директно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индиректно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Директни метод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подразумева праћење живота и смрти одређеног скупа новорођених, тако што се констатује колико лица из тога скупа је остало у животу по истеку прве године живота, затим по истеку друге године живота итд. све до смрти последњег лица из посматраног скупа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Индиректни метод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подразумева праћење живота и смрти истовремено (нпр. у једној години) за више генерација, тј. за скупове лица старости од неког малог броја година до најдубље старости. 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498080" cy="42672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таблицама смртности са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је означена старост лица, са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број живих лица старих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година, са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број умрлих лица  у току (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+1) године старости, тј. број лица која су преживела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-ту годину, али нису доживела (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+1) годину старости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 algn="just">
              <a:buNone/>
            </a:pPr>
            <a:endParaRPr lang="en-US" sz="2600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Како то практично изгледа?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Нека је 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i="1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ознака за број живих лица старих </a:t>
            </a:r>
            <a:r>
              <a:rPr lang="sr-Cyrl-RS" sz="2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година.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Посматра се група од </a:t>
            </a: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100.000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лица и то 100.000 десетогодишњака. Колика је вероватноћа да ће доживети 11 </a:t>
            </a: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годину и сваку наредну годину?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100.000	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10</a:t>
            </a:r>
            <a:r>
              <a:rPr lang="sr-Cyrl-RS" sz="2800" i="1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број живих лица старих 10 год.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99.324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11	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број живих лица старих 11 год.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98.650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12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број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живих лица старих 12 год.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62.094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</a:t>
            </a:r>
            <a:r>
              <a:rPr lang="sr-Cyrl-RS" sz="280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56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број живих лица старих 56 год.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791200"/>
          </a:xfrm>
        </p:spPr>
        <p:txBody>
          <a:bodyPr>
            <a:normAutofit fontScale="775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Директни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метод ј</a:t>
            </a: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 непрактичан, па се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примењује индиректни метод</a:t>
            </a:r>
            <a:r>
              <a:rPr lang="sr-Cyrl-RS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Посматра се више </a:t>
            </a:r>
            <a:r>
              <a:rPr lang="sr-Cyrl-RS" sz="26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група</a:t>
            </a:r>
            <a:r>
              <a:rPr lang="sr-Cyrl-RS" sz="26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1.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група 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100.000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лица старих 10 год.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2.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група 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100.000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лица старих 11 год.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3.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група 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100.000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лица старих 12 год.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4.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група 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100.000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лица старих 13 год.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итд.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46.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група 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100.000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лица старих 55 год.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итд.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89.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група 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100.000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лица старих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98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год.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90.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група 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100.000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лица старих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99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год.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91.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група 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100.000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лица старих 100 год.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92.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група од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100.000 </a:t>
            </a:r>
            <a:r>
              <a:rPr lang="sr-Cyrl-R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лица старих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101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год.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итд. све до најстарије групе лица.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 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Овакво истраживање траје само годину дана.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791200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У току једне (исте) године је констатовано да је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умрло: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Cyrl-RS" sz="2800" dirty="0" smtClean="0">
              <a:latin typeface="Times New Roman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6,76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‰ 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лица из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1. 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групе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6,786‰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лица из 2. групе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6,812 ‰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лица из 3. групе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6,848 ‰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лица из 4. групе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итд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2,166 %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лица из 46. групе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>
                <a:latin typeface="Times New Roman"/>
                <a:ea typeface="Calibri"/>
                <a:cs typeface="Times New Roman"/>
              </a:rPr>
              <a:t>итд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75 %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лица из 89. групе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100%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лица из 90. групе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91 </a:t>
            </a:r>
            <a:r>
              <a:rPr lang="sr-Cyrl-RS" sz="2800" dirty="0">
                <a:latin typeface="Times New Roman"/>
                <a:ea typeface="Calibri"/>
                <a:cs typeface="Times New Roman"/>
              </a:rPr>
              <a:t>и остале групе нису формиране</a:t>
            </a:r>
            <a:r>
              <a:rPr lang="sr-Cyrl-RS" sz="28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 err="1" smtClean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Ови</a:t>
            </a:r>
            <a:r>
              <a:rPr lang="en-US" sz="2400" dirty="0" smtClean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показатељи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промили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проценти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умрлих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лица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групама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примењени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нпр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sr-Cyrl-RS" sz="2400" dirty="0" smtClean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групу</a:t>
            </a:r>
            <a:r>
              <a:rPr lang="en-US" sz="2400" dirty="0" smtClean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као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модел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тј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као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фиктивну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групу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дају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податке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сли</a:t>
            </a:r>
            <a:r>
              <a:rPr lang="sr-Cyrl-R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онима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који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би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добили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</a:t>
            </a:r>
            <a:r>
              <a:rPr lang="sr-Cyrl-R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ћ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ењем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ове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групе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током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90 </a:t>
            </a:r>
            <a:r>
              <a:rPr lang="en-US" sz="2400" dirty="0" err="1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година</a:t>
            </a:r>
            <a:r>
              <a:rPr lang="en-US" sz="2400" dirty="0">
                <a:solidFill>
                  <a:srgbClr val="1A1617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4553</TotalTime>
  <Words>1754</Words>
  <Application>Microsoft Office PowerPoint</Application>
  <PresentationFormat>On-screen Show (4:3)</PresentationFormat>
  <Paragraphs>170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АКТУАРСТВО</vt:lpstr>
      <vt:lpstr>ОСИГУРАЊЕ ЖИВОТА</vt:lpstr>
      <vt:lpstr>ТАБЛИЦЕ СМРТНОСТИ (МОРТАЛИТЕТА) </vt:lpstr>
      <vt:lpstr>PowerPoint Presentation</vt:lpstr>
      <vt:lpstr>Одређивање вероватноће смрти </vt:lpstr>
      <vt:lpstr>PowerPoint Presentation</vt:lpstr>
      <vt:lpstr>Како то практично изгледа?</vt:lpstr>
      <vt:lpstr>PowerPoint Presentation</vt:lpstr>
      <vt:lpstr>PowerPoint Presentation</vt:lpstr>
      <vt:lpstr>PowerPoint Presentation</vt:lpstr>
      <vt:lpstr>ОСИГУРАЊЕ ЈЕДНОГ ЛИЦА Вероватноћа живота и смрти једног лица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Вероватно трајање  живота</vt:lpstr>
      <vt:lpstr>PowerPoint Presentation</vt:lpstr>
      <vt:lpstr>Средње трајање  живота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АКТУАРСТВО</dc:title>
  <dc:creator>Windows7</dc:creator>
  <cp:lastModifiedBy>Windows7</cp:lastModifiedBy>
  <cp:revision>39</cp:revision>
  <dcterms:created xsi:type="dcterms:W3CDTF">2013-10-31T20:35:41Z</dcterms:created>
  <dcterms:modified xsi:type="dcterms:W3CDTF">2017-10-24T18:27:14Z</dcterms:modified>
</cp:coreProperties>
</file>