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85" r:id="rId4"/>
    <p:sldId id="284" r:id="rId5"/>
    <p:sldId id="283" r:id="rId6"/>
    <p:sldId id="287" r:id="rId7"/>
    <p:sldId id="286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7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5216B-9835-4876-A8C0-0BAB90871BB2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DB961-03B6-4371-926B-151497D10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55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B961-03B6-4371-926B-151497D10B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06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ABA6C5-00AF-42E8-A0A0-78D42D000EF9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63CF43-1C43-4F88-BB74-D8520C4DA3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ABA6C5-00AF-42E8-A0A0-78D42D000EF9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63CF43-1C43-4F88-BB74-D8520C4DA3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ABA6C5-00AF-42E8-A0A0-78D42D000EF9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63CF43-1C43-4F88-BB74-D8520C4DA3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ABA6C5-00AF-42E8-A0A0-78D42D000EF9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63CF43-1C43-4F88-BB74-D8520C4DA3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ABA6C5-00AF-42E8-A0A0-78D42D000EF9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63CF43-1C43-4F88-BB74-D8520C4DA3A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ABA6C5-00AF-42E8-A0A0-78D42D000EF9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63CF43-1C43-4F88-BB74-D8520C4DA3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ABA6C5-00AF-42E8-A0A0-78D42D000EF9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63CF43-1C43-4F88-BB74-D8520C4DA3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ABA6C5-00AF-42E8-A0A0-78D42D000EF9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63CF43-1C43-4F88-BB74-D8520C4DA3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ABA6C5-00AF-42E8-A0A0-78D42D000EF9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63CF43-1C43-4F88-BB74-D8520C4DA3A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ABA6C5-00AF-42E8-A0A0-78D42D000EF9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63CF43-1C43-4F88-BB74-D8520C4DA3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ABA6C5-00AF-42E8-A0A0-78D42D000EF9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63CF43-1C43-4F88-BB74-D8520C4DA3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1ABA6C5-00AF-42E8-A0A0-78D42D000EF9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B63CF43-1C43-4F88-BB74-D8520C4DA3A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dirty="0">
                <a:solidFill>
                  <a:srgbClr val="4F271C">
                    <a:satMod val="13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АКТУАРСТВО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3941136"/>
          </a:xfrm>
        </p:spPr>
        <p:txBody>
          <a:bodyPr>
            <a:normAutofit/>
          </a:bodyPr>
          <a:lstStyle/>
          <a:p>
            <a:pPr lvl="0" algn="ctr">
              <a:buClr>
                <a:srgbClr val="3891A7"/>
              </a:buClr>
            </a:pPr>
            <a:endParaRPr lang="en-US" sz="2800" dirty="0" smtClean="0">
              <a:solidFill>
                <a:srgbClr val="4F271C">
                  <a:shade val="30000"/>
                  <a:satMod val="1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Clr>
                <a:srgbClr val="3891A7"/>
              </a:buClr>
            </a:pPr>
            <a:endParaRPr lang="en-US" sz="2800" dirty="0" smtClean="0">
              <a:solidFill>
                <a:srgbClr val="4F271C">
                  <a:shade val="30000"/>
                  <a:satMod val="1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Clr>
                <a:srgbClr val="3891A7"/>
              </a:buClr>
            </a:pPr>
            <a:r>
              <a:rPr lang="sr-Cyrl-RS" sz="2800" dirty="0" smtClean="0">
                <a:solidFill>
                  <a:srgbClr val="4F271C">
                    <a:shade val="30000"/>
                    <a:satMod val="1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Предавања </a:t>
            </a:r>
            <a:r>
              <a:rPr lang="en-US" sz="2800" dirty="0">
                <a:solidFill>
                  <a:srgbClr val="4F271C">
                    <a:shade val="30000"/>
                    <a:satMod val="150000"/>
                  </a:srgb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lvl="0">
              <a:buClr>
                <a:srgbClr val="3891A7"/>
              </a:buClr>
            </a:pPr>
            <a:endParaRPr lang="en-US" dirty="0">
              <a:solidFill>
                <a:srgbClr val="4F271C">
                  <a:shade val="30000"/>
                  <a:satMod val="1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3891A7"/>
              </a:buClr>
            </a:pPr>
            <a:endParaRPr lang="en-US" dirty="0">
              <a:solidFill>
                <a:srgbClr val="4F271C">
                  <a:shade val="30000"/>
                  <a:satMod val="1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3891A7"/>
              </a:buClr>
            </a:pPr>
            <a:endParaRPr lang="en-US" dirty="0">
              <a:solidFill>
                <a:srgbClr val="4F271C">
                  <a:shade val="30000"/>
                  <a:satMod val="1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3891A7"/>
              </a:buClr>
            </a:pPr>
            <a:endParaRPr lang="en-US" dirty="0">
              <a:solidFill>
                <a:srgbClr val="4F271C">
                  <a:shade val="30000"/>
                  <a:satMod val="1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Clr>
                <a:srgbClr val="3891A7"/>
              </a:buClr>
            </a:pPr>
            <a:r>
              <a:rPr lang="sr-Cyrl-RS" i="1" dirty="0">
                <a:solidFill>
                  <a:srgbClr val="4F271C">
                    <a:shade val="30000"/>
                    <a:satMod val="150000"/>
                  </a:srgb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sr-Cyrl-RS" i="1" dirty="0" smtClean="0">
                <a:solidFill>
                  <a:srgbClr val="4F271C">
                    <a:shade val="30000"/>
                    <a:satMod val="150000"/>
                  </a:srgbClr>
                </a:solidFill>
                <a:latin typeface="Times New Roman" pitchFamily="18" charset="0"/>
                <a:cs typeface="Times New Roman" pitchFamily="18" charset="0"/>
              </a:rPr>
              <a:t>р </a:t>
            </a:r>
            <a:r>
              <a:rPr lang="sr-Cyrl-RS" i="1" dirty="0">
                <a:solidFill>
                  <a:srgbClr val="4F271C">
                    <a:shade val="30000"/>
                    <a:satMod val="150000"/>
                  </a:srgbClr>
                </a:solidFill>
                <a:latin typeface="Times New Roman" pitchFamily="18" charset="0"/>
                <a:cs typeface="Times New Roman" pitchFamily="18" charset="0"/>
              </a:rPr>
              <a:t>Наташа Папић-Благојевић</a:t>
            </a:r>
            <a:endParaRPr lang="en-US" i="1" dirty="0">
              <a:solidFill>
                <a:srgbClr val="4F271C">
                  <a:shade val="30000"/>
                  <a:satMod val="1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03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457200"/>
                <a:ext cx="7498080" cy="5791200"/>
              </a:xfrm>
            </p:spPr>
            <p:txBody>
              <a:bodyPr>
                <a:normAutofit fontScale="85000" lnSpcReduction="10000"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sr-Cyrl-RS" sz="2800" dirty="0" smtClean="0">
                    <a:latin typeface="Times New Roman"/>
                    <a:ea typeface="Calibri"/>
                    <a:cs typeface="Times New Roman"/>
                  </a:rPr>
                  <a:t>Према томе је:</a:t>
                </a:r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sr-Cyrl-R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sub>
                    </m:sSub>
                    <m:r>
                      <a:rPr lang="sr-Cyrl-R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sr-Cyrl-R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𝐷</m:t>
                        </m:r>
                      </m:e>
                      <m:sub>
                        <m:r>
                          <a:rPr lang="sr-Cyrl-R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sub>
                    </m:sSub>
                    <m:r>
                      <a:rPr lang="sr-Cyrl-R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sr-Cyrl-R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𝐷</m:t>
                        </m:r>
                      </m:e>
                      <m:sub>
                        <m:r>
                          <a:rPr lang="sr-Cyrl-R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  <m:r>
                          <a:rPr lang="sr-Cyrl-R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+1</m:t>
                        </m:r>
                      </m:sub>
                    </m:sSub>
                    <m:r>
                      <a:rPr lang="sr-Cyrl-R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sr-Cyrl-R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𝐷</m:t>
                        </m:r>
                      </m:e>
                      <m:sub>
                        <m:r>
                          <a:rPr lang="sr-Cyrl-R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  <m:r>
                          <a:rPr lang="sr-Cyrl-R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+2</m:t>
                        </m:r>
                      </m:sub>
                    </m:sSub>
                    <m:r>
                      <a:rPr lang="sr-Cyrl-R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+…+</m:t>
                    </m:r>
                    <m:sSub>
                      <m:sSubPr>
                        <m:ctrlP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sr-Cyrl-R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𝐷</m:t>
                        </m:r>
                      </m:e>
                      <m:sub>
                        <m:r>
                          <a:rPr lang="sr-Cyrl-R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𝜔</m:t>
                        </m:r>
                      </m:sub>
                    </m:sSub>
                  </m:oMath>
                </a14:m>
                <a:r>
                  <a:rPr lang="sr-Cyrl-RS" sz="2000" dirty="0" smtClean="0">
                    <a:effectLst/>
                    <a:latin typeface="Calibri"/>
                    <a:ea typeface="Calibri"/>
                    <a:cs typeface="Times New Roman"/>
                  </a:rPr>
                  <a:t> </a:t>
                </a:r>
                <a:r>
                  <a:rPr lang="sr-Cyrl-RS" sz="20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и</a:t>
                </a:r>
                <a:endPara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0" marR="0" indent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𝑁</m:t>
                          </m:r>
                        </m:e>
                        <m:sub>
                          <m: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  <m: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+1</m:t>
                          </m:r>
                        </m:sub>
                      </m:sSub>
                      <m:r>
                        <a:rPr lang="sr-Cyrl-RS" sz="2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𝐷</m:t>
                          </m:r>
                        </m:e>
                        <m:sub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+1</m:t>
                          </m:r>
                        </m:sub>
                      </m:sSub>
                      <m:r>
                        <a:rPr lang="sr-Cyrl-RS" sz="2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𝐷</m:t>
                          </m:r>
                        </m:e>
                        <m:sub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+2</m:t>
                          </m:r>
                        </m:sub>
                      </m:sSub>
                      <m:r>
                        <a:rPr lang="sr-Cyrl-RS" sz="2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+…+</m:t>
                      </m:r>
                      <m:sSub>
                        <m:sSubPr>
                          <m:ctrlP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𝐷</m:t>
                          </m:r>
                        </m:e>
                        <m:sub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𝜔</m:t>
                          </m:r>
                        </m:sub>
                      </m:sSub>
                    </m:oMath>
                  </m:oMathPara>
                </a14:m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sr-Cyrl-RS" sz="2800" dirty="0">
                    <a:effectLst/>
                    <a:latin typeface="Times New Roman"/>
                    <a:ea typeface="Times New Roman"/>
                    <a:cs typeface="Times New Roman"/>
                  </a:rPr>
                  <a:t>Одузимањем ових двеју једнакости добија се:</a:t>
                </a:r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sr-Cyrl-RS" sz="2800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𝑁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</m:sub>
                      </m:sSub>
                      <m:r>
                        <a:rPr lang="sr-Cyrl-RS" sz="2800" i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sr-Cyrl-RS" sz="2800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𝑁</m:t>
                          </m:r>
                        </m:e>
                        <m:sub>
                          <m:r>
                            <a:rPr lang="sr-Cyrl-RS" sz="2800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  <m:r>
                            <a:rPr lang="sr-Cyrl-RS" sz="2800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+1</m:t>
                          </m:r>
                        </m:sub>
                      </m:sSub>
                      <m:r>
                        <a:rPr lang="sr-Cyrl-RS" sz="2800" i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sr-Cyrl-RS" sz="2800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𝐷</m:t>
                          </m:r>
                        </m:e>
                        <m:sub>
                          <m:r>
                            <a:rPr lang="sr-Cyrl-RS" sz="2800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</m:sub>
                      </m:sSub>
                      <m:r>
                        <a:rPr lang="sr-Cyrl-RS" sz="2800" b="0" i="0" smtClean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⇒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sr-Cyrl-RS" sz="2800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𝑁</m:t>
                          </m:r>
                        </m:e>
                        <m:sub>
                          <m:r>
                            <a:rPr lang="sr-Cyrl-RS" sz="2800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  <m:r>
                            <a:rPr lang="sr-Cyrl-RS" sz="2800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+1</m:t>
                          </m:r>
                        </m:sub>
                      </m:sSub>
                      <m:r>
                        <a:rPr lang="sr-Cyrl-RS" sz="2800" i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3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sr-Cyrl-RS" sz="2800" i="1">
                                  <a:solidFill>
                                    <a:schemeClr val="accent3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3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𝑥</m:t>
                              </m:r>
                            </m:sub>
                          </m:sSub>
                          <m:r>
                            <a:rPr lang="sr-Cyrl-RS" sz="28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r>
                            <a:rPr lang="sr-Cyrl-RS" sz="2800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𝐷</m:t>
                          </m:r>
                        </m:e>
                        <m:sub>
                          <m:r>
                            <a:rPr lang="sr-Cyrl-RS" sz="2800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sr-Cyrl-RS" sz="28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Из последње једнакости:</a:t>
                </a:r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3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sr-Cyrl-RS" sz="2800" i="1">
                                  <a:solidFill>
                                    <a:schemeClr val="accent3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3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𝑥</m:t>
                              </m:r>
                            </m:sub>
                          </m:sSub>
                          <m:r>
                            <a:rPr lang="sr-Cyrl-RS" sz="2800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=</m:t>
                          </m:r>
                          <m:r>
                            <a:rPr lang="sr-Cyrl-RS" sz="2800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𝐷</m:t>
                          </m:r>
                        </m:e>
                        <m:sub>
                          <m:r>
                            <a:rPr lang="sr-Cyrl-RS" sz="2800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</m:sub>
                      </m:sSub>
                      <m:r>
                        <a:rPr lang="sr-Cyrl-RS" sz="2800" i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sr-Cyrl-RS" sz="2800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𝑁</m:t>
                          </m:r>
                        </m:e>
                        <m:sub>
                          <m:r>
                            <a:rPr lang="sr-Cyrl-RS" sz="2800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  <m:r>
                            <a:rPr lang="sr-Cyrl-RS" sz="2800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sr-Cyrl-RS" sz="28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израчунавамо бројеве </a:t>
                </a:r>
                <a:r>
                  <a:rPr lang="en-US" sz="2800" i="1" dirty="0" err="1">
                    <a:effectLst/>
                    <a:latin typeface="Times New Roman"/>
                    <a:ea typeface="Calibri"/>
                    <a:cs typeface="Times New Roman"/>
                  </a:rPr>
                  <a:t>N</a:t>
                </a:r>
                <a:r>
                  <a:rPr lang="en-US" sz="2800" i="1" baseline="-25000" dirty="0" err="1">
                    <a:effectLst/>
                    <a:latin typeface="Times New Roman"/>
                    <a:ea typeface="Calibri"/>
                    <a:cs typeface="Times New Roman"/>
                  </a:rPr>
                  <a:t>x</a:t>
                </a:r>
                <a:r>
                  <a:rPr lang="sr-Cyrl-RS" sz="28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sr-Cyrl-RS" sz="28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записане </a:t>
                </a:r>
                <a:r>
                  <a:rPr lang="sr-Cyrl-RS" sz="2800" dirty="0">
                    <a:effectLst/>
                    <a:latin typeface="Times New Roman"/>
                    <a:ea typeface="Times New Roman"/>
                    <a:cs typeface="Times New Roman"/>
                  </a:rPr>
                  <a:t>у таблици смртности.</a:t>
                </a:r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endParaRPr lang="en-US" sz="2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457200"/>
                <a:ext cx="7498080" cy="5791200"/>
              </a:xfrm>
              <a:blipFill rotWithShape="1">
                <a:blip r:embed="rId2"/>
                <a:stretch>
                  <a:fillRect l="-1301" r="-1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237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381000"/>
                <a:ext cx="7498080" cy="5867400"/>
              </a:xfrm>
            </p:spPr>
            <p:txBody>
              <a:bodyPr>
                <a:normAutofit fontScale="70000" lnSpcReduction="20000"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800" b="1" i="1" dirty="0" smtClean="0">
                    <a:solidFill>
                      <a:srgbClr val="31859C"/>
                    </a:solidFill>
                    <a:latin typeface="Times New Roman"/>
                    <a:ea typeface="Calibri"/>
                    <a:cs typeface="Times New Roman"/>
                  </a:rPr>
                  <a:t>S</a:t>
                </a:r>
                <a:r>
                  <a:rPr lang="en-US" sz="2800" b="1" i="1" baseline="-25000" dirty="0" err="1">
                    <a:solidFill>
                      <a:srgbClr val="31859C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x</a:t>
                </a:r>
                <a:r>
                  <a:rPr lang="en-US" sz="2800" i="1" baseline="-25000" dirty="0">
                    <a:solidFill>
                      <a:srgbClr val="31859C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800" dirty="0">
                    <a:solidFill>
                      <a:srgbClr val="31859C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sr-Cyrl-RS" sz="2800" dirty="0">
                    <a:effectLst/>
                    <a:latin typeface="Times New Roman"/>
                    <a:ea typeface="Calibri"/>
                    <a:cs typeface="Times New Roman"/>
                  </a:rPr>
                  <a:t>је збир збирова </a:t>
                </a:r>
                <a:r>
                  <a:rPr lang="sr-Cyrl-RS" sz="2800" dirty="0" smtClean="0">
                    <a:effectLst/>
                    <a:latin typeface="Times New Roman"/>
                    <a:ea typeface="Calibri"/>
                    <a:cs typeface="Times New Roman"/>
                  </a:rPr>
                  <a:t>бројева дисконтованих </a:t>
                </a:r>
                <a:r>
                  <a:rPr lang="sr-Cyrl-RS" sz="2800" dirty="0">
                    <a:effectLst/>
                    <a:latin typeface="Times New Roman"/>
                    <a:ea typeface="Calibri"/>
                    <a:cs typeface="Times New Roman"/>
                  </a:rPr>
                  <a:t>живих лица са почетном старошћу </a:t>
                </a:r>
                <a:r>
                  <a:rPr lang="sr-Cyrl-RS" sz="2800" i="1" dirty="0">
                    <a:effectLst/>
                    <a:latin typeface="Times New Roman"/>
                    <a:ea typeface="Calibri"/>
                    <a:cs typeface="Times New Roman"/>
                  </a:rPr>
                  <a:t>х</a:t>
                </a:r>
                <a:r>
                  <a:rPr lang="sr-Cyrl-RS" sz="2800" dirty="0">
                    <a:effectLst/>
                    <a:latin typeface="Times New Roman"/>
                    <a:ea typeface="Calibri"/>
                    <a:cs typeface="Times New Roman"/>
                  </a:rPr>
                  <a:t>, па до најдубље старости </a:t>
                </a:r>
                <a:r>
                  <a:rPr lang="sr-Cyrl-RS" sz="2800" i="1" dirty="0">
                    <a:effectLst/>
                    <a:latin typeface="Times New Roman"/>
                    <a:ea typeface="Calibri"/>
                    <a:cs typeface="Times New Roman"/>
                    <a:sym typeface="Symbol"/>
                  </a:rPr>
                  <a:t></a:t>
                </a:r>
                <a:r>
                  <a:rPr lang="sr-Cyrl-RS" sz="2800" dirty="0" smtClean="0">
                    <a:effectLst/>
                    <a:latin typeface="Times New Roman"/>
                    <a:ea typeface="Calibri"/>
                    <a:cs typeface="Times New Roman"/>
                  </a:rPr>
                  <a:t>. Дефинише се са:</a:t>
                </a:r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</m:sub>
                      </m:sSub>
                      <m:r>
                        <a:rPr lang="sr-Cyrl-RS" sz="2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𝑁</m:t>
                          </m:r>
                        </m:e>
                        <m:sub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</m:sub>
                      </m:sSub>
                      <m:r>
                        <a:rPr lang="sr-Cyrl-RS" sz="2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𝑁</m:t>
                          </m:r>
                        </m:e>
                        <m:sub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+1</m:t>
                          </m:r>
                        </m:sub>
                      </m:sSub>
                      <m:r>
                        <a:rPr lang="sr-Cyrl-RS" sz="2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𝑁</m:t>
                          </m:r>
                        </m:e>
                        <m:sub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+2</m:t>
                          </m:r>
                        </m:sub>
                      </m:sSub>
                      <m:r>
                        <a:rPr lang="sr-Cyrl-RS" sz="2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+…+</m:t>
                      </m:r>
                      <m:sSub>
                        <m:sSubPr>
                          <m:ctrlP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𝑁</m:t>
                          </m:r>
                        </m:e>
                        <m:sub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𝜔</m:t>
                          </m:r>
                        </m:sub>
                      </m:sSub>
                    </m:oMath>
                  </m:oMathPara>
                </a14:m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800" dirty="0">
                    <a:effectLst/>
                    <a:latin typeface="Times New Roman"/>
                    <a:ea typeface="Times New Roman"/>
                    <a:cs typeface="Times New Roman"/>
                  </a:rPr>
                  <a:t>a </a:t>
                </a:r>
                <a:r>
                  <a:rPr lang="sr-Cyrl-RS" sz="2800" dirty="0">
                    <a:effectLst/>
                    <a:latin typeface="Times New Roman"/>
                    <a:ea typeface="Times New Roman"/>
                    <a:cs typeface="Times New Roman"/>
                  </a:rPr>
                  <a:t>како је:</a:t>
                </a:r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  <m: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+1</m:t>
                          </m:r>
                        </m:sub>
                      </m:sSub>
                      <m:r>
                        <a:rPr lang="sr-Cyrl-RS" sz="2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𝑁</m:t>
                          </m:r>
                        </m:e>
                        <m:sub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+1</m:t>
                          </m:r>
                        </m:sub>
                      </m:sSub>
                      <m:r>
                        <a:rPr lang="sr-Cyrl-RS" sz="2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𝑁</m:t>
                          </m:r>
                        </m:e>
                        <m:sub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+2</m:t>
                          </m:r>
                        </m:sub>
                      </m:sSub>
                      <m:r>
                        <a:rPr lang="sr-Cyrl-RS" sz="2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+…+</m:t>
                      </m:r>
                      <m:sSub>
                        <m:sSubPr>
                          <m:ctrlP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𝑁</m:t>
                          </m:r>
                        </m:e>
                        <m:sub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𝜔</m:t>
                          </m:r>
                        </m:sub>
                      </m:sSub>
                    </m:oMath>
                  </m:oMathPara>
                </a14:m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sr-Cyrl-RS" sz="2800" dirty="0">
                    <a:effectLst/>
                    <a:latin typeface="Times New Roman"/>
                    <a:ea typeface="Times New Roman"/>
                    <a:cs typeface="Times New Roman"/>
                  </a:rPr>
                  <a:t>следи:</a:t>
                </a:r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sr-Cyrl-R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  <m:r>
                          <a:rPr lang="sr-Cyrl-R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+1</m:t>
                        </m:r>
                      </m:sub>
                    </m:sSub>
                    <m:r>
                      <a:rPr lang="sr-Cyrl-RS" sz="2800" i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sr-Cyrl-R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𝑁</m:t>
                        </m:r>
                      </m:e>
                      <m:sub>
                        <m:r>
                          <a:rPr lang="sr-Cyrl-R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sr-Cyrl-RS" sz="2000" dirty="0" smtClean="0">
                    <a:effectLst/>
                    <a:latin typeface="Calibri"/>
                    <a:ea typeface="Calibri"/>
                    <a:cs typeface="Times New Roman"/>
                  </a:rPr>
                  <a:t>=&gt;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sr-Cyrl-RS" sz="28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sr-Cyrl-RS" sz="28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𝑁</m:t>
                            </m:r>
                          </m:e>
                          <m:sub>
                            <m:r>
                              <a:rPr lang="sr-Cyrl-RS" sz="28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  <m:r>
                          <a:rPr lang="en-U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sr-Cyrl-R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  <m:r>
                          <a:rPr lang="sr-Cyrl-R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+1</m:t>
                        </m:r>
                      </m:sub>
                    </m:sSub>
                    <m:r>
                      <a:rPr lang="sr-Cyrl-RS" sz="2800" b="0" i="0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 и</m:t>
                    </m:r>
                  </m:oMath>
                </a14:m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𝑆</m:t>
                          </m:r>
                        </m:e>
                        <m:sub>
                          <m:r>
                            <a:rPr lang="sr-Cyrl-RS" sz="2800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  <m:r>
                            <a:rPr lang="sr-Cyrl-RS" sz="2800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+1</m:t>
                          </m:r>
                        </m:sub>
                      </m:sSub>
                      <m:r>
                        <a:rPr lang="sr-Cyrl-RS" sz="2800" i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</m:sub>
                      </m:sSub>
                      <m:r>
                        <a:rPr lang="sr-Cyrl-RS" sz="2800" i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sr-Cyrl-RS" sz="2800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𝑁</m:t>
                          </m:r>
                        </m:e>
                        <m:sub>
                          <m:r>
                            <a:rPr lang="sr-Cyrl-RS" sz="2800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sr-Cyrl-RS" sz="2800" dirty="0">
                    <a:effectLst/>
                    <a:latin typeface="Times New Roman"/>
                    <a:ea typeface="Times New Roman"/>
                    <a:cs typeface="Times New Roman"/>
                  </a:rPr>
                  <a:t>Последња једнакост нам даје упутство за израчунавање бројева </a:t>
                </a:r>
                <a:r>
                  <a:rPr lang="en-US" sz="2800" i="1" dirty="0" err="1" smtClean="0">
                    <a:effectLst/>
                    <a:latin typeface="Times New Roman"/>
                    <a:ea typeface="Calibri"/>
                    <a:cs typeface="Times New Roman"/>
                  </a:rPr>
                  <a:t>S</a:t>
                </a:r>
                <a:r>
                  <a:rPr lang="en-US" sz="2800" i="1" baseline="-25000" dirty="0" err="1" smtClean="0">
                    <a:effectLst/>
                    <a:latin typeface="Times New Roman"/>
                    <a:ea typeface="Calibri"/>
                    <a:cs typeface="Times New Roman"/>
                  </a:rPr>
                  <a:t>x</a:t>
                </a:r>
                <a:r>
                  <a:rPr lang="sr-Cyrl-RS" sz="28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 у таблици смртности.</a:t>
                </a:r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endParaRPr lang="en-US" sz="2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381000"/>
                <a:ext cx="7498080" cy="5867400"/>
              </a:xfrm>
              <a:blipFill rotWithShape="1">
                <a:blip r:embed="rId2"/>
                <a:stretch>
                  <a:fillRect l="-894" r="-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237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2800" b="1" dirty="0">
                <a:solidFill>
                  <a:srgbClr val="31859C"/>
                </a:solidFill>
                <a:effectLst/>
                <a:latin typeface="Times New Roman"/>
                <a:ea typeface="Calibri"/>
                <a:cs typeface="Times New Roman"/>
              </a:rPr>
              <a:t>Комутативни бројеви за умрла лица и њихово израчунавање</a:t>
            </a:r>
            <a:r>
              <a:rPr lang="en-US" sz="2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US" sz="2000" dirty="0">
                <a:effectLst/>
                <a:latin typeface="Calibri"/>
                <a:ea typeface="Calibri"/>
                <a:cs typeface="Times New Roman"/>
              </a:rPr>
            </a:b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800" b="1" i="1" dirty="0" err="1">
                    <a:solidFill>
                      <a:srgbClr val="31859C"/>
                    </a:solidFill>
                    <a:latin typeface="Times New Roman"/>
                    <a:ea typeface="Calibri"/>
                    <a:cs typeface="Times New Roman"/>
                  </a:rPr>
                  <a:t>C</a:t>
                </a:r>
                <a:r>
                  <a:rPr lang="en-US" sz="2800" b="1" i="1" baseline="-25000" dirty="0" err="1">
                    <a:solidFill>
                      <a:srgbClr val="31859C"/>
                    </a:solidFill>
                    <a:latin typeface="Times New Roman"/>
                    <a:ea typeface="Calibri"/>
                    <a:cs typeface="Times New Roman"/>
                  </a:rPr>
                  <a:t>x</a:t>
                </a:r>
                <a:r>
                  <a:rPr lang="sr-Cyrl-RS" sz="2800" dirty="0">
                    <a:solidFill>
                      <a:srgbClr val="31859C"/>
                    </a:solidFill>
                    <a:latin typeface="Times New Roman"/>
                    <a:ea typeface="Calibri"/>
                    <a:cs typeface="Times New Roman"/>
                  </a:rPr>
                  <a:t>  </a:t>
                </a:r>
                <a:r>
                  <a:rPr lang="sr-Cyrl-RS" sz="2800" dirty="0">
                    <a:latin typeface="Times New Roman"/>
                    <a:ea typeface="Calibri"/>
                    <a:cs typeface="Times New Roman"/>
                  </a:rPr>
                  <a:t>је број дисконтованих умрлих лица у току (</a:t>
                </a:r>
                <a:r>
                  <a:rPr lang="sr-Cyrl-RS" sz="2800" i="1" dirty="0">
                    <a:latin typeface="Times New Roman"/>
                    <a:ea typeface="Calibri"/>
                    <a:cs typeface="Times New Roman"/>
                  </a:rPr>
                  <a:t>х</a:t>
                </a:r>
                <a:r>
                  <a:rPr lang="sr-Cyrl-RS" sz="2800" dirty="0">
                    <a:latin typeface="Times New Roman"/>
                    <a:ea typeface="Calibri"/>
                    <a:cs typeface="Times New Roman"/>
                  </a:rPr>
                  <a:t>+1) године старости уз претпоставку да су сва та лица умрла у току године између свог </a:t>
                </a:r>
                <a:r>
                  <a:rPr lang="sr-Cyrl-RS" sz="2800" i="1" dirty="0">
                    <a:latin typeface="Times New Roman"/>
                    <a:ea typeface="Calibri"/>
                    <a:cs typeface="Times New Roman"/>
                  </a:rPr>
                  <a:t>х</a:t>
                </a:r>
                <a:r>
                  <a:rPr lang="sr-Cyrl-RS" sz="2800" dirty="0">
                    <a:latin typeface="Times New Roman"/>
                    <a:ea typeface="Calibri"/>
                    <a:cs typeface="Times New Roman"/>
                  </a:rPr>
                  <a:t>-тог и (</a:t>
                </a:r>
                <a:r>
                  <a:rPr lang="sr-Cyrl-RS" sz="2800" i="1" dirty="0">
                    <a:latin typeface="Times New Roman"/>
                    <a:ea typeface="Calibri"/>
                    <a:cs typeface="Times New Roman"/>
                  </a:rPr>
                  <a:t>х</a:t>
                </a:r>
                <a:r>
                  <a:rPr lang="sr-Cyrl-RS" sz="2800" dirty="0">
                    <a:latin typeface="Times New Roman"/>
                    <a:ea typeface="Calibri"/>
                    <a:cs typeface="Times New Roman"/>
                  </a:rPr>
                  <a:t>+1) </a:t>
                </a:r>
                <a:r>
                  <a:rPr lang="sr-Cyrl-RS" sz="2800" dirty="0" smtClean="0">
                    <a:latin typeface="Times New Roman"/>
                    <a:ea typeface="Calibri"/>
                    <a:cs typeface="Times New Roman"/>
                  </a:rPr>
                  <a:t>рођендана.</a:t>
                </a:r>
                <a:endParaRPr lang="en-US" sz="2000" dirty="0">
                  <a:latin typeface="Calibri"/>
                  <a:ea typeface="Calibri"/>
                  <a:cs typeface="Times New Roman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sr-Cyrl-RS" sz="2800" dirty="0">
                    <a:latin typeface="Times New Roman"/>
                    <a:ea typeface="Calibri"/>
                    <a:cs typeface="Times New Roman"/>
                  </a:rPr>
                  <a:t>Како је са </a:t>
                </a:r>
                <a:r>
                  <a:rPr lang="en-US" sz="2800" i="1" dirty="0">
                    <a:effectLst/>
                    <a:latin typeface="Times New Roman"/>
                    <a:ea typeface="Calibri"/>
                    <a:cs typeface="Times New Roman"/>
                  </a:rPr>
                  <a:t>d</a:t>
                </a:r>
                <a:r>
                  <a:rPr lang="en-US" sz="2800" i="1" baseline="-25000" dirty="0">
                    <a:effectLst/>
                    <a:latin typeface="Times New Roman"/>
                    <a:ea typeface="Calibri"/>
                    <a:cs typeface="Times New Roman"/>
                  </a:rPr>
                  <a:t>x</a:t>
                </a:r>
                <a:r>
                  <a:rPr lang="sr-Cyrl-RS" sz="2800" i="1" baseline="-25000" dirty="0">
                    <a:effectLst/>
                    <a:latin typeface="Times New Roman"/>
                    <a:ea typeface="Calibri"/>
                    <a:cs typeface="Times New Roman"/>
                  </a:rPr>
                  <a:t>  </a:t>
                </a:r>
                <a:r>
                  <a:rPr lang="sr-Cyrl-RS" sz="2800" dirty="0">
                    <a:effectLst/>
                    <a:latin typeface="Times New Roman"/>
                    <a:ea typeface="Calibri"/>
                    <a:cs typeface="Times New Roman"/>
                  </a:rPr>
                  <a:t>обележен број умрлих лица између </a:t>
                </a:r>
                <a:r>
                  <a:rPr lang="sr-Cyrl-RS" sz="2800" i="1" dirty="0">
                    <a:effectLst/>
                    <a:latin typeface="Times New Roman"/>
                    <a:ea typeface="Calibri"/>
                    <a:cs typeface="Times New Roman"/>
                  </a:rPr>
                  <a:t>х</a:t>
                </a:r>
                <a:r>
                  <a:rPr lang="sr-Cyrl-RS" sz="2800" dirty="0">
                    <a:effectLst/>
                    <a:latin typeface="Times New Roman"/>
                    <a:ea typeface="Calibri"/>
                    <a:cs typeface="Times New Roman"/>
                  </a:rPr>
                  <a:t>-те и (</a:t>
                </a:r>
                <a:r>
                  <a:rPr lang="sr-Cyrl-RS" sz="2800" i="1" dirty="0">
                    <a:effectLst/>
                    <a:latin typeface="Times New Roman"/>
                    <a:ea typeface="Calibri"/>
                    <a:cs typeface="Times New Roman"/>
                  </a:rPr>
                  <a:t>х</a:t>
                </a:r>
                <a:r>
                  <a:rPr lang="sr-Cyrl-RS" sz="2800" dirty="0">
                    <a:effectLst/>
                    <a:latin typeface="Times New Roman"/>
                    <a:ea typeface="Calibri"/>
                    <a:cs typeface="Times New Roman"/>
                  </a:rPr>
                  <a:t>+1) године, то је дисконтована вредност тога броја </a:t>
                </a:r>
                <a:r>
                  <a:rPr lang="sr-Cyrl-RS" sz="2800" dirty="0" smtClean="0">
                    <a:effectLst/>
                    <a:latin typeface="Times New Roman"/>
                    <a:ea typeface="Calibri"/>
                    <a:cs typeface="Times New Roman"/>
                  </a:rPr>
                  <a:t>уз </a:t>
                </a:r>
                <a:r>
                  <a:rPr lang="sr-Cyrl-RS" sz="2800" dirty="0">
                    <a:effectLst/>
                    <a:latin typeface="Times New Roman"/>
                    <a:ea typeface="Calibri"/>
                    <a:cs typeface="Times New Roman"/>
                  </a:rPr>
                  <a:t>дати проценат </a:t>
                </a:r>
                <a:r>
                  <a:rPr lang="sr-Cyrl-RS" sz="2800" i="1" dirty="0" smtClean="0">
                    <a:effectLst/>
                    <a:latin typeface="Times New Roman"/>
                    <a:ea typeface="Calibri"/>
                    <a:cs typeface="Times New Roman"/>
                  </a:rPr>
                  <a:t>р%</a:t>
                </a:r>
                <a:r>
                  <a:rPr lang="sr-Cyrl-RS" sz="2800" dirty="0" smtClean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sr-Cyrl-RS" sz="2800" dirty="0">
                    <a:effectLst/>
                    <a:latin typeface="Times New Roman"/>
                    <a:ea typeface="Calibri"/>
                    <a:cs typeface="Times New Roman"/>
                  </a:rPr>
                  <a:t>(</a:t>
                </a:r>
                <a:r>
                  <a:rPr lang="sr-Cyrl-RS" sz="2800" i="1" dirty="0">
                    <a:effectLst/>
                    <a:latin typeface="Times New Roman"/>
                    <a:ea typeface="Calibri"/>
                    <a:cs typeface="Times New Roman"/>
                  </a:rPr>
                  <a:t>ра</a:t>
                </a:r>
                <a:r>
                  <a:rPr lang="sr-Cyrl-RS" sz="2800" dirty="0">
                    <a:effectLst/>
                    <a:latin typeface="Times New Roman"/>
                    <a:ea typeface="Calibri"/>
                    <a:cs typeface="Times New Roman"/>
                  </a:rPr>
                  <a:t>)</a:t>
                </a:r>
                <a:r>
                  <a:rPr lang="sr-Cyrl-RS" sz="2800" i="1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800" i="1" dirty="0">
                    <a:effectLst/>
                    <a:latin typeface="Times New Roman"/>
                    <a:ea typeface="Calibri"/>
                    <a:cs typeface="Times New Roman"/>
                  </a:rPr>
                  <a:t>d</a:t>
                </a:r>
                <a:r>
                  <a:rPr lang="sr-Cyrl-RS" sz="2800" dirty="0">
                    <a:effectLst/>
                    <a:latin typeface="Times New Roman"/>
                    <a:ea typeface="Calibri"/>
                    <a:cs typeface="Times New Roman"/>
                  </a:rPr>
                  <a:t>: </a:t>
                </a:r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𝐶</m:t>
                        </m:r>
                      </m:e>
                      <m:sub>
                        <m:r>
                          <a:rPr lang="sr-Cyrl-R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sub>
                    </m:sSub>
                    <m:r>
                      <a:rPr lang="sr-Cyrl-RS" sz="2800" i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sr-Cyrl-RS" sz="28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𝑑</m:t>
                            </m:r>
                          </m:e>
                          <m:sub>
                            <m:r>
                              <a:rPr lang="sr-Cyrl-RS" sz="28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8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sr-Cyrl-RS" sz="28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𝑟</m:t>
                            </m:r>
                          </m:e>
                          <m:sup>
                            <m:r>
                              <a:rPr lang="sr-Cyrl-RS" sz="28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  <m:r>
                              <a:rPr lang="sr-Cyrl-RS" sz="28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+1</m:t>
                            </m:r>
                          </m:sup>
                        </m:sSup>
                      </m:den>
                    </m:f>
                    <m:r>
                      <a:rPr lang="sr-Cyrl-R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sr-Cyrl-R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𝑑</m:t>
                        </m:r>
                      </m:e>
                      <m:sub>
                        <m:r>
                          <a:rPr lang="sr-Cyrl-R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sub>
                    </m:sSub>
                    <m:r>
                      <a:rPr lang="sr-Cyrl-R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∙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sr-Cyrl-R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𝑟</m:t>
                        </m:r>
                      </m:e>
                      <m:sup>
                        <m:r>
                          <a:rPr lang="sr-Cyrl-R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−(</m:t>
                        </m:r>
                        <m:r>
                          <a:rPr lang="sr-Cyrl-R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  <m:r>
                          <a:rPr lang="sr-Cyrl-R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+1)</m:t>
                        </m:r>
                      </m:sup>
                    </m:sSup>
                    <m:r>
                      <a:rPr lang="sr-Cyrl-R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sr-Cyrl-R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𝑑</m:t>
                        </m:r>
                      </m:e>
                      <m:sub>
                        <m:r>
                          <a:rPr lang="sr-Cyrl-R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sub>
                    </m:sSub>
                    <m:r>
                      <a:rPr lang="sr-Cyrl-R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∙</m:t>
                    </m:r>
                    <m:sSubSup>
                      <m:sSubSupPr>
                        <m:ctrlP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SupPr>
                      <m:e>
                        <m:r>
                          <a:rPr lang="sr-Cyrl-R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𝐼𝐼</m:t>
                        </m:r>
                      </m:e>
                      <m:sub>
                        <m:r>
                          <a:rPr lang="sr-Cyrl-R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𝑝</m:t>
                        </m:r>
                      </m:sub>
                      <m:sup>
                        <m:r>
                          <a:rPr lang="sr-Cyrl-R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  <m:r>
                          <a:rPr lang="sr-Cyrl-R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+1</m:t>
                        </m:r>
                      </m:sup>
                    </m:sSubSup>
                  </m:oMath>
                </a14:m>
                <a:r>
                  <a:rPr lang="sr-Cyrl-RS" sz="2800" dirty="0">
                    <a:effectLst/>
                    <a:latin typeface="Times New Roman"/>
                    <a:ea typeface="Times New Roman"/>
                    <a:cs typeface="Times New Roman"/>
                  </a:rPr>
                  <a:t> 	</a:t>
                </a:r>
                <a:r>
                  <a:rPr lang="en-US" sz="2800" i="1" dirty="0">
                    <a:effectLst/>
                    <a:latin typeface="Times New Roman"/>
                    <a:ea typeface="Times New Roman"/>
                    <a:cs typeface="Times New Roman"/>
                  </a:rPr>
                  <a:t>r</a:t>
                </a:r>
                <a:r>
                  <a:rPr lang="en-US" sz="28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=</a:t>
                </a:r>
                <a:r>
                  <a:rPr lang="sr-Cyrl-RS" sz="28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(</a:t>
                </a:r>
                <a:r>
                  <a:rPr lang="en-US" sz="28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1+</a:t>
                </a:r>
                <a:r>
                  <a:rPr lang="en-US" sz="2800" i="1" dirty="0" smtClean="0">
                    <a:effectLst/>
                    <a:latin typeface="Times New Roman"/>
                    <a:ea typeface="Times New Roman"/>
                    <a:cs typeface="Times New Roman"/>
                  </a:rPr>
                  <a:t>p</a:t>
                </a:r>
                <a:r>
                  <a:rPr lang="sr-Cyrl-RS" sz="28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)/100</a:t>
                </a:r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sr-Cyrl-RS" sz="2800" dirty="0">
                    <a:effectLst/>
                    <a:latin typeface="Times New Roman"/>
                    <a:ea typeface="Times New Roman"/>
                    <a:cs typeface="Times New Roman"/>
                  </a:rPr>
                  <a:t>где је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  <m:r>
                              <a:rPr lang="en-US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+1</m:t>
                            </m:r>
                          </m:sup>
                        </m:sSup>
                      </m:den>
                    </m:f>
                  </m:oMath>
                </a14:m>
                <a:r>
                  <a:rPr lang="sr-Cyrl-RS" sz="2800" dirty="0">
                    <a:effectLst/>
                    <a:latin typeface="Times New Roman"/>
                    <a:ea typeface="Times New Roman"/>
                    <a:cs typeface="Times New Roman"/>
                  </a:rPr>
                  <a:t> или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SupPr>
                      <m:e>
                        <m:r>
                          <a:rPr lang="sr-Cyrl-R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𝐼𝐼</m:t>
                        </m:r>
                      </m:e>
                      <m:sub>
                        <m:r>
                          <a:rPr lang="sr-Cyrl-R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𝑝</m:t>
                        </m:r>
                      </m:sub>
                      <m:sup>
                        <m:r>
                          <a:rPr lang="sr-Cyrl-R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  <m:r>
                          <a:rPr lang="sr-Cyrl-R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+1</m:t>
                        </m:r>
                      </m:sup>
                    </m:sSubSup>
                  </m:oMath>
                </a14:m>
                <a:r>
                  <a:rPr lang="sr-Cyrl-RS" sz="2800" dirty="0">
                    <a:effectLst/>
                    <a:latin typeface="Times New Roman"/>
                    <a:ea typeface="Times New Roman"/>
                    <a:cs typeface="Times New Roman"/>
                  </a:rPr>
                  <a:t> дисконтована вредност једног динара за (</a:t>
                </a:r>
                <a:r>
                  <a:rPr lang="sr-Cyrl-RS" sz="2800" i="1" dirty="0">
                    <a:effectLst/>
                    <a:latin typeface="Times New Roman"/>
                    <a:ea typeface="Times New Roman"/>
                    <a:cs typeface="Times New Roman"/>
                  </a:rPr>
                  <a:t>х</a:t>
                </a:r>
                <a:r>
                  <a:rPr lang="sr-Cyrl-RS" sz="2800" dirty="0">
                    <a:effectLst/>
                    <a:latin typeface="Times New Roman"/>
                    <a:ea typeface="Times New Roman"/>
                    <a:cs typeface="Times New Roman"/>
                  </a:rPr>
                  <a:t>+1) годину уз </a:t>
                </a:r>
                <a:r>
                  <a:rPr lang="sr-Cyrl-RS" sz="2800" i="1" dirty="0">
                    <a:effectLst/>
                    <a:latin typeface="Times New Roman"/>
                    <a:ea typeface="Times New Roman"/>
                    <a:cs typeface="Times New Roman"/>
                  </a:rPr>
                  <a:t>р</a:t>
                </a:r>
                <a:r>
                  <a:rPr lang="sr-Cyrl-RS" sz="2800" dirty="0">
                    <a:effectLst/>
                    <a:latin typeface="Times New Roman"/>
                    <a:ea typeface="Times New Roman"/>
                    <a:cs typeface="Times New Roman"/>
                  </a:rPr>
                  <a:t>% </a:t>
                </a:r>
                <a:r>
                  <a:rPr lang="sr-Cyrl-RS" sz="2800" dirty="0">
                    <a:effectLst/>
                    <a:latin typeface="Times New Roman"/>
                    <a:ea typeface="Calibri"/>
                    <a:cs typeface="Times New Roman"/>
                  </a:rPr>
                  <a:t>(</a:t>
                </a:r>
                <a:r>
                  <a:rPr lang="sr-Cyrl-RS" sz="2800" i="1" dirty="0">
                    <a:effectLst/>
                    <a:latin typeface="Times New Roman"/>
                    <a:ea typeface="Calibri"/>
                    <a:cs typeface="Times New Roman"/>
                  </a:rPr>
                  <a:t>ра</a:t>
                </a:r>
                <a:r>
                  <a:rPr lang="sr-Cyrl-RS" sz="2800" dirty="0">
                    <a:effectLst/>
                    <a:latin typeface="Times New Roman"/>
                    <a:ea typeface="Calibri"/>
                    <a:cs typeface="Times New Roman"/>
                  </a:rPr>
                  <a:t>)</a:t>
                </a:r>
                <a:r>
                  <a:rPr lang="sr-Cyrl-RS" sz="2800" i="1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800" i="1" dirty="0">
                    <a:effectLst/>
                    <a:latin typeface="Times New Roman"/>
                    <a:ea typeface="Calibri"/>
                    <a:cs typeface="Times New Roman"/>
                  </a:rPr>
                  <a:t>d</a:t>
                </a:r>
                <a:r>
                  <a:rPr lang="sr-Cyrl-RS" sz="2800" dirty="0">
                    <a:effectLst/>
                    <a:latin typeface="Times New Roman"/>
                    <a:ea typeface="Calibri"/>
                    <a:cs typeface="Times New Roman"/>
                  </a:rPr>
                  <a:t>.</a:t>
                </a:r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r>
                  <a:rPr lang="sr-Cyrl-RS" sz="2800" dirty="0">
                    <a:effectLst/>
                    <a:latin typeface="Times New Roman"/>
                    <a:ea typeface="Calibri"/>
                  </a:rPr>
                  <a:t>Исто тако се израчунава и </a:t>
                </a:r>
                <a:r>
                  <a:rPr lang="sr-Cyrl-RS" sz="2800" i="1" dirty="0">
                    <a:effectLst/>
                    <a:latin typeface="Times New Roman"/>
                    <a:ea typeface="Calibri"/>
                  </a:rPr>
                  <a:t>С</a:t>
                </a:r>
                <a:r>
                  <a:rPr lang="en-US" sz="2800" i="1" baseline="-25000" dirty="0">
                    <a:effectLst/>
                    <a:latin typeface="Times New Roman"/>
                    <a:ea typeface="Calibri"/>
                  </a:rPr>
                  <a:t>x</a:t>
                </a:r>
                <a:r>
                  <a:rPr lang="sr-Cyrl-RS" sz="2800" i="1" baseline="-25000" dirty="0">
                    <a:effectLst/>
                    <a:latin typeface="Times New Roman"/>
                    <a:ea typeface="Calibri"/>
                  </a:rPr>
                  <a:t>+1</a:t>
                </a:r>
                <a:r>
                  <a:rPr lang="sr-Cyrl-RS" sz="2800" dirty="0">
                    <a:effectLst/>
                    <a:latin typeface="Times New Roman"/>
                    <a:ea typeface="Times New Roman"/>
                  </a:rPr>
                  <a:t>, </a:t>
                </a:r>
                <a:r>
                  <a:rPr lang="sr-Cyrl-RS" sz="2800" i="1" dirty="0">
                    <a:effectLst/>
                    <a:latin typeface="Times New Roman"/>
                    <a:ea typeface="Calibri"/>
                  </a:rPr>
                  <a:t>С</a:t>
                </a:r>
                <a:r>
                  <a:rPr lang="en-US" sz="2800" i="1" baseline="-25000" dirty="0">
                    <a:effectLst/>
                    <a:latin typeface="Times New Roman"/>
                    <a:ea typeface="Calibri"/>
                  </a:rPr>
                  <a:t>x</a:t>
                </a:r>
                <a:r>
                  <a:rPr lang="sr-Cyrl-RS" sz="2800" i="1" baseline="-25000" dirty="0">
                    <a:effectLst/>
                    <a:latin typeface="Times New Roman"/>
                    <a:ea typeface="Calibri"/>
                  </a:rPr>
                  <a:t>+2</a:t>
                </a:r>
                <a:r>
                  <a:rPr lang="sr-Cyrl-RS" sz="2800" dirty="0">
                    <a:effectLst/>
                    <a:latin typeface="Times New Roman"/>
                    <a:ea typeface="Times New Roman"/>
                  </a:rPr>
                  <a:t>, </a:t>
                </a:r>
                <a:r>
                  <a:rPr lang="sr-Cyrl-RS" sz="2800" i="1" dirty="0">
                    <a:effectLst/>
                    <a:latin typeface="Times New Roman"/>
                    <a:ea typeface="Calibri"/>
                  </a:rPr>
                  <a:t>С</a:t>
                </a:r>
                <a:r>
                  <a:rPr lang="en-US" sz="2800" i="1" baseline="-25000" dirty="0">
                    <a:effectLst/>
                    <a:latin typeface="Times New Roman"/>
                    <a:ea typeface="Calibri"/>
                  </a:rPr>
                  <a:t>x</a:t>
                </a:r>
                <a:r>
                  <a:rPr lang="sr-Cyrl-RS" sz="2800" i="1" baseline="-25000" dirty="0">
                    <a:effectLst/>
                    <a:latin typeface="Times New Roman"/>
                    <a:ea typeface="Calibri"/>
                  </a:rPr>
                  <a:t>+3</a:t>
                </a:r>
                <a:r>
                  <a:rPr lang="sr-Cyrl-RS" sz="2800" dirty="0">
                    <a:effectLst/>
                    <a:latin typeface="Times New Roman"/>
                    <a:ea typeface="Times New Roman"/>
                  </a:rPr>
                  <a:t>, итд.</a:t>
                </a:r>
                <a:endParaRPr lang="en-US" sz="2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57" t="-2160" r="-1057" b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536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685800"/>
                <a:ext cx="7498080" cy="5562600"/>
              </a:xfrm>
            </p:spPr>
            <p:txBody>
              <a:bodyPr>
                <a:normAutofit fontScale="70000" lnSpcReduction="20000"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800" b="1" i="1" dirty="0" err="1">
                    <a:solidFill>
                      <a:srgbClr val="31859C"/>
                    </a:solidFill>
                    <a:latin typeface="Times New Roman"/>
                    <a:ea typeface="Calibri"/>
                    <a:cs typeface="Times New Roman"/>
                  </a:rPr>
                  <a:t>M</a:t>
                </a:r>
                <a:r>
                  <a:rPr lang="en-US" sz="2800" b="1" i="1" baseline="-25000" dirty="0" err="1">
                    <a:solidFill>
                      <a:srgbClr val="31859C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x</a:t>
                </a:r>
                <a:r>
                  <a:rPr lang="sr-Cyrl-RS" sz="2800" dirty="0">
                    <a:solidFill>
                      <a:srgbClr val="31859C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 </a:t>
                </a:r>
                <a:r>
                  <a:rPr lang="sr-Cyrl-RS" sz="2800" dirty="0">
                    <a:effectLst/>
                    <a:latin typeface="Times New Roman"/>
                    <a:ea typeface="Calibri"/>
                    <a:cs typeface="Times New Roman"/>
                  </a:rPr>
                  <a:t>је збир бројева дисконтованих умрлих лица у току </a:t>
                </a:r>
                <a:r>
                  <a:rPr lang="sr-Cyrl-RS" sz="2800" i="1" dirty="0">
                    <a:effectLst/>
                    <a:latin typeface="Times New Roman"/>
                    <a:ea typeface="Calibri"/>
                    <a:cs typeface="Times New Roman"/>
                  </a:rPr>
                  <a:t>х</a:t>
                </a:r>
                <a:r>
                  <a:rPr lang="sr-Cyrl-RS" sz="2800" dirty="0">
                    <a:effectLst/>
                    <a:latin typeface="Times New Roman"/>
                    <a:ea typeface="Calibri"/>
                    <a:cs typeface="Times New Roman"/>
                  </a:rPr>
                  <a:t>+1, </a:t>
                </a:r>
                <a:r>
                  <a:rPr lang="sr-Cyrl-RS" sz="2800" i="1" dirty="0">
                    <a:effectLst/>
                    <a:latin typeface="Times New Roman"/>
                    <a:ea typeface="Calibri"/>
                    <a:cs typeface="Times New Roman"/>
                  </a:rPr>
                  <a:t>х</a:t>
                </a:r>
                <a:r>
                  <a:rPr lang="sr-Cyrl-RS" sz="2800" dirty="0">
                    <a:effectLst/>
                    <a:latin typeface="Times New Roman"/>
                    <a:ea typeface="Calibri"/>
                    <a:cs typeface="Times New Roman"/>
                  </a:rPr>
                  <a:t>+2, </a:t>
                </a:r>
                <a:r>
                  <a:rPr lang="sr-Cyrl-RS" sz="2800" i="1" dirty="0">
                    <a:effectLst/>
                    <a:latin typeface="Times New Roman"/>
                    <a:ea typeface="Calibri"/>
                    <a:cs typeface="Times New Roman"/>
                  </a:rPr>
                  <a:t>х</a:t>
                </a:r>
                <a:r>
                  <a:rPr lang="sr-Cyrl-RS" sz="2800" dirty="0">
                    <a:effectLst/>
                    <a:latin typeface="Times New Roman"/>
                    <a:ea typeface="Calibri"/>
                    <a:cs typeface="Times New Roman"/>
                  </a:rPr>
                  <a:t>+3,... година старости. Односно,</a:t>
                </a:r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𝑀</m:t>
                          </m:r>
                        </m:e>
                        <m:sub>
                          <m: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</m:sub>
                      </m:sSub>
                      <m:r>
                        <a:rPr lang="sr-Cyrl-RS" sz="2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𝐶</m:t>
                          </m:r>
                        </m:e>
                        <m:sub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</m:sub>
                      </m:sSub>
                      <m:r>
                        <a:rPr lang="sr-Cyrl-RS" sz="2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𝐶</m:t>
                          </m:r>
                        </m:e>
                        <m:sub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+1</m:t>
                          </m:r>
                        </m:sub>
                      </m:sSub>
                      <m:r>
                        <a:rPr lang="sr-Cyrl-RS" sz="2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𝐶</m:t>
                          </m:r>
                        </m:e>
                        <m:sub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+2</m:t>
                          </m:r>
                        </m:sub>
                      </m:sSub>
                      <m:r>
                        <a:rPr lang="sr-Cyrl-RS" sz="2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+…+</m:t>
                      </m:r>
                      <m:sSub>
                        <m:sSubPr>
                          <m:ctrlP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𝐶</m:t>
                          </m:r>
                        </m:e>
                        <m:sub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𝜔</m:t>
                          </m:r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sr-Cyrl-RS" sz="2800" dirty="0">
                    <a:effectLst/>
                    <a:latin typeface="Times New Roman"/>
                    <a:ea typeface="Times New Roman"/>
                    <a:cs typeface="Times New Roman"/>
                  </a:rPr>
                  <a:t>где </a:t>
                </a:r>
                <a14:m>
                  <m:oMath xmlns:m="http://schemas.openxmlformats.org/officeDocument/2006/math">
                    <m:r>
                      <a:rPr lang="sr-Cyrl-R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𝜔</m:t>
                    </m:r>
                  </m:oMath>
                </a14:m>
                <a:r>
                  <a:rPr lang="sr-Cyrl-RS" sz="2800" dirty="0">
                    <a:effectLst/>
                    <a:latin typeface="Times New Roman"/>
                    <a:ea typeface="Times New Roman"/>
                    <a:cs typeface="Times New Roman"/>
                  </a:rPr>
                  <a:t> означава најдубљу старост коју доживи посматрана група лица у таблицама.</a:t>
                </a:r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457200" indent="-4572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sr-Cyrl-RS" sz="2800" dirty="0">
                    <a:latin typeface="Times New Roman"/>
                    <a:ea typeface="Calibri"/>
                    <a:cs typeface="Times New Roman"/>
                  </a:rPr>
                  <a:t>Сада закључујемо да важи:</a:t>
                </a:r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𝑀</m:t>
                          </m:r>
                        </m:e>
                        <m:sub>
                          <m: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  <m: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+1</m:t>
                          </m:r>
                        </m:sub>
                      </m:sSub>
                      <m:r>
                        <a:rPr lang="sr-Cyrl-RS" sz="2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𝐶</m:t>
                          </m:r>
                        </m:e>
                        <m:sub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+1</m:t>
                          </m:r>
                        </m:sub>
                      </m:sSub>
                      <m:r>
                        <a:rPr lang="sr-Cyrl-RS" sz="2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𝐶</m:t>
                          </m:r>
                        </m:e>
                        <m:sub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+2</m:t>
                          </m:r>
                        </m:sub>
                      </m:sSub>
                      <m:r>
                        <a:rPr lang="sr-Cyrl-RS" sz="2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+…+</m:t>
                      </m:r>
                      <m:sSub>
                        <m:sSubPr>
                          <m:ctrlP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𝐶</m:t>
                          </m:r>
                        </m:e>
                        <m:sub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𝜔</m:t>
                          </m:r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sr-Cyrl-RS" sz="2800" dirty="0">
                    <a:effectLst/>
                    <a:latin typeface="Times New Roman"/>
                    <a:ea typeface="Times New Roman"/>
                    <a:cs typeface="Times New Roman"/>
                  </a:rPr>
                  <a:t>Одузимањем</a:t>
                </a:r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𝑀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sub>
                    </m:sSub>
                    <m:r>
                      <a:rPr lang="sr-Cyrl-RS" sz="2800" i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𝑀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+1</m:t>
                        </m:r>
                      </m:sub>
                    </m:sSub>
                    <m:r>
                      <a:rPr lang="sr-Cyrl-RS" sz="2800" i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sr-Cyrl-R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𝐶</m:t>
                        </m:r>
                      </m:e>
                      <m:sub>
                        <m:r>
                          <a:rPr lang="sr-Cyrl-R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sr-Cyrl-RS" sz="200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rPr>
                  <a:t>=&gt;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𝑀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sub>
                    </m:sSub>
                    <m:r>
                      <a:rPr lang="sr-Cyrl-RS" sz="2800" i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sr-Cyrl-R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𝐶</m:t>
                        </m:r>
                      </m:e>
                      <m:sub>
                        <m:r>
                          <a:rPr lang="sr-Cyrl-R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sub>
                    </m:sSub>
                    <m:r>
                      <a:rPr lang="sr-Cyrl-RS" sz="2800" i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𝑀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+1</m:t>
                        </m:r>
                      </m:sub>
                    </m:sSub>
                  </m:oMath>
                </a14:m>
                <a:r>
                  <a:rPr lang="sr-Cyrl-RS" sz="2000" dirty="0" smtClean="0">
                    <a:effectLst/>
                    <a:latin typeface="Calibri"/>
                    <a:ea typeface="Calibri"/>
                    <a:cs typeface="Times New Roman"/>
                  </a:rPr>
                  <a:t> </a:t>
                </a:r>
                <a:r>
                  <a:rPr lang="sr-Cyrl-RS" sz="20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и</a:t>
                </a:r>
                <a:endParaRPr lang="en-US" sz="2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0" marR="0" indent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𝑀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+1</m:t>
                          </m:r>
                        </m:sub>
                      </m:sSub>
                      <m:r>
                        <a:rPr lang="sr-Cyrl-RS" sz="2800" i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𝑀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</m:sub>
                      </m:sSub>
                      <m:r>
                        <a:rPr lang="sr-Cyrl-RS" sz="2800" i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685800"/>
                <a:ext cx="7498080" cy="5562600"/>
              </a:xfrm>
              <a:blipFill rotWithShape="1">
                <a:blip r:embed="rId2"/>
                <a:stretch>
                  <a:fillRect l="-894" r="-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536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457200"/>
                <a:ext cx="7498080" cy="5791200"/>
              </a:xfrm>
            </p:spPr>
            <p:txBody>
              <a:bodyPr>
                <a:normAutofit fontScale="70000" lnSpcReduction="20000"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800" b="1" i="1" dirty="0" smtClean="0">
                    <a:solidFill>
                      <a:srgbClr val="31859C"/>
                    </a:solidFill>
                    <a:latin typeface="Times New Roman"/>
                    <a:ea typeface="Calibri"/>
                    <a:cs typeface="Times New Roman"/>
                  </a:rPr>
                  <a:t>R</a:t>
                </a:r>
                <a:r>
                  <a:rPr lang="en-US" sz="2800" b="1" i="1" baseline="-25000" dirty="0">
                    <a:solidFill>
                      <a:srgbClr val="31859C"/>
                    </a:solidFill>
                    <a:latin typeface="Times New Roman"/>
                    <a:ea typeface="Calibri"/>
                    <a:cs typeface="Times New Roman"/>
                  </a:rPr>
                  <a:t>x</a:t>
                </a:r>
                <a:r>
                  <a:rPr lang="sr-Cyrl-RS" sz="2800" dirty="0">
                    <a:solidFill>
                      <a:srgbClr val="31859C"/>
                    </a:solidFill>
                    <a:latin typeface="Times New Roman"/>
                    <a:ea typeface="Calibri"/>
                    <a:cs typeface="Times New Roman"/>
                  </a:rPr>
                  <a:t>  </a:t>
                </a:r>
                <a:r>
                  <a:rPr lang="sr-Cyrl-RS" sz="2800" dirty="0">
                    <a:latin typeface="Times New Roman"/>
                    <a:ea typeface="Calibri"/>
                    <a:cs typeface="Times New Roman"/>
                  </a:rPr>
                  <a:t>је збир збирова дисконтованих умрлих лица почев од оних који су умрли у току (</a:t>
                </a:r>
                <a:r>
                  <a:rPr lang="sr-Cyrl-RS" sz="2800" i="1" dirty="0">
                    <a:latin typeface="Times New Roman"/>
                    <a:ea typeface="Calibri"/>
                    <a:cs typeface="Times New Roman"/>
                  </a:rPr>
                  <a:t>х</a:t>
                </a:r>
                <a:r>
                  <a:rPr lang="sr-Cyrl-RS" sz="2800" dirty="0">
                    <a:latin typeface="Times New Roman"/>
                    <a:ea typeface="Calibri"/>
                    <a:cs typeface="Times New Roman"/>
                  </a:rPr>
                  <a:t>+1) године старости. За израчунавање ових бројева важи све што је речено за израчунавање бројева </a:t>
                </a:r>
                <a:r>
                  <a:rPr lang="en-US" sz="2800" i="1" dirty="0" err="1">
                    <a:latin typeface="Times New Roman"/>
                    <a:ea typeface="Calibri"/>
                    <a:cs typeface="Times New Roman"/>
                  </a:rPr>
                  <a:t>N</a:t>
                </a:r>
                <a:r>
                  <a:rPr lang="en-US" sz="2800" i="1" baseline="-25000" dirty="0" err="1">
                    <a:latin typeface="Times New Roman"/>
                    <a:ea typeface="Calibri"/>
                    <a:cs typeface="Times New Roman"/>
                  </a:rPr>
                  <a:t>x</a:t>
                </a:r>
                <a:r>
                  <a:rPr lang="en-US" sz="2800" dirty="0">
                    <a:latin typeface="Times New Roman"/>
                    <a:ea typeface="Calibri"/>
                    <a:cs typeface="Times New Roman"/>
                  </a:rPr>
                  <a:t>, </a:t>
                </a:r>
                <a:r>
                  <a:rPr lang="en-US" sz="2800" i="1" dirty="0" err="1">
                    <a:latin typeface="Times New Roman"/>
                    <a:ea typeface="Calibri"/>
                    <a:cs typeface="Times New Roman"/>
                  </a:rPr>
                  <a:t>S</a:t>
                </a:r>
                <a:r>
                  <a:rPr lang="en-US" sz="2800" i="1" baseline="-25000" dirty="0" err="1">
                    <a:latin typeface="Times New Roman"/>
                    <a:ea typeface="Calibri"/>
                    <a:cs typeface="Times New Roman"/>
                  </a:rPr>
                  <a:t>x</a:t>
                </a:r>
                <a:r>
                  <a:rPr lang="en-US" sz="28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sr-Cyrl-RS" sz="2800" dirty="0">
                    <a:latin typeface="Times New Roman"/>
                    <a:ea typeface="Calibri"/>
                    <a:cs typeface="Times New Roman"/>
                  </a:rPr>
                  <a:t>и </a:t>
                </a:r>
                <a:r>
                  <a:rPr lang="en-US" sz="2800" i="1" dirty="0" err="1">
                    <a:latin typeface="Times New Roman"/>
                    <a:ea typeface="Calibri"/>
                    <a:cs typeface="Times New Roman"/>
                  </a:rPr>
                  <a:t>M</a:t>
                </a:r>
                <a:r>
                  <a:rPr lang="en-US" sz="2800" i="1" baseline="-25000" dirty="0" err="1">
                    <a:latin typeface="Times New Roman"/>
                    <a:ea typeface="Calibri"/>
                    <a:cs typeface="Times New Roman"/>
                  </a:rPr>
                  <a:t>x</a:t>
                </a:r>
                <a:r>
                  <a:rPr lang="sr-Cyrl-RS" sz="2800" dirty="0" smtClean="0">
                    <a:latin typeface="Times New Roman"/>
                    <a:ea typeface="Calibri"/>
                    <a:cs typeface="Times New Roman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sr-Cyrl-RS" sz="2600" dirty="0">
                    <a:latin typeface="Times New Roman"/>
                    <a:ea typeface="Calibri"/>
                    <a:cs typeface="Times New Roman"/>
                  </a:rPr>
                  <a:t>Према томе, </a:t>
                </a:r>
                <a:endParaRPr lang="en-US" sz="26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𝑅</m:t>
                          </m:r>
                        </m:e>
                        <m:sub>
                          <m:r>
                            <a:rPr lang="en-US" sz="2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</m:sub>
                      </m:sSub>
                      <m:r>
                        <a:rPr lang="sr-Cyrl-RS" sz="26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sr-Cyrl-RS" sz="2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𝑀</m:t>
                          </m:r>
                        </m:e>
                        <m:sub>
                          <m:r>
                            <a:rPr lang="sr-Cyrl-RS" sz="2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</m:sub>
                      </m:sSub>
                      <m:r>
                        <a:rPr lang="sr-Cyrl-RS" sz="26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sz="2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sr-Cyrl-RS" sz="2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𝑀</m:t>
                          </m:r>
                        </m:e>
                        <m:sub>
                          <m:r>
                            <a:rPr lang="sr-Cyrl-RS" sz="2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  <m:r>
                            <a:rPr lang="sr-Cyrl-RS" sz="2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+1</m:t>
                          </m:r>
                        </m:sub>
                      </m:sSub>
                      <m:r>
                        <a:rPr lang="sr-Cyrl-RS" sz="26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sz="2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sr-Cyrl-RS" sz="2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𝑀</m:t>
                          </m:r>
                        </m:e>
                        <m:sub>
                          <m:r>
                            <a:rPr lang="sr-Cyrl-RS" sz="2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  <m:r>
                            <a:rPr lang="sr-Cyrl-RS" sz="2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+2</m:t>
                          </m:r>
                        </m:sub>
                      </m:sSub>
                      <m:r>
                        <a:rPr lang="sr-Cyrl-RS" sz="26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+…+</m:t>
                      </m:r>
                      <m:sSub>
                        <m:sSubPr>
                          <m:ctrlPr>
                            <a:rPr lang="en-US" sz="2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sr-Cyrl-RS" sz="2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𝑀</m:t>
                          </m:r>
                        </m:e>
                        <m:sub>
                          <m:r>
                            <a:rPr lang="sr-Cyrl-RS" sz="2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𝜔</m:t>
                          </m:r>
                          <m:r>
                            <a:rPr lang="sr-Cyrl-RS" sz="2600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r>
                            <a:rPr lang="sr-Cyrl-RS" sz="2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sr-Cyrl-RS" sz="2600" dirty="0">
                    <a:effectLst/>
                    <a:latin typeface="Times New Roman"/>
                    <a:ea typeface="Times New Roman"/>
                    <a:cs typeface="Times New Roman"/>
                  </a:rPr>
                  <a:t>где  </a:t>
                </a:r>
                <a14:m>
                  <m:oMath xmlns:m="http://schemas.openxmlformats.org/officeDocument/2006/math">
                    <m:r>
                      <a:rPr lang="sr-Cyrl-RS" sz="2600" i="1">
                        <a:effectLst/>
                        <a:latin typeface="Cambria Math"/>
                        <a:ea typeface="Calibri"/>
                        <a:cs typeface="Times New Roman"/>
                      </a:rPr>
                      <m:t>𝜔</m:t>
                    </m:r>
                  </m:oMath>
                </a14:m>
                <a:r>
                  <a:rPr lang="sr-Cyrl-RS" sz="2600" dirty="0">
                    <a:effectLst/>
                    <a:latin typeface="Times New Roman"/>
                    <a:ea typeface="Times New Roman"/>
                    <a:cs typeface="Times New Roman"/>
                  </a:rPr>
                  <a:t> означава најдубљу старост коју доживи посматрана група лица.</a:t>
                </a:r>
                <a:endParaRPr lang="en-US" sz="26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sr-Cyrl-RS" sz="2600" dirty="0">
                    <a:effectLst/>
                    <a:latin typeface="Times New Roman"/>
                    <a:ea typeface="Times New Roman"/>
                    <a:cs typeface="Times New Roman"/>
                  </a:rPr>
                  <a:t>Даље важи:</a:t>
                </a:r>
                <a:endParaRPr lang="en-US" sz="26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𝑅</m:t>
                          </m:r>
                        </m:e>
                        <m:sub>
                          <m:r>
                            <a:rPr lang="en-US" sz="2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  <m:r>
                            <a:rPr lang="en-US" sz="2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+1</m:t>
                          </m:r>
                        </m:sub>
                      </m:sSub>
                      <m:r>
                        <a:rPr lang="sr-Cyrl-RS" sz="26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sr-Cyrl-RS" sz="2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𝑀</m:t>
                          </m:r>
                        </m:e>
                        <m:sub>
                          <m:r>
                            <a:rPr lang="sr-Cyrl-RS" sz="2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  <m:r>
                            <a:rPr lang="sr-Cyrl-RS" sz="2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+1</m:t>
                          </m:r>
                        </m:sub>
                      </m:sSub>
                      <m:r>
                        <a:rPr lang="sr-Cyrl-RS" sz="26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sz="2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sr-Cyrl-RS" sz="2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𝑀</m:t>
                          </m:r>
                        </m:e>
                        <m:sub>
                          <m:r>
                            <a:rPr lang="sr-Cyrl-RS" sz="2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  <m:r>
                            <a:rPr lang="sr-Cyrl-RS" sz="2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+2</m:t>
                          </m:r>
                        </m:sub>
                      </m:sSub>
                      <m:r>
                        <a:rPr lang="sr-Cyrl-RS" sz="26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+…+</m:t>
                      </m:r>
                      <m:sSub>
                        <m:sSubPr>
                          <m:ctrlPr>
                            <a:rPr lang="en-US" sz="2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sr-Cyrl-RS" sz="2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𝑀</m:t>
                          </m:r>
                        </m:e>
                        <m:sub>
                          <m:r>
                            <a:rPr lang="sr-Cyrl-RS" sz="2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𝜔</m:t>
                          </m:r>
                          <m:r>
                            <a:rPr lang="sr-Cyrl-RS" sz="2600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r>
                            <a:rPr lang="sr-Cyrl-RS" sz="2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sr-Cyrl-RS" sz="2600" dirty="0">
                    <a:effectLst/>
                    <a:latin typeface="Times New Roman"/>
                    <a:ea typeface="Calibri"/>
                    <a:cs typeface="Times New Roman"/>
                  </a:rPr>
                  <a:t>Одузимањем:</a:t>
                </a:r>
                <a:endParaRPr lang="en-US" sz="26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𝑅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sub>
                    </m:sSub>
                    <m:r>
                      <a:rPr lang="sr-Cyrl-RS" sz="2600" i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sSub>
                      <m:sSubPr>
                        <m:ctrlPr>
                          <a:rPr lang="en-US" sz="26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𝑅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  <m:r>
                          <a:rPr lang="en-US" sz="26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+1</m:t>
                        </m:r>
                      </m:sub>
                    </m:sSub>
                    <m:r>
                      <a:rPr lang="sr-Cyrl-RS" sz="2600" i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𝑀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sr-Cyrl-RS" sz="2600" dirty="0" smtClean="0">
                    <a:effectLst/>
                    <a:latin typeface="Calibri"/>
                    <a:ea typeface="Calibri"/>
                    <a:cs typeface="Times New Roman"/>
                  </a:rPr>
                  <a:t>=&gt;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𝑅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sub>
                    </m:sSub>
                    <m:r>
                      <a:rPr lang="sr-Cyrl-RS" sz="2600" i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𝑀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sub>
                    </m:sSub>
                    <m:r>
                      <a:rPr lang="sr-Cyrl-RS" sz="2600" i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sSub>
                      <m:sSubPr>
                        <m:ctrlPr>
                          <a:rPr lang="en-US" sz="26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𝑅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  <m:r>
                          <a:rPr lang="en-US" sz="26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+1</m:t>
                        </m:r>
                      </m:sub>
                    </m:sSub>
                  </m:oMath>
                </a14:m>
                <a:r>
                  <a:rPr lang="sr-Cyrl-RS" sz="2600" dirty="0" smtClean="0">
                    <a:effectLst/>
                    <a:latin typeface="Calibri"/>
                    <a:ea typeface="Calibri"/>
                    <a:cs typeface="Times New Roman"/>
                  </a:rPr>
                  <a:t>=&gt;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𝑅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  <m:r>
                          <a:rPr lang="en-US" sz="26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+1</m:t>
                        </m:r>
                      </m:sub>
                    </m:sSub>
                  </m:oMath>
                </a14:m>
                <a:r>
                  <a:rPr lang="sr-Cyrl-RS" sz="26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𝑅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sub>
                    </m:sSub>
                    <m:r>
                      <a:rPr lang="sr-Cyrl-RS" sz="2600" i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sSub>
                      <m:sSubPr>
                        <m:ctrlPr>
                          <a:rPr lang="en-US" sz="26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𝑀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sub>
                    </m:sSub>
                  </m:oMath>
                </a14:m>
                <a:endParaRPr lang="en-US" sz="26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sr-Cyrl-RS" sz="2600" dirty="0">
                    <a:effectLst/>
                    <a:latin typeface="Times New Roman"/>
                    <a:ea typeface="Calibri"/>
                    <a:cs typeface="Times New Roman"/>
                  </a:rPr>
                  <a:t>Између величина </a:t>
                </a:r>
                <a:r>
                  <a:rPr lang="en-US" sz="2600" i="1" dirty="0" err="1">
                    <a:effectLst/>
                    <a:latin typeface="Times New Roman"/>
                    <a:ea typeface="Calibri"/>
                    <a:cs typeface="Times New Roman"/>
                  </a:rPr>
                  <a:t>D</a:t>
                </a:r>
                <a:r>
                  <a:rPr lang="en-US" sz="2600" i="1" baseline="-25000" dirty="0" err="1">
                    <a:effectLst/>
                    <a:latin typeface="Times New Roman"/>
                    <a:ea typeface="Calibri"/>
                    <a:cs typeface="Times New Roman"/>
                  </a:rPr>
                  <a:t>x</a:t>
                </a:r>
                <a:r>
                  <a:rPr lang="en-US" sz="2600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sr-Cyrl-RS" sz="2600" dirty="0">
                    <a:effectLst/>
                    <a:latin typeface="Times New Roman"/>
                    <a:ea typeface="Calibri"/>
                    <a:cs typeface="Times New Roman"/>
                  </a:rPr>
                  <a:t>и  </a:t>
                </a:r>
                <a:r>
                  <a:rPr lang="en-US" sz="2600" i="1" dirty="0" err="1">
                    <a:effectLst/>
                    <a:latin typeface="Times New Roman"/>
                    <a:ea typeface="Calibri"/>
                    <a:cs typeface="Times New Roman"/>
                  </a:rPr>
                  <a:t>C</a:t>
                </a:r>
                <a:r>
                  <a:rPr lang="en-US" sz="2600" i="1" baseline="-25000" dirty="0" err="1">
                    <a:effectLst/>
                    <a:latin typeface="Times New Roman"/>
                    <a:ea typeface="Calibri"/>
                    <a:cs typeface="Times New Roman"/>
                  </a:rPr>
                  <a:t>x</a:t>
                </a:r>
                <a:r>
                  <a:rPr lang="en-US" sz="2600" dirty="0">
                    <a:effectLst/>
                    <a:latin typeface="Times New Roman"/>
                    <a:ea typeface="Calibri"/>
                    <a:cs typeface="Times New Roman"/>
                  </a:rPr>
                  <a:t>, </a:t>
                </a:r>
                <a:r>
                  <a:rPr lang="en-US" sz="2600" i="1" dirty="0" err="1">
                    <a:effectLst/>
                    <a:latin typeface="Times New Roman"/>
                    <a:ea typeface="Calibri"/>
                    <a:cs typeface="Times New Roman"/>
                  </a:rPr>
                  <a:t>N</a:t>
                </a:r>
                <a:r>
                  <a:rPr lang="en-US" sz="2600" i="1" baseline="-25000" dirty="0" err="1">
                    <a:effectLst/>
                    <a:latin typeface="Times New Roman"/>
                    <a:ea typeface="Calibri"/>
                    <a:cs typeface="Times New Roman"/>
                  </a:rPr>
                  <a:t>x</a:t>
                </a:r>
                <a:r>
                  <a:rPr lang="sr-Cyrl-RS" sz="2600" dirty="0">
                    <a:effectLst/>
                    <a:latin typeface="Times New Roman"/>
                    <a:ea typeface="Calibri"/>
                    <a:cs typeface="Times New Roman"/>
                  </a:rPr>
                  <a:t> и </a:t>
                </a:r>
                <a:r>
                  <a:rPr lang="en-US" sz="2600" i="1" dirty="0" err="1">
                    <a:effectLst/>
                    <a:latin typeface="Times New Roman"/>
                    <a:ea typeface="Calibri"/>
                    <a:cs typeface="Times New Roman"/>
                  </a:rPr>
                  <a:t>M</a:t>
                </a:r>
                <a:r>
                  <a:rPr lang="en-US" sz="2600" i="1" baseline="-25000" dirty="0" err="1">
                    <a:effectLst/>
                    <a:latin typeface="Times New Roman"/>
                    <a:ea typeface="Calibri"/>
                    <a:cs typeface="Times New Roman"/>
                  </a:rPr>
                  <a:t>x</a:t>
                </a:r>
                <a:r>
                  <a:rPr lang="en-US" sz="2600" dirty="0">
                    <a:effectLst/>
                    <a:latin typeface="Times New Roman"/>
                    <a:ea typeface="Calibri"/>
                    <a:cs typeface="Times New Roman"/>
                  </a:rPr>
                  <a:t>,</a:t>
                </a:r>
                <a:r>
                  <a:rPr lang="sr-Cyrl-RS" sz="2600" dirty="0">
                    <a:effectLst/>
                    <a:latin typeface="Times New Roman"/>
                    <a:ea typeface="Calibri"/>
                    <a:cs typeface="Times New Roman"/>
                  </a:rPr>
                  <a:t> постоји веза која нам помаже да, на пример, помоћу </a:t>
                </a:r>
                <a:r>
                  <a:rPr lang="en-US" sz="2600" i="1" dirty="0" err="1">
                    <a:effectLst/>
                    <a:latin typeface="Times New Roman"/>
                    <a:ea typeface="Calibri"/>
                    <a:cs typeface="Times New Roman"/>
                  </a:rPr>
                  <a:t>D</a:t>
                </a:r>
                <a:r>
                  <a:rPr lang="en-US" sz="2600" i="1" baseline="-25000" dirty="0" err="1">
                    <a:effectLst/>
                    <a:latin typeface="Times New Roman"/>
                    <a:ea typeface="Calibri"/>
                    <a:cs typeface="Times New Roman"/>
                  </a:rPr>
                  <a:t>x</a:t>
                </a:r>
                <a:r>
                  <a:rPr lang="sr-Cyrl-RS" sz="2600" dirty="0">
                    <a:effectLst/>
                    <a:latin typeface="Times New Roman"/>
                    <a:ea typeface="Calibri"/>
                    <a:cs typeface="Times New Roman"/>
                  </a:rPr>
                  <a:t> израчунамо </a:t>
                </a:r>
                <a:r>
                  <a:rPr lang="en-US" sz="2600" i="1" dirty="0" err="1">
                    <a:effectLst/>
                    <a:latin typeface="Times New Roman"/>
                    <a:ea typeface="Calibri"/>
                    <a:cs typeface="Times New Roman"/>
                  </a:rPr>
                  <a:t>C</a:t>
                </a:r>
                <a:r>
                  <a:rPr lang="en-US" sz="2600" i="1" baseline="-25000" dirty="0" err="1">
                    <a:effectLst/>
                    <a:latin typeface="Times New Roman"/>
                    <a:ea typeface="Calibri"/>
                    <a:cs typeface="Times New Roman"/>
                  </a:rPr>
                  <a:t>x</a:t>
                </a:r>
                <a:r>
                  <a:rPr lang="en-US" sz="2600" i="1" baseline="-25000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sr-Cyrl-RS" sz="2600" dirty="0">
                    <a:effectLst/>
                    <a:latin typeface="Times New Roman"/>
                    <a:ea typeface="Calibri"/>
                    <a:cs typeface="Times New Roman"/>
                  </a:rPr>
                  <a:t>или помоћу </a:t>
                </a:r>
                <a:r>
                  <a:rPr lang="en-US" sz="2600" i="1" dirty="0" err="1">
                    <a:effectLst/>
                    <a:latin typeface="Times New Roman"/>
                    <a:ea typeface="Calibri"/>
                    <a:cs typeface="Times New Roman"/>
                  </a:rPr>
                  <a:t>N</a:t>
                </a:r>
                <a:r>
                  <a:rPr lang="en-US" sz="2600" i="1" baseline="-25000" dirty="0" err="1">
                    <a:effectLst/>
                    <a:latin typeface="Times New Roman"/>
                    <a:ea typeface="Calibri"/>
                    <a:cs typeface="Times New Roman"/>
                  </a:rPr>
                  <a:t>x</a:t>
                </a:r>
                <a:r>
                  <a:rPr lang="sr-Cyrl-RS" sz="2600" dirty="0">
                    <a:effectLst/>
                    <a:latin typeface="Times New Roman"/>
                    <a:ea typeface="Calibri"/>
                    <a:cs typeface="Times New Roman"/>
                  </a:rPr>
                  <a:t>  да израчунамо </a:t>
                </a:r>
                <a:r>
                  <a:rPr lang="en-US" sz="2600" i="1" dirty="0" err="1">
                    <a:effectLst/>
                    <a:latin typeface="Times New Roman"/>
                    <a:ea typeface="Calibri"/>
                    <a:cs typeface="Times New Roman"/>
                  </a:rPr>
                  <a:t>M</a:t>
                </a:r>
                <a:r>
                  <a:rPr lang="en-US" sz="2600" i="1" baseline="-25000" dirty="0" err="1">
                    <a:effectLst/>
                    <a:latin typeface="Times New Roman"/>
                    <a:ea typeface="Calibri"/>
                    <a:cs typeface="Times New Roman"/>
                  </a:rPr>
                  <a:t>x</a:t>
                </a:r>
                <a:r>
                  <a:rPr lang="sr-Cyrl-RS" sz="2600" dirty="0" smtClean="0">
                    <a:effectLst/>
                    <a:latin typeface="Times New Roman"/>
                    <a:ea typeface="Calibri"/>
                    <a:cs typeface="Times New Roman"/>
                  </a:rPr>
                  <a:t>.</a:t>
                </a:r>
                <a:endParaRPr lang="en-US" sz="26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457200"/>
                <a:ext cx="7498080" cy="5791200"/>
              </a:xfrm>
              <a:blipFill rotWithShape="1">
                <a:blip r:embed="rId2"/>
                <a:stretch>
                  <a:fillRect l="-894" r="-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536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2800" b="1" dirty="0">
                <a:solidFill>
                  <a:srgbClr val="31849B"/>
                </a:solidFill>
                <a:effectLst/>
                <a:latin typeface="Times New Roman"/>
                <a:ea typeface="Calibri"/>
                <a:cs typeface="Times New Roman"/>
              </a:rPr>
              <a:t>ОБРАЧУН ТАРИФА У ОСИГУРАЊУ ЖИВОТА</a:t>
            </a:r>
            <a:r>
              <a:rPr lang="en-US" sz="2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US" sz="2000" dirty="0">
                <a:effectLst/>
                <a:latin typeface="Calibri"/>
                <a:ea typeface="Calibri"/>
                <a:cs typeface="Times New Roman"/>
              </a:rPr>
            </a:b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err="1">
                <a:latin typeface="Times New Roman"/>
                <a:ea typeface="Calibri"/>
                <a:cs typeface="Times New Roman"/>
              </a:rPr>
              <a:t>Осигураник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да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би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обезбедио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примање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ренте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до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краја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живота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или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за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период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по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жељи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може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да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уплати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осигуравајућој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компанији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ea typeface="Calibri"/>
                <a:cs typeface="Times New Roman"/>
              </a:rPr>
              <a:t>мизу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(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једнократну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премију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)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или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да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i="1" dirty="0" err="1" smtClean="0">
                <a:latin typeface="Times New Roman"/>
                <a:ea typeface="Calibri"/>
                <a:cs typeface="Times New Roman"/>
              </a:rPr>
              <a:t>премију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плаћа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у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ратама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. 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r>
              <a:rPr lang="sr-Cyrl-RS" sz="2800" dirty="0">
                <a:latin typeface="Times New Roman"/>
                <a:ea typeface="Calibri"/>
              </a:rPr>
              <a:t>Р</a:t>
            </a:r>
            <a:r>
              <a:rPr lang="en-US" sz="2800" dirty="0" err="1">
                <a:latin typeface="Times New Roman"/>
                <a:ea typeface="Calibri"/>
              </a:rPr>
              <a:t>ент</a:t>
            </a:r>
            <a:r>
              <a:rPr lang="sr-Cyrl-RS" sz="2800" dirty="0">
                <a:latin typeface="Times New Roman"/>
                <a:ea typeface="Calibri"/>
              </a:rPr>
              <a:t>у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која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је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везана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за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живот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једног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лица</a:t>
            </a:r>
            <a:r>
              <a:rPr lang="sr-Cyrl-RS" sz="2800" dirty="0">
                <a:latin typeface="Times New Roman"/>
                <a:ea typeface="Calibri"/>
              </a:rPr>
              <a:t> и коју  </a:t>
            </a:r>
            <a:r>
              <a:rPr lang="en-US" sz="2800" dirty="0" err="1">
                <a:latin typeface="Times New Roman"/>
                <a:ea typeface="Calibri"/>
              </a:rPr>
              <a:t>осигураник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прима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лично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називамо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i="1" dirty="0" err="1">
                <a:latin typeface="Times New Roman"/>
                <a:ea typeface="Calibri"/>
              </a:rPr>
              <a:t>личном</a:t>
            </a:r>
            <a:r>
              <a:rPr lang="en-US" sz="2800" i="1" dirty="0">
                <a:latin typeface="Times New Roman"/>
                <a:ea typeface="Calibri"/>
              </a:rPr>
              <a:t> </a:t>
            </a:r>
            <a:r>
              <a:rPr lang="en-US" sz="2800" i="1" dirty="0" err="1">
                <a:latin typeface="Times New Roman"/>
                <a:ea typeface="Calibri"/>
              </a:rPr>
              <a:t>рентом</a:t>
            </a:r>
            <a:r>
              <a:rPr lang="en-US" sz="2800" dirty="0">
                <a:latin typeface="Times New Roman"/>
                <a:ea typeface="Calibri"/>
              </a:rPr>
              <a:t>. </a:t>
            </a:r>
            <a:endParaRPr lang="sr-Cyrl-RS" sz="2800" dirty="0" smtClean="0">
              <a:latin typeface="Times New Roman"/>
              <a:ea typeface="Calibri"/>
            </a:endParaRPr>
          </a:p>
          <a:p>
            <a:pPr marL="82296" indent="0">
              <a:buNone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36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81000"/>
            <a:ext cx="7498080" cy="6324600"/>
          </a:xfrm>
        </p:spPr>
        <p:txBody>
          <a:bodyPr>
            <a:noAutofit/>
          </a:bodyPr>
          <a:lstStyle/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r-Cyrl-RS" sz="1800" dirty="0">
                <a:latin typeface="Times New Roman"/>
                <a:ea typeface="Calibri"/>
                <a:cs typeface="Times New Roman"/>
              </a:rPr>
              <a:t>Према трајању, р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ента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може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бити</a:t>
            </a:r>
            <a:r>
              <a:rPr lang="sr-Cyrl-RS" sz="1800" dirty="0">
                <a:latin typeface="Times New Roman"/>
                <a:ea typeface="Calibri"/>
                <a:cs typeface="Times New Roman"/>
              </a:rPr>
              <a:t>: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r-Cyrl-RS" sz="1800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привремена</a:t>
            </a:r>
            <a:r>
              <a:rPr lang="sr-Cyrl-RS" sz="1800" dirty="0" smtClean="0">
                <a:latin typeface="Times New Roman"/>
                <a:ea typeface="Calibri"/>
                <a:cs typeface="Times New Roman"/>
              </a:rPr>
              <a:t> (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временска</a:t>
            </a:r>
            <a:r>
              <a:rPr lang="sr-Cyrl-RS" sz="1800" dirty="0" smtClean="0">
                <a:latin typeface="Times New Roman"/>
                <a:ea typeface="Calibri"/>
                <a:cs typeface="Times New Roman"/>
              </a:rPr>
              <a:t>), </a:t>
            </a:r>
            <a:r>
              <a:rPr lang="en-US" sz="1800" dirty="0" err="1" smtClean="0">
                <a:latin typeface="Times New Roman"/>
                <a:ea typeface="Calibri"/>
                <a:cs typeface="Times New Roman"/>
              </a:rPr>
              <a:t>рент</a:t>
            </a:r>
            <a:r>
              <a:rPr lang="sr-Cyrl-RS" sz="1800" dirty="0" smtClean="0">
                <a:latin typeface="Times New Roman"/>
                <a:ea typeface="Calibri"/>
                <a:cs typeface="Times New Roman"/>
              </a:rPr>
              <a:t>а се прима</a:t>
            </a:r>
            <a:r>
              <a:rPr lang="en-US" sz="1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само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један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одређен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временски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период</a:t>
            </a:r>
            <a:r>
              <a:rPr lang="sr-Cyrl-RS" sz="1800" dirty="0">
                <a:latin typeface="Times New Roman"/>
                <a:ea typeface="Calibri"/>
                <a:cs typeface="Times New Roman"/>
              </a:rPr>
              <a:t>;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i="1" dirty="0" err="1">
                <a:solidFill>
                  <a:srgbClr val="31859C"/>
                </a:solidFill>
                <a:latin typeface="Times New Roman"/>
                <a:ea typeface="Calibri"/>
                <a:cs typeface="Times New Roman"/>
              </a:rPr>
              <a:t>доживотна</a:t>
            </a:r>
            <a:r>
              <a:rPr lang="sr-Cyrl-RS" sz="1800" dirty="0">
                <a:latin typeface="Times New Roman"/>
                <a:ea typeface="Calibri"/>
                <a:cs typeface="Times New Roman"/>
              </a:rPr>
              <a:t>, </a:t>
            </a:r>
            <a:r>
              <a:rPr lang="sr-Cyrl-RS" sz="1800" dirty="0" smtClean="0">
                <a:latin typeface="Times New Roman"/>
                <a:ea typeface="Calibri"/>
                <a:cs typeface="Times New Roman"/>
              </a:rPr>
              <a:t>рента се прима</a:t>
            </a:r>
            <a:r>
              <a:rPr lang="en-US" sz="1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доживотно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до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краја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живота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осигураног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лица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.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800" dirty="0">
                <a:latin typeface="Times New Roman"/>
                <a:ea typeface="Calibri"/>
                <a:cs typeface="Times New Roman"/>
              </a:rPr>
              <a:t>Према почетку примања рента може бити: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i="1" dirty="0" err="1">
                <a:solidFill>
                  <a:srgbClr val="31859C"/>
                </a:solidFill>
                <a:latin typeface="Times New Roman"/>
                <a:ea typeface="Calibri"/>
                <a:cs typeface="Times New Roman"/>
              </a:rPr>
              <a:t>непосредн</a:t>
            </a:r>
            <a:r>
              <a:rPr lang="sr-Cyrl-RS" sz="1800" i="1" dirty="0">
                <a:solidFill>
                  <a:srgbClr val="31859C"/>
                </a:solidFill>
                <a:latin typeface="Times New Roman"/>
                <a:ea typeface="Calibri"/>
                <a:cs typeface="Times New Roman"/>
              </a:rPr>
              <a:t>а</a:t>
            </a:r>
            <a:r>
              <a:rPr lang="sr-Cyrl-RS" sz="1800" dirty="0">
                <a:latin typeface="Times New Roman"/>
                <a:ea typeface="Calibri"/>
                <a:cs typeface="Times New Roman"/>
              </a:rPr>
              <a:t>, уколико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почиње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да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тече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одмах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по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закључењу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/>
            </a:r>
            <a:br>
              <a:rPr lang="en-US" sz="1800" dirty="0">
                <a:latin typeface="Times New Roman"/>
                <a:ea typeface="Calibri"/>
                <a:cs typeface="Times New Roman"/>
              </a:rPr>
            </a:br>
            <a:r>
              <a:rPr lang="en-US" sz="1800" dirty="0" err="1">
                <a:latin typeface="Times New Roman"/>
                <a:ea typeface="Calibri"/>
                <a:cs typeface="Times New Roman"/>
              </a:rPr>
              <a:t>осигурања</a:t>
            </a:r>
            <a:r>
              <a:rPr lang="sr-Cyrl-RS" sz="1800" dirty="0">
                <a:latin typeface="Times New Roman"/>
                <a:ea typeface="Calibri"/>
                <a:cs typeface="Times New Roman"/>
              </a:rPr>
              <a:t>;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800" i="1" dirty="0" err="1">
                <a:solidFill>
                  <a:srgbClr val="31859C"/>
                </a:solidFill>
                <a:latin typeface="Times New Roman"/>
                <a:ea typeface="Calibri"/>
                <a:cs typeface="Times New Roman"/>
              </a:rPr>
              <a:t>одложена</a:t>
            </a:r>
            <a:r>
              <a:rPr lang="sr-Cyrl-RS" sz="1800" dirty="0">
                <a:latin typeface="Times New Roman"/>
                <a:ea typeface="Calibri"/>
                <a:cs typeface="Times New Roman"/>
              </a:rPr>
              <a:t>,  у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ко</a:t>
            </a:r>
            <a:r>
              <a:rPr lang="sr-Cyrl-RS" sz="1800" dirty="0">
                <a:latin typeface="Times New Roman"/>
                <a:ea typeface="Calibri"/>
                <a:cs typeface="Times New Roman"/>
              </a:rPr>
              <a:t>лико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од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дана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закључивања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осигурања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до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почетка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примања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ренте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протекне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неко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одређено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време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(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одложеност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)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r-Cyrl-RS" sz="1800" dirty="0">
                <a:latin typeface="Times New Roman"/>
                <a:ea typeface="Calibri"/>
                <a:cs typeface="Times New Roman"/>
              </a:rPr>
              <a:t>Према начину примања рента може бити: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i="1" dirty="0" err="1">
                <a:solidFill>
                  <a:srgbClr val="31859C"/>
                </a:solidFill>
                <a:latin typeface="Times New Roman"/>
                <a:ea typeface="Calibri"/>
                <a:cs typeface="Times New Roman"/>
              </a:rPr>
              <a:t>декурзивна</a:t>
            </a:r>
            <a:r>
              <a:rPr lang="sr-Cyrl-RS" sz="1800" dirty="0">
                <a:latin typeface="Times New Roman"/>
                <a:ea typeface="Calibri"/>
                <a:cs typeface="Times New Roman"/>
              </a:rPr>
              <a:t>, када се рента прима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крајем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године</a:t>
            </a:r>
            <a:r>
              <a:rPr lang="sr-Cyrl-RS" sz="1800" dirty="0">
                <a:latin typeface="Times New Roman"/>
                <a:ea typeface="Calibri"/>
                <a:cs typeface="Times New Roman"/>
              </a:rPr>
              <a:t>, и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800" i="1" dirty="0" err="1">
                <a:solidFill>
                  <a:srgbClr val="31859C"/>
                </a:solidFill>
                <a:latin typeface="Times New Roman"/>
                <a:ea typeface="Calibri"/>
                <a:cs typeface="Times New Roman"/>
              </a:rPr>
              <a:t>антиципативна</a:t>
            </a:r>
            <a:r>
              <a:rPr lang="sr-Cyrl-RS" sz="1800" dirty="0">
                <a:latin typeface="Times New Roman"/>
                <a:ea typeface="Calibri"/>
                <a:cs typeface="Times New Roman"/>
              </a:rPr>
              <a:t>, када се прима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почетком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године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.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r-Cyrl-RS" sz="1800" dirty="0">
                <a:latin typeface="Times New Roman"/>
                <a:ea typeface="Calibri"/>
                <a:cs typeface="Times New Roman"/>
              </a:rPr>
              <a:t>Према </a:t>
            </a:r>
            <a:r>
              <a:rPr lang="sr-Cyrl-RS" sz="1800" dirty="0" smtClean="0">
                <a:latin typeface="Times New Roman"/>
                <a:ea typeface="Calibri"/>
                <a:cs typeface="Times New Roman"/>
              </a:rPr>
              <a:t>висин</a:t>
            </a:r>
            <a:r>
              <a:rPr lang="sr-Cyrl-RS" sz="1800" dirty="0">
                <a:latin typeface="Times New Roman"/>
                <a:ea typeface="Calibri"/>
                <a:cs typeface="Times New Roman"/>
              </a:rPr>
              <a:t>и</a:t>
            </a:r>
            <a:r>
              <a:rPr lang="sr-Cyrl-RS" sz="1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sr-Cyrl-RS" sz="1800" dirty="0">
                <a:latin typeface="Times New Roman"/>
                <a:ea typeface="Calibri"/>
                <a:cs typeface="Times New Roman"/>
              </a:rPr>
              <a:t>износа у којима се врши исплата, рента може бити: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r-Cyrl-RS" sz="1800" i="1" dirty="0">
                <a:solidFill>
                  <a:srgbClr val="31859C"/>
                </a:solidFill>
                <a:latin typeface="Times New Roman"/>
                <a:ea typeface="Calibri"/>
                <a:cs typeface="Times New Roman"/>
              </a:rPr>
              <a:t>стална</a:t>
            </a:r>
            <a:r>
              <a:rPr lang="sr-Cyrl-RS" sz="1800" dirty="0">
                <a:latin typeface="Times New Roman"/>
                <a:ea typeface="Calibri"/>
                <a:cs typeface="Times New Roman"/>
              </a:rPr>
              <a:t>, и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sr-Cyrl-RS" sz="1800" i="1" dirty="0">
                <a:solidFill>
                  <a:srgbClr val="31859C"/>
                </a:solidFill>
                <a:latin typeface="Times New Roman"/>
                <a:ea typeface="Calibri"/>
                <a:cs typeface="Times New Roman"/>
              </a:rPr>
              <a:t>променљива</a:t>
            </a:r>
            <a:r>
              <a:rPr lang="sr-Cyrl-RS" sz="1800" dirty="0" smtClean="0">
                <a:latin typeface="Times New Roman"/>
                <a:ea typeface="Calibri"/>
                <a:cs typeface="Times New Roman"/>
              </a:rPr>
              <a:t>.</a:t>
            </a:r>
            <a:endParaRPr lang="en-US" sz="18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536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144592"/>
              </p:ext>
            </p:extLst>
          </p:nvPr>
        </p:nvGraphicFramePr>
        <p:xfrm>
          <a:off x="2667000" y="228600"/>
          <a:ext cx="4140463" cy="599389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374266"/>
                <a:gridCol w="1382872"/>
                <a:gridCol w="1383325"/>
              </a:tblGrid>
              <a:tr h="15001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Осигурава се:</a:t>
                      </a:r>
                      <a:endParaRPr lang="en-US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919" marR="48919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ЛИЧНА РЕНТА (вишекратни износ)</a:t>
                      </a:r>
                      <a:endParaRPr lang="en-US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919" marR="48919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КАПИТАЛ</a:t>
                      </a:r>
                      <a:endParaRPr lang="en-US" sz="8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(једнократни износ)</a:t>
                      </a:r>
                      <a:endParaRPr lang="en-US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919" marR="48919" marT="0" marB="0"/>
                </a:tc>
              </a:tr>
              <a:tr h="15001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Уплатом:</a:t>
                      </a:r>
                      <a:endParaRPr lang="en-US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919" marR="48919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502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МИЗЕ</a:t>
                      </a:r>
                      <a:endParaRPr lang="en-US" sz="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(једнократни износ)</a:t>
                      </a:r>
                      <a:endParaRPr lang="en-US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919" marR="48919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sr-Cyrl-RS" sz="9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Непосредна доживотна рента</a:t>
                      </a:r>
                      <a:endParaRPr lang="en-US" sz="8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sr-Cyrl-RS" sz="9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Одложена доживотна рента</a:t>
                      </a:r>
                      <a:endParaRPr lang="en-US" sz="8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sr-Cyrl-RS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Непосредна привремена рента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sr-Cyrl-RS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Одложена привремена рента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919" marR="48919" marT="0" marB="0"/>
                </a:tc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r-Cyrl-RS" sz="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Осигурање </a:t>
                      </a:r>
                      <a:r>
                        <a:rPr lang="sr-Cyrl-RS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капитала за случај смрти:</a:t>
                      </a:r>
                      <a:endParaRPr lang="en-US" sz="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sr-Cyrl-RS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доживотно</a:t>
                      </a:r>
                      <a:endParaRPr lang="en-US" sz="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sr-Cyrl-RS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одложено</a:t>
                      </a:r>
                      <a:endParaRPr lang="en-US" sz="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sr-Cyrl-RS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привремено</a:t>
                      </a:r>
                      <a:endParaRPr lang="en-US" sz="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sr-Cyrl-RS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одложено и привремено</a:t>
                      </a:r>
                      <a:endParaRPr lang="en-US" sz="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r-Cyrl-RS" sz="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Осигурање </a:t>
                      </a:r>
                      <a:r>
                        <a:rPr lang="sr-Cyrl-RS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капитала за случај доживљења</a:t>
                      </a:r>
                      <a:endParaRPr lang="en-US" sz="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r-Cyrl-RS" sz="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Мешовито </a:t>
                      </a:r>
                      <a:r>
                        <a:rPr lang="sr-Cyrl-RS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осигурање капитала</a:t>
                      </a:r>
                      <a:endParaRPr lang="en-US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919" marR="48919" marT="0" marB="0"/>
                </a:tc>
              </a:tr>
              <a:tr h="28503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ПРЕМИЈЕ</a:t>
                      </a:r>
                      <a:endParaRPr lang="en-US" sz="8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(вишекратни износ)</a:t>
                      </a:r>
                      <a:endParaRPr lang="en-US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919" marR="48919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r-Cyrl-RS" sz="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Премија </a:t>
                      </a:r>
                      <a:r>
                        <a:rPr lang="sr-Cyrl-RS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 плаћа доживотно</a:t>
                      </a:r>
                      <a:endParaRPr lang="en-US" sz="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sr-Cyrl-RS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рента се прима непосредно и доживотно</a:t>
                      </a:r>
                      <a:endParaRPr lang="en-US" sz="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sr-Cyrl-RS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рента се прима одложено и доживотно</a:t>
                      </a:r>
                      <a:endParaRPr lang="en-US" sz="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r-Cyrl-RS" sz="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Премија </a:t>
                      </a:r>
                      <a:r>
                        <a:rPr lang="sr-Cyrl-RS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 плаћа привремено</a:t>
                      </a:r>
                      <a:endParaRPr lang="en-US" sz="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sr-Cyrl-RS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рента се прима непосредно и доживотно</a:t>
                      </a:r>
                      <a:endParaRPr lang="en-US" sz="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sr-Cyrl-RS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рента се прима привремено</a:t>
                      </a:r>
                      <a:endParaRPr lang="en-US" sz="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sr-Cyrl-RS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рента се прима одложено и привремено</a:t>
                      </a:r>
                      <a:endParaRPr lang="en-US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919" marR="48919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r-Cyrl-RS" sz="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Премија </a:t>
                      </a:r>
                      <a:r>
                        <a:rPr lang="sr-Cyrl-RS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 плаћа доживотно</a:t>
                      </a:r>
                      <a:endParaRPr lang="en-US" sz="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sr-Cyrl-RS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непосредно осигурање капитала</a:t>
                      </a:r>
                      <a:endParaRPr lang="en-US" sz="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sr-Cyrl-RS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одложено осигурање капитала</a:t>
                      </a:r>
                      <a:endParaRPr lang="en-US" sz="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r-Cyrl-RS" sz="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Премија </a:t>
                      </a:r>
                      <a:r>
                        <a:rPr lang="sr-Cyrl-RS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 плаћа привремено</a:t>
                      </a:r>
                      <a:endParaRPr lang="en-US" sz="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sr-Cyrl-RS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доживотно осигурање капитала за случај смрти</a:t>
                      </a:r>
                      <a:endParaRPr lang="en-US" sz="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sr-Cyrl-RS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привремено осигурање капитала за случај смрти</a:t>
                      </a:r>
                      <a:endParaRPr lang="en-US" sz="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sr-Cyrl-RS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привремено осигурање капитала за случај доживљења</a:t>
                      </a:r>
                      <a:endParaRPr lang="en-US" sz="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sr-Cyrl-RS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мешовито осигурање капитала</a:t>
                      </a:r>
                      <a:endParaRPr lang="en-US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919" marR="4891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36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2800" b="1" dirty="0">
                <a:solidFill>
                  <a:srgbClr val="31859C"/>
                </a:solidFill>
                <a:effectLst/>
                <a:latin typeface="Times New Roman"/>
                <a:ea typeface="Calibri"/>
                <a:cs typeface="Times New Roman"/>
              </a:rPr>
              <a:t>Осигурање личне ренте уплатом мизе</a:t>
            </a:r>
            <a:r>
              <a:rPr lang="en-US" sz="2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US" sz="2000" dirty="0">
                <a:effectLst/>
                <a:latin typeface="Calibri"/>
                <a:ea typeface="Calibri"/>
                <a:cs typeface="Times New Roman"/>
              </a:rPr>
            </a:b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2800" i="1" dirty="0">
                <a:solidFill>
                  <a:srgbClr val="31859C"/>
                </a:solidFill>
                <a:latin typeface="Times New Roman"/>
                <a:ea typeface="Calibri"/>
                <a:cs typeface="Times New Roman"/>
              </a:rPr>
              <a:t>Миза</a:t>
            </a:r>
            <a:r>
              <a:rPr lang="sr-Cyrl-RS" sz="2800" dirty="0">
                <a:solidFill>
                  <a:srgbClr val="31859C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је </a:t>
            </a:r>
            <a:r>
              <a:rPr lang="sr-Cyrl-RS" sz="2800" dirty="0" smtClean="0">
                <a:latin typeface="Times New Roman"/>
                <a:ea typeface="Calibri"/>
                <a:cs typeface="Times New Roman"/>
              </a:rPr>
              <a:t>једнократна премија коју 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осигураник треба да уплати осигуравајућем друштву, да би у будућности, на основу тако уплаћене мизе, примао ренту (као вишекратни износ) или капитал (као једнократни износ).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36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33400"/>
            <a:ext cx="7498080" cy="5715000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sr-Cyrl-RS" sz="2800" b="1" dirty="0">
                <a:solidFill>
                  <a:srgbClr val="31859C"/>
                </a:solidFill>
                <a:latin typeface="Times New Roman"/>
                <a:ea typeface="Calibri"/>
                <a:cs typeface="Times New Roman"/>
              </a:rPr>
              <a:t>Непосредна доживотна рента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82296" indent="0" algn="just">
              <a:buNone/>
            </a:pPr>
            <a:r>
              <a:rPr lang="sr-Cyrl-RS" sz="2800" dirty="0" smtClean="0">
                <a:latin typeface="Times New Roman"/>
                <a:ea typeface="Calibri"/>
              </a:rPr>
              <a:t>Непосредна доживотна рента </a:t>
            </a:r>
            <a:r>
              <a:rPr lang="sr-Cyrl-RS" sz="2800" dirty="0">
                <a:latin typeface="Times New Roman"/>
                <a:ea typeface="Calibri"/>
              </a:rPr>
              <a:t>је таква рента коју осигураник прима од дана осигурања па до краја свог живота. </a:t>
            </a:r>
            <a:endParaRPr lang="sr-Cyrl-RS" sz="2800" dirty="0" smtClean="0">
              <a:latin typeface="Times New Roman"/>
              <a:ea typeface="Calibri"/>
            </a:endParaRPr>
          </a:p>
          <a:p>
            <a:pPr marL="0" marR="0" indent="0" algn="just">
              <a:spcAft>
                <a:spcPts val="1000"/>
              </a:spcAft>
              <a:buNone/>
            </a:pPr>
            <a:r>
              <a:rPr lang="sr-Cyrl-RS" sz="2800" dirty="0">
                <a:latin typeface="Times New Roman"/>
                <a:ea typeface="Calibri"/>
                <a:cs typeface="Times New Roman"/>
              </a:rPr>
              <a:t>а) </a:t>
            </a:r>
            <a:r>
              <a:rPr lang="sr-Cyrl-RS" sz="2800" i="1" dirty="0">
                <a:latin typeface="Times New Roman"/>
                <a:ea typeface="Calibri"/>
                <a:cs typeface="Times New Roman"/>
              </a:rPr>
              <a:t>Антиципативна рента 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(рента почетком године</a:t>
            </a:r>
            <a:r>
              <a:rPr lang="sr-Cyrl-RS" sz="2800" dirty="0" smtClean="0">
                <a:latin typeface="Times New Roman"/>
                <a:ea typeface="Calibri"/>
                <a:cs typeface="Times New Roman"/>
              </a:rPr>
              <a:t>)</a:t>
            </a: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r-Cyrl-RS" sz="2000" dirty="0" smtClean="0">
                <a:latin typeface="Times New Roman"/>
                <a:ea typeface="Calibri"/>
                <a:cs typeface="Times New Roman"/>
              </a:rPr>
              <a:t>Општи случај: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err="1">
                <a:latin typeface="Times New Roman"/>
                <a:ea typeface="Calibri"/>
                <a:cs typeface="Times New Roman"/>
              </a:rPr>
              <a:t>Колико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ће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износити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нето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миза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коју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треба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да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уплати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лице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старо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i="1" dirty="0">
                <a:latin typeface="Times New Roman"/>
                <a:ea typeface="Calibri"/>
                <a:cs typeface="Times New Roman"/>
              </a:rPr>
              <a:t>x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година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да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би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по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основу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уплате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примило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годишњу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ренту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од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i="1" dirty="0">
                <a:latin typeface="Times New Roman"/>
                <a:ea typeface="Calibri"/>
                <a:cs typeface="Times New Roman"/>
              </a:rPr>
              <a:t>R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динара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почетком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сваке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године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непосредно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од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дана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осигурања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до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краја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живота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?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1000"/>
              </a:spcAft>
              <a:buNone/>
            </a:pP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36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2800" b="1" dirty="0" smtClean="0">
                <a:solidFill>
                  <a:srgbClr val="31849B"/>
                </a:solidFill>
                <a:effectLst/>
                <a:latin typeface="Times New Roman"/>
                <a:ea typeface="Calibri"/>
                <a:cs typeface="Times New Roman"/>
              </a:rPr>
              <a:t>ОСИГУРАЊЕ НА ДВА ЖИВОТА</a:t>
            </a:r>
            <a:r>
              <a:rPr lang="en-US" sz="2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US" sz="2000" dirty="0">
                <a:effectLst/>
                <a:latin typeface="Calibri"/>
                <a:ea typeface="Calibri"/>
                <a:cs typeface="Times New Roman"/>
              </a:rPr>
            </a:b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29200"/>
          </a:xfrm>
        </p:spPr>
        <p:txBody>
          <a:bodyPr>
            <a:normAutofit/>
          </a:bodyPr>
          <a:lstStyle/>
          <a:p>
            <a:endParaRPr lang="sr-Cyrl-R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Код ове врсте осигурања исплата осигуране суме зависи од дужине живота два осигурана лица (муж и жена, родитељ и дете, брат и сестра и сл.)</a:t>
            </a:r>
          </a:p>
          <a:p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Уколико имамо </a:t>
            </a:r>
            <a:r>
              <a:rPr lang="en-US" sz="2400" i="1" dirty="0">
                <a:latin typeface="Times New Roman"/>
                <a:ea typeface="Calibri"/>
                <a:cs typeface="Times New Roman"/>
              </a:rPr>
              <a:t>l</a:t>
            </a:r>
            <a:r>
              <a:rPr lang="en-US" sz="2400" i="1" baseline="-25000" dirty="0">
                <a:latin typeface="Times New Roman"/>
                <a:ea typeface="Calibri"/>
                <a:cs typeface="Times New Roman"/>
              </a:rPr>
              <a:t>x </a:t>
            </a:r>
            <a:r>
              <a:rPr lang="sr-Cyrl-RS" sz="2400" i="1" baseline="-25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лица старих </a:t>
            </a:r>
            <a:r>
              <a:rPr lang="sr-Cyrl-RS" sz="2600" i="1" dirty="0" smtClean="0"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година и</a:t>
            </a:r>
            <a:r>
              <a:rPr lang="sr-Latn-R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/>
                <a:ea typeface="Calibri"/>
                <a:cs typeface="Times New Roman"/>
              </a:rPr>
              <a:t>l</a:t>
            </a:r>
            <a:r>
              <a:rPr lang="sr-Latn-RS" sz="2800" i="1" baseline="-25000" dirty="0">
                <a:latin typeface="Times New Roman"/>
                <a:ea typeface="Calibri"/>
                <a:cs typeface="Times New Roman"/>
              </a:rPr>
              <a:t>y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лица старих </a:t>
            </a:r>
            <a:r>
              <a:rPr lang="sr-Latn-RS" sz="26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 година можемо формирати </a:t>
            </a:r>
            <a:r>
              <a:rPr lang="en-US" sz="2800" i="1" dirty="0" smtClean="0">
                <a:latin typeface="Times New Roman"/>
                <a:ea typeface="Calibri"/>
                <a:cs typeface="Times New Roman"/>
              </a:rPr>
              <a:t>l</a:t>
            </a:r>
            <a:r>
              <a:rPr lang="en-US" sz="2800" i="1" baseline="-25000" dirty="0" smtClean="0">
                <a:latin typeface="Times New Roman"/>
                <a:ea typeface="Calibri"/>
                <a:cs typeface="Times New Roman"/>
              </a:rPr>
              <a:t>x</a:t>
            </a:r>
            <a:r>
              <a:rPr lang="en-US" sz="2400" i="1" dirty="0">
                <a:latin typeface="Times New Roman"/>
                <a:ea typeface="Calibri"/>
                <a:cs typeface="Times New Roman"/>
              </a:rPr>
              <a:t> l</a:t>
            </a:r>
            <a:r>
              <a:rPr lang="sr-Latn-RS" sz="2400" i="1" baseline="-25000" dirty="0" smtClean="0">
                <a:latin typeface="Times New Roman"/>
                <a:ea typeface="Calibri"/>
                <a:cs typeface="Times New Roman"/>
              </a:rPr>
              <a:t>y</a:t>
            </a:r>
            <a:r>
              <a:rPr lang="sr-Cyrl-R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парова.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7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457200"/>
            <a:ext cx="7498080" cy="5791200"/>
          </a:xfrm>
        </p:spPr>
        <p:txBody>
          <a:bodyPr>
            <a:normAutofit fontScale="92500" lnSpcReduction="10000"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2800" dirty="0">
                <a:latin typeface="Times New Roman"/>
                <a:ea typeface="Calibri"/>
                <a:cs typeface="Times New Roman"/>
              </a:rPr>
              <a:t>Означимо са </a:t>
            </a:r>
            <a:r>
              <a:rPr lang="en-GB" sz="28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Times New Roman"/>
              </a:rPr>
              <a:t>a</a:t>
            </a:r>
            <a:r>
              <a:rPr lang="sr-Cyrl-RS" sz="2800" b="1" i="1" baseline="-25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Times New Roman"/>
              </a:rPr>
              <a:t>x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 нето мизу за 1 динар ове ренте и претпоставимо да ће </a:t>
            </a:r>
            <a:r>
              <a:rPr lang="en-GB" sz="2800" i="1" dirty="0">
                <a:latin typeface="Times New Roman"/>
                <a:ea typeface="Calibri"/>
                <a:cs typeface="Times New Roman"/>
              </a:rPr>
              <a:t>l</a:t>
            </a:r>
            <a:r>
              <a:rPr lang="sr-Cyrl-RS" sz="2800" i="1" baseline="-25000" dirty="0">
                <a:latin typeface="Times New Roman"/>
                <a:ea typeface="Calibri"/>
                <a:cs typeface="Times New Roman"/>
              </a:rPr>
              <a:t>x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 лица старих </a:t>
            </a:r>
            <a:r>
              <a:rPr lang="sr-Cyrl-RS" sz="2800" i="1" dirty="0">
                <a:latin typeface="Times New Roman"/>
                <a:ea typeface="Calibri"/>
                <a:cs typeface="Times New Roman"/>
              </a:rPr>
              <a:t>x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 година осигурати ренту од по 1 динар. Осигуравајућа компанија ће примити од </a:t>
            </a:r>
            <a:r>
              <a:rPr lang="en-GB" sz="2800" i="1" dirty="0">
                <a:latin typeface="Times New Roman"/>
                <a:ea typeface="Calibri"/>
                <a:cs typeface="Times New Roman"/>
              </a:rPr>
              <a:t>l</a:t>
            </a:r>
            <a:r>
              <a:rPr lang="sr-Cyrl-RS" sz="2800" i="1" baseline="-25000" dirty="0">
                <a:latin typeface="Times New Roman"/>
                <a:ea typeface="Calibri"/>
                <a:cs typeface="Times New Roman"/>
              </a:rPr>
              <a:t>x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 лица старих </a:t>
            </a:r>
            <a:r>
              <a:rPr lang="sr-Cyrl-RS" sz="2800" i="1" dirty="0">
                <a:latin typeface="Times New Roman"/>
                <a:ea typeface="Calibri"/>
                <a:cs typeface="Times New Roman"/>
              </a:rPr>
              <a:t>x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 година </a:t>
            </a:r>
            <a:r>
              <a:rPr lang="en-GB" sz="2800" i="1" dirty="0">
                <a:latin typeface="Times New Roman"/>
                <a:ea typeface="Calibri"/>
                <a:cs typeface="Times New Roman"/>
              </a:rPr>
              <a:t>l</a:t>
            </a:r>
            <a:r>
              <a:rPr lang="sr-Cyrl-RS" sz="2800" i="1" baseline="-25000" dirty="0">
                <a:latin typeface="Times New Roman"/>
                <a:ea typeface="Calibri"/>
                <a:cs typeface="Times New Roman"/>
              </a:rPr>
              <a:t>x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sr-Cyrl-RS" sz="2800" dirty="0">
                <a:latin typeface="Times New Roman"/>
                <a:ea typeface="Calibri"/>
                <a:cs typeface="Times New Roman"/>
                <a:sym typeface="Symbol"/>
              </a:rPr>
              <a:t></a:t>
            </a:r>
            <a:r>
              <a:rPr lang="sr-Cyrl-RS" sz="28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GB" sz="2800" i="1" dirty="0">
                <a:latin typeface="Times New Roman"/>
                <a:ea typeface="Calibri"/>
                <a:cs typeface="Times New Roman"/>
              </a:rPr>
              <a:t>a</a:t>
            </a:r>
            <a:r>
              <a:rPr lang="sr-Cyrl-RS" sz="2800" i="1" baseline="-25000" dirty="0">
                <a:latin typeface="Times New Roman"/>
                <a:ea typeface="Calibri"/>
                <a:cs typeface="Times New Roman"/>
              </a:rPr>
              <a:t>x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 динара, а исплатити: 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2800" dirty="0">
                <a:latin typeface="Times New Roman"/>
                <a:ea typeface="Calibri"/>
                <a:cs typeface="Times New Roman"/>
              </a:rPr>
              <a:t>Почетком 1. године </a:t>
            </a:r>
            <a:r>
              <a:rPr lang="en-GB" sz="2800" i="1" dirty="0">
                <a:latin typeface="Times New Roman"/>
                <a:ea typeface="Calibri"/>
                <a:cs typeface="Times New Roman"/>
              </a:rPr>
              <a:t>l</a:t>
            </a:r>
            <a:r>
              <a:rPr lang="sr-Cyrl-RS" sz="2800" i="1" baseline="-25000" dirty="0">
                <a:latin typeface="Times New Roman"/>
                <a:ea typeface="Calibri"/>
                <a:cs typeface="Times New Roman"/>
              </a:rPr>
              <a:t>x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sr-Cyrl-RS" sz="2800" dirty="0" smtClean="0">
                <a:latin typeface="Times New Roman"/>
                <a:ea typeface="Calibri"/>
                <a:cs typeface="Times New Roman"/>
                <a:sym typeface="Symbol"/>
              </a:rPr>
              <a:t></a:t>
            </a:r>
            <a:r>
              <a:rPr lang="sr-Cyrl-RS" sz="2800" dirty="0" smtClean="0">
                <a:latin typeface="Times New Roman"/>
                <a:ea typeface="Calibri"/>
                <a:cs typeface="Times New Roman"/>
              </a:rPr>
              <a:t>1 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динар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2800" dirty="0">
                <a:latin typeface="Times New Roman"/>
                <a:ea typeface="Calibri"/>
                <a:cs typeface="Times New Roman"/>
              </a:rPr>
              <a:t>Почетком 2. године </a:t>
            </a:r>
            <a:r>
              <a:rPr lang="en-GB" sz="2800" i="1" dirty="0">
                <a:latin typeface="Times New Roman"/>
                <a:ea typeface="Calibri"/>
                <a:cs typeface="Times New Roman"/>
              </a:rPr>
              <a:t>l</a:t>
            </a:r>
            <a:r>
              <a:rPr lang="sr-Cyrl-RS" sz="2800" i="1" baseline="-25000" dirty="0" smtClean="0">
                <a:latin typeface="Times New Roman"/>
                <a:ea typeface="Calibri"/>
                <a:cs typeface="Times New Roman"/>
              </a:rPr>
              <a:t>x+</a:t>
            </a:r>
            <a:r>
              <a:rPr lang="sr-Cyrl-RS" sz="2800" baseline="-25000" dirty="0" smtClean="0">
                <a:latin typeface="Times New Roman"/>
                <a:ea typeface="Calibri"/>
                <a:cs typeface="Times New Roman"/>
              </a:rPr>
              <a:t>1</a:t>
            </a:r>
            <a:r>
              <a:rPr lang="sr-Cyrl-R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sr-Cyrl-RS" sz="2800" dirty="0" smtClean="0">
                <a:latin typeface="Times New Roman"/>
                <a:ea typeface="Calibri"/>
                <a:cs typeface="Times New Roman"/>
                <a:sym typeface="Symbol"/>
              </a:rPr>
              <a:t></a:t>
            </a:r>
            <a:r>
              <a:rPr lang="sr-Cyrl-RS" sz="2800" dirty="0" smtClean="0">
                <a:latin typeface="Times New Roman"/>
                <a:ea typeface="Calibri"/>
                <a:cs typeface="Times New Roman"/>
              </a:rPr>
              <a:t>1динар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2800" dirty="0">
                <a:latin typeface="Times New Roman"/>
                <a:ea typeface="Calibri"/>
                <a:cs typeface="Times New Roman"/>
              </a:rPr>
              <a:t>Почетком 3. године </a:t>
            </a:r>
            <a:r>
              <a:rPr lang="en-GB" sz="2800" i="1" dirty="0">
                <a:latin typeface="Times New Roman"/>
                <a:ea typeface="Calibri"/>
                <a:cs typeface="Times New Roman"/>
              </a:rPr>
              <a:t>l</a:t>
            </a:r>
            <a:r>
              <a:rPr lang="sr-Cyrl-RS" sz="2800" i="1" baseline="-25000" dirty="0">
                <a:latin typeface="Times New Roman"/>
                <a:ea typeface="Calibri"/>
                <a:cs typeface="Times New Roman"/>
              </a:rPr>
              <a:t>x</a:t>
            </a:r>
            <a:r>
              <a:rPr lang="sr-Cyrl-RS" sz="2800" baseline="-25000" dirty="0">
                <a:latin typeface="Times New Roman"/>
                <a:ea typeface="Calibri"/>
                <a:cs typeface="Times New Roman"/>
              </a:rPr>
              <a:t>+2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  </a:t>
            </a:r>
            <a:r>
              <a:rPr lang="sr-Cyrl-RS" sz="2800" dirty="0" smtClean="0">
                <a:latin typeface="Times New Roman"/>
                <a:ea typeface="Calibri"/>
                <a:cs typeface="Times New Roman"/>
                <a:sym typeface="Symbol"/>
              </a:rPr>
              <a:t></a:t>
            </a:r>
            <a:r>
              <a:rPr lang="sr-Cyrl-RS" sz="2800" dirty="0" smtClean="0">
                <a:latin typeface="Times New Roman"/>
                <a:ea typeface="Calibri"/>
                <a:cs typeface="Times New Roman"/>
              </a:rPr>
              <a:t>1 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динар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2800" dirty="0">
                <a:latin typeface="Times New Roman"/>
                <a:ea typeface="Calibri"/>
                <a:cs typeface="Times New Roman"/>
              </a:rPr>
              <a:t>...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36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33400"/>
            <a:ext cx="7498080" cy="5715000"/>
          </a:xfrm>
        </p:spPr>
        <p:txBody>
          <a:bodyPr>
            <a:norm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2600" dirty="0">
                <a:latin typeface="Times New Roman"/>
                <a:ea typeface="Calibri"/>
                <a:cs typeface="Times New Roman"/>
              </a:rPr>
              <a:t>Пошто све уплате, према принципу еквиваленције, морају бити једнаке свим исплатама, сведеним на рок „данас“, тада </a:t>
            </a:r>
            <a:r>
              <a:rPr lang="sr-Cyrl-RS" sz="2600" dirty="0" smtClean="0">
                <a:latin typeface="Times New Roman"/>
                <a:ea typeface="Calibri"/>
                <a:cs typeface="Times New Roman"/>
              </a:rPr>
              <a:t>следи: </a:t>
            </a:r>
            <a:endParaRPr lang="sr-Cyrl-RS" sz="2800" dirty="0">
              <a:effectLst/>
              <a:latin typeface="Times New Roman"/>
              <a:ea typeface="Calibri"/>
              <a:cs typeface="Times New Roman"/>
            </a:endParaRPr>
          </a:p>
          <a:p>
            <a:pPr marL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endParaRPr lang="sr-Cyrl-RS" sz="2000" dirty="0" smtClean="0">
              <a:latin typeface="Times New Roman"/>
              <a:ea typeface="Calibri"/>
              <a:cs typeface="Times New Roman"/>
            </a:endParaRPr>
          </a:p>
          <a:p>
            <a:pPr marL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latin typeface="Times New Roman"/>
                <a:ea typeface="Calibri"/>
                <a:cs typeface="Times New Roman"/>
              </a:rPr>
              <a:t>A</a:t>
            </a:r>
            <a:r>
              <a:rPr lang="sr-Cyrl-RS" sz="2000" dirty="0">
                <a:latin typeface="Times New Roman"/>
                <a:ea typeface="Calibri"/>
                <a:cs typeface="Times New Roman"/>
              </a:rPr>
              <a:t>ко се једначина подели са </a:t>
            </a:r>
            <a:r>
              <a:rPr lang="en-US" sz="2000" i="1" dirty="0" err="1">
                <a:latin typeface="Times New Roman"/>
                <a:ea typeface="Calibri"/>
                <a:cs typeface="Times New Roman"/>
              </a:rPr>
              <a:t>r</a:t>
            </a:r>
            <a:r>
              <a:rPr lang="en-US" sz="2000" i="1" baseline="30000" dirty="0" err="1">
                <a:latin typeface="Times New Roman"/>
                <a:ea typeface="Calibri"/>
                <a:cs typeface="Times New Roman"/>
              </a:rPr>
              <a:t>x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sr-Cyrl-RS" sz="2000" dirty="0">
                <a:latin typeface="Times New Roman"/>
                <a:ea typeface="Calibri"/>
                <a:cs typeface="Times New Roman"/>
              </a:rPr>
              <a:t>добијамо: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endParaRPr lang="en-US" sz="2000" dirty="0">
              <a:effectLst/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000" dirty="0">
              <a:effectLst/>
              <a:latin typeface="Calibri"/>
              <a:ea typeface="Calibri"/>
              <a:cs typeface="Times New Roman"/>
            </a:endParaRP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6667" t="29647" r="64071" b="61695"/>
          <a:stretch/>
        </p:blipFill>
        <p:spPr bwMode="auto">
          <a:xfrm>
            <a:off x="3540826" y="2286000"/>
            <a:ext cx="2926080" cy="822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/>
          <a:srcRect l="17484" t="38308" r="56409" b="47871"/>
          <a:stretch/>
        </p:blipFill>
        <p:spPr bwMode="auto">
          <a:xfrm>
            <a:off x="3505200" y="3657600"/>
            <a:ext cx="3383280" cy="1188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2"/>
          <a:srcRect l="21327" t="51752" r="68870" b="39456"/>
          <a:stretch/>
        </p:blipFill>
        <p:spPr bwMode="auto">
          <a:xfrm>
            <a:off x="4318066" y="5181600"/>
            <a:ext cx="1371600" cy="731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8536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457200"/>
                <a:ext cx="7498080" cy="5791200"/>
              </a:xfrm>
            </p:spPr>
            <p:txBody>
              <a:bodyPr>
                <a:normAutofit fontScale="92500"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sr-Cyrl-RS" sz="2800" dirty="0">
                    <a:latin typeface="Times New Roman"/>
                    <a:ea typeface="Calibri"/>
                    <a:cs typeface="Times New Roman"/>
                  </a:rPr>
                  <a:t>Следи да је нето миза за 1 динар ове ренте:</a:t>
                </a:r>
                <a:endParaRPr lang="en-US" sz="2000" dirty="0">
                  <a:latin typeface="Calibri"/>
                  <a:ea typeface="Calibri"/>
                  <a:cs typeface="Times New Roman"/>
                </a:endParaRP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sr-Cyrl-RS" sz="2800" b="1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𝒂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𝒙</m:t>
                          </m:r>
                        </m:sub>
                      </m:sSub>
                      <m:r>
                        <a:rPr lang="sr-Cyrl-RS" sz="2800" b="1" i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chemeClr val="accent3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latin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sr-Cyrl-RS" sz="2800" b="1" i="1">
                                  <a:solidFill>
                                    <a:schemeClr val="accent3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sr-Cyrl-RS" sz="2800" b="1" i="1">
                                  <a:solidFill>
                                    <a:schemeClr val="accent3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chemeClr val="accent3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latin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sr-Cyrl-RS" sz="2800" b="1" i="1">
                                  <a:solidFill>
                                    <a:schemeClr val="accent3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sr-Cyrl-RS" sz="2800" b="1" i="1">
                                  <a:solidFill>
                                    <a:schemeClr val="accent3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sr-Cyrl-RS" sz="26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sr-Cyrl-RS" sz="2800" dirty="0">
                    <a:latin typeface="Times New Roman"/>
                    <a:ea typeface="Calibri"/>
                    <a:cs typeface="Times New Roman"/>
                  </a:rPr>
                  <a:t>Н</a:t>
                </a:r>
                <a:r>
                  <a:rPr lang="sr-Cyrl-RS" sz="2800" dirty="0" smtClean="0">
                    <a:latin typeface="Times New Roman"/>
                    <a:ea typeface="Calibri"/>
                    <a:cs typeface="Times New Roman"/>
                  </a:rPr>
                  <a:t>ето </a:t>
                </a:r>
                <a:r>
                  <a:rPr lang="sr-Cyrl-RS" sz="2800" dirty="0">
                    <a:latin typeface="Times New Roman"/>
                    <a:ea typeface="Calibri"/>
                    <a:cs typeface="Times New Roman"/>
                  </a:rPr>
                  <a:t>миза за </a:t>
                </a:r>
                <a:r>
                  <a:rPr lang="en-US" sz="2800" i="1" dirty="0">
                    <a:latin typeface="Times New Roman"/>
                    <a:ea typeface="Calibri"/>
                    <a:cs typeface="Times New Roman"/>
                  </a:rPr>
                  <a:t>R</a:t>
                </a:r>
                <a:r>
                  <a:rPr lang="en-US" sz="28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sr-Cyrl-RS" sz="2800" dirty="0">
                    <a:latin typeface="Times New Roman"/>
                    <a:ea typeface="Calibri"/>
                    <a:cs typeface="Times New Roman"/>
                  </a:rPr>
                  <a:t>динара непосредне личне ренте биће:</a:t>
                </a:r>
                <a:endParaRPr lang="en-US" sz="2000" dirty="0">
                  <a:latin typeface="Calibri"/>
                  <a:ea typeface="Calibri"/>
                  <a:cs typeface="Times New Roman"/>
                </a:endParaRP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𝑴</m:t>
                      </m:r>
                      <m:r>
                        <a:rPr lang="en-US" sz="2800" b="1" i="1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𝑹</m:t>
                      </m:r>
                      <m:r>
                        <a:rPr lang="en-US" sz="2800" b="1" i="1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sr-Cyrl-RS" sz="26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sr-Cyrl-RS" sz="2800" b="1" dirty="0">
                    <a:solidFill>
                      <a:srgbClr val="31859C"/>
                    </a:solidFill>
                    <a:latin typeface="Times New Roman"/>
                    <a:ea typeface="Calibri"/>
                    <a:cs typeface="Times New Roman"/>
                  </a:rPr>
                  <a:t>Пример</a:t>
                </a:r>
                <a:r>
                  <a:rPr lang="sr-Cyrl-RS" sz="2800" dirty="0">
                    <a:latin typeface="Times New Roman"/>
                    <a:ea typeface="Calibri"/>
                    <a:cs typeface="Times New Roman"/>
                  </a:rPr>
                  <a:t>:</a:t>
                </a:r>
                <a:endParaRPr lang="en-US" sz="2000" dirty="0"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sr-Cyrl-RS" sz="2800" dirty="0">
                    <a:latin typeface="Times New Roman"/>
                    <a:ea typeface="Calibri"/>
                    <a:cs typeface="Times New Roman"/>
                  </a:rPr>
                  <a:t>Лице старо 40 година осигурало је </a:t>
                </a:r>
                <a:r>
                  <a:rPr lang="sr-Cyrl-RS" sz="2800" u="sng" dirty="0">
                    <a:latin typeface="Times New Roman"/>
                    <a:ea typeface="Calibri"/>
                    <a:cs typeface="Times New Roman"/>
                  </a:rPr>
                  <a:t>ренту</a:t>
                </a:r>
                <a:r>
                  <a:rPr lang="sr-Cyrl-RS" sz="2800" dirty="0">
                    <a:latin typeface="Times New Roman"/>
                    <a:ea typeface="Calibri"/>
                    <a:cs typeface="Times New Roman"/>
                  </a:rPr>
                  <a:t> од 20.000 дин коју ће да </a:t>
                </a:r>
                <a:r>
                  <a:rPr lang="sr-Cyrl-RS" sz="2800" u="sng" dirty="0">
                    <a:latin typeface="Times New Roman"/>
                    <a:ea typeface="Calibri"/>
                    <a:cs typeface="Times New Roman"/>
                  </a:rPr>
                  <a:t>прима од дана осигурања докле год је живо</a:t>
                </a:r>
                <a:r>
                  <a:rPr lang="sr-Cyrl-RS" sz="2800" dirty="0">
                    <a:latin typeface="Times New Roman"/>
                    <a:ea typeface="Calibri"/>
                    <a:cs typeface="Times New Roman"/>
                  </a:rPr>
                  <a:t>. Колику ће </a:t>
                </a:r>
                <a:r>
                  <a:rPr lang="sr-Cyrl-RS" sz="2800" u="sng" dirty="0">
                    <a:latin typeface="Times New Roman"/>
                    <a:ea typeface="Calibri"/>
                    <a:cs typeface="Times New Roman"/>
                  </a:rPr>
                  <a:t>нето мизу </a:t>
                </a:r>
                <a:r>
                  <a:rPr lang="sr-Cyrl-RS" sz="2800" dirty="0">
                    <a:latin typeface="Times New Roman"/>
                    <a:ea typeface="Calibri"/>
                    <a:cs typeface="Times New Roman"/>
                  </a:rPr>
                  <a:t>лице уплатити за ово осигурање, ако је рента </a:t>
                </a:r>
                <a:r>
                  <a:rPr lang="sr-Cyrl-RS" sz="2800" u="sng" dirty="0">
                    <a:latin typeface="Times New Roman"/>
                    <a:ea typeface="Calibri"/>
                    <a:cs typeface="Times New Roman"/>
                  </a:rPr>
                  <a:t>антиципативна</a:t>
                </a:r>
                <a:r>
                  <a:rPr lang="sr-Cyrl-RS" sz="2800" dirty="0">
                    <a:latin typeface="Times New Roman"/>
                    <a:ea typeface="Calibri"/>
                    <a:cs typeface="Times New Roman"/>
                  </a:rPr>
                  <a:t>?</a:t>
                </a:r>
                <a:endParaRPr lang="en-US" sz="2000" dirty="0">
                  <a:latin typeface="Calibri"/>
                  <a:ea typeface="Calibri"/>
                  <a:cs typeface="Times New Roman"/>
                </a:endParaRPr>
              </a:p>
              <a:p>
                <a:pPr marL="82296" indent="0">
                  <a:buNone/>
                </a:pPr>
                <a:endParaRPr lang="en-US" sz="2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457200"/>
                <a:ext cx="7498080" cy="5791200"/>
              </a:xfrm>
              <a:blipFill rotWithShape="1">
                <a:blip r:embed="rId2"/>
                <a:stretch>
                  <a:fillRect l="-1463" t="-526" r="-1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536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457200"/>
            <a:ext cx="7498080" cy="5791200"/>
          </a:xfrm>
        </p:spPr>
        <p:txBody>
          <a:bodyPr>
            <a:normAutofit fontScale="92500" lnSpcReduction="20000"/>
          </a:bodyPr>
          <a:lstStyle/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r-Cyrl-RS" sz="2800" dirty="0">
                <a:latin typeface="Times New Roman"/>
                <a:ea typeface="Calibri"/>
                <a:cs typeface="Times New Roman"/>
              </a:rPr>
              <a:t>б) </a:t>
            </a:r>
            <a:r>
              <a:rPr lang="sr-Cyrl-RS" sz="2800" i="1" dirty="0">
                <a:latin typeface="Times New Roman"/>
                <a:ea typeface="Calibri"/>
                <a:cs typeface="Times New Roman"/>
              </a:rPr>
              <a:t>Декурзивна рента 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(рента крајем године)</a:t>
            </a:r>
            <a:endParaRPr lang="en-US" sz="2800" dirty="0"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r-Cyrl-RS" sz="2800" dirty="0">
                <a:latin typeface="Times New Roman"/>
                <a:ea typeface="Calibri"/>
                <a:cs typeface="Times New Roman"/>
              </a:rPr>
              <a:t>Полазимо од општег случаја:</a:t>
            </a:r>
            <a:endParaRPr lang="en-US" sz="2800" dirty="0">
              <a:latin typeface="Calibri"/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err="1">
                <a:latin typeface="Times New Roman"/>
                <a:ea typeface="Calibri"/>
                <a:cs typeface="Times New Roman"/>
              </a:rPr>
              <a:t>Колико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ће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износити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нето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миза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коју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треба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да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уплати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лице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старо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i="1" dirty="0">
                <a:latin typeface="Times New Roman"/>
                <a:ea typeface="Calibri"/>
                <a:cs typeface="Times New Roman"/>
              </a:rPr>
              <a:t>x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година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да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би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по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основу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уплате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примило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годишњу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ренту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од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i="1" dirty="0">
                <a:latin typeface="Times New Roman"/>
                <a:ea typeface="Calibri"/>
                <a:cs typeface="Times New Roman"/>
              </a:rPr>
              <a:t>R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динара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крајем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сваке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године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непосредно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од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дана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осигурања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до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краја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живота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?</a:t>
            </a:r>
            <a:endParaRPr lang="sr-Cyrl-RS" sz="2800" dirty="0" smtClean="0">
              <a:latin typeface="Times New Roman"/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2800" dirty="0">
                <a:latin typeface="Times New Roman"/>
                <a:ea typeface="Calibri"/>
                <a:cs typeface="Times New Roman"/>
              </a:rPr>
              <a:t>Означимо са </a:t>
            </a:r>
            <a:r>
              <a:rPr lang="en-GB" sz="28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Times New Roman"/>
              </a:rPr>
              <a:t>a</a:t>
            </a:r>
            <a:r>
              <a:rPr lang="sr-Cyrl-RS" sz="28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Times New Roman"/>
              </a:rPr>
              <a:t>'</a:t>
            </a:r>
            <a:r>
              <a:rPr lang="sr-Cyrl-RS" sz="2800" b="1" i="1" baseline="-25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Times New Roman"/>
              </a:rPr>
              <a:t>x</a:t>
            </a:r>
            <a:r>
              <a:rPr lang="sr-Cyrl-R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нето мизу за 1 динар ове ренте. Укупна примања од </a:t>
            </a:r>
            <a:r>
              <a:rPr lang="en-GB" sz="2800" i="1" dirty="0">
                <a:latin typeface="Times New Roman"/>
                <a:ea typeface="Calibri"/>
                <a:cs typeface="Times New Roman"/>
              </a:rPr>
              <a:t>l</a:t>
            </a:r>
            <a:r>
              <a:rPr lang="sr-Cyrl-RS" sz="2800" i="1" baseline="-25000" dirty="0">
                <a:latin typeface="Times New Roman"/>
                <a:ea typeface="Calibri"/>
                <a:cs typeface="Times New Roman"/>
              </a:rPr>
              <a:t>x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 лица старих </a:t>
            </a:r>
            <a:r>
              <a:rPr lang="sr-Cyrl-RS" sz="2800" i="1" dirty="0">
                <a:latin typeface="Times New Roman"/>
                <a:ea typeface="Calibri"/>
                <a:cs typeface="Times New Roman"/>
              </a:rPr>
              <a:t>x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 година су </a:t>
            </a:r>
            <a:r>
              <a:rPr lang="en-GB" sz="2800" i="1" dirty="0">
                <a:latin typeface="Times New Roman"/>
                <a:ea typeface="Calibri"/>
                <a:cs typeface="Times New Roman"/>
              </a:rPr>
              <a:t>l</a:t>
            </a:r>
            <a:r>
              <a:rPr lang="sr-Cyrl-RS" sz="2800" i="1" baseline="-25000" dirty="0">
                <a:latin typeface="Times New Roman"/>
                <a:ea typeface="Calibri"/>
                <a:cs typeface="Times New Roman"/>
              </a:rPr>
              <a:t>x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sr-Cyrl-RS" sz="2800" dirty="0">
                <a:latin typeface="Times New Roman"/>
                <a:ea typeface="Calibri"/>
                <a:cs typeface="Times New Roman"/>
                <a:sym typeface="Symbol"/>
              </a:rPr>
              <a:t></a:t>
            </a:r>
            <a:r>
              <a:rPr lang="sr-Cyrl-RS" sz="28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GB" sz="2800" i="1" dirty="0">
                <a:latin typeface="Times New Roman"/>
                <a:ea typeface="Calibri"/>
                <a:cs typeface="Times New Roman"/>
              </a:rPr>
              <a:t>a</a:t>
            </a:r>
            <a:r>
              <a:rPr lang="sr-Cyrl-RS" sz="2800" i="1" dirty="0">
                <a:latin typeface="Times New Roman"/>
                <a:ea typeface="Calibri"/>
                <a:cs typeface="Times New Roman"/>
              </a:rPr>
              <a:t>'</a:t>
            </a:r>
            <a:r>
              <a:rPr lang="sr-Cyrl-RS" sz="2800" i="1" baseline="-25000" dirty="0">
                <a:latin typeface="Times New Roman"/>
                <a:ea typeface="Calibri"/>
                <a:cs typeface="Times New Roman"/>
              </a:rPr>
              <a:t>x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 динара. </a:t>
            </a:r>
            <a:endParaRPr lang="en-US" sz="2800" dirty="0" smtClean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536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33400"/>
            <a:ext cx="7498080" cy="5715000"/>
          </a:xfrm>
        </p:spPr>
        <p:txBody>
          <a:bodyPr>
            <a:norm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2800" dirty="0">
                <a:latin typeface="Times New Roman"/>
                <a:ea typeface="Calibri"/>
                <a:cs typeface="Times New Roman"/>
              </a:rPr>
              <a:t>Све уплате морају бити једнаке свим исплатама сведеним на исти рок, па је</a:t>
            </a:r>
            <a:r>
              <a:rPr lang="sr-Cyrl-RS" sz="2800" dirty="0" smtClean="0">
                <a:latin typeface="Times New Roman"/>
                <a:ea typeface="Calibri"/>
                <a:cs typeface="Times New Roman"/>
              </a:rPr>
              <a:t>: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endParaRPr lang="sr-Cyrl-RS" sz="2800" dirty="0" smtClean="0">
              <a:latin typeface="Times New Roman"/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2000" dirty="0">
                <a:latin typeface="Times New Roman"/>
                <a:ea typeface="Calibri"/>
                <a:cs typeface="Times New Roman"/>
              </a:rPr>
              <a:t>Дељењем са </a:t>
            </a:r>
            <a:r>
              <a:rPr lang="en-US" sz="2000" i="1" dirty="0" err="1">
                <a:latin typeface="Times New Roman"/>
                <a:ea typeface="Calibri"/>
                <a:cs typeface="Times New Roman"/>
              </a:rPr>
              <a:t>r</a:t>
            </a:r>
            <a:r>
              <a:rPr lang="en-US" sz="2000" i="1" baseline="30000" dirty="0" err="1">
                <a:latin typeface="Times New Roman"/>
                <a:ea typeface="Calibri"/>
                <a:cs typeface="Times New Roman"/>
              </a:rPr>
              <a:t>x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sr-Cyrl-RS" sz="2000" dirty="0">
                <a:latin typeface="Times New Roman"/>
                <a:ea typeface="Calibri"/>
                <a:cs typeface="Times New Roman"/>
              </a:rPr>
              <a:t>добићемо</a:t>
            </a:r>
            <a:r>
              <a:rPr lang="sr-Cyrl-RS" sz="2000" dirty="0" smtClean="0">
                <a:latin typeface="Times New Roman"/>
                <a:ea typeface="Calibri"/>
                <a:cs typeface="Times New Roman"/>
              </a:rPr>
              <a:t>: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endParaRPr lang="en-US" sz="1600" dirty="0">
              <a:latin typeface="Calibri"/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endParaRPr lang="sr-Cyrl-RS" sz="2000" dirty="0" smtClean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2000" dirty="0">
                <a:latin typeface="Times New Roman"/>
                <a:ea typeface="Calibri"/>
                <a:cs typeface="Times New Roman"/>
              </a:rPr>
              <a:t>Заменом у ознакама</a:t>
            </a:r>
            <a:r>
              <a:rPr lang="sr-Cyrl-RS" sz="2000" dirty="0" smtClean="0">
                <a:latin typeface="Times New Roman"/>
                <a:ea typeface="Calibri"/>
                <a:cs typeface="Times New Roman"/>
              </a:rPr>
              <a:t>: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1022" t="38513" r="38555" b="51615"/>
          <a:stretch/>
        </p:blipFill>
        <p:spPr bwMode="auto">
          <a:xfrm>
            <a:off x="3809999" y="1981200"/>
            <a:ext cx="3017520" cy="914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/>
          <a:srcRect l="39423" t="54732" r="37179" b="34721"/>
          <a:stretch/>
        </p:blipFill>
        <p:spPr bwMode="auto">
          <a:xfrm>
            <a:off x="3124199" y="3429000"/>
            <a:ext cx="3566160" cy="1005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/>
          <a:srcRect l="38942" t="23090" r="37180" b="65508"/>
          <a:stretch/>
        </p:blipFill>
        <p:spPr bwMode="auto">
          <a:xfrm>
            <a:off x="3627119" y="4800599"/>
            <a:ext cx="3200400" cy="914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8536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609600"/>
                <a:ext cx="7498080" cy="56388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marR="0" indent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𝐷</m:t>
                          </m:r>
                        </m:e>
                        <m:sub>
                          <m: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</m:sub>
                      </m:sSub>
                      <m:r>
                        <a:rPr lang="sr-Cyrl-RS" sz="2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∙</m:t>
                      </m:r>
                      <m:sSubSup>
                        <m:sSubSupPr>
                          <m:ctrlP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SupPr>
                        <m:e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𝑎</m:t>
                          </m:r>
                        </m:e>
                        <m:sub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</m:sub>
                        <m:sup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′</m:t>
                          </m:r>
                        </m:sup>
                      </m:sSubSup>
                      <m:r>
                        <a:rPr lang="sr-Cyrl-RS" sz="2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𝑁</m:t>
                          </m:r>
                        </m:e>
                        <m:sub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</m:sub>
                      </m:sSub>
                      <m:r>
                        <a:rPr lang="sr-Cyrl-RS" sz="2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𝐷</m:t>
                          </m:r>
                        </m:e>
                        <m:sub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sr-Cyrl-RS" sz="2000" dirty="0" smtClean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34290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sr-Cyrl-RS" sz="2600" dirty="0">
                    <a:latin typeface="Times New Roman"/>
                    <a:ea typeface="Times New Roman"/>
                    <a:cs typeface="Times New Roman"/>
                  </a:rPr>
                  <a:t>Миза за </a:t>
                </a:r>
                <a:r>
                  <a:rPr lang="sr-Cyrl-RS" sz="2600" dirty="0" smtClean="0">
                    <a:latin typeface="Times New Roman"/>
                    <a:ea typeface="Times New Roman"/>
                    <a:cs typeface="Times New Roman"/>
                  </a:rPr>
                  <a:t>1динар </a:t>
                </a:r>
                <a:r>
                  <a:rPr lang="sr-Cyrl-RS" sz="2600" dirty="0">
                    <a:latin typeface="Times New Roman"/>
                    <a:ea typeface="Times New Roman"/>
                    <a:cs typeface="Times New Roman"/>
                  </a:rPr>
                  <a:t>ове ренте је</a:t>
                </a:r>
                <a:r>
                  <a:rPr lang="sr-Cyrl-RS" sz="2600" dirty="0" smtClean="0">
                    <a:latin typeface="Times New Roman"/>
                    <a:ea typeface="Times New Roman"/>
                    <a:cs typeface="Times New Roman"/>
                  </a:rPr>
                  <a:t>:</a:t>
                </a:r>
                <a:endParaRPr lang="en-US" sz="26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1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SupPr>
                        <m:e>
                          <m:r>
                            <a:rPr lang="sr-Cyrl-RS" sz="2800" b="1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𝒂</m:t>
                          </m:r>
                        </m:e>
                        <m:sub>
                          <m:r>
                            <a:rPr lang="sr-Cyrl-RS" sz="2800" b="1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𝒙</m:t>
                          </m:r>
                        </m:sub>
                        <m:sup>
                          <m:r>
                            <a:rPr lang="sr-Cyrl-RS" sz="2800" b="1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′</m:t>
                          </m:r>
                        </m:sup>
                      </m:sSubSup>
                      <m:r>
                        <a:rPr lang="sr-Cyrl-RS" sz="2800" b="1" i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sr-Cyrl-RS" sz="2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sr-Cyrl-RS" sz="2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𝑥</m:t>
                              </m:r>
                            </m:sub>
                          </m:sSub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sr-Cyrl-RS" sz="2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sr-Cyrl-RS" sz="2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sr-Cyrl-RS" sz="2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sr-Cyrl-RS" sz="2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sr-Cyrl-RS" sz="2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sr-Cyrl-RS" sz="2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sr-Cyrl-RS" sz="2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sr-Cyrl-RS" sz="2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−1=</m:t>
                      </m:r>
                      <m:sSub>
                        <m:sSubPr>
                          <m:ctrlP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𝑎</m:t>
                          </m:r>
                        </m:e>
                        <m:sub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</m:sub>
                      </m:sSub>
                      <m:r>
                        <a:rPr lang="sr-Cyrl-RS" sz="2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−1=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chemeClr val="accent3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sr-Cyrl-RS" sz="2800" b="1" i="1">
                                  <a:solidFill>
                                    <a:schemeClr val="accent3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sr-Cyrl-RS" sz="2800" b="1" i="1">
                                  <a:solidFill>
                                    <a:schemeClr val="accent3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sr-Cyrl-RS" sz="2800" b="1" i="1">
                                  <a:solidFill>
                                    <a:schemeClr val="accent3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+</m:t>
                              </m:r>
                              <m:r>
                                <a:rPr lang="sr-Cyrl-RS" sz="2800" b="1" i="1">
                                  <a:solidFill>
                                    <a:schemeClr val="accent3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chemeClr val="accent3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sr-Cyrl-RS" sz="2800" b="1" i="1">
                                  <a:solidFill>
                                    <a:schemeClr val="accent3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sr-Cyrl-RS" sz="2800" b="1" i="1">
                                  <a:solidFill>
                                    <a:schemeClr val="accent3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b="1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sr-Cyrl-RS" sz="2600" dirty="0">
                    <a:latin typeface="Times New Roman"/>
                    <a:ea typeface="Times New Roman"/>
                    <a:cs typeface="Times New Roman"/>
                  </a:rPr>
                  <a:t>Миза за </a:t>
                </a:r>
                <a:r>
                  <a:rPr lang="en-GB" sz="2600" i="1" dirty="0">
                    <a:effectLst/>
                    <a:latin typeface="Times New Roman"/>
                    <a:ea typeface="Times New Roman"/>
                    <a:cs typeface="Times New Roman"/>
                  </a:rPr>
                  <a:t>R</a:t>
                </a:r>
                <a:r>
                  <a:rPr lang="sr-Cyrl-RS" sz="2600" dirty="0">
                    <a:effectLst/>
                    <a:latin typeface="Times New Roman"/>
                    <a:ea typeface="Times New Roman"/>
                    <a:cs typeface="Times New Roman"/>
                  </a:rPr>
                  <a:t> динара ове ренте је:</a:t>
                </a:r>
                <a:endParaRPr lang="en-US" sz="26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𝑴</m:t>
                      </m:r>
                      <m:r>
                        <a:rPr lang="sr-Cyrl-RS" sz="2800" b="1" i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GB" sz="2800" b="1" i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𝑹</m:t>
                      </m:r>
                      <m:r>
                        <a:rPr lang="en-GB" sz="2800" b="1" i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sSubSup>
                        <m:sSubSupPr>
                          <m:ctrlPr>
                            <a:rPr lang="en-US" sz="2800" b="1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SupPr>
                        <m:e>
                          <m:r>
                            <a:rPr lang="en-GB" sz="2800" b="1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𝒂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𝒙</m:t>
                          </m:r>
                        </m:sub>
                        <m:sup>
                          <m:r>
                            <a:rPr lang="sr-Cyrl-RS" sz="2800" b="1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sr-Cyrl-RS" sz="2800" b="1" dirty="0">
                    <a:solidFill>
                      <a:srgbClr val="31859C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Пример</a:t>
                </a:r>
                <a:r>
                  <a:rPr lang="sr-Cyrl-RS" sz="2800" dirty="0">
                    <a:effectLst/>
                    <a:latin typeface="Times New Roman"/>
                    <a:ea typeface="Calibri"/>
                    <a:cs typeface="Times New Roman"/>
                  </a:rPr>
                  <a:t>:</a:t>
                </a:r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sr-Cyrl-RS" sz="2800" dirty="0">
                    <a:effectLst/>
                    <a:latin typeface="Times New Roman"/>
                    <a:ea typeface="Calibri"/>
                    <a:cs typeface="Times New Roman"/>
                  </a:rPr>
                  <a:t>Лице старо 4</a:t>
                </a:r>
                <a:r>
                  <a:rPr lang="en-US" sz="2800" dirty="0">
                    <a:effectLst/>
                    <a:latin typeface="Times New Roman"/>
                    <a:ea typeface="Calibri"/>
                    <a:cs typeface="Times New Roman"/>
                  </a:rPr>
                  <a:t>0</a:t>
                </a:r>
                <a:r>
                  <a:rPr lang="sr-Cyrl-RS" sz="2800" dirty="0">
                    <a:effectLst/>
                    <a:latin typeface="Times New Roman"/>
                    <a:ea typeface="Calibri"/>
                    <a:cs typeface="Times New Roman"/>
                  </a:rPr>
                  <a:t> година осигурало је </a:t>
                </a:r>
                <a:r>
                  <a:rPr lang="sr-Cyrl-RS" sz="2800" u="sng" dirty="0">
                    <a:effectLst/>
                    <a:latin typeface="Times New Roman"/>
                    <a:ea typeface="Calibri"/>
                    <a:cs typeface="Times New Roman"/>
                  </a:rPr>
                  <a:t>ренту</a:t>
                </a:r>
                <a:r>
                  <a:rPr lang="sr-Cyrl-RS" sz="2800" dirty="0">
                    <a:effectLst/>
                    <a:latin typeface="Times New Roman"/>
                    <a:ea typeface="Calibri"/>
                    <a:cs typeface="Times New Roman"/>
                  </a:rPr>
                  <a:t> од 20.000 дин коју ће да </a:t>
                </a:r>
                <a:r>
                  <a:rPr lang="sr-Cyrl-RS" sz="2800" u="sng" dirty="0">
                    <a:effectLst/>
                    <a:latin typeface="Times New Roman"/>
                    <a:ea typeface="Calibri"/>
                    <a:cs typeface="Times New Roman"/>
                  </a:rPr>
                  <a:t>прима од дана осигурања докле год је живо</a:t>
                </a:r>
                <a:r>
                  <a:rPr lang="sr-Cyrl-RS" sz="2800" dirty="0">
                    <a:effectLst/>
                    <a:latin typeface="Times New Roman"/>
                    <a:ea typeface="Calibri"/>
                    <a:cs typeface="Times New Roman"/>
                  </a:rPr>
                  <a:t>. Колику ће </a:t>
                </a:r>
                <a:r>
                  <a:rPr lang="sr-Cyrl-RS" sz="2800" u="sng" dirty="0">
                    <a:effectLst/>
                    <a:latin typeface="Times New Roman"/>
                    <a:ea typeface="Calibri"/>
                    <a:cs typeface="Times New Roman"/>
                  </a:rPr>
                  <a:t>нето мизу</a:t>
                </a:r>
                <a:r>
                  <a:rPr lang="sr-Cyrl-RS" sz="2800" dirty="0">
                    <a:effectLst/>
                    <a:latin typeface="Times New Roman"/>
                    <a:ea typeface="Calibri"/>
                    <a:cs typeface="Times New Roman"/>
                  </a:rPr>
                  <a:t> лице уплатити за ово осигурање, ако је рента </a:t>
                </a:r>
                <a:r>
                  <a:rPr lang="sr-Cyrl-RS" sz="2800" u="sng" dirty="0">
                    <a:effectLst/>
                    <a:latin typeface="Times New Roman"/>
                    <a:ea typeface="Calibri"/>
                    <a:cs typeface="Times New Roman"/>
                  </a:rPr>
                  <a:t>декурзивна</a:t>
                </a:r>
                <a:r>
                  <a:rPr lang="sr-Cyrl-RS" sz="2800" dirty="0">
                    <a:effectLst/>
                    <a:latin typeface="Times New Roman"/>
                    <a:ea typeface="Calibri"/>
                    <a:cs typeface="Times New Roman"/>
                  </a:rPr>
                  <a:t>?</a:t>
                </a:r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endParaRPr lang="en-US" sz="2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609600"/>
                <a:ext cx="7498080" cy="5638800"/>
              </a:xfrm>
              <a:blipFill rotWithShape="1">
                <a:blip r:embed="rId2"/>
                <a:stretch>
                  <a:fillRect l="-1463" r="-1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536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609600"/>
            <a:ext cx="7498080" cy="5638800"/>
          </a:xfrm>
        </p:spPr>
        <p:txBody>
          <a:bodyPr>
            <a:normAutofit lnSpcReduction="10000"/>
          </a:bodyPr>
          <a:lstStyle/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r-Cyrl-RS" sz="2800" b="1" dirty="0" smtClean="0">
                <a:solidFill>
                  <a:srgbClr val="31859C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sr-Cyrl-RS" sz="2600" b="1" dirty="0" smtClean="0">
                <a:solidFill>
                  <a:srgbClr val="31859C"/>
                </a:solidFill>
                <a:latin typeface="Times New Roman"/>
                <a:ea typeface="Calibri"/>
                <a:cs typeface="Times New Roman"/>
              </a:rPr>
              <a:t>. Одложена </a:t>
            </a:r>
            <a:r>
              <a:rPr lang="sr-Cyrl-RS" sz="2600" b="1" dirty="0">
                <a:solidFill>
                  <a:srgbClr val="31859C"/>
                </a:solidFill>
                <a:latin typeface="Times New Roman"/>
                <a:ea typeface="Calibri"/>
                <a:cs typeface="Times New Roman"/>
              </a:rPr>
              <a:t>доживотна </a:t>
            </a:r>
            <a:r>
              <a:rPr lang="sr-Cyrl-RS" sz="2600" b="1" dirty="0" smtClean="0">
                <a:solidFill>
                  <a:srgbClr val="31859C"/>
                </a:solidFill>
                <a:latin typeface="Times New Roman"/>
                <a:ea typeface="Calibri"/>
                <a:cs typeface="Times New Roman"/>
              </a:rPr>
              <a:t>рента</a:t>
            </a:r>
          </a:p>
          <a:p>
            <a:pPr marL="34290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2600" dirty="0">
                <a:latin typeface="Times New Roman"/>
                <a:ea typeface="Times New Roman"/>
              </a:rPr>
              <a:t>О</a:t>
            </a:r>
            <a:r>
              <a:rPr lang="sr-Cyrl-RS" sz="2600" dirty="0" smtClean="0">
                <a:latin typeface="Times New Roman"/>
                <a:ea typeface="Times New Roman"/>
              </a:rPr>
              <a:t>сигураник </a:t>
            </a:r>
            <a:r>
              <a:rPr lang="sr-Cyrl-RS" sz="2600" dirty="0">
                <a:latin typeface="Times New Roman"/>
                <a:ea typeface="Times New Roman"/>
              </a:rPr>
              <a:t>при склапању уговора о осигурању уплаћује једнократну премију (мизу), а тек после извесног броја година почиње да прима ренту. </a:t>
            </a:r>
            <a:endParaRPr lang="sr-Cyrl-RS" sz="2600" dirty="0" smtClean="0">
              <a:latin typeface="Calibri"/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r-Cyrl-RS" sz="2600" dirty="0" smtClean="0">
                <a:latin typeface="Times New Roman"/>
                <a:ea typeface="Calibri"/>
                <a:cs typeface="Times New Roman"/>
              </a:rPr>
              <a:t>а</a:t>
            </a:r>
            <a:r>
              <a:rPr lang="sr-Cyrl-RS" sz="2600" dirty="0">
                <a:latin typeface="Times New Roman"/>
                <a:ea typeface="Calibri"/>
                <a:cs typeface="Times New Roman"/>
              </a:rPr>
              <a:t>) </a:t>
            </a:r>
            <a:r>
              <a:rPr lang="sr-Cyrl-RS" sz="2600" i="1" dirty="0">
                <a:latin typeface="Times New Roman"/>
                <a:ea typeface="Calibri"/>
                <a:cs typeface="Times New Roman"/>
              </a:rPr>
              <a:t>Антиципативна рента </a:t>
            </a:r>
            <a:r>
              <a:rPr lang="sr-Cyrl-RS" sz="2600" dirty="0">
                <a:latin typeface="Times New Roman"/>
                <a:ea typeface="Calibri"/>
                <a:cs typeface="Times New Roman"/>
              </a:rPr>
              <a:t>(рента почетком године</a:t>
            </a:r>
            <a:r>
              <a:rPr lang="sr-Cyrl-RS" sz="2600" dirty="0" smtClean="0">
                <a:latin typeface="Times New Roman"/>
                <a:ea typeface="Calibri"/>
                <a:cs typeface="Times New Roman"/>
              </a:rPr>
              <a:t>)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r-Cyrl-RS" sz="2600" dirty="0" smtClean="0">
                <a:latin typeface="Times New Roman"/>
                <a:ea typeface="Calibri"/>
                <a:cs typeface="Times New Roman"/>
              </a:rPr>
              <a:t>Општи случај:</a:t>
            </a:r>
            <a:endParaRPr lang="en-US" sz="2600" dirty="0">
              <a:latin typeface="Calibri"/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Лице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старо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i="1" dirty="0">
                <a:latin typeface="Times New Roman"/>
                <a:ea typeface="Times New Roman"/>
                <a:cs typeface="Times New Roman"/>
              </a:rPr>
              <a:t>x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година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осигурава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ренту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од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i="1" dirty="0">
                <a:latin typeface="Times New Roman"/>
                <a:ea typeface="Times New Roman"/>
                <a:cs typeface="Times New Roman"/>
              </a:rPr>
              <a:t>R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динара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коју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треба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да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прима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доживотно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600" u="sng" dirty="0" err="1">
                <a:latin typeface="Times New Roman"/>
                <a:ea typeface="Times New Roman"/>
                <a:cs typeface="Times New Roman"/>
              </a:rPr>
              <a:t>након</a:t>
            </a:r>
            <a:r>
              <a:rPr lang="en-US" sz="2600" u="sng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u="sng" dirty="0" err="1">
                <a:latin typeface="Times New Roman"/>
                <a:ea typeface="Times New Roman"/>
                <a:cs typeface="Times New Roman"/>
              </a:rPr>
              <a:t>истека</a:t>
            </a:r>
            <a:r>
              <a:rPr lang="en-US" sz="2600" u="sng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i="1" u="sng" dirty="0">
                <a:latin typeface="Times New Roman"/>
                <a:ea typeface="Times New Roman"/>
                <a:cs typeface="Times New Roman"/>
              </a:rPr>
              <a:t>k</a:t>
            </a:r>
            <a:r>
              <a:rPr lang="en-US" sz="2600" u="sng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u="sng" dirty="0" err="1">
                <a:latin typeface="Times New Roman"/>
                <a:ea typeface="Times New Roman"/>
                <a:cs typeface="Times New Roman"/>
              </a:rPr>
              <a:t>година</a:t>
            </a:r>
            <a:r>
              <a:rPr lang="en-US" sz="2600" u="sng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u="sng" dirty="0" err="1">
                <a:latin typeface="Times New Roman"/>
                <a:ea typeface="Times New Roman"/>
                <a:cs typeface="Times New Roman"/>
              </a:rPr>
              <a:t>од</a:t>
            </a:r>
            <a:r>
              <a:rPr lang="en-US" sz="2600" u="sng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u="sng" dirty="0" err="1">
                <a:latin typeface="Times New Roman"/>
                <a:ea typeface="Times New Roman"/>
                <a:cs typeface="Times New Roman"/>
              </a:rPr>
              <a:t>дана</a:t>
            </a:r>
            <a:r>
              <a:rPr lang="en-US" sz="2600" u="sng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u="sng" dirty="0" err="1">
                <a:latin typeface="Times New Roman"/>
                <a:ea typeface="Times New Roman"/>
                <a:cs typeface="Times New Roman"/>
              </a:rPr>
              <a:t>осигурања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Израчунати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нето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мизу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ову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Times New Roman"/>
                <a:cs typeface="Times New Roman"/>
              </a:rPr>
              <a:t>ренту</a:t>
            </a:r>
            <a:r>
              <a:rPr lang="en-US" sz="2600" dirty="0">
                <a:latin typeface="Times New Roman"/>
                <a:ea typeface="Times New Roman"/>
                <a:cs typeface="Times New Roman"/>
              </a:rPr>
              <a:t>.</a:t>
            </a:r>
            <a:endParaRPr lang="en-US" sz="2600" dirty="0">
              <a:latin typeface="Calibri"/>
              <a:ea typeface="Calibri"/>
              <a:cs typeface="Times New Roman"/>
            </a:endParaRP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36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33400"/>
            <a:ext cx="7498080" cy="5715000"/>
          </a:xfrm>
        </p:spPr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/>
                <a:ea typeface="Times New Roman"/>
                <a:cs typeface="Times New Roman"/>
              </a:rPr>
              <a:t>A</a:t>
            </a:r>
            <a:r>
              <a:rPr lang="sr-Cyrl-RS" sz="2800" dirty="0">
                <a:latin typeface="Times New Roman"/>
                <a:ea typeface="Times New Roman"/>
                <a:cs typeface="Times New Roman"/>
              </a:rPr>
              <a:t>ко обележимо нето мизу за 1 динар ове антиципативне ренте са </a:t>
            </a:r>
            <a:r>
              <a:rPr lang="sr-Cyrl-RS" sz="2800" dirty="0" smtClean="0">
                <a:latin typeface="Times New Roman"/>
                <a:ea typeface="Times New Roman"/>
                <a:cs typeface="Times New Roman"/>
              </a:rPr>
              <a:t>       тада </a:t>
            </a:r>
            <a:r>
              <a:rPr lang="sr-Cyrl-RS" sz="2800" dirty="0">
                <a:latin typeface="Times New Roman"/>
                <a:ea typeface="Times New Roman"/>
                <a:cs typeface="Times New Roman"/>
              </a:rPr>
              <a:t>ће осигуравајуће </a:t>
            </a:r>
            <a:r>
              <a:rPr lang="sr-Cyrl-RS" sz="2800" dirty="0" smtClean="0">
                <a:latin typeface="Times New Roman"/>
                <a:ea typeface="Times New Roman"/>
                <a:cs typeface="Times New Roman"/>
              </a:rPr>
              <a:t>друштво </a:t>
            </a:r>
            <a:r>
              <a:rPr lang="sr-Cyrl-RS" sz="2800" dirty="0">
                <a:latin typeface="Times New Roman"/>
                <a:ea typeface="Times New Roman"/>
                <a:cs typeface="Times New Roman"/>
              </a:rPr>
              <a:t>примити од 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l</a:t>
            </a:r>
            <a:r>
              <a:rPr lang="en-US" sz="2800" i="1" baseline="-25000" dirty="0">
                <a:latin typeface="Times New Roman"/>
                <a:ea typeface="Times New Roman"/>
                <a:cs typeface="Times New Roman"/>
              </a:rPr>
              <a:t>x</a:t>
            </a:r>
            <a:r>
              <a:rPr lang="en-US" sz="2800" baseline="-25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sr-Cyrl-RS" sz="2800" dirty="0">
                <a:latin typeface="Times New Roman"/>
                <a:ea typeface="Times New Roman"/>
                <a:cs typeface="Times New Roman"/>
              </a:rPr>
              <a:t>лица старих </a:t>
            </a:r>
            <a:r>
              <a:rPr lang="sr-Cyrl-RS" sz="2800" i="1" dirty="0">
                <a:latin typeface="Times New Roman"/>
                <a:ea typeface="Times New Roman"/>
                <a:cs typeface="Times New Roman"/>
              </a:rPr>
              <a:t>х</a:t>
            </a:r>
            <a:r>
              <a:rPr lang="sr-Cyrl-R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sr-Cyrl-RS" sz="2800" dirty="0" smtClean="0">
                <a:latin typeface="Times New Roman"/>
                <a:ea typeface="Times New Roman"/>
                <a:cs typeface="Times New Roman"/>
              </a:rPr>
              <a:t>година</a:t>
            </a:r>
            <a:endParaRPr lang="sr-Cyrl-RS" sz="2000" dirty="0" smtClean="0">
              <a:latin typeface="Calibri"/>
              <a:ea typeface="Times New Roman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Како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укупне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уплате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морају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бити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једнаке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укупним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исплатама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сведено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исти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рок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тада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је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нето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миза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1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динар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осигуране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одложене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sr-Cyrl-RS" sz="2800" dirty="0" smtClean="0">
                <a:latin typeface="Times New Roman"/>
                <a:ea typeface="Times New Roman"/>
                <a:cs typeface="Times New Roman"/>
              </a:rPr>
              <a:t>до</a:t>
            </a:r>
            <a:r>
              <a:rPr lang="en-US" sz="2800" dirty="0" err="1" smtClean="0">
                <a:latin typeface="Times New Roman"/>
                <a:ea typeface="Times New Roman"/>
                <a:cs typeface="Times New Roman"/>
              </a:rPr>
              <a:t>животне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ренте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</a:rPr>
              <a:t>:</a:t>
            </a:r>
            <a:endParaRPr lang="sr-Cyrl-RS" sz="2800" dirty="0" smtClean="0">
              <a:latin typeface="Times New Roman"/>
              <a:ea typeface="Times New Roman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libri"/>
              <a:ea typeface="Calibri"/>
              <a:cs typeface="Times New Roman"/>
            </a:endParaRP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4687" t="36537" r="43813" b="58526"/>
          <a:stretch/>
        </p:blipFill>
        <p:spPr bwMode="auto">
          <a:xfrm>
            <a:off x="3879832" y="2070356"/>
            <a:ext cx="2011680" cy="548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9038" t="70696" r="41026" b="19042"/>
          <a:stretch/>
        </p:blipFill>
        <p:spPr bwMode="auto">
          <a:xfrm>
            <a:off x="4242180" y="5181600"/>
            <a:ext cx="1737360" cy="1005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65834" t="74687" r="31917" b="19312"/>
          <a:stretch/>
        </p:blipFill>
        <p:spPr bwMode="auto">
          <a:xfrm>
            <a:off x="5301360" y="1066800"/>
            <a:ext cx="3810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779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33400"/>
            <a:ext cx="7498080" cy="5715000"/>
          </a:xfrm>
        </p:spPr>
        <p:txBody>
          <a:bodyPr>
            <a:normAutofit lnSpcReduction="10000"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2800" dirty="0">
                <a:latin typeface="Times New Roman"/>
                <a:ea typeface="Times New Roman"/>
                <a:cs typeface="Times New Roman"/>
              </a:rPr>
              <a:t>Н</a:t>
            </a:r>
            <a:r>
              <a:rPr lang="sr-Cyrl-RS" sz="2800" dirty="0" smtClean="0">
                <a:latin typeface="Times New Roman"/>
                <a:ea typeface="Times New Roman"/>
                <a:cs typeface="Times New Roman"/>
              </a:rPr>
              <a:t>ето миза за </a:t>
            </a:r>
            <a:r>
              <a:rPr lang="en-US" sz="2800" i="1" dirty="0">
                <a:latin typeface="Times New Roman"/>
                <a:ea typeface="Calibri"/>
                <a:cs typeface="Times New Roman"/>
              </a:rPr>
              <a:t>R</a:t>
            </a:r>
            <a:r>
              <a:rPr lang="en-US" sz="24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динара је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:</a:t>
            </a:r>
            <a:endParaRPr lang="sr-Cyrl-RS" sz="2800" dirty="0" smtClean="0">
              <a:latin typeface="Times New Roman"/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endParaRPr lang="sr-Cyrl-RS" sz="2800" dirty="0">
              <a:latin typeface="Times New Roman"/>
              <a:ea typeface="Calibri"/>
              <a:cs typeface="Times New Roman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r-Cyrl-CS" sz="2800" b="1" dirty="0">
                <a:solidFill>
                  <a:srgbClr val="31859C"/>
                </a:solidFill>
                <a:latin typeface="Times New Roman"/>
                <a:ea typeface="Calibri"/>
                <a:cs typeface="Times New Roman"/>
              </a:rPr>
              <a:t>Пример</a:t>
            </a:r>
            <a:r>
              <a:rPr lang="sr-Cyrl-CS" sz="2800" dirty="0">
                <a:latin typeface="Times New Roman"/>
                <a:ea typeface="Calibri"/>
                <a:cs typeface="Times New Roman"/>
              </a:rPr>
              <a:t>: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r-Cyrl-CS" sz="2800" dirty="0">
                <a:latin typeface="Times New Roman"/>
                <a:ea typeface="Calibri"/>
                <a:cs typeface="Times New Roman"/>
              </a:rPr>
              <a:t>Лице старо 38 година, осигурало је </a:t>
            </a:r>
            <a:r>
              <a:rPr lang="sr-Cyrl-CS" sz="2800" u="sng" dirty="0">
                <a:latin typeface="Times New Roman"/>
                <a:ea typeface="Calibri"/>
                <a:cs typeface="Times New Roman"/>
              </a:rPr>
              <a:t>ренту</a:t>
            </a:r>
            <a:r>
              <a:rPr lang="sr-Cyrl-CS" sz="2800" dirty="0">
                <a:latin typeface="Times New Roman"/>
                <a:ea typeface="Calibri"/>
                <a:cs typeface="Times New Roman"/>
              </a:rPr>
              <a:t> од 30.000 динара да је прима </a:t>
            </a:r>
            <a:r>
              <a:rPr lang="sr-Cyrl-CS" sz="2800" u="sng" dirty="0">
                <a:latin typeface="Times New Roman"/>
                <a:ea typeface="Calibri"/>
                <a:cs typeface="Times New Roman"/>
              </a:rPr>
              <a:t>доживотно антиципативно по истеку 9 година</a:t>
            </a:r>
            <a:r>
              <a:rPr lang="sr-Cyrl-CS" sz="2800" dirty="0">
                <a:latin typeface="Times New Roman"/>
                <a:ea typeface="Calibri"/>
                <a:cs typeface="Times New Roman"/>
              </a:rPr>
              <a:t> од дана осигурања. Колико износи </a:t>
            </a:r>
            <a:r>
              <a:rPr lang="sr-Cyrl-CS" sz="2800" u="sng" dirty="0">
                <a:latin typeface="Times New Roman"/>
                <a:ea typeface="Calibri"/>
                <a:cs typeface="Times New Roman"/>
              </a:rPr>
              <a:t>нето миза</a:t>
            </a:r>
            <a:r>
              <a:rPr lang="sr-Cyrl-CS" sz="2800" dirty="0">
                <a:latin typeface="Times New Roman"/>
                <a:ea typeface="Calibri"/>
                <a:cs typeface="Times New Roman"/>
              </a:rPr>
              <a:t> за ово осигурање?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endParaRPr lang="sr-Cyrl-RS" sz="2800" dirty="0" smtClean="0">
              <a:latin typeface="Times New Roman"/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endParaRPr lang="en-US" sz="2000" dirty="0">
              <a:latin typeface="Calibri"/>
              <a:ea typeface="Calibri"/>
              <a:cs typeface="Times New Roman"/>
            </a:endParaRP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3429" t="72121" r="43750" b="18757"/>
          <a:stretch/>
        </p:blipFill>
        <p:spPr bwMode="auto">
          <a:xfrm>
            <a:off x="3962400" y="1219200"/>
            <a:ext cx="2209800" cy="1066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779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457200"/>
            <a:ext cx="7498080" cy="5791200"/>
          </a:xfrm>
        </p:spPr>
        <p:txBody>
          <a:bodyPr>
            <a:normAutofit/>
          </a:bodyPr>
          <a:lstStyle/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r-Cyrl-RS" sz="2800" dirty="0">
                <a:latin typeface="Times New Roman"/>
                <a:ea typeface="Calibri"/>
                <a:cs typeface="Times New Roman"/>
              </a:rPr>
              <a:t>б) </a:t>
            </a:r>
            <a:r>
              <a:rPr lang="sr-Cyrl-RS" sz="2800" i="1" dirty="0">
                <a:latin typeface="Times New Roman"/>
                <a:ea typeface="Calibri"/>
                <a:cs typeface="Times New Roman"/>
              </a:rPr>
              <a:t>Декурзивна рента 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(рента крајем године)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2800" dirty="0">
                <a:latin typeface="Times New Roman"/>
                <a:ea typeface="Calibri"/>
                <a:cs typeface="Times New Roman"/>
              </a:rPr>
              <a:t>За декурзивну ренту (ренту на крају </a:t>
            </a:r>
            <a:r>
              <a:rPr lang="en-US" sz="2800" i="1" dirty="0">
                <a:latin typeface="Times New Roman"/>
                <a:ea typeface="Calibri"/>
                <a:cs typeface="Times New Roman"/>
              </a:rPr>
              <a:t>k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+1- ве године) мизу за 1 динар обележићемо са </a:t>
            </a:r>
            <a:r>
              <a:rPr lang="sr-Cyrl-RS" sz="2800" dirty="0" smtClean="0">
                <a:latin typeface="Times New Roman"/>
                <a:ea typeface="Calibri"/>
                <a:cs typeface="Times New Roman"/>
              </a:rPr>
              <a:t>    , 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па је нето миза за 1 динар осигуране декурзивне </a:t>
            </a:r>
            <a:r>
              <a:rPr lang="sr-Cyrl-RS" sz="2800" dirty="0" smtClean="0">
                <a:latin typeface="Times New Roman"/>
                <a:ea typeface="Calibri"/>
                <a:cs typeface="Times New Roman"/>
              </a:rPr>
              <a:t>ренте:</a:t>
            </a: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sr-Cyrl-RS" sz="2800" dirty="0" smtClean="0">
              <a:latin typeface="Times New Roman"/>
              <a:ea typeface="Calibri"/>
              <a:cs typeface="Times New Roman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r-Cyrl-RS" sz="2000" dirty="0" smtClean="0">
                <a:latin typeface="Times New Roman"/>
                <a:ea typeface="Calibri"/>
                <a:cs typeface="Times New Roman"/>
              </a:rPr>
              <a:t>а </a:t>
            </a:r>
            <a:r>
              <a:rPr lang="sr-Cyrl-RS" sz="2000" dirty="0">
                <a:latin typeface="Times New Roman"/>
                <a:ea typeface="Calibri"/>
                <a:cs typeface="Times New Roman"/>
              </a:rPr>
              <a:t>миза за ренту од </a:t>
            </a:r>
            <a:r>
              <a:rPr lang="en-US" sz="2000" i="1" dirty="0">
                <a:latin typeface="Times New Roman"/>
                <a:ea typeface="Calibri"/>
                <a:cs typeface="Times New Roman"/>
              </a:rPr>
              <a:t>R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sr-Cyrl-RS" sz="2000" dirty="0">
                <a:latin typeface="Times New Roman"/>
                <a:ea typeface="Calibri"/>
                <a:cs typeface="Times New Roman"/>
              </a:rPr>
              <a:t>динара је: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2788" t="45610" r="43270" b="44698"/>
          <a:stretch/>
        </p:blipFill>
        <p:spPr bwMode="auto">
          <a:xfrm>
            <a:off x="3945254" y="3733800"/>
            <a:ext cx="2226946" cy="975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4391" t="62144" r="44391" b="30445"/>
          <a:stretch/>
        </p:blipFill>
        <p:spPr bwMode="auto">
          <a:xfrm>
            <a:off x="4401770" y="5410200"/>
            <a:ext cx="1618029" cy="792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7019" t="65565" r="59776" b="27594"/>
          <a:stretch/>
        </p:blipFill>
        <p:spPr bwMode="auto">
          <a:xfrm>
            <a:off x="7848600" y="1981200"/>
            <a:ext cx="548640" cy="6578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779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2800" b="1" dirty="0" smtClean="0">
                <a:solidFill>
                  <a:srgbClr val="31849B"/>
                </a:solidFill>
                <a:effectLst/>
                <a:latin typeface="Times New Roman"/>
                <a:ea typeface="Calibri"/>
                <a:cs typeface="Times New Roman"/>
              </a:rPr>
              <a:t>Вероватноћа живота и смрти два лица</a:t>
            </a:r>
            <a:r>
              <a:rPr lang="en-US" sz="2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US" sz="2000" dirty="0">
                <a:effectLst/>
                <a:latin typeface="Calibri"/>
                <a:ea typeface="Calibri"/>
                <a:cs typeface="Times New Roman"/>
              </a:rPr>
            </a:b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19200"/>
            <a:ext cx="7498080" cy="5257800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2400" dirty="0" smtClean="0">
                <a:latin typeface="Times New Roman"/>
                <a:ea typeface="Calibri"/>
                <a:cs typeface="Times New Roman"/>
              </a:rPr>
              <a:t>Полази се од претпоставке да се посматрају два лица </a:t>
            </a:r>
            <a:r>
              <a:rPr lang="sr-Cyrl-RS" sz="2400" i="1" dirty="0" smtClean="0">
                <a:latin typeface="Times New Roman"/>
                <a:ea typeface="Calibri"/>
                <a:cs typeface="Times New Roman"/>
              </a:rPr>
              <a:t>А</a:t>
            </a:r>
            <a:r>
              <a:rPr lang="sr-Cyrl-RS" sz="2400" dirty="0" smtClean="0">
                <a:latin typeface="Times New Roman"/>
                <a:ea typeface="Calibri"/>
                <a:cs typeface="Times New Roman"/>
              </a:rPr>
              <a:t> и </a:t>
            </a:r>
            <a:r>
              <a:rPr lang="sr-Cyrl-RS" sz="2400" i="1" dirty="0" smtClean="0">
                <a:latin typeface="Times New Roman"/>
                <a:ea typeface="Calibri"/>
                <a:cs typeface="Times New Roman"/>
              </a:rPr>
              <a:t>В</a:t>
            </a:r>
            <a:r>
              <a:rPr lang="sr-Cyrl-RS" sz="2400" dirty="0" smtClean="0">
                <a:latin typeface="Times New Roman"/>
                <a:ea typeface="Calibri"/>
                <a:cs typeface="Times New Roman"/>
              </a:rPr>
              <a:t> старости </a:t>
            </a:r>
            <a:r>
              <a:rPr lang="sr-Cyrl-RS" sz="2400" i="1" dirty="0" smtClean="0">
                <a:latin typeface="Times New Roman"/>
                <a:ea typeface="Calibri"/>
                <a:cs typeface="Times New Roman"/>
              </a:rPr>
              <a:t>х </a:t>
            </a:r>
            <a:r>
              <a:rPr lang="sr-Cyrl-RS" sz="2400" dirty="0" smtClean="0">
                <a:latin typeface="Times New Roman"/>
                <a:ea typeface="Calibri"/>
                <a:cs typeface="Times New Roman"/>
              </a:rPr>
              <a:t>и </a:t>
            </a:r>
            <a:r>
              <a:rPr lang="sr-Latn-RS" sz="24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sr-Cyrl-R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година</a:t>
            </a:r>
            <a:r>
              <a:rPr lang="sr-Cyrl-RS" sz="24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2400" dirty="0" smtClean="0">
                <a:latin typeface="Times New Roman"/>
                <a:ea typeface="Calibri"/>
                <a:cs typeface="Times New Roman"/>
              </a:rPr>
              <a:t>Вероватноћа да ће оба лица живети још </a:t>
            </a:r>
            <a:r>
              <a:rPr lang="sr-Latn-RS" sz="2400" i="1" dirty="0" smtClean="0">
                <a:latin typeface="Times New Roman"/>
                <a:ea typeface="Calibri"/>
                <a:cs typeface="Times New Roman"/>
              </a:rPr>
              <a:t>n </a:t>
            </a:r>
            <a:r>
              <a:rPr lang="sr-Cyrl-RS" sz="2400" dirty="0" smtClean="0">
                <a:latin typeface="Times New Roman"/>
                <a:ea typeface="Calibri"/>
                <a:cs typeface="Times New Roman"/>
              </a:rPr>
              <a:t>година одређује се по следећој </a:t>
            </a:r>
            <a:r>
              <a:rPr lang="sr-Cyrl-RS" sz="2800" dirty="0" smtClean="0">
                <a:latin typeface="Times New Roman"/>
                <a:ea typeface="Calibri"/>
                <a:cs typeface="Times New Roman"/>
              </a:rPr>
              <a:t>формули: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sr-Cyrl-RS" sz="2800" dirty="0" smtClean="0">
              <a:latin typeface="Times New Roman"/>
              <a:ea typeface="Calibri"/>
              <a:cs typeface="Times New Roman"/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2600" dirty="0">
                <a:latin typeface="Times New Roman"/>
                <a:ea typeface="Calibri"/>
                <a:cs typeface="Times New Roman"/>
              </a:rPr>
              <a:t>где је </a:t>
            </a:r>
            <a:r>
              <a:rPr lang="en-US" sz="2600" i="1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r-Cyrl-RS" sz="26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600" i="1" baseline="-25000" dirty="0" err="1"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sr-Cyrl-RS" sz="2600" dirty="0">
                <a:latin typeface="Times New Roman"/>
                <a:ea typeface="Calibri"/>
                <a:cs typeface="Times New Roman"/>
              </a:rPr>
              <a:t> сложена вероватноћа за два живота, одн. вероватноћа да ће лице </a:t>
            </a:r>
            <a:r>
              <a:rPr lang="sr-Cyrl-RS" sz="2600" i="1" dirty="0">
                <a:latin typeface="Times New Roman"/>
                <a:ea typeface="Calibri"/>
                <a:cs typeface="Times New Roman"/>
              </a:rPr>
              <a:t>А </a:t>
            </a:r>
            <a:r>
              <a:rPr lang="sr-Cyrl-RS" sz="2600" dirty="0">
                <a:latin typeface="Times New Roman"/>
                <a:ea typeface="Calibri"/>
                <a:cs typeface="Times New Roman"/>
              </a:rPr>
              <a:t>старо </a:t>
            </a:r>
            <a:r>
              <a:rPr lang="ru-RU" sz="2600" i="1" dirty="0">
                <a:latin typeface="Times New Roman"/>
                <a:ea typeface="Calibri"/>
                <a:cs typeface="Times New Roman"/>
              </a:rPr>
              <a:t>х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година доживети </a:t>
            </a:r>
            <a:r>
              <a:rPr lang="sr-Latn-RS" sz="2600" i="1" dirty="0">
                <a:latin typeface="Times New Roman"/>
                <a:ea typeface="Calibri"/>
                <a:cs typeface="Times New Roman"/>
              </a:rPr>
              <a:t>x</a:t>
            </a:r>
            <a:r>
              <a:rPr lang="sr-Latn-RS" sz="2600" dirty="0">
                <a:latin typeface="Times New Roman"/>
                <a:ea typeface="Calibri"/>
                <a:cs typeface="Times New Roman"/>
              </a:rPr>
              <a:t>+</a:t>
            </a:r>
            <a:r>
              <a:rPr lang="sr-Latn-RS" sz="2600" i="1" dirty="0">
                <a:latin typeface="Times New Roman"/>
                <a:ea typeface="Calibri"/>
                <a:cs typeface="Times New Roman"/>
              </a:rPr>
              <a:t>n</a:t>
            </a:r>
            <a:r>
              <a:rPr lang="sr-Latn-RS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и да ће лице </a:t>
            </a:r>
            <a:r>
              <a:rPr lang="ru-RU" sz="2600" i="1" dirty="0">
                <a:latin typeface="Times New Roman"/>
                <a:ea typeface="Calibri"/>
                <a:cs typeface="Times New Roman"/>
              </a:rPr>
              <a:t>В 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старо </a:t>
            </a:r>
            <a:r>
              <a:rPr lang="ru-RU" sz="2600" i="1" dirty="0">
                <a:latin typeface="Times New Roman"/>
                <a:ea typeface="Calibri"/>
                <a:cs typeface="Times New Roman"/>
              </a:rPr>
              <a:t>y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година доживети </a:t>
            </a:r>
            <a:r>
              <a:rPr lang="ru-RU" sz="2600" i="1" dirty="0" smtClean="0">
                <a:latin typeface="Times New Roman"/>
                <a:ea typeface="Calibri"/>
                <a:cs typeface="Times New Roman"/>
              </a:rPr>
              <a:t>y</a:t>
            </a:r>
            <a:r>
              <a:rPr lang="sr-Latn-RS" sz="2600" dirty="0" smtClean="0">
                <a:latin typeface="Times New Roman"/>
                <a:ea typeface="Calibri"/>
                <a:cs typeface="Times New Roman"/>
              </a:rPr>
              <a:t>+</a:t>
            </a:r>
            <a:r>
              <a:rPr lang="sr-Latn-RS" sz="2600" i="1" dirty="0" smtClean="0">
                <a:latin typeface="Times New Roman"/>
                <a:ea typeface="Calibri"/>
                <a:cs typeface="Times New Roman"/>
              </a:rPr>
              <a:t>n</a:t>
            </a:r>
            <a:r>
              <a:rPr lang="sr-Cyrl-RS" sz="2600" i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година.</a:t>
            </a:r>
            <a:endParaRPr lang="en-US" sz="26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sr-Cyrl-RS" sz="2800" dirty="0" smtClean="0"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18" t="34253" r="42044" b="57793"/>
          <a:stretch/>
        </p:blipFill>
        <p:spPr bwMode="auto">
          <a:xfrm>
            <a:off x="3896873" y="3330499"/>
            <a:ext cx="2750696" cy="8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45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685800"/>
            <a:ext cx="7498080" cy="5562600"/>
          </a:xfrm>
        </p:spPr>
        <p:txBody>
          <a:bodyPr>
            <a:normAutofit/>
          </a:bodyPr>
          <a:lstStyle/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r-Cyrl-CS" sz="2800" b="1" dirty="0">
                <a:solidFill>
                  <a:srgbClr val="31859C"/>
                </a:solidFill>
                <a:latin typeface="Times New Roman"/>
                <a:ea typeface="Calibri"/>
                <a:cs typeface="Times New Roman"/>
              </a:rPr>
              <a:t>Пример</a:t>
            </a:r>
            <a:r>
              <a:rPr lang="sr-Cyrl-CS" sz="2800" dirty="0">
                <a:latin typeface="Times New Roman"/>
                <a:ea typeface="Calibri"/>
                <a:cs typeface="Times New Roman"/>
              </a:rPr>
              <a:t>: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r-Cyrl-CS" sz="2800" dirty="0">
                <a:latin typeface="Times New Roman"/>
                <a:ea typeface="Calibri"/>
                <a:cs typeface="Times New Roman"/>
              </a:rPr>
              <a:t>Лице старо 50 година, осигурало је </a:t>
            </a:r>
            <a:r>
              <a:rPr lang="sr-Cyrl-CS" sz="2800" u="sng" dirty="0">
                <a:latin typeface="Times New Roman"/>
                <a:ea typeface="Calibri"/>
                <a:cs typeface="Times New Roman"/>
              </a:rPr>
              <a:t>ренту</a:t>
            </a:r>
            <a:r>
              <a:rPr lang="sr-Cyrl-CS" sz="2800" dirty="0">
                <a:latin typeface="Times New Roman"/>
                <a:ea typeface="Calibri"/>
                <a:cs typeface="Times New Roman"/>
              </a:rPr>
              <a:t> од 30.000 динара да је прима </a:t>
            </a:r>
            <a:r>
              <a:rPr lang="sr-Cyrl-CS" sz="2800" u="sng" dirty="0">
                <a:latin typeface="Times New Roman"/>
                <a:ea typeface="Calibri"/>
                <a:cs typeface="Times New Roman"/>
              </a:rPr>
              <a:t>доживотно декурзивно по истеку 5 година</a:t>
            </a:r>
            <a:r>
              <a:rPr lang="sr-Cyrl-CS" sz="2800" dirty="0">
                <a:latin typeface="Times New Roman"/>
                <a:ea typeface="Calibri"/>
                <a:cs typeface="Times New Roman"/>
              </a:rPr>
              <a:t> од дана осигурања. Колико износи </a:t>
            </a:r>
            <a:r>
              <a:rPr lang="sr-Cyrl-CS" sz="2800" u="sng" dirty="0">
                <a:latin typeface="Times New Roman"/>
                <a:ea typeface="Calibri"/>
                <a:cs typeface="Times New Roman"/>
              </a:rPr>
              <a:t>нето миза</a:t>
            </a:r>
            <a:r>
              <a:rPr lang="sr-Cyrl-CS" sz="2800" dirty="0">
                <a:latin typeface="Times New Roman"/>
                <a:ea typeface="Calibri"/>
                <a:cs typeface="Times New Roman"/>
              </a:rPr>
              <a:t> за ово осигурање?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79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685800"/>
            <a:ext cx="7498080" cy="5562600"/>
          </a:xfrm>
        </p:spPr>
        <p:txBody>
          <a:bodyPr>
            <a:normAutofit fontScale="92500" lnSpcReduction="10000"/>
          </a:bodyPr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r-Cyrl-RS" sz="2800" b="1" dirty="0">
                <a:latin typeface="Times New Roman"/>
                <a:ea typeface="Calibri"/>
                <a:cs typeface="Times New Roman"/>
              </a:rPr>
              <a:t>Литература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: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AutoNum type="arabicPeriod"/>
            </a:pPr>
            <a:r>
              <a:rPr lang="sr-Cyrl-RS" sz="2800" dirty="0">
                <a:latin typeface="Times New Roman"/>
                <a:ea typeface="Calibri"/>
                <a:cs typeface="Times New Roman"/>
              </a:rPr>
              <a:t>Вугделија, Д. (2008) </a:t>
            </a:r>
            <a:r>
              <a:rPr lang="sr-Cyrl-RS" sz="2800" i="1" dirty="0">
                <a:latin typeface="Times New Roman"/>
                <a:ea typeface="Calibri"/>
                <a:cs typeface="Times New Roman"/>
              </a:rPr>
              <a:t>Актуарска математика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, основни концепт за наставу, Суботица. 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AutoNum type="arabicPeriod"/>
            </a:pPr>
            <a:r>
              <a:rPr lang="sr-Cyrl-RS" sz="2800" dirty="0">
                <a:latin typeface="Times New Roman"/>
                <a:ea typeface="Calibri"/>
                <a:cs typeface="Times New Roman"/>
              </a:rPr>
              <a:t>Кочовић, Ј. (2006) </a:t>
            </a:r>
            <a:r>
              <a:rPr lang="sr-Cyrl-RS" sz="2800" i="1" dirty="0">
                <a:latin typeface="Times New Roman"/>
                <a:ea typeface="Calibri"/>
                <a:cs typeface="Times New Roman"/>
              </a:rPr>
              <a:t>Актуарске основе формирања тарифа у осигурању лица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, ЦИД Економског факултета у Београду.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AutoNum type="arabicPeriod"/>
            </a:pPr>
            <a:r>
              <a:rPr lang="sr-Cyrl-RS" sz="2800" dirty="0">
                <a:latin typeface="Times New Roman"/>
                <a:ea typeface="Calibri"/>
                <a:cs typeface="Times New Roman"/>
              </a:rPr>
              <a:t>Ралевић, Р. (1973) </a:t>
            </a:r>
            <a:r>
              <a:rPr lang="sr-Cyrl-RS" sz="2800" i="1" dirty="0">
                <a:latin typeface="Times New Roman"/>
                <a:ea typeface="Calibri"/>
                <a:cs typeface="Times New Roman"/>
              </a:rPr>
              <a:t>Финансијска и актуарска математика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, Савремена администрација, Београд.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Font typeface="Times New Roman"/>
              <a:buAutoNum type="arabicPeriod"/>
            </a:pPr>
            <a:r>
              <a:rPr lang="sr-Cyrl-RS" sz="2800" dirty="0">
                <a:latin typeface="Times New Roman"/>
                <a:ea typeface="Calibri"/>
                <a:cs typeface="Times New Roman"/>
              </a:rPr>
              <a:t>Шекарић М. и Барјактаровић, Л. (2010) </a:t>
            </a:r>
            <a:r>
              <a:rPr lang="sr-Cyrl-RS" sz="2800" i="1" dirty="0">
                <a:latin typeface="Times New Roman"/>
                <a:ea typeface="Calibri"/>
                <a:cs typeface="Times New Roman"/>
              </a:rPr>
              <a:t>Финансијска математика и актуарство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, скрипта, Универзитет Сингидунум, Београд.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37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609600"/>
            <a:ext cx="7498080" cy="5867400"/>
          </a:xfrm>
        </p:spPr>
        <p:txBody>
          <a:bodyPr>
            <a:norm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2400" dirty="0" smtClean="0">
                <a:latin typeface="Times New Roman"/>
                <a:ea typeface="Calibri"/>
                <a:cs typeface="Times New Roman"/>
              </a:rPr>
              <a:t>Вероватноћа да оба лица неће бити у животу после </a:t>
            </a:r>
            <a:r>
              <a:rPr lang="sr-Latn-RS" sz="2400" i="1" dirty="0" smtClean="0">
                <a:latin typeface="Times New Roman"/>
                <a:ea typeface="Calibri"/>
                <a:cs typeface="Times New Roman"/>
              </a:rPr>
              <a:t>n</a:t>
            </a:r>
            <a:r>
              <a:rPr lang="sr-Cyrl-RS" sz="2400" i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година израчунава се по следећој формули: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endParaRPr lang="ru-RU" sz="2400" dirty="0"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sr-Cyrl-RS" sz="2400" dirty="0">
                <a:latin typeface="Times New Roman" pitchFamily="18" charset="0"/>
                <a:cs typeface="Times New Roman" pitchFamily="18" charset="0"/>
              </a:rPr>
              <a:t>Вероватноћа да ће после </a:t>
            </a:r>
            <a:r>
              <a:rPr lang="sr-Latn-RS" sz="2400" i="1" dirty="0">
                <a:latin typeface="Times New Roman"/>
                <a:ea typeface="Calibri"/>
                <a:cs typeface="Times New Roman"/>
              </a:rPr>
              <a:t>n</a:t>
            </a:r>
            <a:r>
              <a:rPr lang="sr-Cyrl-RS" sz="24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година бити живо само лице </a:t>
            </a:r>
            <a:r>
              <a:rPr lang="ru-RU" sz="2400" i="1" dirty="0">
                <a:latin typeface="Times New Roman"/>
                <a:ea typeface="Calibri"/>
                <a:cs typeface="Times New Roman"/>
              </a:rPr>
              <a:t>А,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односно само лице </a:t>
            </a:r>
            <a:r>
              <a:rPr lang="ru-RU" sz="2400" i="1" dirty="0">
                <a:latin typeface="Times New Roman"/>
                <a:ea typeface="Calibri"/>
                <a:cs typeface="Times New Roman"/>
              </a:rPr>
              <a:t>В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израчунава се по следећим формулама:</a:t>
            </a: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ru-RU" sz="2400" dirty="0" smtClean="0">
              <a:latin typeface="Times New Roman"/>
              <a:ea typeface="Calibri"/>
              <a:cs typeface="Times New Roman"/>
            </a:endParaRP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1" t="44805" r="41678" b="47728"/>
          <a:stretch/>
        </p:blipFill>
        <p:spPr bwMode="auto">
          <a:xfrm>
            <a:off x="3428999" y="1701600"/>
            <a:ext cx="3136687" cy="8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1" t="57792" r="39031" b="26461"/>
          <a:stretch/>
        </p:blipFill>
        <p:spPr bwMode="auto">
          <a:xfrm>
            <a:off x="3428999" y="4495800"/>
            <a:ext cx="3445607" cy="15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8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057400"/>
            <a:ext cx="7498080" cy="4419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sr-Cyrl-RS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 1</a:t>
            </a:r>
            <a:r>
              <a:rPr lang="sr-Cyrl-RS" sz="2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sr-Cyrl-RS" sz="26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Лице </a:t>
            </a:r>
            <a:r>
              <a:rPr lang="sr-Cyrl-RS" sz="2600" i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је старо 40 година, а лице </a:t>
            </a:r>
            <a:r>
              <a:rPr lang="sr-Cyrl-RS" sz="2600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50 година. Колика је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вероватноћа:</a:t>
            </a:r>
          </a:p>
          <a:p>
            <a:pPr marL="82296" indent="0" algn="just">
              <a:buNone/>
            </a:pP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а)  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ће оба ова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лица</a:t>
            </a:r>
            <a:r>
              <a:rPr lang="sr-Cyrl-R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живети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још 10 година?</a:t>
            </a:r>
            <a:r>
              <a:rPr lang="sr-Cyrl-RS" sz="2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r>
              <a:rPr lang="sr-Cyrl-RS" sz="2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б)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да оба лица неће бити у животу после десет година?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6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057400"/>
            <a:ext cx="7498080" cy="4419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sr-Cyrl-RS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 2</a:t>
            </a:r>
            <a:r>
              <a:rPr lang="sr-Cyrl-RS" sz="2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sr-Cyrl-RS" sz="26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Лице </a:t>
            </a:r>
            <a:r>
              <a:rPr lang="sr-Cyrl-RS" sz="2600" i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је старо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година, а лице </a:t>
            </a:r>
            <a:r>
              <a:rPr lang="sr-Cyrl-RS" sz="2600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sr-Cyrl-RS" sz="26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година. Колика је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вероватноћа да ће после 35 годна бити у животу:</a:t>
            </a:r>
          </a:p>
          <a:p>
            <a:pPr marL="82296" indent="0" algn="just">
              <a:buNone/>
            </a:pP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а)  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само лице </a:t>
            </a:r>
            <a:r>
              <a:rPr lang="sr-Cyrl-RS" sz="26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sr-Cyrl-RS" sz="2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r>
              <a:rPr lang="sr-Cyrl-RS" sz="2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б)  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само лице </a:t>
            </a:r>
            <a:r>
              <a:rPr lang="sr-Cyrl-RS" sz="2600" i="1" dirty="0">
                <a:latin typeface="Times New Roman" pitchFamily="18" charset="0"/>
                <a:cs typeface="Times New Roman" pitchFamily="18" charset="0"/>
              </a:rPr>
              <a:t>В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72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2800" b="1" dirty="0">
                <a:solidFill>
                  <a:srgbClr val="31849B"/>
                </a:solidFill>
                <a:effectLst/>
                <a:latin typeface="Times New Roman"/>
                <a:ea typeface="Calibri"/>
                <a:cs typeface="Times New Roman"/>
              </a:rPr>
              <a:t>КОМУТАТИВНИ БРОЈЕВИ</a:t>
            </a:r>
            <a:r>
              <a:rPr lang="en-US" sz="2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US" sz="2000" dirty="0">
                <a:effectLst/>
                <a:latin typeface="Calibri"/>
                <a:ea typeface="Calibri"/>
                <a:cs typeface="Times New Roman"/>
              </a:rPr>
            </a:b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29200"/>
          </a:xfrm>
        </p:spPr>
        <p:txBody>
          <a:bodyPr>
            <a:normAutofit fontScale="77500" lnSpcReduction="20000"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2800" dirty="0">
                <a:latin typeface="Times New Roman"/>
                <a:ea typeface="Calibri"/>
                <a:cs typeface="Times New Roman"/>
              </a:rPr>
              <a:t>Бројеви </a:t>
            </a:r>
            <a:r>
              <a:rPr lang="en-US" sz="2800" i="1" dirty="0">
                <a:latin typeface="Times New Roman"/>
                <a:ea typeface="Calibri"/>
                <a:cs typeface="Times New Roman"/>
              </a:rPr>
              <a:t>l</a:t>
            </a:r>
            <a:r>
              <a:rPr lang="en-US" sz="2800" i="1" baseline="-25000" dirty="0">
                <a:latin typeface="Times New Roman"/>
                <a:ea typeface="Calibri"/>
                <a:cs typeface="Times New Roman"/>
              </a:rPr>
              <a:t>x</a:t>
            </a:r>
            <a:r>
              <a:rPr lang="sr-Cyrl-RS" sz="2800" i="1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i="1" dirty="0">
                <a:latin typeface="Times New Roman"/>
                <a:ea typeface="Calibri"/>
                <a:cs typeface="Times New Roman"/>
              </a:rPr>
              <a:t>l</a:t>
            </a:r>
            <a:r>
              <a:rPr lang="en-US" sz="2800" i="1" baseline="-25000" dirty="0">
                <a:latin typeface="Times New Roman"/>
                <a:ea typeface="Calibri"/>
                <a:cs typeface="Times New Roman"/>
              </a:rPr>
              <a:t>x</a:t>
            </a:r>
            <a:r>
              <a:rPr lang="sr-Cyrl-RS" sz="2800" i="1" baseline="-25000" dirty="0">
                <a:latin typeface="Times New Roman"/>
                <a:ea typeface="Calibri"/>
                <a:cs typeface="Times New Roman"/>
              </a:rPr>
              <a:t>+1</a:t>
            </a:r>
            <a:r>
              <a:rPr lang="sr-Cyrl-RS" sz="2800" i="1" dirty="0">
                <a:latin typeface="Times New Roman"/>
                <a:ea typeface="Calibri"/>
                <a:cs typeface="Times New Roman"/>
              </a:rPr>
              <a:t>,</a:t>
            </a:r>
            <a:r>
              <a:rPr lang="en-US" sz="2800" i="1" dirty="0">
                <a:latin typeface="Times New Roman"/>
                <a:ea typeface="Calibri"/>
                <a:cs typeface="Times New Roman"/>
              </a:rPr>
              <a:t> l</a:t>
            </a:r>
            <a:r>
              <a:rPr lang="en-US" sz="2800" i="1" baseline="-25000" dirty="0">
                <a:latin typeface="Times New Roman"/>
                <a:ea typeface="Calibri"/>
                <a:cs typeface="Times New Roman"/>
              </a:rPr>
              <a:t>x</a:t>
            </a:r>
            <a:r>
              <a:rPr lang="sr-Cyrl-RS" sz="2800" i="1" baseline="-25000" dirty="0">
                <a:latin typeface="Times New Roman"/>
                <a:ea typeface="Calibri"/>
                <a:cs typeface="Times New Roman"/>
              </a:rPr>
              <a:t>+2</a:t>
            </a:r>
            <a:r>
              <a:rPr lang="sr-Cyrl-RS" sz="2800" i="1" dirty="0">
                <a:latin typeface="Times New Roman"/>
                <a:ea typeface="Calibri"/>
                <a:cs typeface="Times New Roman"/>
              </a:rPr>
              <a:t>,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..., </a:t>
            </a:r>
            <a:r>
              <a:rPr lang="en-US" sz="2800" i="1" dirty="0">
                <a:latin typeface="Times New Roman"/>
                <a:ea typeface="Calibri"/>
                <a:cs typeface="Times New Roman"/>
              </a:rPr>
              <a:t>d</a:t>
            </a:r>
            <a:r>
              <a:rPr lang="en-US" sz="2800" i="1" baseline="-25000" dirty="0">
                <a:latin typeface="Times New Roman"/>
                <a:ea typeface="Calibri"/>
                <a:cs typeface="Times New Roman"/>
              </a:rPr>
              <a:t>x</a:t>
            </a:r>
            <a:r>
              <a:rPr lang="sr-Cyrl-RS" sz="2800" i="1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i="1" dirty="0">
                <a:latin typeface="Times New Roman"/>
                <a:ea typeface="Calibri"/>
                <a:cs typeface="Times New Roman"/>
              </a:rPr>
              <a:t>d</a:t>
            </a:r>
            <a:r>
              <a:rPr lang="en-US" sz="2800" i="1" baseline="-25000" dirty="0">
                <a:latin typeface="Times New Roman"/>
                <a:ea typeface="Calibri"/>
                <a:cs typeface="Times New Roman"/>
              </a:rPr>
              <a:t>x</a:t>
            </a:r>
            <a:r>
              <a:rPr lang="sr-Cyrl-RS" sz="2800" i="1" baseline="-25000" dirty="0">
                <a:latin typeface="Times New Roman"/>
                <a:ea typeface="Calibri"/>
                <a:cs typeface="Times New Roman"/>
              </a:rPr>
              <a:t>+1</a:t>
            </a:r>
            <a:r>
              <a:rPr lang="sr-Cyrl-RS" sz="2800" i="1" dirty="0">
                <a:latin typeface="Times New Roman"/>
                <a:ea typeface="Calibri"/>
                <a:cs typeface="Times New Roman"/>
              </a:rPr>
              <a:t>,</a:t>
            </a:r>
            <a:r>
              <a:rPr lang="en-US" sz="2800" i="1" dirty="0">
                <a:latin typeface="Times New Roman"/>
                <a:ea typeface="Calibri"/>
                <a:cs typeface="Times New Roman"/>
              </a:rPr>
              <a:t> d</a:t>
            </a:r>
            <a:r>
              <a:rPr lang="en-US" sz="2800" i="1" baseline="-25000" dirty="0">
                <a:latin typeface="Times New Roman"/>
                <a:ea typeface="Calibri"/>
                <a:cs typeface="Times New Roman"/>
              </a:rPr>
              <a:t>x</a:t>
            </a:r>
            <a:r>
              <a:rPr lang="sr-Cyrl-RS" sz="2800" i="1" baseline="-25000" dirty="0">
                <a:latin typeface="Times New Roman"/>
                <a:ea typeface="Calibri"/>
                <a:cs typeface="Times New Roman"/>
              </a:rPr>
              <a:t>+2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,... називају се </a:t>
            </a:r>
            <a:r>
              <a:rPr lang="sr-Cyrl-RS" sz="2800" b="1" dirty="0">
                <a:latin typeface="Times New Roman"/>
                <a:ea typeface="Calibri"/>
                <a:cs typeface="Times New Roman"/>
              </a:rPr>
              <a:t>основни бројеви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.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457200" indent="-457200" algn="just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2800" dirty="0">
                <a:latin typeface="Times New Roman"/>
                <a:ea typeface="Calibri"/>
                <a:cs typeface="Times New Roman"/>
              </a:rPr>
              <a:t>Помоћу ових основних бројева и интересне стопе која се примењује у пракси израчунавају се </a:t>
            </a:r>
            <a:r>
              <a:rPr lang="sr-Cyrl-RS" sz="2800" i="1" dirty="0">
                <a:latin typeface="Times New Roman"/>
                <a:ea typeface="Calibri"/>
                <a:cs typeface="Times New Roman"/>
              </a:rPr>
              <a:t>комутативни бројеви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.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algn="just"/>
            <a:r>
              <a:rPr lang="sr-Cyrl-RS" sz="2800" dirty="0">
                <a:latin typeface="Times New Roman"/>
                <a:ea typeface="Calibri"/>
              </a:rPr>
              <a:t>Комутативни бројеви су параметри демографске статистике који се користе у осигурању живота, односно везани су за жива и умрла лица и обрачунске каматне стопе. </a:t>
            </a:r>
            <a:endParaRPr lang="en-US" sz="2800" dirty="0" smtClean="0">
              <a:latin typeface="Times New Roman"/>
              <a:ea typeface="Calibri"/>
            </a:endParaRP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2800" dirty="0">
                <a:latin typeface="Times New Roman"/>
                <a:ea typeface="Calibri"/>
                <a:cs typeface="Times New Roman"/>
              </a:rPr>
              <a:t>Комутативни бројеви, у ознаци </a:t>
            </a:r>
            <a:r>
              <a:rPr lang="en-US" sz="2800" i="1" dirty="0" err="1">
                <a:latin typeface="Times New Roman"/>
                <a:ea typeface="Calibri"/>
                <a:cs typeface="Times New Roman"/>
              </a:rPr>
              <a:t>D</a:t>
            </a:r>
            <a:r>
              <a:rPr lang="en-US" sz="2800" i="1" baseline="-25000" dirty="0" err="1">
                <a:latin typeface="Times New Roman"/>
                <a:ea typeface="Calibri"/>
                <a:cs typeface="Times New Roman"/>
              </a:rPr>
              <a:t>x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i="1" dirty="0" err="1">
                <a:latin typeface="Times New Roman"/>
                <a:ea typeface="Calibri"/>
                <a:cs typeface="Times New Roman"/>
              </a:rPr>
              <a:t>N</a:t>
            </a:r>
            <a:r>
              <a:rPr lang="en-US" sz="2800" i="1" baseline="-25000" dirty="0" err="1">
                <a:latin typeface="Times New Roman"/>
                <a:ea typeface="Calibri"/>
                <a:cs typeface="Times New Roman"/>
              </a:rPr>
              <a:t>x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i="1" dirty="0" err="1">
                <a:latin typeface="Times New Roman"/>
                <a:ea typeface="Calibri"/>
                <a:cs typeface="Times New Roman"/>
              </a:rPr>
              <a:t>S</a:t>
            </a:r>
            <a:r>
              <a:rPr lang="en-US" sz="2800" i="1" baseline="-25000" dirty="0" err="1">
                <a:latin typeface="Times New Roman"/>
                <a:ea typeface="Calibri"/>
                <a:cs typeface="Times New Roman"/>
              </a:rPr>
              <a:t>x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i="1" dirty="0" err="1">
                <a:latin typeface="Times New Roman"/>
                <a:ea typeface="Calibri"/>
                <a:cs typeface="Times New Roman"/>
              </a:rPr>
              <a:t>C</a:t>
            </a:r>
            <a:r>
              <a:rPr lang="en-US" sz="2800" i="1" baseline="-25000" dirty="0" err="1">
                <a:latin typeface="Times New Roman"/>
                <a:ea typeface="Calibri"/>
                <a:cs typeface="Times New Roman"/>
              </a:rPr>
              <a:t>x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i="1" dirty="0" err="1">
                <a:latin typeface="Times New Roman"/>
                <a:ea typeface="Calibri"/>
                <a:cs typeface="Times New Roman"/>
              </a:rPr>
              <a:t>M</a:t>
            </a:r>
            <a:r>
              <a:rPr lang="en-US" sz="2800" i="1" baseline="-25000" dirty="0" err="1">
                <a:latin typeface="Times New Roman"/>
                <a:ea typeface="Calibri"/>
                <a:cs typeface="Times New Roman"/>
              </a:rPr>
              <a:t>x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, 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и </a:t>
            </a:r>
            <a:r>
              <a:rPr lang="en-US" sz="2800" i="1" dirty="0">
                <a:latin typeface="Times New Roman"/>
                <a:ea typeface="Calibri"/>
                <a:cs typeface="Times New Roman"/>
              </a:rPr>
              <a:t>R</a:t>
            </a:r>
            <a:r>
              <a:rPr lang="en-US" sz="2800" i="1" baseline="-25000" dirty="0">
                <a:latin typeface="Times New Roman"/>
                <a:ea typeface="Calibri"/>
                <a:cs typeface="Times New Roman"/>
              </a:rPr>
              <a:t>x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, могу се поделити у две категорије: комутативне бројеве за жива лица и комутативне бројеве за умрла лица.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55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2800" b="1" dirty="0">
                <a:solidFill>
                  <a:srgbClr val="31859C"/>
                </a:solidFill>
                <a:effectLst/>
                <a:latin typeface="Times New Roman"/>
                <a:ea typeface="Calibri"/>
                <a:cs typeface="Times New Roman"/>
              </a:rPr>
              <a:t>Комутативни бројеви за жива лица и њихово израчунавање</a:t>
            </a:r>
            <a:r>
              <a:rPr lang="en-US" sz="2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US" sz="2000" dirty="0">
                <a:effectLst/>
                <a:latin typeface="Calibri"/>
                <a:ea typeface="Calibri"/>
                <a:cs typeface="Times New Roman"/>
              </a:rPr>
            </a:b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447800"/>
                <a:ext cx="7498080" cy="4267200"/>
              </a:xfrm>
            </p:spPr>
            <p:txBody>
              <a:bodyPr>
                <a:norm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800" b="1" i="1" dirty="0" err="1">
                    <a:solidFill>
                      <a:srgbClr val="31859C"/>
                    </a:solidFill>
                    <a:latin typeface="Times New Roman"/>
                    <a:ea typeface="Calibri"/>
                    <a:cs typeface="Times New Roman"/>
                  </a:rPr>
                  <a:t>D</a:t>
                </a:r>
                <a:r>
                  <a:rPr lang="en-US" sz="2800" b="1" i="1" baseline="-25000" dirty="0" err="1">
                    <a:solidFill>
                      <a:srgbClr val="31859C"/>
                    </a:solidFill>
                    <a:latin typeface="Times New Roman"/>
                    <a:ea typeface="Calibri"/>
                    <a:cs typeface="Times New Roman"/>
                  </a:rPr>
                  <a:t>x</a:t>
                </a:r>
                <a:r>
                  <a:rPr lang="en-US" sz="2800" dirty="0">
                    <a:solidFill>
                      <a:srgbClr val="31859C"/>
                    </a:solidFill>
                    <a:latin typeface="Times New Roman"/>
                    <a:ea typeface="Calibri"/>
                    <a:cs typeface="Times New Roman"/>
                  </a:rPr>
                  <a:t>  </a:t>
                </a:r>
                <a:r>
                  <a:rPr lang="en-US" sz="2800" dirty="0">
                    <a:latin typeface="Times New Roman"/>
                    <a:ea typeface="Calibri"/>
                    <a:cs typeface="Times New Roman"/>
                  </a:rPr>
                  <a:t>je </a:t>
                </a:r>
                <a:r>
                  <a:rPr lang="sr-Cyrl-RS" sz="2800" dirty="0">
                    <a:latin typeface="Times New Roman"/>
                    <a:ea typeface="Calibri"/>
                    <a:cs typeface="Times New Roman"/>
                  </a:rPr>
                  <a:t>број дисконтованих живих лица старих </a:t>
                </a:r>
                <a:r>
                  <a:rPr lang="sr-Cyrl-RS" sz="2800" i="1" dirty="0">
                    <a:latin typeface="Times New Roman"/>
                    <a:ea typeface="Calibri"/>
                    <a:cs typeface="Times New Roman"/>
                  </a:rPr>
                  <a:t>х</a:t>
                </a:r>
                <a:r>
                  <a:rPr lang="sr-Cyrl-RS" sz="28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sr-Cyrl-RS" sz="2800" dirty="0" smtClean="0">
                    <a:latin typeface="Times New Roman"/>
                    <a:ea typeface="Calibri"/>
                    <a:cs typeface="Times New Roman"/>
                  </a:rPr>
                  <a:t>година.</a:t>
                </a:r>
                <a:endParaRPr lang="en-US" sz="2000" dirty="0">
                  <a:latin typeface="Calibri"/>
                  <a:ea typeface="Calibri"/>
                  <a:cs typeface="Times New Roman"/>
                </a:endParaRP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sr-Cyrl-RS" sz="2800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sr-Cyrl-RS" sz="2800" i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3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r-Cyrl-RS" sz="2800" i="1">
                                  <a:solidFill>
                                    <a:schemeClr val="accent3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sr-Cyrl-RS" sz="2800" i="1">
                                  <a:solidFill>
                                    <a:schemeClr val="accent3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accent3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sr-Cyrl-RS" sz="2800" i="1">
                                  <a:solidFill>
                                    <a:schemeClr val="accent3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sr-Cyrl-RS" sz="2800" i="1">
                                  <a:solidFill>
                                    <a:schemeClr val="accent3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  <m:r>
                        <a:rPr lang="sr-Cyrl-RS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r-Cyrl-RS" sz="2800" i="1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sr-Cyrl-RS" sz="2800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sr-Cyrl-RS" sz="2800" i="1">
                          <a:latin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r-Cyrl-RS" sz="2800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sr-Cyrl-RS" sz="2800" i="1">
                              <a:latin typeface="Cambria Math"/>
                            </a:rPr>
                            <m:t>−</m:t>
                          </m:r>
                          <m:r>
                            <a:rPr lang="sr-Cyrl-RS" sz="28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sr-Cyrl-RS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r-Cyrl-RS" sz="2800" i="1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sr-Cyrl-RS" sz="2800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sr-Cyrl-RS" sz="2800" i="1">
                          <a:latin typeface="Cambria Math"/>
                        </a:rPr>
                        <m:t>∙</m:t>
                      </m:r>
                      <m:sSubSup>
                        <m:sSub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sr-Cyrl-RS" sz="2800" i="1">
                              <a:latin typeface="Cambria Math"/>
                            </a:rPr>
                            <m:t>𝐼𝐼</m:t>
                          </m:r>
                        </m:e>
                        <m:sub>
                          <m:r>
                            <a:rPr lang="sr-Cyrl-RS" sz="2800" i="1">
                              <a:latin typeface="Cambria Math"/>
                            </a:rPr>
                            <m:t>𝑝</m:t>
                          </m:r>
                        </m:sub>
                        <m:sup>
                          <m:r>
                            <a:rPr lang="sr-Cyrl-RS" sz="2800" i="1">
                              <a:latin typeface="Cambria Math"/>
                            </a:rPr>
                            <m:t>𝑥</m:t>
                          </m:r>
                        </m:sup>
                      </m:sSubSup>
                    </m:oMath>
                  </m:oMathPara>
                </a14:m>
                <a:endParaRPr lang="en-US" sz="2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effectLst/>
                    <a:latin typeface="Times New Roman"/>
                    <a:ea typeface="Times New Roman"/>
                    <a:cs typeface="Times New Roman"/>
                  </a:rPr>
                  <a:t> je </a:t>
                </a:r>
                <a:r>
                  <a:rPr lang="sr-Cyrl-RS" sz="2800" dirty="0">
                    <a:effectLst/>
                    <a:latin typeface="Times New Roman"/>
                    <a:ea typeface="Times New Roman"/>
                    <a:cs typeface="Times New Roman"/>
                  </a:rPr>
                  <a:t>садашња вредност – дисконтована вредност јединице која доспева после </a:t>
                </a:r>
                <a:r>
                  <a:rPr lang="sr-Cyrl-RS" sz="2800" i="1" dirty="0">
                    <a:effectLst/>
                    <a:latin typeface="Times New Roman"/>
                    <a:ea typeface="Times New Roman"/>
                    <a:cs typeface="Times New Roman"/>
                  </a:rPr>
                  <a:t>х</a:t>
                </a:r>
                <a:r>
                  <a:rPr lang="sr-Cyrl-RS" sz="2800" dirty="0">
                    <a:effectLst/>
                    <a:latin typeface="Times New Roman"/>
                    <a:ea typeface="Times New Roman"/>
                    <a:cs typeface="Times New Roman"/>
                  </a:rPr>
                  <a:t> година</a:t>
                </a:r>
                <a:r>
                  <a:rPr lang="sr-Cyrl-RS" sz="28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447800"/>
                <a:ext cx="7498080" cy="4267200"/>
              </a:xfrm>
              <a:blipFill rotWithShape="1">
                <a:blip r:embed="rId2"/>
                <a:stretch>
                  <a:fillRect l="-1707" r="-1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237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838200"/>
                <a:ext cx="7498080" cy="5410200"/>
              </a:xfrm>
            </p:spPr>
            <p:txBody>
              <a:bodyPr>
                <a:normAutofit/>
              </a:bodyPr>
              <a:lstStyle/>
              <a:p>
                <a:r>
                  <a:rPr lang="sr-Cyrl-RS" sz="2600" dirty="0" smtClean="0">
                    <a:latin typeface="Times New Roman" pitchFamily="18" charset="0"/>
                    <a:cs typeface="Times New Roman" pitchFamily="18" charset="0"/>
                  </a:rPr>
                  <a:t>Даље следи:</a:t>
                </a: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sr-Cyrl-RS" sz="2800" i="1">
                              <a:latin typeface="Cambria Math"/>
                            </a:rPr>
                            <m:t>𝑥</m:t>
                          </m:r>
                          <m:r>
                            <a:rPr lang="sr-Cyrl-RS" sz="2800" i="1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sr-Cyrl-RS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r-Cyrl-RS" sz="2800" i="1"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sr-Cyrl-RS" sz="2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sr-Cyrl-RS" sz="2800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sr-Cyrl-RS" sz="2800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sr-Cyrl-RS" sz="2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sr-Cyrl-RS" sz="2800" i="1"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  <m:r>
                        <a:rPr lang="sr-Cyrl-RS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r-Cyrl-RS" sz="2800" i="1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sr-Cyrl-RS" sz="2800" i="1">
                              <a:latin typeface="Cambria Math"/>
                            </a:rPr>
                            <m:t>𝑥</m:t>
                          </m:r>
                          <m:r>
                            <a:rPr lang="sr-Cyrl-RS" sz="2800" i="1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sr-Cyrl-RS" sz="2800" i="1">
                          <a:latin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r-Cyrl-RS" sz="2800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sr-Cyrl-RS" sz="2800" i="1">
                              <a:latin typeface="Cambria Math"/>
                            </a:rPr>
                            <m:t>−</m:t>
                          </m:r>
                          <m:r>
                            <a:rPr lang="sr-Cyrl-RS" sz="2800" i="1">
                              <a:latin typeface="Cambria Math"/>
                            </a:rPr>
                            <m:t>𝑥</m:t>
                          </m:r>
                          <m:r>
                            <a:rPr lang="sr-Cyrl-RS" sz="2800" i="1">
                              <a:latin typeface="Cambria Math"/>
                            </a:rPr>
                            <m:t>+1</m:t>
                          </m:r>
                        </m:sup>
                      </m:sSup>
                      <m:r>
                        <a:rPr lang="sr-Cyrl-RS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r-Cyrl-RS" sz="2800" i="1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sr-Cyrl-RS" sz="2800" i="1">
                              <a:latin typeface="Cambria Math"/>
                            </a:rPr>
                            <m:t>𝑥</m:t>
                          </m:r>
                          <m:r>
                            <a:rPr lang="sr-Cyrl-RS" sz="2800" i="1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sr-Cyrl-RS" sz="2800" i="1">
                          <a:latin typeface="Cambria Math"/>
                        </a:rPr>
                        <m:t>∙</m:t>
                      </m:r>
                      <m:sSubSup>
                        <m:sSub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sr-Cyrl-RS" sz="2800" i="1">
                              <a:latin typeface="Cambria Math"/>
                            </a:rPr>
                            <m:t>𝐼𝐼</m:t>
                          </m:r>
                        </m:e>
                        <m:sub>
                          <m:r>
                            <a:rPr lang="sr-Cyrl-RS" sz="2800" i="1">
                              <a:latin typeface="Cambria Math"/>
                            </a:rPr>
                            <m:t>𝑝</m:t>
                          </m:r>
                        </m:sub>
                        <m:sup>
                          <m:r>
                            <a:rPr lang="sr-Cyrl-RS" sz="2800" i="1">
                              <a:latin typeface="Cambria Math"/>
                            </a:rPr>
                            <m:t>𝑥</m:t>
                          </m:r>
                          <m:r>
                            <a:rPr lang="sr-Cyrl-RS" sz="2800" i="1">
                              <a:latin typeface="Cambria Math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lang="sr-Cyrl-RS" sz="2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sr-Cyrl-RS" sz="2800" i="1">
                              <a:latin typeface="Cambria Math"/>
                            </a:rPr>
                            <m:t>𝑥</m:t>
                          </m:r>
                          <m:r>
                            <a:rPr lang="sr-Cyrl-RS" sz="2800" i="1">
                              <a:latin typeface="Cambria Math"/>
                            </a:rPr>
                            <m:t>+2</m:t>
                          </m:r>
                        </m:sub>
                      </m:sSub>
                      <m:r>
                        <a:rPr lang="sr-Cyrl-RS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r-Cyrl-RS" sz="2800" i="1"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sr-Cyrl-RS" sz="2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sr-Cyrl-RS" sz="2800" i="1">
                                  <a:latin typeface="Cambria Math"/>
                                </a:rPr>
                                <m:t>+2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sr-Cyrl-RS" sz="2800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sr-Cyrl-RS" sz="2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sr-Cyrl-RS" sz="2800" i="1">
                                  <a:latin typeface="Cambria Math"/>
                                </a:rPr>
                                <m:t>+2</m:t>
                              </m:r>
                            </m:sup>
                          </m:sSup>
                        </m:den>
                      </m:f>
                      <m:r>
                        <a:rPr lang="sr-Cyrl-RS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r-Cyrl-RS" sz="2800" i="1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sr-Cyrl-RS" sz="2800" i="1">
                              <a:latin typeface="Cambria Math"/>
                            </a:rPr>
                            <m:t>𝑥</m:t>
                          </m:r>
                          <m:r>
                            <a:rPr lang="sr-Cyrl-RS" sz="2800" i="1">
                              <a:latin typeface="Cambria Math"/>
                            </a:rPr>
                            <m:t>+2</m:t>
                          </m:r>
                        </m:sub>
                      </m:sSub>
                      <m:r>
                        <a:rPr lang="sr-Cyrl-RS" sz="2800" i="1">
                          <a:latin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r-Cyrl-RS" sz="2800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sr-Cyrl-RS" sz="2800" i="1">
                              <a:latin typeface="Cambria Math"/>
                            </a:rPr>
                            <m:t>−</m:t>
                          </m:r>
                          <m:r>
                            <a:rPr lang="sr-Cyrl-RS" sz="2800" i="1">
                              <a:latin typeface="Cambria Math"/>
                            </a:rPr>
                            <m:t>𝑥</m:t>
                          </m:r>
                          <m:r>
                            <a:rPr lang="sr-Cyrl-RS" sz="2800" i="1">
                              <a:latin typeface="Cambria Math"/>
                            </a:rPr>
                            <m:t>+2</m:t>
                          </m:r>
                        </m:sup>
                      </m:sSup>
                      <m:r>
                        <a:rPr lang="sr-Cyrl-RS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r-Cyrl-RS" sz="2800" i="1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sr-Cyrl-RS" sz="2800" i="1">
                              <a:latin typeface="Cambria Math"/>
                            </a:rPr>
                            <m:t>𝑥</m:t>
                          </m:r>
                          <m:r>
                            <a:rPr lang="sr-Cyrl-RS" sz="2800" i="1">
                              <a:latin typeface="Cambria Math"/>
                            </a:rPr>
                            <m:t>+2</m:t>
                          </m:r>
                        </m:sub>
                      </m:sSub>
                      <m:r>
                        <a:rPr lang="sr-Cyrl-RS" sz="2800" i="1">
                          <a:latin typeface="Cambria Math"/>
                        </a:rPr>
                        <m:t>∙</m:t>
                      </m:r>
                      <m:sSubSup>
                        <m:sSub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sr-Cyrl-RS" sz="2800" i="1">
                              <a:latin typeface="Cambria Math"/>
                            </a:rPr>
                            <m:t>𝐼𝐼</m:t>
                          </m:r>
                        </m:e>
                        <m:sub>
                          <m:r>
                            <a:rPr lang="sr-Cyrl-RS" sz="2800" i="1">
                              <a:latin typeface="Cambria Math"/>
                            </a:rPr>
                            <m:t>𝑝</m:t>
                          </m:r>
                        </m:sub>
                        <m:sup>
                          <m:r>
                            <a:rPr lang="sr-Cyrl-RS" sz="2800" i="1">
                              <a:latin typeface="Cambria Math"/>
                            </a:rPr>
                            <m:t>𝑥</m:t>
                          </m:r>
                          <m:r>
                            <a:rPr lang="sr-Cyrl-RS" sz="2800" i="1">
                              <a:latin typeface="Cambria Math"/>
                            </a:rPr>
                            <m:t>+2</m:t>
                          </m:r>
                        </m:sup>
                      </m:sSubSup>
                    </m:oMath>
                  </m:oMathPara>
                </a14:m>
                <a:endParaRPr lang="sr-Cyrl-RS" sz="2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82296" indent="0">
                  <a:buNone/>
                </a:pPr>
                <a:r>
                  <a:rPr lang="sr-Cyrl-RS" sz="2600" dirty="0" smtClean="0">
                    <a:latin typeface="Times New Roman" pitchFamily="18" charset="0"/>
                    <a:cs typeface="Times New Roman" pitchFamily="18" charset="0"/>
                  </a:rPr>
                  <a:t>итд.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800" b="1" i="1" dirty="0" err="1">
                    <a:solidFill>
                      <a:srgbClr val="31859C"/>
                    </a:solidFill>
                    <a:latin typeface="Times New Roman"/>
                    <a:ea typeface="Calibri"/>
                    <a:cs typeface="Times New Roman"/>
                  </a:rPr>
                  <a:t>N</a:t>
                </a:r>
                <a:r>
                  <a:rPr lang="en-US" sz="2800" b="1" i="1" baseline="-25000" dirty="0" err="1">
                    <a:solidFill>
                      <a:srgbClr val="31859C"/>
                    </a:solidFill>
                    <a:latin typeface="Times New Roman"/>
                    <a:ea typeface="Calibri"/>
                    <a:cs typeface="Times New Roman"/>
                  </a:rPr>
                  <a:t>x</a:t>
                </a:r>
                <a:r>
                  <a:rPr lang="sr-Cyrl-RS" sz="2800" dirty="0">
                    <a:solidFill>
                      <a:srgbClr val="31859C"/>
                    </a:solidFill>
                    <a:latin typeface="Times New Roman"/>
                    <a:ea typeface="Calibri"/>
                    <a:cs typeface="Times New Roman"/>
                  </a:rPr>
                  <a:t>  </a:t>
                </a:r>
                <a:r>
                  <a:rPr lang="sr-Cyrl-RS" sz="2800" dirty="0">
                    <a:latin typeface="Times New Roman"/>
                    <a:ea typeface="Calibri"/>
                    <a:cs typeface="Times New Roman"/>
                  </a:rPr>
                  <a:t>је број који представља збир бројева дисконтованих живих лица почевши од старости </a:t>
                </a:r>
                <a:r>
                  <a:rPr lang="sr-Cyrl-RS" sz="2800" i="1" dirty="0">
                    <a:latin typeface="Times New Roman"/>
                    <a:ea typeface="Calibri"/>
                    <a:cs typeface="Times New Roman"/>
                  </a:rPr>
                  <a:t>х</a:t>
                </a:r>
                <a:r>
                  <a:rPr lang="sr-Cyrl-RS" sz="2800" dirty="0">
                    <a:latin typeface="Times New Roman"/>
                    <a:ea typeface="Calibri"/>
                    <a:cs typeface="Times New Roman"/>
                  </a:rPr>
                  <a:t>, па до најдубље старости </a:t>
                </a:r>
                <a:r>
                  <a:rPr lang="sr-Cyrl-RS" sz="2800" i="1" dirty="0">
                    <a:latin typeface="Times New Roman"/>
                    <a:ea typeface="Calibri"/>
                    <a:cs typeface="Times New Roman"/>
                    <a:sym typeface="Symbol"/>
                  </a:rPr>
                  <a:t></a:t>
                </a:r>
                <a:r>
                  <a:rPr lang="sr-Cyrl-RS" sz="2800" dirty="0">
                    <a:latin typeface="Times New Roman"/>
                    <a:ea typeface="Calibri"/>
                    <a:cs typeface="Times New Roman"/>
                  </a:rPr>
                  <a:t> коју доживи у таблицама посматрана група лица.</a:t>
                </a:r>
                <a:endParaRPr lang="en-US" sz="2000" dirty="0">
                  <a:latin typeface="Calibri"/>
                  <a:ea typeface="Calibri"/>
                  <a:cs typeface="Times New Roman"/>
                </a:endParaRPr>
              </a:p>
              <a:p>
                <a:pPr marL="82296" indent="0">
                  <a:buNone/>
                </a:pPr>
                <a:endParaRPr lang="sr-Cyrl-RS" sz="2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82296" indent="0">
                  <a:buNone/>
                </a:pPr>
                <a:endParaRPr lang="en-US" sz="2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838200"/>
                <a:ext cx="7498080" cy="5410200"/>
              </a:xfrm>
              <a:blipFill rotWithShape="1">
                <a:blip r:embed="rId2"/>
                <a:stretch>
                  <a:fillRect l="-1626" t="-1015" r="-1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237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3338</TotalTime>
  <Words>2484</Words>
  <Application>Microsoft Office PowerPoint</Application>
  <PresentationFormat>On-screen Show (4:3)</PresentationFormat>
  <Paragraphs>196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Solstice</vt:lpstr>
      <vt:lpstr>АКТУАРСТВО</vt:lpstr>
      <vt:lpstr>ОСИГУРАЊЕ НА ДВА ЖИВОТА </vt:lpstr>
      <vt:lpstr>Вероватноћа живота и смрти два лица </vt:lpstr>
      <vt:lpstr>PowerPoint Presentation</vt:lpstr>
      <vt:lpstr>PowerPoint Presentation</vt:lpstr>
      <vt:lpstr>PowerPoint Presentation</vt:lpstr>
      <vt:lpstr>КОМУТАТИВНИ БРОЈЕВИ </vt:lpstr>
      <vt:lpstr>Комутативни бројеви за жива лица и њихово израчунавање </vt:lpstr>
      <vt:lpstr>PowerPoint Presentation</vt:lpstr>
      <vt:lpstr>PowerPoint Presentation</vt:lpstr>
      <vt:lpstr>PowerPoint Presentation</vt:lpstr>
      <vt:lpstr>Комутативни бројеви за умрла лица и њихово израчунавање </vt:lpstr>
      <vt:lpstr>PowerPoint Presentation</vt:lpstr>
      <vt:lpstr>PowerPoint Presentation</vt:lpstr>
      <vt:lpstr>ОБРАЧУН ТАРИФА У ОСИГУРАЊУ ЖИВОТА </vt:lpstr>
      <vt:lpstr>PowerPoint Presentation</vt:lpstr>
      <vt:lpstr>PowerPoint Presentation</vt:lpstr>
      <vt:lpstr>Осигурање личне ренте уплатом мизе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АКТУАРСТВО</dc:title>
  <dc:creator>Windows7</dc:creator>
  <cp:lastModifiedBy>Windows7</cp:lastModifiedBy>
  <cp:revision>38</cp:revision>
  <dcterms:created xsi:type="dcterms:W3CDTF">2013-11-07T18:15:49Z</dcterms:created>
  <dcterms:modified xsi:type="dcterms:W3CDTF">2016-10-30T13:37:56Z</dcterms:modified>
</cp:coreProperties>
</file>