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1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7" r:id="rId25"/>
    <p:sldId id="319" r:id="rId26"/>
    <p:sldId id="320" r:id="rId27"/>
    <p:sldId id="316" r:id="rId28"/>
    <p:sldId id="259" r:id="rId29"/>
    <p:sldId id="293" r:id="rId30"/>
    <p:sldId id="26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F83B-AAE0-45B1-9007-9024C7896080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DAF-1914-4485-96DF-B120877D52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F83B-AAE0-45B1-9007-9024C7896080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DAF-1914-4485-96DF-B120877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F83B-AAE0-45B1-9007-9024C7896080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DAF-1914-4485-96DF-B120877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F83B-AAE0-45B1-9007-9024C7896080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DAF-1914-4485-96DF-B120877D52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F83B-AAE0-45B1-9007-9024C7896080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DAF-1914-4485-96DF-B120877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F83B-AAE0-45B1-9007-9024C7896080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DAF-1914-4485-96DF-B120877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F83B-AAE0-45B1-9007-9024C7896080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DAF-1914-4485-96DF-B120877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F83B-AAE0-45B1-9007-9024C7896080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DAF-1914-4485-96DF-B120877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F83B-AAE0-45B1-9007-9024C7896080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DAF-1914-4485-96DF-B120877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F83B-AAE0-45B1-9007-9024C7896080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DAF-1914-4485-96DF-B120877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F83B-AAE0-45B1-9007-9024C7896080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DAF-1914-4485-96DF-B120877D5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2A7F83B-AAE0-45B1-9007-9024C7896080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CA63DAF-1914-4485-96DF-B120877D520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dr Jelena Damnjanović</a:t>
            </a:r>
          </a:p>
          <a:p>
            <a:r>
              <a:rPr lang="sr-Latn-RS" dirty="0" smtClean="0"/>
              <a:t>MSc. Vesna Vugdelija</a:t>
            </a:r>
          </a:p>
          <a:p>
            <a:r>
              <a:rPr lang="sr-Latn-RS" dirty="0" smtClean="0"/>
              <a:t>Kolokvijum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</a:t>
            </a:r>
            <a:r>
              <a:rPr lang="sr-Latn-RS" dirty="0" smtClean="0"/>
              <a:t>đunarodna ekonomija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89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3200" dirty="0" smtClean="0"/>
              <a:t>8. Osnovni </a:t>
            </a:r>
            <a:r>
              <a:rPr lang="sr-Latn-RS" sz="3200" dirty="0"/>
              <a:t>elementi </a:t>
            </a: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>održivog </a:t>
            </a:r>
            <a:r>
              <a:rPr lang="sr-Latn-RS" sz="3200" dirty="0"/>
              <a:t>razvoja (OECD):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2400" dirty="0" smtClean="0"/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Ekonomski rast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Zaštita prirodne sredine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Socijalni napredak</a:t>
            </a:r>
          </a:p>
          <a:p>
            <a:endParaRPr 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281005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9. </a:t>
            </a:r>
            <a:r>
              <a:rPr lang="sr-Latn-RS" dirty="0" smtClean="0"/>
              <a:t>Područja Integracije </a:t>
            </a:r>
            <a:r>
              <a:rPr lang="sr-Latn-RS" dirty="0"/>
              <a:t>nacionalnih privreda:</a:t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2578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r-Latn-RS" sz="2400" dirty="0" smtClean="0"/>
              <a:t>Trgovina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Finansije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Proizvodnja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Rastuća mreža ugovora i institucija</a:t>
            </a:r>
          </a:p>
          <a:p>
            <a:endParaRPr lang="sr-Latn-RS" sz="2400" dirty="0"/>
          </a:p>
          <a:p>
            <a:pPr marL="0" indent="0">
              <a:buNone/>
            </a:pPr>
            <a:endParaRPr lang="sr-Latn-RS" sz="2400" dirty="0" smtClean="0"/>
          </a:p>
          <a:p>
            <a:endParaRPr 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219360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10. Forme investiranja</a:t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2578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r-Latn-RS" sz="2400" dirty="0" smtClean="0"/>
              <a:t>Javne investicije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Privatne investicije (portfolio i SDI)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Investicije preduzeća</a:t>
            </a:r>
          </a:p>
          <a:p>
            <a:endParaRPr lang="sr-Latn-RS" sz="2400" dirty="0" smtClean="0"/>
          </a:p>
          <a:p>
            <a:pPr marL="0" indent="0">
              <a:buNone/>
            </a:pPr>
            <a:endParaRPr 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80560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11. </a:t>
            </a:r>
            <a:r>
              <a:rPr lang="sr-Latn-RS" dirty="0"/>
              <a:t>Osnovne vrste neposrednih ulaganja:</a:t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2400" dirty="0" smtClean="0"/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Greenfield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Brownfield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Zajednička ulaganja</a:t>
            </a:r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57689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12. Definišite globalizaciju</a:t>
            </a:r>
            <a:r>
              <a:rPr lang="sr-Latn-RS" dirty="0"/>
              <a:t/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 smtClean="0"/>
              <a:t>Proces započet u drugoj polovini XX veka.</a:t>
            </a:r>
          </a:p>
          <a:p>
            <a:pPr marL="0" indent="0">
              <a:buNone/>
            </a:pPr>
            <a:r>
              <a:rPr lang="sr-Latn-RS" sz="2400" dirty="0" smtClean="0"/>
              <a:t>Podrazumeva slobodnu i intenzivnu privrednu saradnju na svetskom tržištu</a:t>
            </a:r>
          </a:p>
        </p:txBody>
      </p:sp>
    </p:spTree>
    <p:extLst>
      <p:ext uri="{BB962C8B-B14F-4D97-AF65-F5344CB8AC3E}">
        <p14:creationId xmlns:p14="http://schemas.microsoft.com/office/powerpoint/2010/main" val="368408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13. Dimenzije globalizacije</a:t>
            </a:r>
            <a:r>
              <a:rPr lang="sr-Latn-RS" dirty="0"/>
              <a:t/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 smtClean="0"/>
              <a:t>Politička, ekonomska, kulturna, socijalna, vojna i ekološka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r>
              <a:rPr lang="sr-Latn-RS" sz="2400" dirty="0" smtClean="0"/>
              <a:t>Ekonomska: pristup radu, kapitalu i sirovinama na svim tržištima; proizvodnja za sva tržišta, operativna efikasnost, smanjenje troškova,...</a:t>
            </a:r>
          </a:p>
        </p:txBody>
      </p:sp>
    </p:spTree>
    <p:extLst>
      <p:ext uri="{BB962C8B-B14F-4D97-AF65-F5344CB8AC3E}">
        <p14:creationId xmlns:p14="http://schemas.microsoft.com/office/powerpoint/2010/main" val="284028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655638"/>
          </a:xfrm>
        </p:spPr>
        <p:txBody>
          <a:bodyPr/>
          <a:lstStyle/>
          <a:p>
            <a:pPr algn="ctr"/>
            <a:r>
              <a:rPr lang="sr-Latn-RS" dirty="0" smtClean="0"/>
              <a:t>14. Osnovni koncept globalizacije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 smtClean="0"/>
              <a:t>Prednost internacionalnim nad nacionalnim interesima.</a:t>
            </a:r>
          </a:p>
        </p:txBody>
      </p:sp>
    </p:spTree>
    <p:extLst>
      <p:ext uri="{BB962C8B-B14F-4D97-AF65-F5344CB8AC3E}">
        <p14:creationId xmlns:p14="http://schemas.microsoft.com/office/powerpoint/2010/main" val="420278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655638"/>
          </a:xfrm>
        </p:spPr>
        <p:txBody>
          <a:bodyPr/>
          <a:lstStyle/>
          <a:p>
            <a:pPr algn="ctr"/>
            <a:r>
              <a:rPr lang="sr-Latn-RS" dirty="0" smtClean="0"/>
              <a:t>15. Materijalna snaga globalizacije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 smtClean="0"/>
              <a:t>Nove tehnologije i proizvodi prepoznatljivi u celom svetu.</a:t>
            </a:r>
          </a:p>
        </p:txBody>
      </p:sp>
    </p:spTree>
    <p:extLst>
      <p:ext uri="{BB962C8B-B14F-4D97-AF65-F5344CB8AC3E}">
        <p14:creationId xmlns:p14="http://schemas.microsoft.com/office/powerpoint/2010/main" val="166851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55638"/>
          </a:xfrm>
        </p:spPr>
        <p:txBody>
          <a:bodyPr/>
          <a:lstStyle/>
          <a:p>
            <a:pPr algn="ctr"/>
            <a:r>
              <a:rPr lang="sr-Latn-RS" dirty="0" smtClean="0"/>
              <a:t>16. Šta globalizacija omogućuje potrošačima/proizvođačima?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 smtClean="0"/>
              <a:t>Potrošačima: sigurnost, prepoznatljivost, garanciju istog kvaliteta.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r>
              <a:rPr lang="sr-Latn-RS" sz="2400" dirty="0" smtClean="0"/>
              <a:t>Proizvođačima: najjeftinije lokacije za proizvodnju, slobodno, otvoreno, javno i standardizovano poslovanje.</a:t>
            </a:r>
          </a:p>
        </p:txBody>
      </p:sp>
    </p:spTree>
    <p:extLst>
      <p:ext uri="{BB962C8B-B14F-4D97-AF65-F5344CB8AC3E}">
        <p14:creationId xmlns:p14="http://schemas.microsoft.com/office/powerpoint/2010/main" val="132169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55638"/>
          </a:xfrm>
        </p:spPr>
        <p:txBody>
          <a:bodyPr/>
          <a:lstStyle/>
          <a:p>
            <a:pPr algn="ctr"/>
            <a:r>
              <a:rPr lang="sr-Latn-RS" dirty="0" smtClean="0"/>
              <a:t>17. Karakteristike globalizacije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r-Latn-RS" sz="2400" dirty="0" smtClean="0"/>
              <a:t>Omogućuju je i nose snažne multinacionalne kompanije, jake banke i adekvatne državne strategije (SAD)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400" dirty="0" smtClean="0"/>
              <a:t>Zasniva se na razvoju tehnologije 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400" dirty="0" smtClean="0"/>
              <a:t>Liberalizacija svetske privrede u kretanju robe, usluga, kapitala i delimično radne snage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400" dirty="0" smtClean="0"/>
              <a:t>Zasniva se na privatnoj svojini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400" dirty="0" smtClean="0"/>
              <a:t>Podrazumeva demokratiju i tržišnu privredu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400" dirty="0" smtClean="0"/>
              <a:t>Podrazumeva mikro i makro ekonomsku stabilnost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400" dirty="0" smtClean="0"/>
              <a:t>Zapadne zemlje nastoje nametnuti svoju civilizaciju.</a:t>
            </a:r>
          </a:p>
        </p:txBody>
      </p:sp>
    </p:spTree>
    <p:extLst>
      <p:ext uri="{BB962C8B-B14F-4D97-AF65-F5344CB8AC3E}">
        <p14:creationId xmlns:p14="http://schemas.microsoft.com/office/powerpoint/2010/main" val="204059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Pitanja za kolokvijum – napomene: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Kolokvijum će biti održan 28.11. u A2. Termin će biti naknadno objavljen na stranici Obaveštenja </a:t>
            </a:r>
          </a:p>
          <a:p>
            <a:r>
              <a:rPr lang="sr-Latn-RS" sz="2800" dirty="0" smtClean="0"/>
              <a:t>Pitanja su orijentaciona. Detalji su saopštavani na nastavi i konsultacijama.</a:t>
            </a:r>
          </a:p>
          <a:p>
            <a:r>
              <a:rPr lang="sr-Latn-RS" sz="2800" dirty="0" smtClean="0"/>
              <a:t>Poglavlje Evropske unije je bilo obrađeno na gostujućem predavanju. Na slajdu koji se tiče te teme su data samo POTPITANJA.</a:t>
            </a:r>
          </a:p>
          <a:p>
            <a:pPr marL="0" indent="0">
              <a:buNone/>
            </a:pP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874670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55638"/>
          </a:xfrm>
        </p:spPr>
        <p:txBody>
          <a:bodyPr/>
          <a:lstStyle/>
          <a:p>
            <a:pPr algn="ctr"/>
            <a:r>
              <a:rPr lang="sr-Latn-RS" dirty="0" smtClean="0"/>
              <a:t>18. Prednosti globalizacije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r-Latn-RS" sz="2400" dirty="0" smtClean="0"/>
              <a:t>Visok razvoj svetske privrede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400" dirty="0" smtClean="0"/>
              <a:t>Intenzivan razvoj međunarodne ekonomske saradnje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400" dirty="0" smtClean="0"/>
              <a:t>Slobodan protok informacija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400" dirty="0" smtClean="0"/>
              <a:t>Smanjivanje osećaja izolovanosti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400" dirty="0" smtClean="0"/>
              <a:t>Inostrana pomoć</a:t>
            </a:r>
          </a:p>
        </p:txBody>
      </p:sp>
    </p:spTree>
    <p:extLst>
      <p:ext uri="{BB962C8B-B14F-4D97-AF65-F5344CB8AC3E}">
        <p14:creationId xmlns:p14="http://schemas.microsoft.com/office/powerpoint/2010/main" val="360397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55638"/>
          </a:xfrm>
        </p:spPr>
        <p:txBody>
          <a:bodyPr/>
          <a:lstStyle/>
          <a:p>
            <a:pPr algn="ctr"/>
            <a:r>
              <a:rPr lang="sr-Latn-RS" dirty="0" smtClean="0"/>
              <a:t>19. Nedostaci globalizacije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r-Latn-RS" sz="2400" dirty="0" smtClean="0"/>
              <a:t>Mir u svetu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400" dirty="0" smtClean="0"/>
              <a:t>Razlike u razvoju između razvijenih i nerazvijenih zemalja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400" dirty="0" smtClean="0"/>
              <a:t>Ekološke katastrofe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400" dirty="0" smtClean="0"/>
              <a:t>Nametanje potrošačkih modela, kultura i običaja.</a:t>
            </a:r>
          </a:p>
        </p:txBody>
      </p:sp>
    </p:spTree>
    <p:extLst>
      <p:ext uri="{BB962C8B-B14F-4D97-AF65-F5344CB8AC3E}">
        <p14:creationId xmlns:p14="http://schemas.microsoft.com/office/powerpoint/2010/main" val="69705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55638"/>
          </a:xfrm>
        </p:spPr>
        <p:txBody>
          <a:bodyPr/>
          <a:lstStyle/>
          <a:p>
            <a:pPr algn="ctr"/>
            <a:r>
              <a:rPr lang="sr-Latn-RS" dirty="0" smtClean="0"/>
              <a:t>20. Uzroci nastanka svetske ekonomske krize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 smtClean="0"/>
              <a:t>Visok nivo suficita u tekućem delu platnog bilansa zemalja kao što je Kina nije plasiran u nove investicije već u štednju. 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r>
              <a:rPr lang="sr-Latn-RS" sz="2400" dirty="0" smtClean="0"/>
              <a:t>Banke štednju plasirale na tržište u vidu hipotekarnih kredita.</a:t>
            </a:r>
          </a:p>
        </p:txBody>
      </p:sp>
    </p:spTree>
    <p:extLst>
      <p:ext uri="{BB962C8B-B14F-4D97-AF65-F5344CB8AC3E}">
        <p14:creationId xmlns:p14="http://schemas.microsoft.com/office/powerpoint/2010/main" val="84545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55638"/>
          </a:xfrm>
        </p:spPr>
        <p:txBody>
          <a:bodyPr/>
          <a:lstStyle/>
          <a:p>
            <a:pPr algn="ctr"/>
            <a:r>
              <a:rPr lang="sr-Latn-RS" dirty="0" smtClean="0"/>
              <a:t>21. Posledice svetske ekonomske krize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 smtClean="0"/>
              <a:t>Pojava sub-prime kredita dovela je do neredovnog plaćanja obaveza.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r>
              <a:rPr lang="sr-Latn-RS" sz="2400" dirty="0" smtClean="0"/>
              <a:t>Strana 35!</a:t>
            </a:r>
          </a:p>
        </p:txBody>
      </p:sp>
    </p:spTree>
    <p:extLst>
      <p:ext uri="{BB962C8B-B14F-4D97-AF65-F5344CB8AC3E}">
        <p14:creationId xmlns:p14="http://schemas.microsoft.com/office/powerpoint/2010/main" val="360515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55638"/>
          </a:xfrm>
        </p:spPr>
        <p:txBody>
          <a:bodyPr/>
          <a:lstStyle/>
          <a:p>
            <a:pPr algn="ctr"/>
            <a:r>
              <a:rPr lang="sr-Latn-RS" dirty="0" smtClean="0"/>
              <a:t>22. Definišite spoljnotrgovinski režim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 smtClean="0"/>
              <a:t>Sistem koji definiše uslove pod kojima se robe i usluge razmenjuju između nacionalnih privreda.</a:t>
            </a:r>
            <a:endParaRPr 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127353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23. Ciljevi sporazuma o libelarizaciji: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Povećanje i unapređenje ekonomske saradnje</a:t>
            </a:r>
          </a:p>
          <a:p>
            <a:r>
              <a:rPr lang="sr-Latn-RS" sz="2800" dirty="0" smtClean="0"/>
              <a:t>Uklanjanje teškoća i ograničenja u trgovini robom</a:t>
            </a:r>
          </a:p>
          <a:p>
            <a:r>
              <a:rPr lang="sr-Latn-RS" sz="2800" dirty="0" smtClean="0"/>
              <a:t>Unapređenje razvoja ekonomskih odnosa</a:t>
            </a:r>
          </a:p>
          <a:p>
            <a:r>
              <a:rPr lang="sr-Latn-RS" sz="2800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751145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55638"/>
          </a:xfrm>
        </p:spPr>
        <p:txBody>
          <a:bodyPr/>
          <a:lstStyle/>
          <a:p>
            <a:pPr algn="ctr"/>
            <a:r>
              <a:rPr lang="sr-Latn-RS" dirty="0" smtClean="0"/>
              <a:t>24. Oblici regionalnih ekonomskih integracija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273037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295400" y="914400"/>
            <a:ext cx="6400800" cy="492095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Latn-RS" sz="2400" b="1" dirty="0" smtClean="0">
                <a:solidFill>
                  <a:schemeClr val="bg1"/>
                </a:solidFill>
              </a:rPr>
              <a:t>(potpuna) ekonomska unija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00200" y="2057400"/>
            <a:ext cx="5867400" cy="377795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Latn-RS" sz="2400" b="1" dirty="0" smtClean="0">
                <a:solidFill>
                  <a:schemeClr val="bg1"/>
                </a:solidFill>
              </a:rPr>
              <a:t>(parcijalno) zajedničko tržište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981200" y="2971800"/>
            <a:ext cx="5105400" cy="28186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Latn-RS" sz="2000" b="1" dirty="0" smtClean="0">
                <a:solidFill>
                  <a:schemeClr val="bg1"/>
                </a:solidFill>
              </a:rPr>
              <a:t>Carinska unija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514600" y="3701753"/>
            <a:ext cx="4038600" cy="2133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Latn-RS" b="1" dirty="0" smtClean="0">
                <a:solidFill>
                  <a:schemeClr val="bg1"/>
                </a:solidFill>
              </a:rPr>
              <a:t>Zona slobodne trgovine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43200" y="4286428"/>
            <a:ext cx="3581400" cy="1524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Latn-RS" b="1" dirty="0" smtClean="0">
                <a:solidFill>
                  <a:schemeClr val="bg1"/>
                </a:solidFill>
              </a:rPr>
              <a:t>Parcijalna carinska unija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352800" y="4819828"/>
            <a:ext cx="23622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bg1"/>
                </a:solidFill>
              </a:rPr>
              <a:t>Sporazum o preferenc. trg.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5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6" grpId="0" animBg="1"/>
      <p:bldP spid="5" grpId="0" animBg="1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 err="1" smtClean="0"/>
              <a:t>regionalnih</a:t>
            </a:r>
            <a:r>
              <a:rPr lang="en-US" dirty="0" smtClean="0"/>
              <a:t> </a:t>
            </a:r>
            <a:r>
              <a:rPr lang="en-US" dirty="0" err="1" smtClean="0"/>
              <a:t>ekonomskih</a:t>
            </a:r>
            <a:r>
              <a:rPr lang="en-US" dirty="0" smtClean="0"/>
              <a:t> </a:t>
            </a:r>
            <a:r>
              <a:rPr lang="en-US" dirty="0" err="1" smtClean="0"/>
              <a:t>integracija</a:t>
            </a:r>
            <a:endParaRPr lang="sr-Latn-R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7703327"/>
              </p:ext>
            </p:extLst>
          </p:nvPr>
        </p:nvGraphicFramePr>
        <p:xfrm>
          <a:off x="609600" y="1600200"/>
          <a:ext cx="7924800" cy="52120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371600"/>
                <a:gridCol w="1295400"/>
                <a:gridCol w="1371600"/>
                <a:gridCol w="1295400"/>
                <a:gridCol w="13716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Zona</a:t>
                      </a:r>
                      <a:r>
                        <a:rPr lang="sr-Latn-RS" baseline="0" dirty="0" smtClean="0">
                          <a:solidFill>
                            <a:schemeClr val="bg1"/>
                          </a:solidFill>
                        </a:rPr>
                        <a:t> slobodne trgovine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Carinska unija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Zajedničko tržište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Ekonomska unija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Potpuna ekonomska unija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Uklanjanje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carina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kvota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Zajedni</a:t>
                      </a: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čka</a:t>
                      </a:r>
                      <a:r>
                        <a:rPr lang="sr-Latn-RS" baseline="0" dirty="0" smtClean="0">
                          <a:solidFill>
                            <a:schemeClr val="bg1"/>
                          </a:solidFill>
                        </a:rPr>
                        <a:t> spoljna carina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Mobilnost faktora proizvodnje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NE 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Harmonizacija ekonomskih politika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NE 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Potpuna unifikacija ekonomskih politika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>
                          <a:solidFill>
                            <a:schemeClr val="bg1"/>
                          </a:solidFill>
                        </a:rPr>
                        <a:t>DA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00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25. Osnivanje i razvoj evropske unije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257800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Šumanova deklaracija</a:t>
            </a:r>
          </a:p>
          <a:p>
            <a:r>
              <a:rPr lang="sr-Latn-RS" sz="3200" dirty="0" smtClean="0"/>
              <a:t>EZ za ugalj i čelik</a:t>
            </a:r>
          </a:p>
          <a:p>
            <a:r>
              <a:rPr lang="sr-Latn-RS" sz="3200" dirty="0" smtClean="0"/>
              <a:t>Evropska ekonomska zajednica</a:t>
            </a:r>
          </a:p>
          <a:p>
            <a:r>
              <a:rPr lang="sr-Latn-RS" sz="3200" dirty="0" smtClean="0"/>
              <a:t>Ekonomska i monetarna unija</a:t>
            </a:r>
          </a:p>
          <a:p>
            <a:r>
              <a:rPr lang="sr-Latn-RS" sz="3200" dirty="0" smtClean="0"/>
              <a:t>Ugovor iz Mastrihta</a:t>
            </a:r>
          </a:p>
          <a:p>
            <a:r>
              <a:rPr lang="sr-Latn-RS" sz="3200" dirty="0" smtClean="0"/>
              <a:t>Razlika između pridruživanja i pristupanja</a:t>
            </a:r>
          </a:p>
          <a:p>
            <a:r>
              <a:rPr lang="sr-Latn-RS" sz="3200" dirty="0" smtClean="0"/>
              <a:t>Kriterijumi iz Kopenhagena</a:t>
            </a:r>
          </a:p>
          <a:p>
            <a:r>
              <a:rPr lang="sr-Latn-RS" sz="3200" dirty="0" smtClean="0"/>
              <a:t>Aspekti procesa nastajanja jedinstvenog tržišta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872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1. Principi </a:t>
            </a:r>
            <a:r>
              <a:rPr lang="sr-Latn-RS" dirty="0"/>
              <a:t>za stabilizaciju i ostvarivanje ekonomskih </a:t>
            </a:r>
            <a:r>
              <a:rPr lang="sr-Latn-RS" dirty="0" smtClean="0"/>
              <a:t>interesa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2578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r-Latn-RS" sz="2400" dirty="0" smtClean="0"/>
              <a:t>Finansijska disciplina (deficit budžeta)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Prioriteti u državnim rashodima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Poreska reforma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Finansijska liberalizacija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Devizni kurs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Liberalizacija trgovine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Direktne inostrane investicije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Privatizacija preduzeća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Deregulacija preduzetništva i jačanje konkurencije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Pravo vlasništva</a:t>
            </a:r>
          </a:p>
        </p:txBody>
      </p:sp>
    </p:spTree>
    <p:extLst>
      <p:ext uri="{BB962C8B-B14F-4D97-AF65-F5344CB8AC3E}">
        <p14:creationId xmlns:p14="http://schemas.microsoft.com/office/powerpoint/2010/main" val="60825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70"/>
            <a:ext cx="7924800" cy="655638"/>
          </a:xfrm>
        </p:spPr>
        <p:txBody>
          <a:bodyPr/>
          <a:lstStyle/>
          <a:p>
            <a:pPr algn="ctr"/>
            <a:r>
              <a:rPr lang="sr-Latn-RS" dirty="0" smtClean="0"/>
              <a:t>26. Dijagonalna kumulacija - cefta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762000"/>
            <a:ext cx="9144000" cy="5257800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Dijagonalna </a:t>
            </a:r>
            <a:r>
              <a:rPr lang="sr-Latn-RS" sz="2800" dirty="0" smtClean="0"/>
              <a:t>kumulacija porekla proizvoda</a:t>
            </a:r>
          </a:p>
          <a:p>
            <a:r>
              <a:rPr lang="sr-Latn-RS" sz="2800" dirty="0" smtClean="0"/>
              <a:t>Kumulacija </a:t>
            </a:r>
            <a:r>
              <a:rPr lang="sr-Latn-RS" sz="2800" dirty="0" smtClean="0"/>
              <a:t>izvan zone CEFTA u EU i EFTA zemlje (Island, Norveška, Švajcarska, Lihtenštajn). Uslovi: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800" dirty="0" smtClean="0"/>
              <a:t>Da svaka od zemalja ima potpisan sporazum sa EU, EFTA ili Turskom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800" dirty="0" smtClean="0"/>
              <a:t>Da je sporazum baziran na panevropskim pravilima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800" dirty="0" smtClean="0"/>
              <a:t>Da u okviru samog sporazuma postoji protokol koji dozvoljava kumulaciju</a:t>
            </a:r>
          </a:p>
        </p:txBody>
      </p:sp>
    </p:spTree>
    <p:extLst>
      <p:ext uri="{BB962C8B-B14F-4D97-AF65-F5344CB8AC3E}">
        <p14:creationId xmlns:p14="http://schemas.microsoft.com/office/powerpoint/2010/main" val="24757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2. Korekcije </a:t>
            </a:r>
            <a:r>
              <a:rPr lang="sr-Latn-RS" dirty="0"/>
              <a:t>principa: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2578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r-Latn-RS" sz="2400" dirty="0" smtClean="0"/>
              <a:t>Povećavanje štednje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Preorijentisavanje državnih rashoda na socijalne potrebe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Reforma poreskog sistema – ekološki porez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Jačanje bankarske regulative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Konkurentni devizni kurs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Unutrašnje regulisanje u liberalizovanoj trgovini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Konkurentna privreda kroz privatizaciju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Strogo definisanje prava vlasništva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Ključne strukture – centralna banka, nezavisno pravosuđe, i td.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Povećanje izdataka za obrazovanje</a:t>
            </a:r>
          </a:p>
        </p:txBody>
      </p:sp>
    </p:spTree>
    <p:extLst>
      <p:ext uri="{BB962C8B-B14F-4D97-AF65-F5344CB8AC3E}">
        <p14:creationId xmlns:p14="http://schemas.microsoft.com/office/powerpoint/2010/main" val="76313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3. Osnovne Slabosti </a:t>
            </a:r>
            <a:r>
              <a:rPr lang="sr-Latn-RS" dirty="0"/>
              <a:t>većine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zemalja </a:t>
            </a:r>
            <a:r>
              <a:rPr lang="sr-Latn-RS" dirty="0"/>
              <a:t>u tranziciji: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2578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r-Latn-RS" sz="2400" dirty="0" smtClean="0"/>
              <a:t>Radikalizam ekonomskih reformi, povlačenje države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Zamena cilja i sredstava u strategiji reformi</a:t>
            </a:r>
          </a:p>
          <a:p>
            <a:pPr marL="0" indent="0">
              <a:buNone/>
            </a:pPr>
            <a:endParaRPr 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264582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/>
            <a:r>
              <a:rPr lang="sr-Latn-RS" dirty="0" smtClean="0"/>
              <a:t>4. Faktori </a:t>
            </a:r>
            <a:r>
              <a:rPr lang="sr-Latn-RS" dirty="0"/>
              <a:t>raznolikosti privrednog rasta u </a:t>
            </a:r>
            <a:r>
              <a:rPr lang="sr-Latn-RS" dirty="0" smtClean="0"/>
              <a:t>zemljama </a:t>
            </a:r>
            <a:r>
              <a:rPr lang="sr-Latn-RS" dirty="0"/>
              <a:t>Jugoistočne Evrope: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2578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r-Latn-RS" sz="2400" dirty="0" smtClean="0"/>
              <a:t>Očekivanja o rezultatima nerealna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Reforme fokusirane na upotrebu resursa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Visok spoljni dug, nestabilan kurs i loša fiskalna politika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Prebrza liberalizacija</a:t>
            </a:r>
          </a:p>
          <a:p>
            <a:pPr>
              <a:buFont typeface="+mj-lt"/>
              <a:buAutoNum type="arabicPeriod"/>
            </a:pPr>
            <a:r>
              <a:rPr lang="sr-Latn-RS" sz="2400" dirty="0" smtClean="0"/>
              <a:t>Nestabilne vlade</a:t>
            </a:r>
          </a:p>
        </p:txBody>
      </p:sp>
    </p:spTree>
    <p:extLst>
      <p:ext uri="{BB962C8B-B14F-4D97-AF65-F5344CB8AC3E}">
        <p14:creationId xmlns:p14="http://schemas.microsoft.com/office/powerpoint/2010/main" val="270823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5. Održivi </a:t>
            </a:r>
            <a:r>
              <a:rPr lang="sr-Latn-RS" dirty="0"/>
              <a:t>razvoj </a:t>
            </a:r>
            <a:r>
              <a:rPr lang="sr-Latn-RS" dirty="0" smtClean="0"/>
              <a:t>– definicija (MMF</a:t>
            </a:r>
            <a:r>
              <a:rPr lang="sr-Latn-RS" dirty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/>
              <a:t>E</a:t>
            </a:r>
            <a:r>
              <a:rPr lang="sr-Latn-RS" sz="2400" dirty="0" smtClean="0"/>
              <a:t>konomski rast koji obezbeđuje trajnu zaposlenost, smanjenje siromaštva, veće zarade i zaštita prirodne sredine</a:t>
            </a:r>
          </a:p>
        </p:txBody>
      </p:sp>
    </p:spTree>
    <p:extLst>
      <p:ext uri="{BB962C8B-B14F-4D97-AF65-F5344CB8AC3E}">
        <p14:creationId xmlns:p14="http://schemas.microsoft.com/office/powerpoint/2010/main" val="235096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6. Veza između privrednog rasta i zagađenja čovekove okoline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257800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Zagađenje usporava privredni rast</a:t>
            </a:r>
          </a:p>
          <a:p>
            <a:r>
              <a:rPr lang="sr-Latn-RS" sz="2400" dirty="0" smtClean="0"/>
              <a:t>Broj oboljevanja i prevremene smrti</a:t>
            </a:r>
          </a:p>
          <a:p>
            <a:r>
              <a:rPr lang="sr-Latn-RS" sz="2400" dirty="0" smtClean="0"/>
              <a:t>Viši troškovi lečenja</a:t>
            </a:r>
          </a:p>
          <a:p>
            <a:r>
              <a:rPr lang="sr-Latn-RS" sz="2400" dirty="0" smtClean="0"/>
              <a:t>Smanjenje produktivnosti radnika</a:t>
            </a:r>
            <a:r>
              <a:rPr lang="sr-Latn-RS" sz="2400" dirty="0"/>
              <a:t> </a:t>
            </a:r>
            <a:r>
              <a:rPr lang="sr-Latn-RS" sz="2400" dirty="0" smtClean="0"/>
              <a:t>– bolovanja</a:t>
            </a:r>
          </a:p>
          <a:p>
            <a:r>
              <a:rPr lang="sr-Latn-RS" sz="2400" dirty="0" smtClean="0"/>
              <a:t>Smanjen prinos žetve – degradacija zemljišta</a:t>
            </a:r>
          </a:p>
          <a:p>
            <a:r>
              <a:rPr lang="sr-Latn-RS" sz="2400" dirty="0" smtClean="0"/>
              <a:t>Manji broj turista</a:t>
            </a:r>
          </a:p>
          <a:p>
            <a:r>
              <a:rPr lang="sr-Latn-RS" sz="2400" dirty="0" smtClean="0"/>
              <a:t>Pomor ribe, .....</a:t>
            </a:r>
          </a:p>
        </p:txBody>
      </p:sp>
    </p:spTree>
    <p:extLst>
      <p:ext uri="{BB962C8B-B14F-4D97-AF65-F5344CB8AC3E}">
        <p14:creationId xmlns:p14="http://schemas.microsoft.com/office/powerpoint/2010/main" val="261375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7. Definišite Kvalitetan </a:t>
            </a:r>
            <a:r>
              <a:rPr lang="sr-Latn-RS" dirty="0"/>
              <a:t>privredni 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/>
              <a:t>R</a:t>
            </a:r>
            <a:r>
              <a:rPr lang="sr-Latn-RS" sz="2400" dirty="0" smtClean="0"/>
              <a:t>ast otporan na eksterne udare</a:t>
            </a:r>
          </a:p>
          <a:p>
            <a:pPr marL="0" indent="0">
              <a:buNone/>
            </a:pPr>
            <a:r>
              <a:rPr lang="sr-Latn-RS" sz="2400" dirty="0"/>
              <a:t>S</a:t>
            </a:r>
            <a:r>
              <a:rPr lang="sr-Latn-RS" sz="2400" dirty="0" smtClean="0"/>
              <a:t>tvara uslove za buduću ekspanziju</a:t>
            </a:r>
          </a:p>
          <a:p>
            <a:pPr marL="0" indent="0">
              <a:buNone/>
            </a:pPr>
            <a:r>
              <a:rPr lang="sr-Latn-RS" sz="2400" dirty="0" smtClean="0"/>
              <a:t>Ima unutrašnju i spoljnju finansijsku stabilnost, dinamičan je</a:t>
            </a:r>
          </a:p>
          <a:p>
            <a:pPr marL="0" indent="0">
              <a:buNone/>
            </a:pPr>
            <a:r>
              <a:rPr lang="sr-Latn-RS" sz="2400" dirty="0" smtClean="0"/>
              <a:t>Brine o ugroženim kategorijama i prirodnom okruženju</a:t>
            </a:r>
          </a:p>
          <a:p>
            <a:pPr marL="0" indent="0">
              <a:buNone/>
            </a:pPr>
            <a:r>
              <a:rPr lang="sr-Latn-RS" sz="2400" dirty="0" smtClean="0"/>
              <a:t>....</a:t>
            </a:r>
          </a:p>
          <a:p>
            <a:pPr marL="0" indent="0">
              <a:buNone/>
            </a:pPr>
            <a:endParaRPr 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220760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239</TotalTime>
  <Words>877</Words>
  <Application>Microsoft Office PowerPoint</Application>
  <PresentationFormat>On-screen Show (4:3)</PresentationFormat>
  <Paragraphs>182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Arial Narrow</vt:lpstr>
      <vt:lpstr>Horizon</vt:lpstr>
      <vt:lpstr>Međunarodna ekonomija</vt:lpstr>
      <vt:lpstr>Pitanja za kolokvijum – napomene:</vt:lpstr>
      <vt:lpstr>1. Principi za stabilizaciju i ostvarivanje ekonomskih interesa</vt:lpstr>
      <vt:lpstr>2. Korekcije principa:</vt:lpstr>
      <vt:lpstr>3. Osnovne Slabosti većine  zemalja u tranziciji:</vt:lpstr>
      <vt:lpstr>4. Faktori raznolikosti privrednog rasta u zemljama Jugoistočne Evrope:</vt:lpstr>
      <vt:lpstr>5. Održivi razvoj – definicija (MMF):</vt:lpstr>
      <vt:lpstr>6. Veza između privrednog rasta i zagađenja čovekove okoline</vt:lpstr>
      <vt:lpstr>7. Definišite Kvalitetan privredni rast</vt:lpstr>
      <vt:lpstr>8. Osnovni elementi  održivog razvoja (OECD):</vt:lpstr>
      <vt:lpstr>9. Područja Integracije nacionalnih privreda: </vt:lpstr>
      <vt:lpstr>10. Forme investiranja </vt:lpstr>
      <vt:lpstr>11. Osnovne vrste neposrednih ulaganja: </vt:lpstr>
      <vt:lpstr>12. Definišite globalizaciju </vt:lpstr>
      <vt:lpstr>13. Dimenzije globalizacije </vt:lpstr>
      <vt:lpstr>14. Osnovni koncept globalizacije </vt:lpstr>
      <vt:lpstr>15. Materijalna snaga globalizacije</vt:lpstr>
      <vt:lpstr>16. Šta globalizacija omogućuje potrošačima/proizvođačima?</vt:lpstr>
      <vt:lpstr>17. Karakteristike globalizacije</vt:lpstr>
      <vt:lpstr>18. Prednosti globalizacije</vt:lpstr>
      <vt:lpstr>19. Nedostaci globalizacije</vt:lpstr>
      <vt:lpstr>20. Uzroci nastanka svetske ekonomske krize</vt:lpstr>
      <vt:lpstr>21. Posledice svetske ekonomske krize</vt:lpstr>
      <vt:lpstr>22. Definišite spoljnotrgovinski režim</vt:lpstr>
      <vt:lpstr>23. Ciljevi sporazuma o libelarizaciji:</vt:lpstr>
      <vt:lpstr>24. Oblici regionalnih ekonomskih integracija</vt:lpstr>
      <vt:lpstr>PowerPoint Presentation</vt:lpstr>
      <vt:lpstr>Oblici regionalnih ekonomskih integracija</vt:lpstr>
      <vt:lpstr>25. Osnivanje i razvoj evropske unije</vt:lpstr>
      <vt:lpstr>26. Dijagonalna kumulacija - cefta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Međunarodna ekonomija</dc:title>
  <dc:creator>Vesna Kočić Vugdelija</dc:creator>
  <cp:lastModifiedBy>Dimničar Finansije</cp:lastModifiedBy>
  <cp:revision>27</cp:revision>
  <dcterms:created xsi:type="dcterms:W3CDTF">2018-10-24T10:17:50Z</dcterms:created>
  <dcterms:modified xsi:type="dcterms:W3CDTF">2018-11-24T14:54:41Z</dcterms:modified>
</cp:coreProperties>
</file>