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</p:sldMasterIdLst>
  <p:notesMasterIdLst>
    <p:notesMasterId r:id="rId14"/>
  </p:notesMasterIdLst>
  <p:handoutMasterIdLst>
    <p:handoutMasterId r:id="rId15"/>
  </p:handoutMasterIdLst>
  <p:sldIdLst>
    <p:sldId id="404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</p:sldIdLst>
  <p:sldSz cx="9525000" cy="6858000"/>
  <p:notesSz cx="6659563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ECF1F8"/>
    <a:srgbClr val="3333FF"/>
    <a:srgbClr val="990033"/>
    <a:srgbClr val="0066CC"/>
    <a:srgbClr val="3333CC"/>
    <a:srgbClr val="6600FF"/>
    <a:srgbClr val="336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0" autoAdjust="0"/>
    <p:restoredTop sz="99844" autoAdjust="0"/>
  </p:normalViewPr>
  <p:slideViewPr>
    <p:cSldViewPr>
      <p:cViewPr>
        <p:scale>
          <a:sx n="100" d="100"/>
          <a:sy n="100" d="100"/>
        </p:scale>
        <p:origin x="-726" y="156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0638" y="-30163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-30163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0" y="733425"/>
            <a:ext cx="5133975" cy="3692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59313"/>
            <a:ext cx="48704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0638" y="9271000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271000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130430"/>
            <a:ext cx="80962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886200"/>
            <a:ext cx="66675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B6E3B-C40B-4838-AEE9-18B25CAAE3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7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7B1D6-8CC3-4A8E-BEED-D6AE022A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3362" y="274643"/>
            <a:ext cx="223242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094" y="274643"/>
            <a:ext cx="6538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95A58-E272-474F-A573-9AB11C4300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220B7-BB92-4474-B576-6DDEF427F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7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9" y="4406905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09" y="2906713"/>
            <a:ext cx="80962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C2E02-7B74-4C3A-B886-386226763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3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096" y="1600205"/>
            <a:ext cx="43854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2" y="1600205"/>
            <a:ext cx="43854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53C49-C5C6-4009-96ED-52CB5478A1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8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5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5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568" y="1535113"/>
            <a:ext cx="421018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568" y="2174875"/>
            <a:ext cx="421018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5F0CB-7A48-4590-944B-7008A19550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E4729-2015-47B1-939B-66101F1778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6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3029B-6D8B-4530-9A9E-DCDEE37B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3" y="273050"/>
            <a:ext cx="313365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010" y="273055"/>
            <a:ext cx="532474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3" y="1435103"/>
            <a:ext cx="313365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E5FA5-619E-4F65-94E4-2894FDB8B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8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67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67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67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5AB87-ED6E-4A22-BFFF-FCD11F750C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6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1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600205"/>
            <a:ext cx="85725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250" y="6356355"/>
            <a:ext cx="222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4375" y="6356355"/>
            <a:ext cx="301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250" y="6356355"/>
            <a:ext cx="222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5337C4-71B4-4FC3-B10A-04DAE9DC5A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7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sr-Latn-R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Ž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ivotna</a:t>
            </a:r>
            <a:r>
              <a:rPr lang="sr-Latn-R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osiguranja</a:t>
            </a:r>
            <a:endParaRPr lang="sr-Latn-R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r>
              <a:rPr lang="sr-Latn-R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Karakteristike i značaj životnih osiguranja</a:t>
            </a:r>
          </a:p>
          <a:p>
            <a:pPr marL="109728" indent="0" algn="just">
              <a:buNone/>
            </a:pPr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Osnovne karakteristike:</a:t>
            </a:r>
          </a:p>
          <a:p>
            <a:pPr marL="566928" indent="-457200" algn="just"/>
            <a:r>
              <a:rPr lang="sr-Latn-R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Dugoročnost;</a:t>
            </a:r>
          </a:p>
          <a:p>
            <a:pPr marL="566928" indent="-457200" algn="just"/>
            <a:r>
              <a:rPr lang="sr-Latn-R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Osigurana suma;</a:t>
            </a:r>
          </a:p>
          <a:p>
            <a:pPr marL="566928" indent="-457200" algn="just"/>
            <a:r>
              <a:rPr lang="sr-Latn-R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Način utvrđivanja premije;</a:t>
            </a:r>
          </a:p>
          <a:p>
            <a:pPr marL="566928" indent="-457200" algn="just"/>
            <a:r>
              <a:rPr lang="sr-Latn-RS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Način </a:t>
            </a:r>
            <a:r>
              <a:rPr lang="sr-Latn-R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utvrđivanja naknade;</a:t>
            </a:r>
          </a:p>
          <a:p>
            <a:pPr marL="566928" indent="-457200" algn="just"/>
            <a:r>
              <a:rPr lang="sr-Latn-R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Matematička rezerva.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Ova osiguranja su dugoročna jer se zaključuju na period od 5 do 30 godina;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Osigurana suma je najveća moguća obaveza osiguravača prema osiguraniku u slučaju realizacije osiguranog rizika;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Određuje se unapred i određuje visinu premije;</a:t>
            </a:r>
          </a:p>
          <a:p>
            <a:pPr marL="566928" indent="-457200" algn="just"/>
            <a:endParaRPr lang="sr-Latn-RS" sz="2400" b="1" dirty="0">
              <a:solidFill>
                <a:schemeClr val="bg1"/>
              </a:solidFill>
            </a:endParaRPr>
          </a:p>
          <a:p>
            <a:pPr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Primer obračuna iznosa naknade štete – podosiguranje:</a:t>
            </a:r>
          </a:p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Šteta koju je osiguranik pretrpeo iznosi 500.000 dinara</a:t>
            </a:r>
          </a:p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Vrednost osigurane stvari iznosi 2.000.000 dinara</a:t>
            </a:r>
          </a:p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Suma osiguranja je 1.500.000 dinara</a:t>
            </a:r>
          </a:p>
          <a:p>
            <a:pPr marL="109728" indent="0">
              <a:buNone/>
            </a:pPr>
            <a:r>
              <a:rPr lang="sr-Latn-RS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Iznos naknade </a:t>
            </a: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štete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Suma osiguranja x šteta)/Vrednost osigurane stvari</a:t>
            </a:r>
          </a:p>
          <a:p>
            <a:pPr marL="109728" indent="0">
              <a:buNone/>
            </a:pP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Iznos naknade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štete = (1.500.000x500.000)/2.000.000 =375.000 dinara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Primer obračuna iznosa naknade delimične štete – nadosiguranje:</a:t>
            </a:r>
          </a:p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Šteta koju je osiguranik pretrpeo iznosi 500.000 dinara</a:t>
            </a:r>
          </a:p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Vrednost osigurane stvari iznosi 2.000.000 dinara</a:t>
            </a:r>
          </a:p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Suma osiguranja je 2.500.000 dinara</a:t>
            </a:r>
          </a:p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Primer obračuna iznosa naknade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totalne štete </a:t>
            </a: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nadosiguranje:</a:t>
            </a:r>
          </a:p>
          <a:p>
            <a:pPr marL="109728" indent="0">
              <a:buNone/>
            </a:pP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Šteta koju je osiguranik pretrpeo iznosi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2.000.000 dinara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Vrednost osigurane stvari iznosi 2.000.000 dinara</a:t>
            </a:r>
          </a:p>
          <a:p>
            <a:pPr marL="109728" indent="0">
              <a:buNone/>
            </a:pP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Suma osiguranja je 2.500.000 dinara</a:t>
            </a: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Vrste neživotnih osiguranja</a:t>
            </a:r>
          </a:p>
          <a:p>
            <a:pPr marL="109728" indent="0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Osiguranje imovine obuhvata:</a:t>
            </a:r>
          </a:p>
          <a:p>
            <a:pPr marL="566928" indent="-457200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Osiguranje stvari odnosno imovine;</a:t>
            </a:r>
          </a:p>
          <a:p>
            <a:pPr marL="566928" indent="-457200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Osiguranje od odgovornosti i </a:t>
            </a:r>
          </a:p>
          <a:p>
            <a:pPr marL="566928" indent="-457200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Osiguranje imovinskih interesa.</a:t>
            </a:r>
          </a:p>
          <a:p>
            <a:pPr marL="109728" indent="0" algn="just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Osiguranje lica u okviru neživotnih osiguranja obuhvata osiguranje od posledica nezgode i dobrovoljno zdravstveno osiguranje;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Način utvrđivanja premije – utvrđuju je aktuari na osnovu zakona velikih brojeva i teorije verovatnoće;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 neživotnih osiguranja, rizik je neizvestan dok je kod osiguranja života izvesno da će se smrt desiti ali je neizvesno kada će to biti;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Obračun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tarife tj. </a:t>
            </a:r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premije se zasniva na tablicama smrtnosti i kamatnoj stopi;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Tablice smrtnosti su osnov za obračun premije;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Sadrže broj živih ljudi određene starosti, broj umrlih u određenoj starosti, verovatnoću smrti i verovatnoću doživljenja za sve godine starosti, prosečno trajanje života i intenzitet smrtnosti po godinama starosti;</a:t>
            </a:r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Razlikuju se po polu, regionima, državama kao i vremenskom periodu posmatranja;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osnovu podataka </a:t>
            </a:r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koliko pojedinaca iz svake generacije umre tokom jedne godine, utvrđuje se verovatnoća smrti za svaku godinu starosti;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Verovatnoća smrti je odnos broja umrlih prema ukupnom broju jedne generacije tokom jedne godine;</a:t>
            </a:r>
          </a:p>
          <a:p>
            <a:pPr marL="566928" indent="-457200" algn="just"/>
            <a:r>
              <a:rPr lang="sr-Latn-R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Kamatna stopa  je važan element za utvrđivanje premije;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Što je veća kamatna stopa, osiguranici će morati da plate manju premiju za istu osiguranu sumu;</a:t>
            </a: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 životnih osiguranja, nije moguće utvrditi adekvatno materijalno obeštećenje zbog čega se razlikuje i način obračuna naknade;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Prilikom zaključenja ugovora o osiguranju, ugovarač sam određuje iznos osigurane sume;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Matematička rezerva – tehnička rezerva koja služi za izmirivanje budućih obaveza po osnovu ugovora o životnom osiguranju;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Formira se akumuliranjem štednih premija, po pravilima aktuarske matematike;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Sredstva matematičke rezerve imaju strogu namenu, vode se na posebnom računu i ne mogu služiti za pokriće obaveza iz drugih vrsta osiguranja;</a:t>
            </a: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Osiguranje života je značajno za pojedinca jer obezbeđuje ekonomsku sigurnost za njega i članove njegove porodice;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Osigurani rizici kod osiguranja života mogu biti:</a:t>
            </a:r>
          </a:p>
          <a:p>
            <a:pPr marL="966978" lvl="1" indent="-457200" algn="just"/>
            <a:r>
              <a:rPr lang="sr-Latn-R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Doživljenje određenog vremenskog perioda; </a:t>
            </a:r>
          </a:p>
          <a:p>
            <a:pPr marL="966978" lvl="1" indent="-457200" algn="just"/>
            <a:r>
              <a:rPr lang="sr-Latn-R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Smrt osiguranog lica;</a:t>
            </a:r>
          </a:p>
          <a:p>
            <a:pPr marL="966978" lvl="1" indent="-457200" algn="just"/>
            <a:r>
              <a:rPr lang="sr-Latn-R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Mešovito osiguranje kao kombinacija prethodna dva;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Značaj osiguranja života za društvenu zajednicu zbog dugoročnog karaktera sredstava;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Nivo razvijenosti osiguranja života zavisi od:</a:t>
            </a:r>
          </a:p>
          <a:p>
            <a:pPr marL="966978" lvl="1" indent="-457200" algn="just"/>
            <a:r>
              <a:rPr lang="sr-Latn-R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Visine nacionalnog dohotka i </a:t>
            </a:r>
          </a:p>
          <a:p>
            <a:pPr marL="966978" lvl="1" indent="-457200" algn="just"/>
            <a:r>
              <a:rPr lang="sr-Latn-R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Stabilnosti domaće valute;</a:t>
            </a: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sr-Latn-R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Vrste životnih osiguranja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Prema načinu zaključenja ugovora, razlikujemo osiguranje sa lekarskim pregledom i bez lekarskog pregleda;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Prema broju lica koja su obuhvaćena, osiguranje može biti individualno i grupno;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Prema načinu isplate osigurane sume, razlikujemo osiguranje kapitala i osiguranje rente;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Prema licu u čiju korist je zaključeno, razlikujemo lično i u korist trećeg lica;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Prema riziku koje pokriva razlikujemo osiguranje za slučaj smrti, za slučaj doživljenja i mešovito osiguranje;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sr-Latn-R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Než</a:t>
            </a:r>
            <a:r>
              <a:rPr lang="en-U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ivotna</a:t>
            </a:r>
            <a:r>
              <a:rPr lang="sr-Latn-R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osiguranja</a:t>
            </a:r>
            <a:endParaRPr lang="sr-Latn-R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Osnovna načela imovinskih osiguranja</a:t>
            </a:r>
            <a:endParaRPr lang="sr-Latn-RS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Predmet osiguranja je materijalno dobro, što znači da se štete mogu izraziti u novcu;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Načelo materijalnog interesa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znači da osiguranik mora biti zainteresovan da se ne desi osigurani slučaj;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Obaveza pažljivog i savesnog ponašanja osiguranika;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Načelo obeštećenja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osiguravač treba da izvrši nadoknadu štete do iznosa pretrpljene štete;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Naknada ne sme biti veća od štete koju je pretrpeo osiguranik;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Osiguranik mora da dokaže da je pretrpeo štetu;</a:t>
            </a: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sr-Latn-R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400" b="1" dirty="0">
              <a:solidFill>
                <a:schemeClr val="bg1"/>
              </a:solidFill>
            </a:endParaRPr>
          </a:p>
          <a:p>
            <a:pPr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Ako zaključi ugovor na veću sumu osiguranja od vrednosti imovine koju osigura (nadosiguranje), osiguranik ne može dobiti veću naknadu od pretrpljene štete;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Osiguraniku nije dozvoljeno da osigura imovinu na punu vrednost kod dva ili više osiguravača;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Visina iznosa naknade štete zavisi od visine štete, sume osiguranja i vrednosti osigurane stvari;</a:t>
            </a: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sr-Latn-R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400" b="1" dirty="0">
              <a:solidFill>
                <a:schemeClr val="bg1"/>
              </a:solidFill>
            </a:endParaRPr>
          </a:p>
          <a:p>
            <a:pPr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6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sr-Latn-R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Metodi utvrđivanja visine naknade štete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Naknada štete je jednaka visini štete kada je suma osiguranja jednaka vrednosti osigurane stvari, što je slučaj kod dobro zaključenog ugovora o osiguranju;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Ako je suma osiguranja manja od </a:t>
            </a: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vrednosti osigurane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stvari, osiguravač će primeniti načelo proporcije i naknada štete će biti umanjena srazmerno umanjenoj osiguranoj sumi (</a:t>
            </a: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podosiguranje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66928" indent="-457200" algn="just"/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Iznos naknade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štete u slučaju podosiguranja </a:t>
            </a:r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=(Suma osiguranja x šteta)/Vrednost osigurane stvari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slučaju da je suma osiguranja veća od vrednosti osigurane stvari (</a:t>
            </a: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nadosiguranje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naknada štete ne može biti veća od nastale štete, već će biti jednaka pretrpljenoj šteti;</a:t>
            </a:r>
            <a:endParaRPr lang="sr-Latn-RS" sz="2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9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89043</TotalTime>
  <Words>868</Words>
  <Application>Microsoft Office PowerPoint</Application>
  <PresentationFormat>Custom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Mogućnosti unapređenja finansiranja malih preduzeća u Srbiji</dc:title>
  <dc:creator>Slobodanka Jovin</dc:creator>
  <cp:lastModifiedBy>Korisnik</cp:lastModifiedBy>
  <cp:revision>1230</cp:revision>
  <cp:lastPrinted>2002-03-25T14:51:58Z</cp:lastPrinted>
  <dcterms:created xsi:type="dcterms:W3CDTF">1995-06-02T22:19:30Z</dcterms:created>
  <dcterms:modified xsi:type="dcterms:W3CDTF">2017-12-14T12:43:32Z</dcterms:modified>
</cp:coreProperties>
</file>