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2" r:id="rId1"/>
  </p:sldMasterIdLst>
  <p:notesMasterIdLst>
    <p:notesMasterId r:id="rId11"/>
  </p:notesMasterIdLst>
  <p:handoutMasterIdLst>
    <p:handoutMasterId r:id="rId12"/>
  </p:handoutMasterIdLst>
  <p:sldIdLst>
    <p:sldId id="404" r:id="rId2"/>
    <p:sldId id="421" r:id="rId3"/>
    <p:sldId id="422" r:id="rId4"/>
    <p:sldId id="423" r:id="rId5"/>
    <p:sldId id="424" r:id="rId6"/>
    <p:sldId id="425" r:id="rId7"/>
    <p:sldId id="426" r:id="rId8"/>
    <p:sldId id="427" r:id="rId9"/>
    <p:sldId id="428" r:id="rId10"/>
  </p:sldIdLst>
  <p:sldSz cx="9525000" cy="6858000"/>
  <p:notesSz cx="6659563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66"/>
    <a:srgbClr val="ECF1F8"/>
    <a:srgbClr val="3333FF"/>
    <a:srgbClr val="990033"/>
    <a:srgbClr val="0066CC"/>
    <a:srgbClr val="3333CC"/>
    <a:srgbClr val="6600FF"/>
    <a:srgbClr val="3366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00" autoAdjust="0"/>
    <p:restoredTop sz="99844" autoAdjust="0"/>
  </p:normalViewPr>
  <p:slideViewPr>
    <p:cSldViewPr>
      <p:cViewPr>
        <p:scale>
          <a:sx n="90" d="100"/>
          <a:sy n="90" d="100"/>
        </p:scale>
        <p:origin x="-1038" y="72"/>
      </p:cViewPr>
      <p:guideLst>
        <p:guide orient="horz" pos="2160"/>
        <p:guide pos="3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0739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0638" y="-30163"/>
            <a:ext cx="2892426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11225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6188" y="-30163"/>
            <a:ext cx="28924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2000" y="733425"/>
            <a:ext cx="5133975" cy="3692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59313"/>
            <a:ext cx="4870450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0638" y="9271000"/>
            <a:ext cx="2892426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11225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6188" y="9271000"/>
            <a:ext cx="28924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000" i="1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9B865833-258B-42FE-866D-A848D645F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7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5625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2130430"/>
            <a:ext cx="80962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886200"/>
            <a:ext cx="66675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B6E3B-C40B-4838-AEE9-18B25CAAE3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7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7B1D6-8CC3-4A8E-BEED-D6AE022A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3362" y="274643"/>
            <a:ext cx="2232422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094" y="274643"/>
            <a:ext cx="653851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695A58-E272-474F-A573-9AB11C4300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3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220B7-BB92-4474-B576-6DDEF427FC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7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09" y="4406905"/>
            <a:ext cx="80962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409" y="2906713"/>
            <a:ext cx="80962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C2E02-7B74-4C3A-B886-3862267637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3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096" y="1600205"/>
            <a:ext cx="43854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2" y="1600205"/>
            <a:ext cx="43854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653C49-C5C6-4009-96ED-52CB5478A1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8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0" y="1535113"/>
            <a:ext cx="420852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" y="2174875"/>
            <a:ext cx="420852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8568" y="1535113"/>
            <a:ext cx="421018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8568" y="2174875"/>
            <a:ext cx="421018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05F0CB-7A48-4590-944B-7008A19550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8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E4729-2015-47B1-939B-66101F1778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6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3029B-6D8B-4530-9A9E-DCDEE37B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6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3" y="273050"/>
            <a:ext cx="313365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4010" y="273055"/>
            <a:ext cx="532474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253" y="1435103"/>
            <a:ext cx="313365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E5FA5-619E-4F65-94E4-2894FDB8B7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8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67" y="4800600"/>
            <a:ext cx="5715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6967" y="612775"/>
            <a:ext cx="5715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6967" y="5367338"/>
            <a:ext cx="5715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5AB87-ED6E-4A22-BFFF-FCD11F750C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6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1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0" y="1600205"/>
            <a:ext cx="85725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6250" y="6356355"/>
            <a:ext cx="222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4375" y="6356355"/>
            <a:ext cx="3016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250" y="6356355"/>
            <a:ext cx="222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5337C4-71B4-4FC3-B10A-04DAE9DC5A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7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sr-Latn-RS" sz="3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Poslovanje društava za osiguranje</a:t>
            </a:r>
            <a:endParaRPr lang="sr-Latn-RS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ctr">
              <a:buAutoNum type="arabicPeriod"/>
            </a:pP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Prihodi društava za osiguranje</a:t>
            </a:r>
            <a:endParaRPr lang="sr-Latn-RS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Specifičnosti u poslovanju društava za osiguranje;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Osiguranje preuzima rizike a prodaje sigurnost;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Premija osiguranja – najznačajniji prihod društava za osiguranje;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Fakturisana premija – iznos koji osiguranik mora da plati osiguravaču;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Bruto premija - fakturisana </a:t>
            </a:r>
            <a:r>
              <a:rPr lang="sr-Latn-RS" sz="2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premija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umanjena za porez;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Bruto premija se sastoji iz tehničke premije i preventive i režijskog dodatka;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Premija u samopridržaju – bruto premija korigovana za premije iz poslova saosiguranja i reosiguranja;</a:t>
            </a:r>
            <a:endParaRPr lang="sr-Latn-RS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sz="2400" b="1" dirty="0">
              <a:solidFill>
                <a:schemeClr val="bg1"/>
              </a:solidFill>
            </a:endParaRPr>
          </a:p>
          <a:p>
            <a:pPr algn="just"/>
            <a:endParaRPr lang="sr-Latn-R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72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Prenosna premija – iznos premije iz početnog stanja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tj.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iz prethodne poslovne godine;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Merodavna premija u samopridržaju – premija u samopridržaju korigovana za iznos prenosne premije;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Prihodi od deponovanja i ulaganja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tj.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investiranja sredstava, najčešće u vidu kamate</a:t>
            </a:r>
            <a:r>
              <a:rPr lang="sr-Latn-RS" smtClean="0">
                <a:solidFill>
                  <a:srgbClr val="002060"/>
                </a:solidFill>
              </a:rPr>
              <a:t>;</a:t>
            </a:r>
            <a:endParaRPr lang="sr-Latn-R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38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Rashodi društava </a:t>
            </a:r>
            <a:r>
              <a:rPr lang="sr-Latn-RS" sz="2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osiguranje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Štete predstavljaju najznačajniji rashod;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Likvidirane štete;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Rezervisane štete – deo tehničke rezerve i predstavljaju procenjeni iznos obaveza osiguravača za nastale a nerešene štete na kraju obračunskog perioda;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Troškovi sprovođenja osiguranja (TSO) – troškovi poslovanja osiguravača obuhvataju sve troškove koje osiguravač učini tokom obavljanja posla osiguranja:</a:t>
            </a:r>
          </a:p>
          <a:p>
            <a:pPr marL="566928" indent="-457200" algn="just"/>
            <a:r>
              <a:rPr lang="sr-Latn-RS" sz="2600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Troškovi pribave,</a:t>
            </a:r>
          </a:p>
          <a:p>
            <a:pPr marL="566928" indent="-457200" algn="just"/>
            <a:r>
              <a:rPr lang="sr-Latn-RS" sz="2600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Troškovi uprave i </a:t>
            </a:r>
          </a:p>
          <a:p>
            <a:pPr marL="566928" indent="-457200" algn="just"/>
            <a:r>
              <a:rPr lang="sr-Latn-RS" sz="2600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Ostali troškovi sprovođenja osiguranja.</a:t>
            </a:r>
          </a:p>
          <a:p>
            <a:pPr marL="566928" indent="-457200" algn="just"/>
            <a:endParaRPr lang="sr-Latn-R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49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sr-Latn-RS" sz="26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Vatrogasni doprinos – obračunava se kao određeni procenat od premije osiguranja od rizika požara u poseban fond za protivpožarnu zaštitu;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Doprinos garantnom fondu – garantni fond je osnovan sa ciljem zaštite trećih lica u slučajevima kada im je šteta pričinjena upotrebom neosiguranog ili nepoznatog vozila ili kada je osiguravač prestao sa radom;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Rashodi po osnovu deponovanja i ulaganja sredstava;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Rashodi za popuste i bonuse;</a:t>
            </a:r>
          </a:p>
          <a:p>
            <a:pPr marL="566928" indent="-457200" algn="just"/>
            <a:endParaRPr lang="sr-Latn-R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8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Rezultat poslovanja</a:t>
            </a:r>
            <a:endParaRPr lang="sr-Latn-RS" sz="26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Ostvarena dobit 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višak prihoda nad rashodima;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 odbitku poreza ostaje neraspoređena dobit koja se raspoređuje na:</a:t>
            </a:r>
          </a:p>
          <a:p>
            <a:pPr marL="966978" lvl="1" indent="-457200" algn="just"/>
            <a:r>
              <a:rPr lang="sr-Latn-RS" sz="2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Pokriće gubitka iz ranijih godina;</a:t>
            </a:r>
          </a:p>
          <a:p>
            <a:pPr marL="966978" lvl="1" indent="-457200" algn="just"/>
            <a:r>
              <a:rPr lang="sr-Latn-RS" sz="2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izdvajanje u rezerve i</a:t>
            </a:r>
          </a:p>
          <a:p>
            <a:pPr marL="966978" lvl="1" indent="-457200" algn="just"/>
            <a:r>
              <a:rPr lang="sr-Latn-RS" sz="2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druge namene.</a:t>
            </a:r>
          </a:p>
          <a:p>
            <a:pPr marL="566928" indent="-457200" algn="just"/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Gubitak iz poslovanja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iz ranijih godina pokriva se:</a:t>
            </a:r>
          </a:p>
          <a:p>
            <a:pPr marL="966978" lvl="1" indent="-457200" algn="just"/>
            <a:r>
              <a:rPr lang="sr-Latn-RS" sz="2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Iz neraspoređene dobiti;</a:t>
            </a:r>
          </a:p>
          <a:p>
            <a:pPr marL="966978" lvl="1" indent="-457200" algn="just"/>
            <a:r>
              <a:rPr lang="sr-Latn-RS" sz="2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Iz rezervi;</a:t>
            </a:r>
          </a:p>
          <a:p>
            <a:pPr marL="966978" lvl="1" indent="-457200" algn="just"/>
            <a:r>
              <a:rPr lang="sr-Latn-RS" sz="2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Iz osnovnog kapitala.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Prilikom utvrđivanja fin. rezultata osiguravajuće društvo ima obavezu sastavljanja finansijskih izveštaja koje dostavlja NBS;</a:t>
            </a:r>
          </a:p>
          <a:p>
            <a:pPr marL="566928" indent="-457200" algn="just"/>
            <a:endParaRPr lang="sr-Latn-R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9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Imovina društva za osiguranje</a:t>
            </a:r>
            <a:endParaRPr lang="sr-Latn-RS" sz="26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Imovinu čini osnovni kapital, garantne rezerve i tehničke rezerve;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Osnovni kapital je utvrđen Zakonom o osiguranju kao uslov za osnivanje i poslovanje društva za osiguranje;</a:t>
            </a:r>
          </a:p>
          <a:p>
            <a:pPr marL="109728" indent="0" algn="just">
              <a:buNone/>
            </a:pPr>
            <a:r>
              <a:rPr lang="sr-Latn-RS" sz="2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Novčani deo osnovnog kapitala iznosi za:</a:t>
            </a:r>
          </a:p>
          <a:p>
            <a:pPr marL="566928" indent="-457200" algn="just"/>
            <a:r>
              <a:rPr lang="sr-Latn-RS" sz="2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Životna osiguranja (sve vrste): 4.000.000 EUR</a:t>
            </a:r>
          </a:p>
          <a:p>
            <a:pPr marL="566928" indent="-457200" algn="just"/>
            <a:r>
              <a:rPr lang="sr-Latn-RS" sz="2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Neživotna osiguranja (sve vrste): 4.500.000 EUR</a:t>
            </a:r>
          </a:p>
          <a:p>
            <a:pPr marL="566928" indent="-457200" algn="just"/>
            <a:r>
              <a:rPr lang="sr-Latn-RS" sz="2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Reosiguranje: 4.500.000 EUR</a:t>
            </a:r>
            <a:endParaRPr lang="sr-Latn-RS" sz="2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Garantne rezerve čine osnovni kapital, rezerve iz dobiti, neraspoređena dobit iz ranijih godina, deo neraspoređene dobiti iz tekuće godine i revalorizacione rezerve:</a:t>
            </a:r>
            <a:endParaRPr lang="sr-Latn-RS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5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Tehničke rezerve čine prenosna premija, rezervisane štete i matematička rezerva osiguranja života;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Tehničke rezerve služe za pokriće obaveza za obavljanje poslova osiguranja;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Prenosna premija je deo tehničkih rezervi;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Javlja se kao posledica vremenske neusklađenosti zaključenja ugovora o osiguranju i kalendarske godine;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Srazmerni deo prihoda od premije koji se prenosi na sledeću godinu u kojoj će služiti za pokriće preuzetog rizika u tom periodu, zove se prenosna premija;</a:t>
            </a:r>
            <a:endParaRPr lang="sr-Latn-RS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53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Primer: Zaključena je polisa osiguranja na godinu dana počevši 01.03.2012. godine i iznosom premije 3.650 dinara. Koliki je iznos premije na dan 31.12.2012. godine, a koliki iznos premije se odnosi na 2013. godinu?</a:t>
            </a:r>
          </a:p>
          <a:p>
            <a:pPr marL="566928" indent="-457200" algn="just"/>
            <a:endParaRPr lang="sr-Latn-RS" sz="2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Polisa osiguranja pokriva januar i februar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2013.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godine što je 31+28 dan odnosno 59 dana u 2013. godini.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Premija od 3.650 din/365 dana u godini = 10 din po danu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din po danu x 59 dana = 590 din u 2013. godini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tekuću 2012. godinu odnosi se 3.060 dinara.</a:t>
            </a:r>
            <a:endParaRPr lang="sr-Latn-RS" sz="2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59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Primer: Zaključena je polisa osiguranja na godinu dana počevši 01.06.2016. godine i iznosom premije 8.000 dinara. Koliki je iznos premije na dan 31.12.2016. godine, a koliki iznos premije se odnosi na 2017. godinu?</a:t>
            </a:r>
          </a:p>
          <a:p>
            <a:pPr marL="566928" indent="-457200" algn="just"/>
            <a:endParaRPr lang="sr-Latn-RS" sz="2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95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93550</TotalTime>
  <Words>631</Words>
  <Application>Microsoft Office PowerPoint</Application>
  <PresentationFormat>Custom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Mogućnosti unapređenja finansiranja malih preduzeća u Srbiji</dc:title>
  <dc:creator>Slobodanka Jovin</dc:creator>
  <cp:lastModifiedBy>Korisnik</cp:lastModifiedBy>
  <cp:revision>1258</cp:revision>
  <cp:lastPrinted>2002-03-25T14:51:58Z</cp:lastPrinted>
  <dcterms:created xsi:type="dcterms:W3CDTF">1995-06-02T22:19:30Z</dcterms:created>
  <dcterms:modified xsi:type="dcterms:W3CDTF">2017-12-28T23:25:18Z</dcterms:modified>
</cp:coreProperties>
</file>