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7" r:id="rId3"/>
    <p:sldId id="273" r:id="rId4"/>
    <p:sldId id="272" r:id="rId5"/>
    <p:sldId id="259" r:id="rId6"/>
    <p:sldId id="264" r:id="rId7"/>
    <p:sldId id="265" r:id="rId8"/>
    <p:sldId id="278" r:id="rId9"/>
    <p:sldId id="279" r:id="rId10"/>
    <p:sldId id="280" r:id="rId11"/>
    <p:sldId id="267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5BF60-00F1-4C72-BEF1-096E6FCED594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ECEB2-8824-4038-A5F3-F96C4ED8F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6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754A8A-2D36-436E-849B-85A81C226DF4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2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A135-B7C2-402E-86F6-EE83F91AC3CB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99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BC77C-7F11-483A-9004-B9096170B958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01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754A8A-2D36-436E-849B-85A81C226DF4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94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9862-B61C-4481-B5B8-45BF42DE8CBB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3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0C1B99-313F-4121-9728-2F1972CF4767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28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C1A38-F4CC-476F-9034-32CFF40C1429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09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D313F2-DD0C-4B8D-BD2B-89F33D393F27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28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BDBE-13C0-46C3-8025-316EA0864A9F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909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C6DB59-1035-4849-B2C6-57BA924E3D11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70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144154-9D9A-4F0C-814F-3C5646DF3B84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4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9862-B61C-4481-B5B8-45BF42DE8CBB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32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F39C29-3B12-41E1-8C8B-D0F866B49A07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76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A135-B7C2-402E-86F6-EE83F91AC3CB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83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BC77C-7F11-483A-9004-B9096170B958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1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0C1B99-313F-4121-9728-2F1972CF4767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1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C1A38-F4CC-476F-9034-32CFF40C1429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D313F2-DD0C-4B8D-BD2B-89F33D393F27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8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BDBE-13C0-46C3-8025-316EA0864A9F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6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C6DB59-1035-4849-B2C6-57BA924E3D11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7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144154-9D9A-4F0C-814F-3C5646DF3B84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10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F39C29-3B12-41E1-8C8B-D0F866B49A07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4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CA18D-D730-4EA4-9CAF-CC6816D89EF7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50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CA18D-D730-4EA4-9CAF-CC6816D89EF7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1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549275"/>
            <a:ext cx="7499350" cy="11509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АКТУАРСТВО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 algn="ctr" eaLnBrk="1" hangingPunct="1">
              <a:buClr>
                <a:srgbClr val="3891A7"/>
              </a:buClr>
              <a:buFont typeface="Wingdings 2" pitchFamily="18" charset="2"/>
              <a:buNone/>
              <a:defRPr/>
            </a:pPr>
            <a:endParaRPr lang="en-US" dirty="0" smtClean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550" indent="0" algn="ctr" eaLnBrk="1" hangingPunct="1">
              <a:buClr>
                <a:srgbClr val="3891A7"/>
              </a:buClr>
              <a:buFont typeface="Wingdings 2" pitchFamily="18" charset="2"/>
              <a:buNone/>
              <a:defRPr/>
            </a:pPr>
            <a:endParaRPr lang="en-US" dirty="0" smtClean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550" indent="0" algn="ctr" eaLnBrk="1" hangingPunct="1">
              <a:buClr>
                <a:srgbClr val="3891A7"/>
              </a:buClr>
              <a:buFont typeface="Wingdings 2" pitchFamily="18" charset="2"/>
              <a:buNone/>
              <a:defRPr/>
            </a:pPr>
            <a:r>
              <a:rPr lang="sr-Cyrl-RS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Предавања </a:t>
            </a:r>
            <a:r>
              <a:rPr lang="en-US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rgbClr val="3891A7"/>
              </a:buClr>
              <a:defRPr/>
            </a:pPr>
            <a:endParaRPr lang="en-US" i="1" dirty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rgbClr val="3891A7"/>
              </a:buClr>
              <a:defRPr/>
            </a:pPr>
            <a:endParaRPr lang="en-US" i="1" dirty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rgbClr val="3891A7"/>
              </a:buClr>
              <a:defRPr/>
            </a:pPr>
            <a:endParaRPr lang="en-US" i="1" dirty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550" indent="0" algn="ctr" eaLnBrk="1" hangingPunct="1">
              <a:buClr>
                <a:srgbClr val="3891A7"/>
              </a:buClr>
              <a:buFont typeface="Wingdings 2" pitchFamily="18" charset="2"/>
              <a:buNone/>
              <a:defRPr/>
            </a:pPr>
            <a:r>
              <a:rPr lang="sr-Cyrl-RS" i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др </a:t>
            </a:r>
            <a:r>
              <a:rPr lang="sr-Cyrl-RS" i="1" dirty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Наташа Папић-Благојевић</a:t>
            </a:r>
            <a:endParaRPr lang="en-US" i="1" dirty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308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550" indent="0" algn="just">
                  <a:buNone/>
                </a:pP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</a:rPr>
                  <a:t>Претпоставка је да су инкасо трошкови 2% бруто премије (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BP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</a:rPr>
                  <a:t>), односно:</a:t>
                </a:r>
              </a:p>
              <a:p>
                <a:pPr marL="82550" indent="0" algn="ctr">
                  <a:buNone/>
                </a:pPr>
                <a:r>
                  <a:rPr lang="sr-Cyrl-RS" sz="2400" i="1" dirty="0" smtClean="0">
                    <a:latin typeface="Times New Roman" pitchFamily="18" charset="0"/>
                    <a:cs typeface="Times New Roman" pitchFamily="18" charset="0"/>
                  </a:rPr>
                  <a:t>γ 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</a:rPr>
                  <a:t>= 0,02 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 </a:t>
                </a:r>
                <a:r>
                  <a:rPr lang="sr-Cyrl-RS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ВР</a:t>
                </a:r>
              </a:p>
              <a:p>
                <a:pPr algn="just"/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Ако са </a:t>
                </a:r>
                <a:r>
                  <a:rPr lang="sr-Cyrl-RS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ВР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’ означимо бруто премију без инкасо трошкова (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NP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+</a:t>
                </a:r>
                <a:r>
                  <a:rPr lang="el-GR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δ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+</a:t>
                </a:r>
                <a:r>
                  <a:rPr lang="el-GR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β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), следи да је:</a:t>
                </a:r>
              </a:p>
              <a:p>
                <a:pPr marL="82550" indent="0" algn="ctr">
                  <a:buNone/>
                </a:pPr>
                <a:r>
                  <a:rPr lang="sr-Cyrl-RS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ВР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=</a:t>
                </a:r>
                <a:r>
                  <a:rPr lang="sr-Cyrl-RS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ВР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’+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</a:rPr>
                  <a:t> 0,02 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 </a:t>
                </a:r>
                <a:r>
                  <a:rPr lang="sr-Cyrl-RS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ВР =&gt; 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0,98</a:t>
                </a:r>
                <a:r>
                  <a:rPr lang="sr-Cyrl-RS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ВР=ВР’=&gt; ВР=ВР’/0,98</a:t>
                </a:r>
              </a:p>
              <a:p>
                <a:pPr algn="just"/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Конкретно,</a:t>
                </a:r>
              </a:p>
              <a:p>
                <a:pPr marL="8255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𝐵𝑃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sr-Cyrl-R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29,55536573</m:t>
                          </m:r>
                          <m:r>
                            <m:rPr>
                              <m:nor/>
                            </m:rPr>
                            <a:rPr lang="sr-Cyrl-RS" sz="2400" dirty="0">
                              <a:latin typeface="Times New Roman" pitchFamily="18" charset="0"/>
                              <a:cs typeface="Times New Roman" pitchFamily="18" charset="0"/>
                            </a:rPr>
                            <m:t>‰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0,98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=30,15853646‰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" t="-1017" r="-1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33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100" y="990600"/>
                <a:ext cx="7499350" cy="5257800"/>
              </a:xfrm>
            </p:spPr>
            <p:txBody>
              <a:bodyPr/>
              <a:lstStyle/>
              <a:p>
                <a:pPr marL="82550" indent="0">
                  <a:buNone/>
                </a:pPr>
                <a:r>
                  <a:rPr lang="sr-Cyrl-R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Резиме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82550" indent="0" algn="just"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  <m:r>
                      <a:rPr lang="sr-Cyrl-R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sr-Cyrl-R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sr-Cyrl-R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𝛿</m:t>
                        </m:r>
                      </m:num>
                      <m:den>
                        <m:sSub>
                          <m:sSubPr>
                            <m:ctrlPr>
                              <a:rPr lang="sr-Cyrl-R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b>
                            <m:d>
                              <m:dPr>
                                <m:begChr m:val=""/>
                                <m:endChr m:val="⌉"/>
                                <m:ctrlPr>
                                  <a:rPr lang="sr-Cyrl-R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𝑛</m:t>
                                </m:r>
                              </m:e>
                            </m:d>
                          </m:sub>
                        </m:sSub>
                      </m:den>
                    </m:f>
                  </m:oMath>
                </a14:m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</a:rPr>
                  <a:t> - представља амортизацију аквизационих трошкова изражених у ‰ од осигуране суме;</a:t>
                </a:r>
              </a:p>
              <a:p>
                <a:pPr marL="82550" indent="0" algn="just">
                  <a:buNone/>
                </a:pPr>
                <a:r>
                  <a:rPr lang="sr-Cyrl-RS" sz="2400" b="1" i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β</a:t>
                </a:r>
                <a:r>
                  <a:rPr lang="sr-Cyrl-RS" sz="2400" i="1" dirty="0" smtClean="0">
                    <a:latin typeface="Times New Roman" pitchFamily="18" charset="0"/>
                    <a:cs typeface="Times New Roman" pitchFamily="18" charset="0"/>
                  </a:rPr>
                  <a:t> -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</a:rPr>
                  <a:t> административни трошак, изражен у ‰ од осигуране суме;</a:t>
                </a:r>
              </a:p>
              <a:p>
                <a:pPr marL="82550" indent="0" algn="just">
                  <a:buNone/>
                </a:pPr>
                <a:r>
                  <a:rPr lang="el-GR" sz="2400" b="1" i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γ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</a:rPr>
                  <a:t> - инкасо трошкови, изражени у % од бруто премије;</a:t>
                </a:r>
              </a:p>
              <a:p>
                <a:pPr marL="82550" indent="0" algn="just">
                  <a:buNone/>
                </a:pPr>
                <a:r>
                  <a:rPr lang="en-US" sz="2400" b="1" i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NP</a:t>
                </a:r>
                <a:r>
                  <a:rPr lang="sr-Cyrl-RS" sz="24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- 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нето премија;</a:t>
                </a:r>
              </a:p>
              <a:p>
                <a:pPr marL="82550" indent="0" algn="just">
                  <a:buNone/>
                </a:pPr>
                <a:r>
                  <a:rPr lang="sr-Cyrl-RS" sz="2400" b="1" i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ВР</a:t>
                </a: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– бруто премија.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100" y="990600"/>
                <a:ext cx="7499350" cy="5257800"/>
              </a:xfrm>
              <a:blipFill rotWithShape="1">
                <a:blip r:embed="rId2"/>
                <a:stretch>
                  <a:fillRect l="-81" t="-928" r="-1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93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341438"/>
            <a:ext cx="7499350" cy="4943475"/>
          </a:xfrm>
        </p:spPr>
        <p:txBody>
          <a:bodyPr/>
          <a:lstStyle/>
          <a:p>
            <a:pPr marL="0" indent="0" algn="just" eaLnBrk="1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/>
            </a:pPr>
            <a:r>
              <a:rPr lang="sr-Cyrl-RS" sz="2800" b="1" dirty="0" smtClean="0">
                <a:latin typeface="Times New Roman"/>
                <a:ea typeface="Calibri"/>
                <a:cs typeface="Times New Roman"/>
              </a:rPr>
              <a:t>Литература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:</a:t>
            </a:r>
            <a:endParaRPr lang="en-US" sz="2000" dirty="0" smtClean="0">
              <a:latin typeface="Calibri"/>
              <a:ea typeface="Calibri"/>
              <a:cs typeface="Times New Roman"/>
            </a:endParaRPr>
          </a:p>
          <a:p>
            <a:pPr marL="0" indent="0" algn="just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Wingdings 2" pitchFamily="18" charset="2"/>
              <a:buNone/>
              <a:defRPr/>
            </a:pP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1. Вугделија, Д. (2008) </a:t>
            </a:r>
            <a:r>
              <a:rPr lang="sr-Cyrl-RS" sz="2800" i="1" dirty="0" smtClean="0">
                <a:latin typeface="Times New Roman"/>
                <a:ea typeface="Calibri"/>
                <a:cs typeface="Times New Roman"/>
              </a:rPr>
              <a:t>Актуарска математика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, основни концепт за наставу, Суботица. </a:t>
            </a:r>
          </a:p>
          <a:p>
            <a:pPr marL="0" indent="0" algn="just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Wingdings 2" pitchFamily="18" charset="2"/>
              <a:buNone/>
              <a:defRPr/>
            </a:pPr>
            <a:r>
              <a:rPr lang="sr-Cyrl-R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Кочовић, Ј. (2006) </a:t>
            </a:r>
            <a:r>
              <a:rPr lang="sr-Cyrl-RS" sz="2800" i="1" dirty="0" smtClean="0">
                <a:latin typeface="Times New Roman"/>
                <a:ea typeface="Calibri"/>
                <a:cs typeface="Times New Roman"/>
              </a:rPr>
              <a:t>Актуарске основе формирања тарифа у осигурању лица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, ЦИД Економског факултета у Београду, Београд.</a:t>
            </a:r>
          </a:p>
          <a:p>
            <a:pPr marL="0" indent="0" algn="just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Wingdings 2" pitchFamily="18" charset="2"/>
              <a:buNone/>
              <a:defRPr/>
            </a:pPr>
            <a:endParaRPr lang="en-US" sz="2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2550" indent="0" algn="just" eaLnBrk="1" hangingPunct="1">
              <a:buFont typeface="Wingdings 2" pitchFamily="18" charset="2"/>
              <a:buNone/>
              <a:defRPr/>
            </a:pPr>
            <a:endParaRPr lang="sr-Cyrl-RS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476250"/>
            <a:ext cx="7499350" cy="5976938"/>
          </a:xfrm>
        </p:spPr>
        <p:txBody>
          <a:bodyPr/>
          <a:lstStyle/>
          <a:p>
            <a:pPr marL="82550" indent="0" algn="ctr" eaLnBrk="1" hangingPunct="1">
              <a:buFont typeface="Wingdings 2" pitchFamily="18" charset="2"/>
              <a:buNone/>
              <a:defRPr/>
            </a:pPr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Бруто методи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брачуна премијске резерве</a:t>
            </a:r>
          </a:p>
          <a:p>
            <a:pPr algn="just" eaLnBrk="1" hangingPunct="1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Бруто систем подразумева коришћење таблица смртности и каматне стопе, али и укључивање трошкова.</a:t>
            </a:r>
          </a:p>
          <a:p>
            <a:pPr algn="just" eaLnBrk="1" hangingPunct="1"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Код овог метода, премија служи за покриће ризика, за формирање резерве, али и за покриће трошкова прибављања осигурања-аквизиционих трошкова.</a:t>
            </a:r>
          </a:p>
          <a:p>
            <a:pPr marL="82550" indent="0" eaLnBrk="1" hangingPunct="1"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476250"/>
            <a:ext cx="7499350" cy="5976938"/>
          </a:xfrm>
        </p:spPr>
        <p:txBody>
          <a:bodyPr/>
          <a:lstStyle/>
          <a:p>
            <a:pPr marL="82550" indent="0" algn="ctr" eaLnBrk="1" hangingPunct="1">
              <a:buNone/>
              <a:defRPr/>
            </a:pPr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Трошкови осигуравајућег 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друштва</a:t>
            </a:r>
          </a:p>
          <a:p>
            <a:pPr marL="82550" indent="0" algn="ctr" eaLnBrk="1" hangingPunct="1"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трошкови прибављања осигурања -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аквизициони трошкови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endParaRPr lang="sr-Cyrl-R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управни трошкови -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административни трошкови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endParaRPr lang="sr-Cyrl-R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трошкови наплате премије -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инкасо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трошкови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endParaRPr lang="sr-Cyrl-RS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4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476250"/>
            <a:ext cx="7499350" cy="5976938"/>
          </a:xfrm>
        </p:spPr>
        <p:txBody>
          <a:bodyPr/>
          <a:lstStyle/>
          <a:p>
            <a:pPr marL="82550" indent="0" algn="ctr" eaLnBrk="1" hangingPunct="1">
              <a:buNone/>
              <a:defRPr/>
            </a:pP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Аквизициони трошкови  (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Називају се још и </a:t>
            </a:r>
            <a:r>
              <a:rPr lang="sr-Cyrl-RS" sz="2400" i="1" dirty="0" smtClean="0">
                <a:latin typeface="Times New Roman" pitchFamily="18" charset="0"/>
                <a:cs typeface="Times New Roman" pitchFamily="18" charset="0"/>
              </a:rPr>
              <a:t>први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трошкови.</a:t>
            </a:r>
          </a:p>
          <a:p>
            <a:pPr algn="just" eaLnBrk="1" hangingPunct="1"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Највећи део ових трошкова чини </a:t>
            </a:r>
            <a:r>
              <a:rPr lang="sr-Cyrl-RS" sz="2400" i="1" dirty="0" smtClean="0">
                <a:latin typeface="Times New Roman" pitchFamily="18" charset="0"/>
                <a:cs typeface="Times New Roman" pitchFamily="18" charset="0"/>
              </a:rPr>
              <a:t>провизија закључка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(провизију добијају прибављачи послова осигурања - </a:t>
            </a:r>
            <a:r>
              <a:rPr lang="sr-Cyrl-RS" sz="2400" i="1" dirty="0" smtClean="0">
                <a:latin typeface="Times New Roman" pitchFamily="18" charset="0"/>
                <a:cs typeface="Times New Roman" pitchFamily="18" charset="0"/>
              </a:rPr>
              <a:t>аквизитери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Провизија обично износи 1-3%, одн. 10-30‰ осигуране суме.</a:t>
            </a:r>
          </a:p>
          <a:p>
            <a:pPr algn="just" eaLnBrk="1" hangingPunct="1"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 висину аквизиционих трошкова утиче више фактора:</a:t>
            </a:r>
          </a:p>
          <a:p>
            <a:pPr algn="just" eaLnBrk="1" hangingPunct="1">
              <a:buFontTx/>
              <a:buChar char="-"/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способност аквизитера,</a:t>
            </a:r>
          </a:p>
          <a:p>
            <a:pPr algn="just" eaLnBrk="1" hangingPunct="1">
              <a:buFontTx/>
              <a:buChar char="-"/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број склопљених послова,</a:t>
            </a:r>
          </a:p>
          <a:p>
            <a:pPr algn="just" eaLnBrk="1" hangingPunct="1">
              <a:buFontTx/>
              <a:buChar char="-"/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форма осигурања,</a:t>
            </a:r>
          </a:p>
          <a:p>
            <a:pPr algn="just" eaLnBrk="1" hangingPunct="1">
              <a:buFontTx/>
              <a:buChar char="-"/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услови под којима аквизитер ради,</a:t>
            </a:r>
          </a:p>
          <a:p>
            <a:pPr algn="just" eaLnBrk="1" hangingPunct="1">
              <a:buFontTx/>
              <a:buChar char="-"/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развијеност осигуравајућег друштва, итд.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715000"/>
          </a:xfrm>
        </p:spPr>
        <p:txBody>
          <a:bodyPr/>
          <a:lstStyle/>
          <a:p>
            <a:pPr marL="82550" indent="0" algn="ctr">
              <a:buNone/>
            </a:pP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Административни трошкови (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550" indent="0" algn="ctr">
              <a:buNone/>
            </a:pPr>
            <a:endParaRPr lang="sr-Cyrl-R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административне (управне) трошкове убрајају се:</a:t>
            </a:r>
          </a:p>
          <a:p>
            <a:pPr lvl="1">
              <a:buFontTx/>
              <a:buChar char="-"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организациони и оснивачки трошкови,</a:t>
            </a:r>
          </a:p>
          <a:p>
            <a:pPr lvl="1">
              <a:buFontTx/>
              <a:buChar char="-"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инвентар,</a:t>
            </a:r>
          </a:p>
          <a:p>
            <a:pPr lvl="1">
              <a:buFontTx/>
              <a:buChar char="-"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зараде персонала,</a:t>
            </a:r>
          </a:p>
          <a:p>
            <a:pPr lvl="1">
              <a:buFontTx/>
              <a:buChar char="-"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порез,</a:t>
            </a:r>
          </a:p>
          <a:p>
            <a:pPr lvl="1">
              <a:buFontTx/>
              <a:buChar char="-"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канцеларијски трошкови, итд.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Најчешће износе 2-3‰ од осигуране суме.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9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762000"/>
            <a:ext cx="7499350" cy="5486400"/>
          </a:xfrm>
        </p:spPr>
        <p:txBody>
          <a:bodyPr/>
          <a:lstStyle/>
          <a:p>
            <a:pPr marL="82550" indent="0" algn="ctr">
              <a:buNone/>
            </a:pP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Инкасо трошкови (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550" indent="0" algn="ctr">
              <a:buNone/>
            </a:pPr>
            <a:endParaRPr lang="sr-Cyrl-R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Највећим делом садрже инкасо провизије и плате инкасаната.</a:t>
            </a:r>
          </a:p>
          <a:p>
            <a:pPr algn="just"/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нкасо провизија је известан проценат од премије и осигуравач је одобрава агенту.</a:t>
            </a:r>
          </a:p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Ови трошкови обично износе 2-3% инкасиране бруто премије.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8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476250"/>
            <a:ext cx="7499350" cy="5976938"/>
          </a:xfrm>
        </p:spPr>
        <p:txBody>
          <a:bodyPr/>
          <a:lstStyle/>
          <a:p>
            <a:pPr marL="82550" indent="0" eaLnBrk="1" hangingPunct="1">
              <a:buNone/>
              <a:defRPr/>
            </a:pPr>
            <a:r>
              <a:rPr lang="sr-Cyrl-R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</a:p>
          <a:p>
            <a:pPr algn="just" eaLnBrk="1" hangingPunct="1">
              <a:defRPr/>
            </a:pPr>
            <a:r>
              <a:rPr lang="sr-Cyrl-RS" sz="2400" dirty="0">
                <a:latin typeface="Times New Roman"/>
                <a:ea typeface="Calibri"/>
                <a:cs typeface="Times New Roman"/>
              </a:rPr>
              <a:t>Лице старо </a:t>
            </a:r>
            <a:r>
              <a:rPr lang="sr-Cyrl-RS" sz="2400" dirty="0" smtClean="0">
                <a:latin typeface="Times New Roman"/>
                <a:ea typeface="Calibri"/>
                <a:cs typeface="Times New Roman"/>
              </a:rPr>
              <a:t>35 година </a:t>
            </a:r>
            <a:r>
              <a:rPr lang="sr-Cyrl-RS" sz="2400" dirty="0">
                <a:latin typeface="Times New Roman"/>
                <a:ea typeface="Calibri"/>
                <a:cs typeface="Times New Roman"/>
              </a:rPr>
              <a:t>осигурава капитал </a:t>
            </a:r>
            <a:r>
              <a:rPr lang="sr-Cyrl-RS" sz="2400" dirty="0" smtClean="0">
                <a:latin typeface="Times New Roman"/>
                <a:ea typeface="Calibri"/>
                <a:cs typeface="Times New Roman"/>
              </a:rPr>
              <a:t>да </a:t>
            </a:r>
            <a:r>
              <a:rPr lang="sr-Cyrl-RS" sz="2400" dirty="0">
                <a:latin typeface="Times New Roman"/>
                <a:ea typeface="Calibri"/>
                <a:cs typeface="Times New Roman"/>
              </a:rPr>
              <a:t>се исплати  наследницима уколико осигураник умре у првих </a:t>
            </a:r>
            <a:r>
              <a:rPr lang="sr-Cyrl-RS" sz="2400" dirty="0" smtClean="0">
                <a:latin typeface="Times New Roman"/>
                <a:ea typeface="Calibri"/>
                <a:cs typeface="Times New Roman"/>
              </a:rPr>
              <a:t>30 </a:t>
            </a:r>
            <a:r>
              <a:rPr lang="sr-Cyrl-RS" sz="2400" dirty="0">
                <a:latin typeface="Times New Roman"/>
                <a:ea typeface="Calibri"/>
                <a:cs typeface="Times New Roman"/>
              </a:rPr>
              <a:t>година од дана осигурања или осигуранику уколико доживи </a:t>
            </a:r>
            <a:r>
              <a:rPr lang="sr-Cyrl-RS" sz="2400" dirty="0" smtClean="0">
                <a:latin typeface="Times New Roman"/>
                <a:ea typeface="Calibri"/>
                <a:cs typeface="Times New Roman"/>
              </a:rPr>
              <a:t>30 </a:t>
            </a:r>
            <a:r>
              <a:rPr lang="sr-Cyrl-RS" sz="2400" dirty="0">
                <a:latin typeface="Times New Roman"/>
                <a:ea typeface="Calibri"/>
                <a:cs typeface="Times New Roman"/>
              </a:rPr>
              <a:t>година од дана осигурања. </a:t>
            </a:r>
            <a:r>
              <a:rPr lang="sr-Cyrl-RS" sz="2400" dirty="0" smtClean="0">
                <a:latin typeface="Times New Roman"/>
                <a:ea typeface="Calibri"/>
                <a:cs typeface="Times New Roman"/>
              </a:rPr>
              <a:t>Израчунати:</a:t>
            </a:r>
          </a:p>
          <a:p>
            <a:pPr marL="82550" indent="0" algn="just" eaLnBrk="1" hangingPunct="1">
              <a:buNone/>
              <a:defRPr/>
            </a:pPr>
            <a:r>
              <a:rPr lang="sr-Cyrl-RS" sz="2400" dirty="0" smtClean="0">
                <a:latin typeface="Times New Roman"/>
                <a:ea typeface="Calibri"/>
                <a:cs typeface="Times New Roman"/>
              </a:rPr>
              <a:t>а) колико </a:t>
            </a:r>
            <a:r>
              <a:rPr lang="sr-Cyrl-RS" sz="2400" dirty="0">
                <a:latin typeface="Times New Roman"/>
                <a:ea typeface="Calibri"/>
                <a:cs typeface="Times New Roman"/>
              </a:rPr>
              <a:t>износи </a:t>
            </a:r>
            <a:r>
              <a:rPr lang="sr-Cyrl-RS" sz="2400" dirty="0" smtClean="0">
                <a:latin typeface="Times New Roman"/>
                <a:ea typeface="Calibri"/>
                <a:cs typeface="Times New Roman"/>
              </a:rPr>
              <a:t>нето премија за мешовито осигурање</a:t>
            </a:r>
            <a:r>
              <a:rPr lang="sr-Cyrl-RS" sz="2400" dirty="0">
                <a:latin typeface="Times New Roman"/>
                <a:ea typeface="Calibri"/>
                <a:cs typeface="Times New Roman"/>
              </a:rPr>
              <a:t>;</a:t>
            </a:r>
            <a:endParaRPr lang="sr-Cyrl-RS" sz="2400" dirty="0" smtClean="0">
              <a:latin typeface="Times New Roman"/>
              <a:ea typeface="Calibri"/>
              <a:cs typeface="Times New Roman"/>
            </a:endParaRPr>
          </a:p>
          <a:p>
            <a:pPr marL="82550" indent="0" algn="just" eaLnBrk="1" hangingPunct="1">
              <a:buNone/>
              <a:defRPr/>
            </a:pPr>
            <a:r>
              <a:rPr lang="sr-Cyrl-RS" sz="2400" dirty="0" smtClean="0">
                <a:latin typeface="Times New Roman"/>
                <a:ea typeface="Calibri"/>
                <a:cs typeface="Times New Roman"/>
              </a:rPr>
              <a:t>б) нови износ премије уколико су аквизициони трошкови 30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‰;</a:t>
            </a:r>
          </a:p>
          <a:p>
            <a:pPr marL="82550" indent="0" algn="just" eaLnBrk="1" hangingPunct="1">
              <a:buNone/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в) нову вредност премије, ако су управни трошкови 2‰; </a:t>
            </a:r>
          </a:p>
          <a:p>
            <a:pPr marL="82550" indent="0" algn="just" eaLnBrk="1" hangingPunct="1">
              <a:buNone/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г) износ бруто премије уколико су инкасо трошкови 2% бруто премије.</a:t>
            </a:r>
          </a:p>
          <a:p>
            <a:pPr marL="82550" indent="0" algn="just" eaLnBrk="1" hangingPunct="1">
              <a:buNone/>
              <a:defRPr/>
            </a:pPr>
            <a:endParaRPr lang="en-US" sz="1800" dirty="0">
              <a:latin typeface="Calibri"/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5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100" y="533400"/>
                <a:ext cx="7499350" cy="5715000"/>
              </a:xfrm>
            </p:spPr>
            <p:txBody>
              <a:bodyPr/>
              <a:lstStyle/>
              <a:p>
                <a:pPr algn="just"/>
                <a:r>
                  <a:rPr lang="sr-Cyrl-RS" sz="2000" dirty="0" smtClean="0">
                    <a:latin typeface="Times New Roman" pitchFamily="18" charset="0"/>
                    <a:cs typeface="Times New Roman" pitchFamily="18" charset="0"/>
                  </a:rPr>
                  <a:t>Нека су аквизициони трошкови 3%, одн. 30‰ осигуране суме, тада ће прва премија износити 55,63‰ осигуране суме.</a:t>
                </a:r>
              </a:p>
              <a:p>
                <a:pPr algn="just"/>
                <a:r>
                  <a:rPr lang="sr-Cyrl-RS" sz="2000" dirty="0" smtClean="0">
                    <a:latin typeface="Times New Roman" pitchFamily="18" charset="0"/>
                    <a:cs typeface="Times New Roman" pitchFamily="18" charset="0"/>
                  </a:rPr>
                  <a:t>За осигураника је ово веће оптерећење, па осигуравајуће друштво овај трошак расподељује осигураницима на цео период осигурања. То значи да ће осигураници уместо једнократног </a:t>
                </a:r>
                <a:r>
                  <a:rPr lang="sr-Cyrl-RS" sz="2000" dirty="0">
                    <a:latin typeface="Times New Roman" pitchFamily="18" charset="0"/>
                    <a:cs typeface="Times New Roman" pitchFamily="18" charset="0"/>
                  </a:rPr>
                  <a:t>износа од 30‰ </a:t>
                </a:r>
                <a:r>
                  <a:rPr lang="sr-Cyrl-RS" sz="2000" dirty="0" smtClean="0">
                    <a:latin typeface="Times New Roman" pitchFamily="18" charset="0"/>
                    <a:cs typeface="Times New Roman" pitchFamily="18" charset="0"/>
                  </a:rPr>
                  <a:t>уплаћивати годишње износе </a:t>
                </a:r>
                <a:r>
                  <a:rPr lang="el-GR" sz="2000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sr-Cyrl-RS" sz="2000" i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sr-Cyrl-R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sr-Cyrl-RS" sz="2000" dirty="0" smtClean="0">
                    <a:latin typeface="Times New Roman" pitchFamily="18" charset="0"/>
                    <a:cs typeface="Times New Roman" pitchFamily="18" charset="0"/>
                  </a:rPr>
                  <a:t>Садашња вредност свих отплата, ако се уплаћује почетком сваке од 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sz="2000" dirty="0" smtClean="0">
                    <a:latin typeface="Times New Roman" pitchFamily="18" charset="0"/>
                    <a:cs typeface="Times New Roman" pitchFamily="18" charset="0"/>
                  </a:rPr>
                  <a:t>година износиће:</a:t>
                </a:r>
              </a:p>
              <a:p>
                <a:pPr marL="8255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𝛼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d>
                            <m:dPr>
                              <m:begChr m:val=""/>
                              <m:endChr m:val="⌉"/>
                              <m:ctrlPr>
                                <a:rPr lang="en-US" sz="200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sr-Cyrl-RS" sz="2000" dirty="0" smtClean="0">
                    <a:latin typeface="Times New Roman" pitchFamily="18" charset="0"/>
                    <a:cs typeface="Times New Roman" pitchFamily="18" charset="0"/>
                  </a:rPr>
                  <a:t>Како је садашња вредност 30 ‰, следи да је </a:t>
                </a:r>
              </a:p>
              <a:p>
                <a:pPr marL="82550" indent="0" algn="ctr">
                  <a:buNone/>
                </a:pPr>
                <a:r>
                  <a:rPr lang="el-GR" sz="2000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sr-Cyrl-RS" sz="2000" dirty="0" smtClean="0">
                    <a:latin typeface="Times New Roman" pitchFamily="18" charset="0"/>
                    <a:cs typeface="Times New Roman" pitchFamily="18" charset="0"/>
                  </a:rPr>
                  <a:t>=1,92282273 ‰ </a:t>
                </a:r>
              </a:p>
              <a:p>
                <a:pPr algn="just"/>
                <a:r>
                  <a:rPr lang="sr-Cyrl-RS" sz="2000" dirty="0" smtClean="0">
                    <a:latin typeface="Times New Roman" pitchFamily="18" charset="0"/>
                    <a:cs typeface="Times New Roman" pitchFamily="18" charset="0"/>
                  </a:rPr>
                  <a:t>Закључак: да би осигуравајуће друштво могло да покрије аквизиционе трошкове, потребно је нето премију повећати за 1,92 ‰ осигуране суме, па ће нови износ премије бити:</a:t>
                </a:r>
              </a:p>
              <a:p>
                <a:pPr marL="82550" indent="0" algn="ctr">
                  <a:buNone/>
                </a:pPr>
                <a:r>
                  <a:rPr lang="sr-Cyrl-RS" sz="2000" dirty="0" smtClean="0">
                    <a:latin typeface="Times New Roman" pitchFamily="18" charset="0"/>
                    <a:cs typeface="Times New Roman" pitchFamily="18" charset="0"/>
                  </a:rPr>
                  <a:t>25,632543+1,92282273=27,55536573 ‰  осигуране суме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100" y="533400"/>
                <a:ext cx="7499350" cy="5715000"/>
              </a:xfrm>
              <a:blipFill rotWithShape="1">
                <a:blip r:embed="rId2"/>
                <a:stretch>
                  <a:fillRect t="-534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9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Претпоставка: управни трошкови износе 2 ‰ </a:t>
            </a:r>
          </a:p>
          <a:p>
            <a:pPr marL="82550" indent="0" algn="just">
              <a:buNone/>
            </a:pP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sr-Cyrl-R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2 ‰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550" indent="0" algn="just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Нова вредност премије износиће:</a:t>
            </a:r>
          </a:p>
          <a:p>
            <a:pPr marL="82550" indent="0"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27,55536573 ‰ + 2 ‰ = 29,55536573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‰ 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Ово није коначан износ бруто премије, пошто треба укључити и инкасо трошкове.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7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631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Solstice</vt:lpstr>
      <vt:lpstr>1_Solstice</vt:lpstr>
      <vt:lpstr> АКТУАРСТВО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АКТУАРСТВО</dc:title>
  <dc:creator>NPB</dc:creator>
  <cp:lastModifiedBy>Windows7</cp:lastModifiedBy>
  <cp:revision>25</cp:revision>
  <dcterms:created xsi:type="dcterms:W3CDTF">2014-01-16T21:17:48Z</dcterms:created>
  <dcterms:modified xsi:type="dcterms:W3CDTF">2016-12-25T19:44:31Z</dcterms:modified>
</cp:coreProperties>
</file>