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8" r:id="rId11"/>
    <p:sldId id="269" r:id="rId12"/>
    <p:sldId id="271" r:id="rId13"/>
    <p:sldId id="272" r:id="rId14"/>
    <p:sldId id="276" r:id="rId15"/>
    <p:sldId id="274" r:id="rId16"/>
    <p:sldId id="275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916832"/>
            <a:ext cx="7103343" cy="3456384"/>
          </a:xfrm>
        </p:spPr>
        <p:txBody>
          <a:bodyPr/>
          <a:lstStyle/>
          <a:p>
            <a:pPr marL="182880" indent="0" algn="ctr">
              <a:buNone/>
            </a:pPr>
            <a:r>
              <a:rPr lang="sr-Latn-RS" sz="4800" dirty="0" smtClean="0"/>
              <a:t>GLOBALIZACIJA I ZEMLJE U TRANZICIJI SA POSEBNIM OSVRTOM NA SRBIJU</a:t>
            </a:r>
            <a:endParaRPr lang="sr-Latn-RS" sz="4800" dirty="0"/>
          </a:p>
        </p:txBody>
      </p:sp>
    </p:spTree>
    <p:extLst>
      <p:ext uri="{BB962C8B-B14F-4D97-AF65-F5344CB8AC3E}">
        <p14:creationId xmlns:p14="http://schemas.microsoft.com/office/powerpoint/2010/main" val="423305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5536" y="260648"/>
            <a:ext cx="8352928" cy="6480720"/>
          </a:xfrm>
        </p:spPr>
        <p:txBody>
          <a:bodyPr>
            <a:normAutofit fontScale="85000" lnSpcReduction="20000"/>
          </a:bodyPr>
          <a:lstStyle/>
          <a:p>
            <a:pPr marL="45720" indent="0" algn="just">
              <a:buNone/>
            </a:pPr>
            <a:r>
              <a:rPr lang="sr-Latn-RS" sz="2500" dirty="0" smtClean="0"/>
              <a:t>3.2. Ekonomsko povezivanje zemalja u tranziciji u uslovima ,,nove ekonomije“</a:t>
            </a:r>
          </a:p>
          <a:p>
            <a:pPr marL="45720" indent="0" algn="just">
              <a:buNone/>
            </a:pPr>
            <a:endParaRPr lang="sr-Latn-RS" sz="2300" dirty="0" smtClean="0"/>
          </a:p>
          <a:p>
            <a:pPr algn="just"/>
            <a:r>
              <a:rPr lang="sr-Latn-RS" sz="2300" dirty="0" smtClean="0"/>
              <a:t>Regionalna ekonomska saradnja bi u uslovima globalizacije svim zemljama Jugoistočne Evrope trebala da obezbedi brži ekonomski rast i razvoj. </a:t>
            </a:r>
          </a:p>
          <a:p>
            <a:pPr algn="just"/>
            <a:r>
              <a:rPr lang="sr-Latn-RS" sz="2300" dirty="0" smtClean="0"/>
              <a:t>Zemlje Jugoistočne Evrope su male i međusobno slabo povezane zemlje. Dugo vremena su bile izolovane putem sankcija. U svima je jednim delom razvijena siva ekonomija koja će zbog niske kupovne moći stanovništva još dugo opstajati.</a:t>
            </a:r>
          </a:p>
          <a:p>
            <a:pPr algn="just"/>
            <a:r>
              <a:rPr lang="sr-Latn-RS" sz="2300" dirty="0" smtClean="0"/>
              <a:t>Zato da bi se prevazilazilo takvo stanje i kako bi se sustigle razvijene zemlje neophodno je uspostaviti čvršće ekonomske veze između zemalja Jugoistočne Evrope. </a:t>
            </a:r>
          </a:p>
          <a:p>
            <a:pPr algn="just"/>
            <a:r>
              <a:rPr lang="sr-Latn-RS" sz="2300" dirty="0" smtClean="0"/>
              <a:t>Četiri osnovna područja iz kojih izviru ekonomski argumenti u prilog regionalnoj saradnji su: </a:t>
            </a:r>
          </a:p>
          <a:p>
            <a:pPr marL="45720" indent="0" algn="just">
              <a:buNone/>
            </a:pPr>
            <a:endParaRPr lang="sr-Latn-RS" sz="2300" dirty="0" smtClean="0"/>
          </a:p>
          <a:p>
            <a:pPr marL="502920" indent="-457200" algn="just">
              <a:buFont typeface="+mj-lt"/>
              <a:buAutoNum type="arabicPeriod"/>
            </a:pPr>
            <a:r>
              <a:rPr lang="sr-Latn-RS" sz="2300" dirty="0" smtClean="0"/>
              <a:t>Trgovina, 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sr-Latn-RS" sz="2300" dirty="0" smtClean="0"/>
              <a:t>Postojeći regionalni problemi, 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sr-Latn-RS" sz="2300" dirty="0" smtClean="0"/>
              <a:t>Investicije i 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sr-Latn-RS" sz="2300" dirty="0" smtClean="0"/>
              <a:t>Integracija u EU.</a:t>
            </a:r>
          </a:p>
          <a:p>
            <a:pPr marL="45720" indent="0" algn="just">
              <a:buNone/>
            </a:pPr>
            <a:endParaRPr lang="sr-Latn-RS" sz="2300" dirty="0" smtClean="0"/>
          </a:p>
        </p:txBody>
      </p:sp>
    </p:spTree>
    <p:extLst>
      <p:ext uri="{BB962C8B-B14F-4D97-AF65-F5344CB8AC3E}">
        <p14:creationId xmlns:p14="http://schemas.microsoft.com/office/powerpoint/2010/main" val="304685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5536" y="260648"/>
            <a:ext cx="8271946" cy="6696744"/>
          </a:xfrm>
        </p:spPr>
        <p:txBody>
          <a:bodyPr>
            <a:normAutofit fontScale="92500"/>
          </a:bodyPr>
          <a:lstStyle/>
          <a:p>
            <a:pPr algn="just"/>
            <a:r>
              <a:rPr lang="sr-Latn-RS" dirty="0"/>
              <a:t>Z</a:t>
            </a:r>
            <a:r>
              <a:rPr lang="sr-Latn-RS" dirty="0" smtClean="0"/>
              <a:t>emlje Jugoistočne Evrope susreću se sa velikim brojem poteškoća. </a:t>
            </a:r>
          </a:p>
          <a:p>
            <a:pPr algn="just"/>
            <a:r>
              <a:rPr lang="sr-Latn-RS" dirty="0" smtClean="0"/>
              <a:t>Neke od tih poteškoća proizilaze iz stalnog proširivanja tehnološkog jaza ne samo između razvijenih zemalja i zemalja u tranziciji, već i između samih zemalja u tranziciji, što pokazuje da ,,nova ekonomija“ može dovesti do pojave dispariteta u ekonomskom razvoju postsocijalističkih zemalja. </a:t>
            </a:r>
          </a:p>
          <a:p>
            <a:pPr algn="just"/>
            <a:r>
              <a:rPr lang="sr-Latn-RS" dirty="0" smtClean="0"/>
              <a:t>Ukoliko je jedna zemlja razvijenija od druge, utoliko ima i veće šanse da iskoristi sve prednosti koje sa sobom nosi nova ekonomija. </a:t>
            </a:r>
          </a:p>
          <a:p>
            <a:pPr algn="just"/>
            <a:r>
              <a:rPr lang="vi-VN" dirty="0"/>
              <a:t>Negativne efekte koje ,,nova ekonomija“ može imati po zemlje u tranziciji se ogledaju u vidu dva fenomena, a to su:</a:t>
            </a:r>
          </a:p>
          <a:p>
            <a:pPr marL="45720" indent="0">
              <a:buNone/>
            </a:pPr>
            <a:endParaRPr lang="sr-Latn-RS" dirty="0" smtClean="0"/>
          </a:p>
          <a:p>
            <a:pPr marL="502920" indent="-457200">
              <a:buFont typeface="+mj-lt"/>
              <a:buAutoNum type="arabicPeriod"/>
            </a:pPr>
            <a:r>
              <a:rPr lang="vi-VN" dirty="0" smtClean="0"/>
              <a:t>,,</a:t>
            </a:r>
            <a:r>
              <a:rPr lang="vi-VN" dirty="0"/>
              <a:t>digitalna podela rada“ i </a:t>
            </a:r>
            <a:endParaRPr lang="sr-Latn-RS" dirty="0" smtClean="0"/>
          </a:p>
          <a:p>
            <a:pPr marL="502920" indent="-457200">
              <a:buFont typeface="+mj-lt"/>
              <a:buAutoNum type="arabicPeriod"/>
            </a:pPr>
            <a:r>
              <a:rPr lang="vi-VN" dirty="0" smtClean="0"/>
              <a:t>,,</a:t>
            </a:r>
            <a:r>
              <a:rPr lang="vi-VN" dirty="0"/>
              <a:t>tehnološka zamka“.</a:t>
            </a:r>
          </a:p>
          <a:p>
            <a:endParaRPr lang="vi-VN" dirty="0"/>
          </a:p>
          <a:p>
            <a:pPr algn="just"/>
            <a:r>
              <a:rPr lang="vi-VN" dirty="0"/>
              <a:t>Najznačajniji razlozi koji bi trebalo da motivišu zemlje Jugoistočne Evrope da se međusobno čvršće integrišu jesu: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vi-VN" dirty="0"/>
              <a:t>privlačenje SDI i </a:t>
            </a:r>
            <a:endParaRPr lang="sr-Latn-R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vi-VN" dirty="0" smtClean="0"/>
              <a:t>mogući </a:t>
            </a:r>
            <a:r>
              <a:rPr lang="vi-VN" dirty="0"/>
              <a:t>prijem u članstvo Evropske unije</a:t>
            </a:r>
            <a:r>
              <a:rPr lang="vi-VN" dirty="0" smtClean="0"/>
              <a:t>.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58840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260648"/>
            <a:ext cx="8603880" cy="6436366"/>
          </a:xfrm>
        </p:spPr>
        <p:txBody>
          <a:bodyPr>
            <a:normAutofit fontScale="92500" lnSpcReduction="10000"/>
          </a:bodyPr>
          <a:lstStyle/>
          <a:p>
            <a:pPr marL="45720" indent="0" algn="just">
              <a:buNone/>
            </a:pPr>
            <a:r>
              <a:rPr lang="sr-Latn-RS" dirty="0" smtClean="0"/>
              <a:t>4. RAZVOJ SRPSKE EKONOMIJE U USLOVIMA GLOBALNIH EKONOMSKIH PROMENA </a:t>
            </a:r>
          </a:p>
          <a:p>
            <a:pPr marL="45720" indent="0" algn="just">
              <a:buNone/>
            </a:pPr>
            <a:endParaRPr lang="sr-Latn-RS" dirty="0" smtClean="0"/>
          </a:p>
          <a:p>
            <a:pPr algn="just"/>
            <a:r>
              <a:rPr lang="sr-Latn-RS" dirty="0" smtClean="0"/>
              <a:t>Uključivanje privrede Srbije u tokove globalnih promena predstavlja ne samo veliki izazov, već i složen zadatak.</a:t>
            </a:r>
          </a:p>
          <a:p>
            <a:pPr algn="just"/>
            <a:r>
              <a:rPr lang="sr-Latn-RS" dirty="0" smtClean="0"/>
              <a:t>Za male zemlje poput Srbije jedini način da izbegnu izolaciju, a da pri tome u posebnoj meri sačuvaju svoje autentične vrednosti, jeste da znalački koriste pozitivne, a da minimiziraju negativne efekte ovih procesa. </a:t>
            </a:r>
          </a:p>
          <a:p>
            <a:pPr algn="just"/>
            <a:r>
              <a:rPr lang="sr-Latn-RS" dirty="0" smtClean="0"/>
              <a:t>Sa stanovišta globalnih razvojnih trendova i procesa, Srbija sa oko 5.000$ BDP po stanovniku izlazi iz niže razvojne faze koju, pored ostalog, karakteriše BDP po stanovniku od 1.000$-3.000$.</a:t>
            </a:r>
          </a:p>
          <a:p>
            <a:pPr algn="just"/>
            <a:r>
              <a:rPr lang="sr-Latn-RS" dirty="0" smtClean="0"/>
              <a:t>Karakteristika više razvojne faze, gde je Srbija na samom početku, je nivo BDP po stanovniku od 3.000$-9.000$.</a:t>
            </a:r>
          </a:p>
          <a:p>
            <a:pPr algn="just"/>
            <a:r>
              <a:rPr lang="sr-Latn-RS" dirty="0" smtClean="0"/>
              <a:t>Srbija danas ima jednu od najvećih stopa inflacije u Evropi (2009. god. Oko 7%).</a:t>
            </a:r>
          </a:p>
          <a:p>
            <a:pPr algn="just"/>
            <a:r>
              <a:rPr lang="sr-Latn-RS" dirty="0" smtClean="0"/>
              <a:t>Dolazi do pogoršanja makroekonomskih performansi srpske privrede gde se opet u prvi plan vratilo pitanje makroekonomske stabilnosti i obaranja inflacije.</a:t>
            </a:r>
          </a:p>
          <a:p>
            <a:endParaRPr lang="sr-Latn-RS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17953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449288"/>
            <a:ext cx="8280920" cy="6408712"/>
          </a:xfrm>
        </p:spPr>
        <p:txBody>
          <a:bodyPr>
            <a:normAutofit/>
          </a:bodyPr>
          <a:lstStyle/>
          <a:p>
            <a:pPr algn="just"/>
            <a:r>
              <a:rPr lang="sr-Latn-RS" dirty="0" smtClean="0"/>
              <a:t>U periodu 2001-2008. godine, prosečna stopa privrednog rasta u Srbiji je iznosila 5,4%.</a:t>
            </a:r>
          </a:p>
          <a:p>
            <a:pPr algn="just"/>
            <a:r>
              <a:rPr lang="sr-Latn-RS" dirty="0" smtClean="0"/>
              <a:t>Nastala je kao rezultat porasta produktivnosti koji je pak nastao po osnovu pada zaposlenosti. </a:t>
            </a:r>
          </a:p>
          <a:p>
            <a:pPr algn="just"/>
            <a:r>
              <a:rPr lang="sr-Latn-RS" dirty="0" smtClean="0"/>
              <a:t>Naša privreda još uvek ima strukturne probleme kada je u pitanju povećana agregatna tražnja i kada je u pitanju izuzetno nizak nivo konkurentnosti.</a:t>
            </a:r>
          </a:p>
          <a:p>
            <a:pPr algn="just"/>
            <a:r>
              <a:rPr lang="sr-Latn-RS" dirty="0" smtClean="0"/>
              <a:t>Jedna od velikih razvojnih problema srpske privrede predstavlja i vrlo visoka stopa nezaposlenosti, koja je preko 5x veća od tzv. ,,dozvoljne stope nezaposlenosti</a:t>
            </a:r>
            <a:r>
              <a:rPr lang="sr-Latn-RS" dirty="0"/>
              <a:t>“. </a:t>
            </a:r>
            <a:endParaRPr lang="sr-Latn-RS" dirty="0" smtClean="0"/>
          </a:p>
          <a:p>
            <a:pPr algn="just"/>
            <a:r>
              <a:rPr lang="sr-Latn-RS" dirty="0" smtClean="0"/>
              <a:t>Srbija </a:t>
            </a:r>
            <a:r>
              <a:rPr lang="sr-Latn-RS" dirty="0"/>
              <a:t>ima najveći potencijal u ljudskom faktoru. Zato je potrebno da se definiše nova politika </a:t>
            </a:r>
            <a:r>
              <a:rPr lang="sr-Latn-RS" dirty="0" smtClean="0"/>
              <a:t>obrazovanja.</a:t>
            </a:r>
          </a:p>
          <a:p>
            <a:pPr algn="just"/>
            <a:r>
              <a:rPr lang="sr-Latn-RS" dirty="0" smtClean="0"/>
              <a:t>Učešće Srbije u globalnim procesima, na način da se minimiziraju sopstvene štete ili maksimiziraju sopstvene koristi je razvojna potreba i interes našeg društva.</a:t>
            </a:r>
          </a:p>
        </p:txBody>
      </p:sp>
    </p:spTree>
    <p:extLst>
      <p:ext uri="{BB962C8B-B14F-4D97-AF65-F5344CB8AC3E}">
        <p14:creationId xmlns:p14="http://schemas.microsoft.com/office/powerpoint/2010/main" val="192522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103032"/>
            <a:ext cx="8712968" cy="6638336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sr-Latn-RS" sz="2400" dirty="0"/>
              <a:t>Tabela br. 1: Vladavina u Srbiji i </a:t>
            </a:r>
            <a:r>
              <a:rPr lang="sr-Latn-RS" sz="2400" dirty="0" smtClean="0"/>
              <a:t>regionu</a:t>
            </a:r>
          </a:p>
          <a:p>
            <a:pPr marL="45720" indent="0">
              <a:buNone/>
            </a:pPr>
            <a:endParaRPr lang="sr-Latn-RS" dirty="0" smtClean="0"/>
          </a:p>
          <a:p>
            <a:pPr marL="45720" indent="0">
              <a:buNone/>
            </a:pPr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pPr marL="45720" indent="0" algn="just">
              <a:buNone/>
            </a:pPr>
            <a:endParaRPr lang="sr-Latn-RS" dirty="0" smtClean="0"/>
          </a:p>
          <a:p>
            <a:pPr marL="45720" indent="0" algn="just">
              <a:buNone/>
            </a:pPr>
            <a:r>
              <a:rPr lang="sr-Latn-RS" sz="1500" dirty="0" smtClean="0"/>
              <a:t>Izvor: Koufman, D.,Kroay, A., and Mastruzzi, M., Governance Matters VI:</a:t>
            </a:r>
          </a:p>
          <a:p>
            <a:pPr marL="45720" indent="0" algn="just">
              <a:buNone/>
            </a:pPr>
            <a:r>
              <a:rPr lang="sr-Latn-RS" sz="1500" dirty="0" smtClean="0"/>
              <a:t>         Governance Indicators for 1996-2006, The World Bank, July 2007., str.125.</a:t>
            </a:r>
            <a:endParaRPr lang="sr-Latn-RS" sz="1500" dirty="0"/>
          </a:p>
          <a:p>
            <a:pPr marL="45720" indent="0">
              <a:buNone/>
            </a:pPr>
            <a:endParaRPr lang="sr-Latn-R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0125459"/>
              </p:ext>
            </p:extLst>
          </p:nvPr>
        </p:nvGraphicFramePr>
        <p:xfrm>
          <a:off x="323528" y="548680"/>
          <a:ext cx="8437822" cy="5049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918896"/>
                <a:gridCol w="1025617"/>
                <a:gridCol w="939760"/>
                <a:gridCol w="1217243"/>
                <a:gridCol w="723020"/>
                <a:gridCol w="1152128"/>
                <a:gridCol w="948990"/>
              </a:tblGrid>
              <a:tr h="576064"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Pokazatelj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Srbija 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Istočna Evropa</a:t>
                      </a:r>
                      <a:r>
                        <a:rPr lang="sr-Latn-RS" sz="1400" baseline="0" dirty="0" smtClean="0"/>
                        <a:t> i Baltik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OECD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Bugarska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BiH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Hrvatska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Crna</a:t>
                      </a:r>
                      <a:r>
                        <a:rPr lang="sr-Latn-RS" sz="1400" baseline="0" dirty="0" smtClean="0"/>
                        <a:t> Gora</a:t>
                      </a:r>
                      <a:endParaRPr lang="sr-Latn-RS" sz="1400" dirty="0"/>
                    </a:p>
                  </a:txBody>
                  <a:tcPr/>
                </a:tc>
              </a:tr>
              <a:tr h="838511"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Javno mišljenje i politička odgovornost 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51.4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65.3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90.6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65.4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54.8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61.1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47.1</a:t>
                      </a:r>
                      <a:endParaRPr lang="sr-Latn-RS" sz="14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Politička stabilnost i suzbijanje</a:t>
                      </a:r>
                      <a:r>
                        <a:rPr lang="sr-Latn-RS" sz="1400" baseline="0" dirty="0" smtClean="0"/>
                        <a:t> nasilja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24.5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56.6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76.4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57.2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28.4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62.0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51.4</a:t>
                      </a:r>
                      <a:endParaRPr lang="sr-Latn-RS" sz="1400" dirty="0"/>
                    </a:p>
                  </a:txBody>
                  <a:tcPr/>
                </a:tc>
              </a:tr>
              <a:tr h="572371"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Delotvornost Vlade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44.5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62.1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90.0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60.2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29.4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69.7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48.8</a:t>
                      </a:r>
                      <a:endParaRPr lang="sr-Latn-RS" sz="1400" dirty="0"/>
                    </a:p>
                  </a:txBody>
                  <a:tcPr/>
                </a:tc>
              </a:tr>
              <a:tr h="817673"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Kvalitet rada regulatornih tela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40.5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65.7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89.6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66.3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34.6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61.5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37.6</a:t>
                      </a:r>
                      <a:endParaRPr lang="sr-Latn-RS" sz="1400" dirty="0"/>
                    </a:p>
                  </a:txBody>
                  <a:tcPr/>
                </a:tc>
              </a:tr>
              <a:tr h="572371"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Vladavina prava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35.2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53.3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90.0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50.0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37.1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52.9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38.6</a:t>
                      </a:r>
                      <a:endParaRPr lang="sr-Latn-RS" sz="1400" dirty="0"/>
                    </a:p>
                  </a:txBody>
                  <a:tcPr/>
                </a:tc>
              </a:tr>
              <a:tr h="572371"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Kontrola korupcije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46.1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56.3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90.2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57.3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47.6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58.3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39.8</a:t>
                      </a:r>
                      <a:endParaRPr lang="sr-Latn-R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789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352928" cy="6525344"/>
          </a:xfrm>
        </p:spPr>
        <p:txBody>
          <a:bodyPr>
            <a:normAutofit fontScale="92500" lnSpcReduction="10000"/>
          </a:bodyPr>
          <a:lstStyle/>
          <a:p>
            <a:pPr marL="45720" indent="0" algn="just">
              <a:buNone/>
            </a:pPr>
            <a:r>
              <a:rPr lang="sr-Latn-RS" dirty="0" smtClean="0"/>
              <a:t>5. </a:t>
            </a:r>
            <a:r>
              <a:rPr lang="sr-Latn-RS" dirty="0"/>
              <a:t>OSNOVNE STRATEGIJE RAZVOJA SRPSKE EKONOMIJE U USLOVIMA GLOBALIZACIJE SVETSKE </a:t>
            </a:r>
            <a:r>
              <a:rPr lang="sr-Latn-RS" dirty="0" smtClean="0"/>
              <a:t>PRIVREDE</a:t>
            </a:r>
          </a:p>
          <a:p>
            <a:pPr marL="45720" indent="0" algn="just">
              <a:buNone/>
            </a:pPr>
            <a:endParaRPr lang="sr-Latn-RS" dirty="0" smtClean="0"/>
          </a:p>
          <a:p>
            <a:pPr algn="just"/>
            <a:r>
              <a:rPr lang="sr-Latn-RS" dirty="0" smtClean="0"/>
              <a:t>Država Srbija razvojnom strategijom treba da definiše dugoročni razvojni profil i utvrdi strateške ciljeve i pravce razvoja. </a:t>
            </a:r>
          </a:p>
          <a:p>
            <a:pPr algn="just"/>
            <a:r>
              <a:rPr lang="sr-Latn-RS" dirty="0" smtClean="0"/>
              <a:t>Srbija treba da gradi otvorenu, fleksibilnu i dinamičnu privredu sa pravnom državom i razvijenom mrežom socijalne sigurnosti, utemeljenoj na ekonomskoj snazi pojedinca.</a:t>
            </a:r>
          </a:p>
          <a:p>
            <a:pPr algn="just"/>
            <a:r>
              <a:rPr lang="sr-Latn-RS" dirty="0" smtClean="0"/>
              <a:t>Potrebno je da bude uključena u svetske privredne tokove, da bude izvozno orijentisana i osposobljena za brzo usvajanje novih tehnoloških rešenja i stvaranje sopstvenih tehnoloških inovacija. </a:t>
            </a:r>
          </a:p>
          <a:p>
            <a:pPr algn="just"/>
            <a:r>
              <a:rPr lang="sr-Latn-RS" dirty="0" smtClean="0"/>
              <a:t>Ključni činioci privrednog razvoja postaju ljudsko znanje, invetivnost, upravljačke i organizacione sposobnosti na mikro i makro nivou.</a:t>
            </a:r>
          </a:p>
          <a:p>
            <a:pPr algn="just"/>
            <a:r>
              <a:rPr lang="sr-Latn-RS" dirty="0" smtClean="0"/>
              <a:t>Od najvećeg značaja za ubrzani razvoj Srbije su: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RS" dirty="0" smtClean="0"/>
              <a:t>Otvorenost privrede, politička stabilnost, funkcionisanje pravne države, predanost ekonomskim reformama, podizanje nacionalne konkurentnosti, porast udela investicija iz domaće i inostrane štednje, ekonomska stabilnost, kokurentnost tržišta, niska inflacija, stabilnost cena, veći kvalitet ljudskog faktora itd.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62154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404664"/>
            <a:ext cx="8424936" cy="5832648"/>
          </a:xfrm>
        </p:spPr>
        <p:txBody>
          <a:bodyPr/>
          <a:lstStyle/>
          <a:p>
            <a:pPr algn="just"/>
            <a:r>
              <a:rPr lang="sr-Latn-RS" dirty="0" smtClean="0"/>
              <a:t>Srbija treba ubrzano da stvori ekonomske i političke uslove za sopstveni ekonomski razvoj i političku samostalnost.</a:t>
            </a:r>
          </a:p>
          <a:p>
            <a:pPr algn="just"/>
            <a:r>
              <a:rPr lang="sr-Latn-RS" dirty="0" smtClean="0"/>
              <a:t>Uz istovremeno uključivanje u međunarodne odnose na principu ravnopravnosti.</a:t>
            </a:r>
          </a:p>
          <a:p>
            <a:pPr algn="just"/>
            <a:r>
              <a:rPr lang="sr-Latn-RS" dirty="0" smtClean="0"/>
              <a:t>Sa ciljem da obezbedi trgovinsku, proizvodnu i tehnološku saradnju, kao i zadovoljavajući priliv investicionih sredstava i kapitala, uz uvoz savremene opreme i postrojenja.</a:t>
            </a:r>
          </a:p>
          <a:p>
            <a:pPr algn="just"/>
            <a:r>
              <a:rPr lang="sr-Latn-RS" dirty="0" smtClean="0"/>
              <a:t>Razvojni oslonci kao što su: ljudski potencijal, prirodna bogatstva, povoljni geostrateški položaj, putne i rečne komunikacije, vazdušni prostor itd. Predstavljaju komparativne prednosti između Istoka i Zapada,i imaju izuzetno važnu ulogu u razvoju zemlje. 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0855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692696"/>
            <a:ext cx="7992888" cy="3474720"/>
          </a:xfrm>
        </p:spPr>
        <p:txBody>
          <a:bodyPr>
            <a:normAutofit fontScale="92500" lnSpcReduction="10000"/>
          </a:bodyPr>
          <a:lstStyle/>
          <a:p>
            <a:r>
              <a:rPr lang="sr-Latn-RS" dirty="0" smtClean="0"/>
              <a:t>Pitanja:</a:t>
            </a:r>
          </a:p>
          <a:p>
            <a:pPr marL="45720" indent="0">
              <a:buNone/>
            </a:pPr>
            <a:endParaRPr lang="sr-Latn-RS" dirty="0" smtClean="0"/>
          </a:p>
          <a:p>
            <a:pPr marL="502920" indent="-457200" algn="just">
              <a:buFont typeface="+mj-lt"/>
              <a:buAutoNum type="arabicPeriod"/>
            </a:pPr>
            <a:r>
              <a:rPr lang="sr-Latn-RS" dirty="0"/>
              <a:t>Pored toga što je potrebno pažljivo otvarati svoja tržišta multinacionalnim kompanijama i drugim preduzećima iz razvijenih zemalja, treba preduzeti i čitav niz aktivnosti, od kojih su </a:t>
            </a:r>
            <a:r>
              <a:rPr lang="sr-Latn-RS" dirty="0" smtClean="0"/>
              <a:t>najznačajnije?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sr-Latn-RS" dirty="0"/>
              <a:t>Specificiranje konkretnih uticaja regionalne integracije </a:t>
            </a:r>
            <a:r>
              <a:rPr lang="sr-Latn-RS" dirty="0" smtClean="0"/>
              <a:t>zavisi od?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pl-PL" dirty="0"/>
              <a:t>Uticaj </a:t>
            </a:r>
            <a:r>
              <a:rPr lang="pl-PL" dirty="0" smtClean="0"/>
              <a:t>„nove ekonomije” </a:t>
            </a:r>
            <a:r>
              <a:rPr lang="pl-PL" dirty="0"/>
              <a:t>na proces globalizacije u ekonomskoj sferi moze </a:t>
            </a:r>
            <a:r>
              <a:rPr lang="pl-PL" dirty="0" smtClean="0"/>
              <a:t>biti?</a:t>
            </a:r>
            <a:endParaRPr lang="sr-Latn-RS" dirty="0"/>
          </a:p>
          <a:p>
            <a:pPr marL="502920" indent="-457200">
              <a:buFont typeface="+mj-lt"/>
              <a:buAutoNum type="arabicPeriod"/>
            </a:pPr>
            <a:endParaRPr lang="sr-Latn-RS" dirty="0"/>
          </a:p>
          <a:p>
            <a:pPr marL="4572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57788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064896" cy="6120680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sr-Latn-RS" dirty="0" smtClean="0"/>
              <a:t>1. UTICAJ PROCESA GLOBALIZACIJE NA ZEMLJE U TRANZICIJI</a:t>
            </a:r>
          </a:p>
          <a:p>
            <a:pPr marL="45720" indent="0" algn="just">
              <a:buNone/>
            </a:pPr>
            <a:endParaRPr lang="sr-Latn-RS" dirty="0" smtClean="0"/>
          </a:p>
          <a:p>
            <a:pPr algn="just"/>
            <a:r>
              <a:rPr lang="sr-Latn-RS" dirty="0" smtClean="0"/>
              <a:t>Globalizacija i tranzicija predstavljaju, bez sumnje, najznačajnije procese savremenog sveta. </a:t>
            </a:r>
          </a:p>
          <a:p>
            <a:pPr algn="just"/>
            <a:r>
              <a:rPr lang="sr-Latn-RS" dirty="0" smtClean="0"/>
              <a:t>I jedan i drugi, spadaju u kompleksne i protivurečne procese ali i procese dugog trajanja.</a:t>
            </a:r>
          </a:p>
          <a:p>
            <a:pPr algn="just"/>
            <a:r>
              <a:rPr lang="sr-Latn-RS" dirty="0" smtClean="0"/>
              <a:t>Međusobno su povezani, posebno kada je reč o uticaju globalizacije na sadržinu procesa tranzicije.</a:t>
            </a:r>
          </a:p>
          <a:p>
            <a:pPr algn="just"/>
            <a:r>
              <a:rPr lang="sr-Latn-RS" dirty="0" smtClean="0"/>
              <a:t>Reč je, dakle, o neobilaznim procesima koji se ne mogu izbeći, jer bi to vodilo u sve veću izolaciju i zaostajanje u razvoju, sa svim negativnim posledicama.  </a:t>
            </a:r>
            <a:endParaRPr lang="sr-Latn-RS" dirty="0"/>
          </a:p>
          <a:p>
            <a:pPr algn="just"/>
            <a:r>
              <a:rPr lang="sr-Latn-RS" dirty="0" smtClean="0"/>
              <a:t>Tokom devedesetih godina nastupila je treća faza internacionalizacije ili proces globalizacije i ona se ostvaruje pod uticajem tehnologije. </a:t>
            </a:r>
          </a:p>
          <a:p>
            <a:pPr algn="just"/>
            <a:r>
              <a:rPr lang="sr-Latn-RS" dirty="0" smtClean="0"/>
              <a:t>Mnogi autori smatraju da najveća opasnost globalizaciji preti od nje same, jer smatraju da je dostigla najveće vrednosti koje treba nametnuti celom svetu.</a:t>
            </a:r>
          </a:p>
          <a:p>
            <a:pPr algn="just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98694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332656"/>
            <a:ext cx="8424936" cy="5976664"/>
          </a:xfrm>
        </p:spPr>
        <p:txBody>
          <a:bodyPr>
            <a:normAutofit fontScale="85000" lnSpcReduction="20000"/>
          </a:bodyPr>
          <a:lstStyle/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Suočene sa ovako snažnim procesom zemlje u tranziciji nemaju drugog izbora nego da prihvate nepopravnu igru po pravilima globalnog sistema i da nastoje da minimiziraju negativne, a maksimiziraju njegova pozitivna svojstva.</a:t>
            </a:r>
          </a:p>
          <a:p>
            <a:pPr algn="just"/>
            <a:r>
              <a:rPr lang="sr-Latn-RS" dirty="0" smtClean="0"/>
              <a:t>Izolacija ili pokušaj pružanja otpora za ove zemlje bi značio put u nerazvijenost i neizvesnost opstanka. </a:t>
            </a:r>
          </a:p>
          <a:p>
            <a:pPr algn="just"/>
            <a:r>
              <a:rPr lang="sr-Latn-RS" dirty="0" smtClean="0"/>
              <a:t>Postavlja se pitanje da li su globalizacija i tranzicija dva procesa koja su međusobno povezana?</a:t>
            </a:r>
          </a:p>
          <a:p>
            <a:pPr algn="just"/>
            <a:r>
              <a:rPr lang="sr-Latn-RS" dirty="0" smtClean="0"/>
              <a:t>Odgovor je pozitivan jer upravo tranzicija podrazumeva prelaz socijalističkog u kapitalistički sistem kao globalnog sistema.</a:t>
            </a:r>
          </a:p>
          <a:p>
            <a:pPr algn="just"/>
            <a:r>
              <a:rPr lang="sr-Latn-RS" dirty="0" smtClean="0"/>
              <a:t>Bez obzira, međutim, što se govori o globalizaciji svetske privrede i njenoj harmonizaciji, ona se uglavnom odvija u okviru postojećih regionalnih blokova koji su okupljeni oko SAD, EU i Japana, tako da su postsocijalističke zemlje uglavnom okrenute zemljama EU.</a:t>
            </a:r>
          </a:p>
          <a:p>
            <a:pPr algn="just"/>
            <a:r>
              <a:rPr lang="sr-Latn-RS" dirty="0" smtClean="0"/>
              <a:t>Za većinu od njih uključivanje u tokove globalizacije kokretno znači podnošenje zahteva za prijem u EU i ispunjavanje uslova koje im ona postavlja.  </a:t>
            </a:r>
            <a:endParaRPr lang="sr-Latn-RS" dirty="0"/>
          </a:p>
          <a:p>
            <a:pPr algn="just"/>
            <a:r>
              <a:rPr lang="sr-Latn-RS" dirty="0"/>
              <a:t>Zemlje u tranziciji treba pažljivo da prate događaje u svetskoj privredi, kako bi adekvatno mogle da reaguju na promene u svetskom okruženju. </a:t>
            </a:r>
          </a:p>
          <a:p>
            <a:pPr algn="just"/>
            <a:r>
              <a:rPr lang="sr-Latn-RS" dirty="0"/>
              <a:t>Problem o kome je reč ima dve dimenzije: Kratkoročnu </a:t>
            </a:r>
            <a:r>
              <a:rPr lang="sr-Latn-RS"/>
              <a:t>i </a:t>
            </a:r>
            <a:r>
              <a:rPr lang="sr-Latn-RS" smtClean="0"/>
              <a:t>dugoročnu.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40107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5536" y="260648"/>
            <a:ext cx="7992888" cy="626469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Latn-RS" dirty="0" smtClean="0"/>
              <a:t>Kratkoročna dimenzija podrazumeva postizanje što boljih rezultata u međunarodnoj razmeni, polazeći od postojeće privredne strukture i uključivanje u međunarodnu razmenu u kojima se na najbolji način kombinuju korišćenje domaćih resursa i visoka razmena sa inostranstvom.  </a:t>
            </a:r>
          </a:p>
          <a:p>
            <a:pPr algn="just"/>
            <a:r>
              <a:rPr lang="sr-Latn-RS" dirty="0" smtClean="0"/>
              <a:t>Proces poboljšanja starih i postizanje novih konkurentskih prednosti neće biti jednostavan. </a:t>
            </a:r>
          </a:p>
          <a:p>
            <a:pPr algn="just"/>
            <a:r>
              <a:rPr lang="sr-Latn-RS" dirty="0" smtClean="0"/>
              <a:t>Pored toga što je potrebno pažljivo otvarati svoja tržišta multinacionalnim kompanijama i drugim preduzećima iz razvijenih zemalja, treba preduzeti i čitav niz aktivnosti, od kojih su najznačajnije: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sr-Latn-RS" dirty="0" smtClean="0"/>
              <a:t>U što većoj meri koristiti lokalne resurse koji mogu značajno da se valorizuju na svetskom tržištu;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sr-Latn-RS" dirty="0" smtClean="0"/>
              <a:t>Restrukturiranje postojećih privrednih i neprivrednih delatnosti, kako bi postale konkurentne u međunarodnim trgovinskim transakcijama; 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sr-Latn-RS" dirty="0" smtClean="0"/>
              <a:t>Privredne strukture u industrijskim i uslužnim delatnostima uz korišćenje informacionih tehnologija itd.</a:t>
            </a:r>
          </a:p>
          <a:p>
            <a:pPr algn="just"/>
            <a:r>
              <a:rPr lang="sr-Latn-RS" dirty="0" smtClean="0"/>
              <a:t>Uključivanje zemalja u tranziciji u tokove globalnih promena predstavlja ne samo veći izazov, već i složen zadatak. 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2580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1" y="116633"/>
            <a:ext cx="8352928" cy="7128792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sr-Latn-RS" dirty="0" smtClean="0"/>
              <a:t>2. GLOBALNA DINAMIKA U ZEMLJAMA U TRANZICIJI</a:t>
            </a:r>
          </a:p>
          <a:p>
            <a:pPr marL="45720" indent="0">
              <a:buNone/>
            </a:pPr>
            <a:endParaRPr lang="sr-Latn-RS" dirty="0" smtClean="0"/>
          </a:p>
          <a:p>
            <a:pPr marL="45720" indent="0">
              <a:buNone/>
            </a:pPr>
            <a:r>
              <a:rPr lang="sr-Latn-RS" dirty="0" smtClean="0"/>
              <a:t>     2.1. Pasivni učesnici globalnog procesa</a:t>
            </a:r>
          </a:p>
          <a:p>
            <a:pPr marL="45720" indent="0">
              <a:buNone/>
            </a:pPr>
            <a:endParaRPr lang="sr-Latn-RS" dirty="0" smtClean="0"/>
          </a:p>
          <a:p>
            <a:pPr algn="just"/>
            <a:r>
              <a:rPr lang="sr-Latn-RS" dirty="0" smtClean="0"/>
              <a:t>Zemlje u tranziciji, a posebno Zapadni Balkan su jedini region u svetu koji je do kasnih 90- ih bio ,,odsečen“ i inicijalno dezintegrisan. </a:t>
            </a:r>
          </a:p>
          <a:p>
            <a:pPr algn="just"/>
            <a:r>
              <a:rPr lang="sr-Latn-RS" dirty="0" smtClean="0"/>
              <a:t>Potom su ove zemlje postale pasivni učesnici u datim procesima, koje karakteriše neadekvatnost institucionalnih promena, što se, u najvećoj meri, smatra posledicom loših unutrašnjih rešenja, ali i usporenih evropskih integracija. </a:t>
            </a:r>
          </a:p>
          <a:p>
            <a:pPr marL="45720" indent="0" algn="just">
              <a:buNone/>
            </a:pPr>
            <a:endParaRPr lang="sr-Latn-RS" dirty="0" smtClean="0"/>
          </a:p>
          <a:p>
            <a:pPr marL="45720" indent="0" algn="just">
              <a:buNone/>
            </a:pPr>
            <a:r>
              <a:rPr lang="sr-Latn-RS" dirty="0" smtClean="0"/>
              <a:t>     2.2</a:t>
            </a:r>
            <a:r>
              <a:rPr lang="sr-Latn-RS" dirty="0"/>
              <a:t>. Strane direktne investicije kao nosioci </a:t>
            </a:r>
            <a:r>
              <a:rPr lang="sr-Latn-RS" dirty="0" smtClean="0"/>
              <a:t>globalizacije</a:t>
            </a:r>
          </a:p>
          <a:p>
            <a:pPr marL="45720" indent="0" algn="just">
              <a:buNone/>
            </a:pPr>
            <a:endParaRPr lang="sr-Latn-RS" dirty="0"/>
          </a:p>
          <a:p>
            <a:pPr algn="just"/>
            <a:r>
              <a:rPr lang="sr-Latn-RS" dirty="0" smtClean="0"/>
              <a:t>50-ih i 60-ih godina XX veka SDI počele su da imaju izuzetno važnu ulogu u ovom procesu.</a:t>
            </a:r>
          </a:p>
          <a:p>
            <a:pPr algn="just"/>
            <a:r>
              <a:rPr lang="sr-Latn-RS" dirty="0"/>
              <a:t>Analiza koja je sprovedena 2002. godine pokazuje da je, pogotovo kada je reč o zemljama u tranziciji stabilnost svake zemlje (makroekonomska i institucionalna) od ključnog značaja za priliv SDI, kao i veličina tržišta. </a:t>
            </a:r>
          </a:p>
          <a:p>
            <a:pPr algn="just"/>
            <a:r>
              <a:rPr lang="sr-Latn-RS" dirty="0"/>
              <a:t>Preciznije, kad se prvi put ,,otvore vrata“ stranim investitorima, geografska i kulturološka bliskost i jeftina radna snaga čine najvažnije determinante SDI</a:t>
            </a:r>
            <a:r>
              <a:rPr lang="sr-Latn-RS" dirty="0" smtClean="0"/>
              <a:t>.</a:t>
            </a:r>
          </a:p>
          <a:p>
            <a:pPr algn="just"/>
            <a:r>
              <a:rPr lang="sr-Latn-RS" dirty="0" smtClean="0"/>
              <a:t>Međutim, poenta nije u obimu tih investicija, već u njihovom potencijalnom doprinosu ekonomskom razvoju.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1097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5536" y="260648"/>
            <a:ext cx="8496944" cy="6336704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sr-Latn-RS" dirty="0" smtClean="0"/>
              <a:t>2.3. Regionalne integracije i investicioni tokovi</a:t>
            </a:r>
          </a:p>
          <a:p>
            <a:pPr marL="45720" indent="0" algn="just">
              <a:buNone/>
            </a:pPr>
            <a:endParaRPr lang="sr-Latn-RS" dirty="0" smtClean="0"/>
          </a:p>
          <a:p>
            <a:pPr algn="just"/>
            <a:r>
              <a:rPr lang="sr-Latn-RS" dirty="0" smtClean="0"/>
              <a:t>Iskustva pokazuju da su zemlje koje su ranije otpočele tranzicione procese olakšale sebi put u EU. </a:t>
            </a:r>
          </a:p>
          <a:p>
            <a:pPr algn="just"/>
            <a:r>
              <a:rPr lang="sr-Latn-RS" dirty="0" smtClean="0"/>
              <a:t>Integracijom se povećava veličina regionalnog tržišta čime region postaje atraktivniji za onaj tip investicija kojima je cilj pristup na nova tržišta. </a:t>
            </a:r>
          </a:p>
          <a:p>
            <a:pPr algn="just"/>
            <a:r>
              <a:rPr lang="sr-Latn-RS" dirty="0" smtClean="0"/>
              <a:t>Regionalni sporazumi, u kratkom roku, mogu da stimulišu internacionalnu trgovinu i investicije, pa se očekuje da se, zahvaljujući većem broju tržišta intenziviranoj konkurenciji i efikasnijoj alokaciji resursa, na duži rok ostvaruju veće stope rasta. </a:t>
            </a:r>
          </a:p>
          <a:p>
            <a:pPr algn="just"/>
            <a:r>
              <a:rPr lang="sr-Latn-RS" dirty="0" smtClean="0"/>
              <a:t>Specificiranje konkretnih uticaja regionalne integracije zavisi: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sr-Latn-RS" dirty="0" smtClean="0"/>
              <a:t>Od toga da li su zemlje iz kojih potiču investitori i one u koje se investira potpisnice određenog sporazuma o regionalnoj saradnji;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sr-Latn-RS" dirty="0" smtClean="0"/>
              <a:t>Od specifičnih karakteristika neke zemlje koje je mogu učiniti manje ili više atraktivnom za investiranje;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sr-Latn-RS" dirty="0" smtClean="0"/>
              <a:t>Od motiva koji dominiraju pri donošenju odluke o lokacijama pogodnim za investiranje.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6594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424936" cy="61926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Latn-RS" dirty="0" smtClean="0"/>
              <a:t>Efekti regionalnih sporazuma o integraciji na tok SDI se najopštije, mogu podeliti na: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sr-Latn-RS" dirty="0" smtClean="0"/>
              <a:t>Statičke (internalizovanje- korišćenjem specifičnih ,,neopipljivih resursa“) i 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sr-Latn-RS" dirty="0" smtClean="0"/>
              <a:t>Dinamičke (povećana atraktivnost integrisanog područja za investitore).</a:t>
            </a:r>
          </a:p>
          <a:p>
            <a:pPr algn="just"/>
            <a:r>
              <a:rPr lang="sr-Latn-RS" dirty="0" smtClean="0"/>
              <a:t>Zemlje u tranziciji koriste kombinaciju dve moguće strategije kako bi privukle strane investitore: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RS" dirty="0" smtClean="0"/>
              <a:t>Jedna se odnosi na poboljšanje kvaliteta institucija, obrazovanja radne snage i razvoj infrastrukture zemlje.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RS" dirty="0" smtClean="0"/>
              <a:t>Druga podrazumeva agresivnu upotrebu fiskalnih i finansijskih podsticaja.</a:t>
            </a:r>
          </a:p>
          <a:p>
            <a:pPr algn="just"/>
            <a:r>
              <a:rPr lang="sr-Latn-RS" dirty="0" smtClean="0"/>
              <a:t>Međutim, kad je reč o integraciji između manje razvijenih zemalja (zemlje Zapadnog Balkana) izgleda da je od same integracije za priliv investicija u region bitnija makroekonomska stabilnost</a:t>
            </a:r>
            <a:r>
              <a:rPr lang="sr-Latn-RS" dirty="0"/>
              <a:t>. </a:t>
            </a:r>
            <a:endParaRPr lang="sr-Latn-RS" dirty="0" smtClean="0"/>
          </a:p>
          <a:p>
            <a:pPr algn="just"/>
            <a:r>
              <a:rPr lang="sr-Latn-RS" dirty="0" smtClean="0"/>
              <a:t>Intra-regionalna </a:t>
            </a:r>
            <a:r>
              <a:rPr lang="sr-Latn-RS" dirty="0"/>
              <a:t>(unutar regionalna) trgovina je prilično važna za zemlje kao što su Srbija, Crna Gora, BiH i Makedonija, dok je za Albaniju praktično zanemarljiva. A pogotovo je značajna za one zemlje koje neće u skorije vreme ući u EU.</a:t>
            </a:r>
            <a:endParaRPr lang="sr-Latn-RS" dirty="0" smtClean="0"/>
          </a:p>
          <a:p>
            <a:pPr marL="45720" indent="0" algn="just">
              <a:buNone/>
            </a:pPr>
            <a:endParaRPr lang="sr-Latn-RS" dirty="0" smtClean="0"/>
          </a:p>
          <a:p>
            <a:pPr marL="45720" indent="0" algn="just">
              <a:buNone/>
            </a:pPr>
            <a:endParaRPr lang="sr-Latn-RS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0193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9552" y="404664"/>
            <a:ext cx="7848872" cy="5904656"/>
          </a:xfrm>
        </p:spPr>
        <p:txBody>
          <a:bodyPr/>
          <a:lstStyle/>
          <a:p>
            <a:pPr marL="45720" indent="0" algn="just">
              <a:buNone/>
            </a:pPr>
            <a:r>
              <a:rPr lang="sr-Latn-RS" dirty="0"/>
              <a:t>3</a:t>
            </a:r>
            <a:r>
              <a:rPr lang="sr-Latn-RS" dirty="0" smtClean="0"/>
              <a:t>. GLOBALIZACIJA I NOVA EKONOMIJA KAO EGZOGENI FAKTORI EKONOMSKOG POVEZIVANJA ZEMALJA U TRANZICIJI</a:t>
            </a:r>
          </a:p>
          <a:p>
            <a:pPr marL="45720" indent="0">
              <a:buNone/>
            </a:pPr>
            <a:r>
              <a:rPr lang="sr-Latn-RS" dirty="0" smtClean="0"/>
              <a:t>    3.1. Nova ekonomija i globalno informatičko društvo </a:t>
            </a:r>
          </a:p>
          <a:p>
            <a:pPr marL="45720" indent="0">
              <a:buNone/>
            </a:pPr>
            <a:endParaRPr lang="sr-Latn-RS" dirty="0" smtClean="0"/>
          </a:p>
          <a:p>
            <a:pPr algn="just"/>
            <a:r>
              <a:rPr lang="sr-Latn-RS" dirty="0" smtClean="0"/>
              <a:t>Pojam ,,nova ekonomija“ se počeo upotrebljavati pre nekoliko godina kako bi se objasnio čitav niz novih ekonomskih, socijalnih i kulturnih promena podstaknutih razvojem informatičke tehnologije. </a:t>
            </a:r>
          </a:p>
          <a:p>
            <a:pPr algn="just"/>
            <a:r>
              <a:rPr lang="sr-Latn-RS" dirty="0" smtClean="0"/>
              <a:t>Uobičajeno je da se ovaj termin koristi za sve ono što ima veze sa informatičkom i komunikacionom tehnologijom, odnosno sa pojavom interneta.</a:t>
            </a:r>
          </a:p>
          <a:p>
            <a:pPr algn="just"/>
            <a:r>
              <a:rPr lang="sr-Latn-RS" dirty="0" smtClean="0"/>
              <a:t>Pored ovog pojma mogu se još sresti i pojmovi kao što su ,,digitalna ekonomija“, ,,mrežna ekonomija“, ,,ekonomija znanja“ itd.</a:t>
            </a:r>
          </a:p>
          <a:p>
            <a:endParaRPr lang="sr-Latn-RS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9090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5536" y="260648"/>
            <a:ext cx="8208912" cy="5976664"/>
          </a:xfrm>
        </p:spPr>
        <p:txBody>
          <a:bodyPr>
            <a:normAutofit/>
          </a:bodyPr>
          <a:lstStyle/>
          <a:p>
            <a:pPr algn="just"/>
            <a:r>
              <a:rPr lang="sr-Latn-RS" dirty="0" smtClean="0"/>
              <a:t>Uticaj nove ekonomije na proces globalizacije u ekonomskoj sferi moze biti: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sr-Latn-RS" dirty="0" smtClean="0"/>
              <a:t>Direktan i 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sr-Latn-RS" dirty="0" smtClean="0"/>
              <a:t>indirektan </a:t>
            </a:r>
          </a:p>
          <a:p>
            <a:pPr marL="45720" indent="0" algn="just">
              <a:buNone/>
            </a:pPr>
            <a:endParaRPr lang="sr-Latn-RS" dirty="0"/>
          </a:p>
          <a:p>
            <a:pPr marL="502920" indent="-457200" algn="just">
              <a:buFont typeface="+mj-lt"/>
              <a:buAutoNum type="arabicPeriod"/>
            </a:pPr>
            <a:r>
              <a:rPr lang="sr-Latn-RS" dirty="0" smtClean="0"/>
              <a:t>Direktan uticaj se može posmatrati kroz funkcionisanje informatičkog sektora i novih preduzeća koja se razvijaju unutar njega, a koja vrše komercijalizaciju informacija na globalnom nivou.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sr-Latn-RS" dirty="0" smtClean="0"/>
              <a:t>Indirektan uticaj se može sagledati kroz upotrebu u tzv. ,,tradicionalnim“ privrednim granama od strane postojećih preduzeća.</a:t>
            </a:r>
          </a:p>
          <a:p>
            <a:pPr algn="just"/>
            <a:r>
              <a:rPr lang="sr-Latn-RS" dirty="0" smtClean="0"/>
              <a:t>Trenutno je najznačajniji indirektni uticaj.  </a:t>
            </a:r>
          </a:p>
          <a:p>
            <a:pPr marL="45720" indent="0" algn="just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7018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593</TotalTime>
  <Words>2097</Words>
  <Application>Microsoft Office PowerPoint</Application>
  <PresentationFormat>On-screen Show (4:3)</PresentationFormat>
  <Paragraphs>197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Slipstream</vt:lpstr>
      <vt:lpstr>GLOBALIZACIJA I ZEMLJE U TRANZICIJI SA POSEBNIM OSVRTOM NA SRBIJU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GLOBALIZACIJA I ZEMLJE U TRANZICIJI SA POSEBNIM OSVRTOM NA SRBIJU</dc:title>
  <dc:creator>Sandra Elor</dc:creator>
  <cp:lastModifiedBy>Sandra Elor</cp:lastModifiedBy>
  <cp:revision>53</cp:revision>
  <dcterms:created xsi:type="dcterms:W3CDTF">2019-01-20T16:40:13Z</dcterms:created>
  <dcterms:modified xsi:type="dcterms:W3CDTF">2019-01-24T11:18:16Z</dcterms:modified>
</cp:coreProperties>
</file>