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32" r:id="rId4"/>
    <p:sldMasterId id="2147483768" r:id="rId5"/>
    <p:sldMasterId id="2147483780" r:id="rId6"/>
  </p:sldMasterIdLst>
  <p:notesMasterIdLst>
    <p:notesMasterId r:id="rId25"/>
  </p:notesMasterIdLst>
  <p:sldIdLst>
    <p:sldId id="284" r:id="rId7"/>
    <p:sldId id="258" r:id="rId8"/>
    <p:sldId id="268" r:id="rId9"/>
    <p:sldId id="267" r:id="rId10"/>
    <p:sldId id="266" r:id="rId11"/>
    <p:sldId id="278" r:id="rId12"/>
    <p:sldId id="279" r:id="rId13"/>
    <p:sldId id="280" r:id="rId14"/>
    <p:sldId id="281" r:id="rId15"/>
    <p:sldId id="282" r:id="rId16"/>
    <p:sldId id="283" r:id="rId17"/>
    <p:sldId id="277" r:id="rId18"/>
    <p:sldId id="272" r:id="rId19"/>
    <p:sldId id="273" r:id="rId20"/>
    <p:sldId id="275" r:id="rId21"/>
    <p:sldId id="276" r:id="rId22"/>
    <p:sldId id="269" r:id="rId23"/>
    <p:sldId id="28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85" autoAdjust="0"/>
    <p:restoredTop sz="93190" autoAdjust="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CFC1EA-3492-4919-8867-1F297ACABDB1}" type="datetimeFigureOut">
              <a:rPr lang="en-US" smtClean="0"/>
              <a:pPr/>
              <a:t>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438B2-7E60-4B2D-90C5-41EEFD1911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9438B2-7E60-4B2D-90C5-41EEFD1911F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5EAD90A-F57E-4717-A983-50A9B54E2AFC}" type="datetimeFigureOut">
              <a:rPr lang="en-US" smtClean="0"/>
              <a:pPr/>
              <a:t>1/25/2019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9AD4F1-8D74-4707-909F-A9963985DC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EAD90A-F57E-4717-A983-50A9B54E2AFC}"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EAD90A-F57E-4717-A983-50A9B54E2AFC}"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AD90A-F57E-4717-A983-50A9B54E2AFC}"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5EAD90A-F57E-4717-A983-50A9B54E2AFC}" type="datetimeFigureOut">
              <a:rPr lang="en-US" smtClean="0"/>
              <a:pPr/>
              <a:t>1/25/2019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A9AD4F1-8D74-4707-909F-A9963985DC5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A9AD4F1-8D74-4707-909F-A9963985DC5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A9AD4F1-8D74-4707-909F-A9963985DC5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5EAD90A-F57E-4717-A983-50A9B54E2AFC}" type="datetimeFigureOut">
              <a:rPr lang="en-US" smtClean="0"/>
              <a:pPr/>
              <a:t>1/25/2019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A9AD4F1-8D74-4707-909F-A9963985DC5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EAD90A-F57E-4717-A983-50A9B54E2AFC}"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A9AD4F1-8D74-4707-909F-A9963985DC5D}"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5EAD90A-F57E-4717-A983-50A9B54E2AFC}"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A9AD4F1-8D74-4707-909F-A9963985DC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A9AD4F1-8D74-4707-909F-A9963985DC5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A9AD4F1-8D74-4707-909F-A9963985DC5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A9AD4F1-8D74-4707-909F-A9963985DC5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5EAD90A-F57E-4717-A983-50A9B54E2AFC}" type="datetimeFigureOut">
              <a:rPr lang="en-US" smtClean="0"/>
              <a:pPr/>
              <a:t>1/25/2019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A9AD4F1-8D74-4707-909F-A9963985DC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5EAD90A-F57E-4717-A983-50A9B54E2AFC}" type="datetimeFigureOut">
              <a:rPr lang="en-US" smtClean="0"/>
              <a:pPr/>
              <a:t>1/25/2019</a:t>
            </a:fld>
            <a:endParaRPr lang="en-US"/>
          </a:p>
        </p:txBody>
      </p:sp>
      <p:sp>
        <p:nvSpPr>
          <p:cNvPr id="9" name="Slide Number Placeholder 8"/>
          <p:cNvSpPr>
            <a:spLocks noGrp="1"/>
          </p:cNvSpPr>
          <p:nvPr>
            <p:ph type="sldNum" sz="quarter" idx="15"/>
          </p:nvPr>
        </p:nvSpPr>
        <p:spPr/>
        <p:txBody>
          <a:bodyPr rtlCol="0"/>
          <a:lstStyle/>
          <a:p>
            <a:fld id="{AA9AD4F1-8D74-4707-909F-A9963985DC5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A9AD4F1-8D74-4707-909F-A9963985DC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EAD90A-F57E-4717-A983-50A9B54E2AFC}"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AD4F1-8D74-4707-909F-A9963985DC5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5EAD90A-F57E-4717-A983-50A9B54E2AFC}" type="datetimeFigureOut">
              <a:rPr lang="en-US" smtClean="0"/>
              <a:pPr/>
              <a:t>1/25/2019</a:t>
            </a:fld>
            <a:endParaRPr lang="en-US"/>
          </a:p>
        </p:txBody>
      </p:sp>
      <p:sp>
        <p:nvSpPr>
          <p:cNvPr id="7" name="Slide Number Placeholder 6"/>
          <p:cNvSpPr>
            <a:spLocks noGrp="1"/>
          </p:cNvSpPr>
          <p:nvPr>
            <p:ph type="sldNum" sz="quarter" idx="11"/>
          </p:nvPr>
        </p:nvSpPr>
        <p:spPr/>
        <p:txBody>
          <a:bodyPr rtlCol="0"/>
          <a:lstStyle/>
          <a:p>
            <a:fld id="{AA9AD4F1-8D74-4707-909F-A9963985DC5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AD90A-F57E-4717-A983-50A9B54E2AFC}"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5EAD90A-F57E-4717-A983-50A9B54E2AFC}" type="datetimeFigureOut">
              <a:rPr lang="en-US" smtClean="0"/>
              <a:pPr/>
              <a:t>1/25/2019</a:t>
            </a:fld>
            <a:endParaRPr lang="en-US"/>
          </a:p>
        </p:txBody>
      </p:sp>
      <p:sp>
        <p:nvSpPr>
          <p:cNvPr id="22" name="Slide Number Placeholder 21"/>
          <p:cNvSpPr>
            <a:spLocks noGrp="1"/>
          </p:cNvSpPr>
          <p:nvPr>
            <p:ph type="sldNum" sz="quarter" idx="15"/>
          </p:nvPr>
        </p:nvSpPr>
        <p:spPr/>
        <p:txBody>
          <a:bodyPr rtlCol="0"/>
          <a:lstStyle/>
          <a:p>
            <a:fld id="{AA9AD4F1-8D74-4707-909F-A9963985DC5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5EAD90A-F57E-4717-A983-50A9B54E2AFC}" type="datetimeFigureOut">
              <a:rPr lang="en-US" smtClean="0"/>
              <a:pPr/>
              <a:t>1/25/2019</a:t>
            </a:fld>
            <a:endParaRPr lang="en-US"/>
          </a:p>
        </p:txBody>
      </p:sp>
      <p:sp>
        <p:nvSpPr>
          <p:cNvPr id="18" name="Slide Number Placeholder 17"/>
          <p:cNvSpPr>
            <a:spLocks noGrp="1"/>
          </p:cNvSpPr>
          <p:nvPr>
            <p:ph type="sldNum" sz="quarter" idx="11"/>
          </p:nvPr>
        </p:nvSpPr>
        <p:spPr/>
        <p:txBody>
          <a:bodyPr rtlCol="0"/>
          <a:lstStyle/>
          <a:p>
            <a:fld id="{AA9AD4F1-8D74-4707-909F-A9963985DC5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A9AD4F1-8D74-4707-909F-A9963985DC5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9AD4F1-8D74-4707-909F-A9963985DC5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EAD90A-F57E-4717-A983-50A9B54E2AFC}" type="datetimeFigureOut">
              <a:rPr lang="en-US" smtClean="0"/>
              <a:pPr/>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A9AD4F1-8D74-4707-909F-A9963985DC5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9AD4F1-8D74-4707-909F-A9963985DC5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9AD4F1-8D74-4707-909F-A9963985DC5D}"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5EAD90A-F57E-4717-A983-50A9B54E2AFC}" type="datetimeFigureOut">
              <a:rPr lang="en-US" smtClean="0"/>
              <a:pPr/>
              <a:t>1/25/2019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A9AD4F1-8D74-4707-909F-A9963985DC5D}"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A9AD4F1-8D74-4707-909F-A9963985DC5D}"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5EAD90A-F57E-4717-A983-50A9B54E2AFC}" type="datetimeFigureOut">
              <a:rPr lang="en-US" smtClean="0"/>
              <a:pPr/>
              <a:t>1/25/2019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A9AD4F1-8D74-4707-909F-A9963985DC5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5EAD90A-F57E-4717-A983-50A9B54E2AFC}" type="datetimeFigureOut">
              <a:rPr lang="en-US" smtClean="0"/>
              <a:pPr/>
              <a:t>1/25/2019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EAD90A-F57E-4717-A983-50A9B54E2AFC}" type="datetimeFigureOut">
              <a:rPr lang="en-US" smtClean="0"/>
              <a:pPr/>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A9AD4F1-8D74-4707-909F-A9963985DC5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5EAD90A-F57E-4717-A983-50A9B54E2AFC}" type="datetimeFigureOut">
              <a:rPr lang="en-US" smtClean="0"/>
              <a:pPr/>
              <a:t>1/25/2019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5EAD90A-F57E-4717-A983-50A9B54E2AFC}" type="datetimeFigureOut">
              <a:rPr lang="en-US" smtClean="0"/>
              <a:pPr/>
              <a:t>1/25/2019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A9AD4F1-8D74-4707-909F-A9963985DC5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EAD90A-F57E-4717-A983-50A9B54E2AFC}" type="datetimeFigureOut">
              <a:rPr lang="en-US" smtClean="0"/>
              <a:pPr/>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EAD90A-F57E-4717-A983-50A9B54E2AFC}" type="datetimeFigureOut">
              <a:rPr lang="en-US" smtClean="0"/>
              <a:pPr/>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AD4F1-8D74-4707-909F-A9963985DC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EAD90A-F57E-4717-A983-50A9B54E2AFC}" type="datetimeFigureOut">
              <a:rPr lang="en-US" smtClean="0"/>
              <a:pPr/>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9AD4F1-8D74-4707-909F-A9963985DC5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5EAD90A-F57E-4717-A983-50A9B54E2AFC}" type="datetimeFigureOut">
              <a:rPr lang="en-US" smtClean="0"/>
              <a:pPr/>
              <a:t>1/25/2019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9AD4F1-8D74-4707-909F-A9963985DC5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AD90A-F57E-4717-A983-50A9B54E2AFC}" type="datetimeFigureOut">
              <a:rPr lang="en-US" smtClean="0"/>
              <a:pPr/>
              <a:t>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AD4F1-8D74-4707-909F-A9963985DC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5EAD90A-F57E-4717-A983-50A9B54E2AFC}" type="datetimeFigureOut">
              <a:rPr lang="en-US" smtClean="0"/>
              <a:pPr/>
              <a:t>1/25/2019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A9AD4F1-8D74-4707-909F-A9963985DC5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5EAD90A-F57E-4717-A983-50A9B54E2AFC}" type="datetimeFigureOut">
              <a:rPr lang="en-US" smtClean="0"/>
              <a:pPr/>
              <a:t>1/25/2019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A9AD4F1-8D74-4707-909F-A9963985DC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5EAD90A-F57E-4717-A983-50A9B54E2AFC}" type="datetimeFigureOut">
              <a:rPr lang="en-US" smtClean="0"/>
              <a:pPr/>
              <a:t>1/25/2019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A9AD4F1-8D74-4707-909F-A9963985DC5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5EAD90A-F57E-4717-A983-50A9B54E2AFC}" type="datetimeFigureOut">
              <a:rPr lang="en-US" smtClean="0"/>
              <a:pPr/>
              <a:t>1/25/2019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A9AD4F1-8D74-4707-909F-A9963985DC5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01000" cy="1066800"/>
          </a:xfrm>
        </p:spPr>
        <p:txBody>
          <a:bodyPr>
            <a:noAutofit/>
          </a:bodyPr>
          <a:lstStyle/>
          <a:p>
            <a:r>
              <a:rPr lang="sr-Latn-RS" sz="4000" b="1" dirty="0" smtClean="0">
                <a:solidFill>
                  <a:schemeClr val="tx1"/>
                </a:solidFill>
                <a:effectLst>
                  <a:outerShdw blurRad="38100" dist="38100" dir="2700000" algn="tl">
                    <a:srgbClr val="000000">
                      <a:alpha val="43137"/>
                    </a:srgbClr>
                  </a:outerShdw>
                </a:effectLst>
              </a:rPr>
              <a:t>Visoka poslovna škola strukovnih studija – Novi Sad </a:t>
            </a:r>
            <a:endParaRPr lang="en-US" sz="4000" dirty="0">
              <a:solidFill>
                <a:schemeClr val="tx1"/>
              </a:solidFill>
            </a:endParaRPr>
          </a:p>
        </p:txBody>
      </p:sp>
      <p:sp>
        <p:nvSpPr>
          <p:cNvPr id="3" name="Content Placeholder 2"/>
          <p:cNvSpPr>
            <a:spLocks noGrp="1"/>
          </p:cNvSpPr>
          <p:nvPr>
            <p:ph idx="1"/>
          </p:nvPr>
        </p:nvSpPr>
        <p:spPr>
          <a:xfrm>
            <a:off x="381000" y="1752600"/>
            <a:ext cx="8534400" cy="4800600"/>
          </a:xfrm>
        </p:spPr>
        <p:txBody>
          <a:bodyPr>
            <a:normAutofit fontScale="55000" lnSpcReduction="20000"/>
          </a:bodyPr>
          <a:lstStyle/>
          <a:p>
            <a:pPr>
              <a:buNone/>
            </a:pPr>
            <a:endParaRPr lang="sr-Latn-RS" sz="4000" b="1" dirty="0" smtClean="0">
              <a:solidFill>
                <a:schemeClr val="accent2">
                  <a:lumMod val="60000"/>
                  <a:lumOff val="40000"/>
                </a:schemeClr>
              </a:solidFill>
            </a:endParaRPr>
          </a:p>
          <a:p>
            <a:pPr>
              <a:buNone/>
            </a:pPr>
            <a:endParaRPr lang="sr-Latn-RS" sz="4000" b="1" dirty="0" smtClean="0">
              <a:solidFill>
                <a:schemeClr val="accent2">
                  <a:lumMod val="60000"/>
                  <a:lumOff val="40000"/>
                </a:schemeClr>
              </a:solidFill>
            </a:endParaRPr>
          </a:p>
          <a:p>
            <a:pPr algn="ctr">
              <a:buNone/>
            </a:pPr>
            <a:r>
              <a:rPr lang="sr-Latn-RS" sz="7000" b="1" dirty="0" smtClean="0">
                <a:solidFill>
                  <a:schemeClr val="accent2">
                    <a:lumMod val="60000"/>
                    <a:lumOff val="40000"/>
                  </a:schemeClr>
                </a:solidFill>
                <a:effectLst>
                  <a:outerShdw blurRad="38100" dist="38100" dir="2700000" algn="tl">
                    <a:srgbClr val="000000">
                      <a:alpha val="43137"/>
                    </a:srgbClr>
                  </a:outerShdw>
                </a:effectLst>
              </a:rPr>
              <a:t>GLOBALIZACIJA </a:t>
            </a:r>
          </a:p>
          <a:p>
            <a:pPr algn="ctr">
              <a:buNone/>
            </a:pPr>
            <a:r>
              <a:rPr lang="sr-Latn-RS" sz="7000" b="1" dirty="0" smtClean="0">
                <a:solidFill>
                  <a:schemeClr val="accent2">
                    <a:lumMod val="60000"/>
                    <a:lumOff val="40000"/>
                  </a:schemeClr>
                </a:solidFill>
                <a:effectLst>
                  <a:outerShdw blurRad="38100" dist="38100" dir="2700000" algn="tl">
                    <a:srgbClr val="000000">
                      <a:alpha val="43137"/>
                    </a:srgbClr>
                  </a:outerShdw>
                </a:effectLst>
              </a:rPr>
              <a:t>I</a:t>
            </a:r>
          </a:p>
          <a:p>
            <a:pPr algn="ctr">
              <a:buNone/>
            </a:pPr>
            <a:r>
              <a:rPr lang="sr-Latn-RS" sz="7000" b="1" dirty="0" smtClean="0">
                <a:solidFill>
                  <a:schemeClr val="accent2">
                    <a:lumMod val="60000"/>
                    <a:lumOff val="40000"/>
                  </a:schemeClr>
                </a:solidFill>
                <a:effectLst>
                  <a:outerShdw blurRad="38100" dist="38100" dir="2700000" algn="tl">
                    <a:srgbClr val="000000">
                      <a:alpha val="43137"/>
                    </a:srgbClr>
                  </a:outerShdw>
                </a:effectLst>
              </a:rPr>
              <a:t>OBRAZOVANJE</a:t>
            </a:r>
          </a:p>
          <a:p>
            <a:endParaRPr lang="sr-Latn-RS" sz="4000" b="1" u="sng" dirty="0" smtClean="0">
              <a:solidFill>
                <a:schemeClr val="bg1"/>
              </a:solidFill>
            </a:endParaRPr>
          </a:p>
          <a:p>
            <a:endParaRPr lang="sr-Latn-RS" sz="4000" b="1" u="sng" dirty="0" smtClean="0">
              <a:solidFill>
                <a:schemeClr val="bg1"/>
              </a:solidFill>
            </a:endParaRPr>
          </a:p>
          <a:p>
            <a:pPr>
              <a:buNone/>
            </a:pPr>
            <a:endParaRPr lang="sr-Latn-RS" sz="4000" b="1" u="sng" dirty="0" smtClean="0">
              <a:solidFill>
                <a:schemeClr val="bg1"/>
              </a:solidFill>
            </a:endParaRPr>
          </a:p>
          <a:p>
            <a:endParaRPr lang="sr-Latn-RS" sz="4000" b="1" u="sng" dirty="0" smtClean="0">
              <a:solidFill>
                <a:schemeClr val="bg1"/>
              </a:solidFill>
            </a:endParaRPr>
          </a:p>
          <a:p>
            <a:pPr>
              <a:buNone/>
            </a:pPr>
            <a:r>
              <a:rPr lang="sr-Latn-RS" sz="3800" b="1" u="sng" dirty="0" smtClean="0">
                <a:effectLst>
                  <a:outerShdw blurRad="38100" dist="38100" dir="2700000" algn="tl">
                    <a:srgbClr val="000000">
                      <a:alpha val="43137"/>
                    </a:srgbClr>
                  </a:outerShdw>
                </a:effectLst>
              </a:rPr>
              <a:t>Profesor</a:t>
            </a:r>
            <a:r>
              <a:rPr lang="sr-Latn-RS" sz="3800" b="1" dirty="0" smtClean="0">
                <a:effectLst>
                  <a:outerShdw blurRad="38100" dist="38100" dir="2700000" algn="tl">
                    <a:srgbClr val="000000">
                      <a:alpha val="43137"/>
                    </a:srgbClr>
                  </a:outerShdw>
                </a:effectLst>
              </a:rPr>
              <a:t>:                                                            </a:t>
            </a:r>
            <a:r>
              <a:rPr lang="sr-Latn-RS" sz="3800" b="1" u="sng" dirty="0" smtClean="0">
                <a:effectLst>
                  <a:outerShdw blurRad="38100" dist="38100" dir="2700000" algn="tl">
                    <a:srgbClr val="000000">
                      <a:alpha val="43137"/>
                    </a:srgbClr>
                  </a:outerShdw>
                </a:effectLst>
              </a:rPr>
              <a:t>Student</a:t>
            </a:r>
            <a:r>
              <a:rPr lang="sr-Latn-RS" sz="3800" b="1" dirty="0" smtClean="0">
                <a:effectLst>
                  <a:outerShdw blurRad="38100" dist="38100" dir="2700000" algn="tl">
                    <a:srgbClr val="000000">
                      <a:alpha val="43137"/>
                    </a:srgbClr>
                  </a:outerShdw>
                </a:effectLst>
              </a:rPr>
              <a:t>: </a:t>
            </a:r>
          </a:p>
          <a:p>
            <a:pPr>
              <a:buNone/>
            </a:pPr>
            <a:r>
              <a:rPr lang="sr-Latn-RS" sz="3800" b="1" dirty="0" smtClean="0">
                <a:effectLst>
                  <a:outerShdw blurRad="38100" dist="38100" dir="2700000" algn="tl">
                    <a:srgbClr val="000000">
                      <a:alpha val="43137"/>
                    </a:srgbClr>
                  </a:outerShdw>
                </a:effectLst>
              </a:rPr>
              <a:t>Ćuzović dr Đorđe                                            Nerlović Tijana 2017/200014</a:t>
            </a:r>
          </a:p>
          <a:p>
            <a:pPr>
              <a:buNone/>
            </a:pPr>
            <a:r>
              <a:rPr lang="sr-Latn-RS" b="1" dirty="0" smtClean="0">
                <a:solidFill>
                  <a:schemeClr val="accent5">
                    <a:lumMod val="60000"/>
                    <a:lumOff val="40000"/>
                  </a:schemeClr>
                </a:solidFill>
                <a:effectLst>
                  <a:outerShdw blurRad="38100" dist="38100" dir="2700000" algn="tl">
                    <a:srgbClr val="000000">
                      <a:alpha val="43137"/>
                    </a:srgbClr>
                  </a:outerShdw>
                </a:effectLst>
              </a:rPr>
              <a:t>                                                </a:t>
            </a:r>
          </a:p>
          <a:p>
            <a:endParaRPr lang="en-US" dirty="0"/>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914400"/>
          </a:xfrm>
        </p:spPr>
        <p:txBody>
          <a:bodyPr>
            <a:normAutofit/>
          </a:bodyPr>
          <a:lstStyle/>
          <a:p>
            <a:r>
              <a:rPr lang="vi-VN" sz="3600" b="1" u="sng" dirty="0" smtClean="0">
                <a:latin typeface="+mn-lt"/>
              </a:rPr>
              <a:t>Ciljevi obrazovanja u funkciji globalizacije</a:t>
            </a:r>
            <a:endParaRPr lang="en-US" sz="3600" b="1" u="sng" dirty="0">
              <a:latin typeface="+mn-lt"/>
            </a:endParaRPr>
          </a:p>
        </p:txBody>
      </p:sp>
      <p:sp>
        <p:nvSpPr>
          <p:cNvPr id="3" name="Content Placeholder 2"/>
          <p:cNvSpPr>
            <a:spLocks noGrp="1"/>
          </p:cNvSpPr>
          <p:nvPr>
            <p:ph idx="1"/>
          </p:nvPr>
        </p:nvSpPr>
        <p:spPr>
          <a:xfrm>
            <a:off x="228600" y="1066800"/>
            <a:ext cx="8763000" cy="5562600"/>
          </a:xfrm>
        </p:spPr>
        <p:txBody>
          <a:bodyPr>
            <a:normAutofit fontScale="85000" lnSpcReduction="20000"/>
          </a:bodyPr>
          <a:lstStyle/>
          <a:p>
            <a:pPr algn="just"/>
            <a:r>
              <a:rPr lang="vi-VN" dirty="0" smtClean="0"/>
              <a:t>Ciljevi obrazovanja </a:t>
            </a:r>
            <a:r>
              <a:rPr lang="sr-Latn-RS" dirty="0" smtClean="0"/>
              <a:t>t</a:t>
            </a:r>
            <a:r>
              <a:rPr lang="vi-VN" dirty="0" smtClean="0"/>
              <a:t>reba da obuhvate potrebu međunarodnog zbližavanja država i naroda sveta, </a:t>
            </a:r>
            <a:endParaRPr lang="sr-Latn-RS" dirty="0" smtClean="0"/>
          </a:p>
          <a:p>
            <a:pPr algn="just"/>
            <a:r>
              <a:rPr lang="vi-VN" dirty="0" smtClean="0"/>
              <a:t>da se kod mladih razvijaju osećanja svetske pripadnosti uz uvažavanje nacionalnih, regionalnih i lokalnih korena,</a:t>
            </a:r>
            <a:endParaRPr lang="sr-Latn-RS" dirty="0" smtClean="0"/>
          </a:p>
          <a:p>
            <a:pPr algn="just"/>
            <a:r>
              <a:rPr lang="vi-VN" dirty="0" smtClean="0"/>
              <a:t>da utiču na formiranje sistema vrednosti, lične i kolektivne inicijative i odgovornosti u svim procesima života i rada</a:t>
            </a:r>
            <a:r>
              <a:rPr lang="sr-Latn-RS" dirty="0" smtClean="0"/>
              <a:t>.</a:t>
            </a:r>
          </a:p>
          <a:p>
            <a:pPr algn="just">
              <a:buNone/>
            </a:pPr>
            <a:endParaRPr lang="sr-Latn-RS" sz="1200" dirty="0" smtClean="0"/>
          </a:p>
          <a:p>
            <a:pPr algn="just">
              <a:buNone/>
            </a:pPr>
            <a:r>
              <a:rPr lang="en-US" sz="4200" b="1" u="sng" dirty="0" err="1" smtClean="0">
                <a:solidFill>
                  <a:schemeClr val="accent2">
                    <a:lumMod val="50000"/>
                  </a:schemeClr>
                </a:solidFill>
                <a:latin typeface="Times New Roman" pitchFamily="18" charset="0"/>
                <a:cs typeface="Times New Roman" pitchFamily="18" charset="0"/>
              </a:rPr>
              <a:t>Evropska</a:t>
            </a:r>
            <a:r>
              <a:rPr lang="en-US" sz="4200" b="1" u="sng" dirty="0" smtClean="0">
                <a:solidFill>
                  <a:schemeClr val="accent2">
                    <a:lumMod val="50000"/>
                  </a:schemeClr>
                </a:solidFill>
                <a:latin typeface="Times New Roman" pitchFamily="18" charset="0"/>
                <a:cs typeface="Times New Roman" pitchFamily="18" charset="0"/>
              </a:rPr>
              <a:t> </a:t>
            </a:r>
            <a:r>
              <a:rPr lang="en-US" sz="4200" b="1" u="sng" dirty="0" err="1" smtClean="0">
                <a:solidFill>
                  <a:schemeClr val="accent2">
                    <a:lumMod val="50000"/>
                  </a:schemeClr>
                </a:solidFill>
                <a:latin typeface="Times New Roman" pitchFamily="18" charset="0"/>
                <a:cs typeface="Times New Roman" pitchFamily="18" charset="0"/>
              </a:rPr>
              <a:t>dimenzija</a:t>
            </a:r>
            <a:r>
              <a:rPr lang="en-US" sz="4200" b="1" u="sng" dirty="0" smtClean="0">
                <a:solidFill>
                  <a:schemeClr val="accent2">
                    <a:lumMod val="50000"/>
                  </a:schemeClr>
                </a:solidFill>
                <a:latin typeface="Times New Roman" pitchFamily="18" charset="0"/>
                <a:cs typeface="Times New Roman" pitchFamily="18" charset="0"/>
              </a:rPr>
              <a:t> </a:t>
            </a:r>
            <a:r>
              <a:rPr lang="en-US" sz="4200" b="1" u="sng" dirty="0" err="1" smtClean="0">
                <a:solidFill>
                  <a:schemeClr val="accent2">
                    <a:lumMod val="50000"/>
                  </a:schemeClr>
                </a:solidFill>
                <a:latin typeface="Times New Roman" pitchFamily="18" charset="0"/>
                <a:cs typeface="Times New Roman" pitchFamily="18" charset="0"/>
              </a:rPr>
              <a:t>obrazovanja</a:t>
            </a:r>
            <a:r>
              <a:rPr lang="en-US" sz="4200" b="1" u="sng" dirty="0" smtClean="0">
                <a:solidFill>
                  <a:schemeClr val="accent2">
                    <a:lumMod val="50000"/>
                  </a:schemeClr>
                </a:solidFill>
                <a:latin typeface="Times New Roman" pitchFamily="18" charset="0"/>
                <a:cs typeface="Times New Roman" pitchFamily="18" charset="0"/>
              </a:rPr>
              <a:t> </a:t>
            </a:r>
            <a:endParaRPr lang="sr-Latn-RS" sz="4200" b="1" u="sng" dirty="0" smtClean="0">
              <a:solidFill>
                <a:schemeClr val="accent2">
                  <a:lumMod val="50000"/>
                </a:schemeClr>
              </a:solidFill>
              <a:latin typeface="Times New Roman" pitchFamily="18" charset="0"/>
              <a:cs typeface="Times New Roman" pitchFamily="18" charset="0"/>
            </a:endParaRPr>
          </a:p>
          <a:p>
            <a:pPr algn="just">
              <a:buNone/>
            </a:pPr>
            <a:endParaRPr lang="sr-Latn-RS" dirty="0" smtClean="0"/>
          </a:p>
          <a:p>
            <a:pPr algn="just"/>
            <a:r>
              <a:rPr lang="en-US" dirty="0" smtClean="0"/>
              <a:t>Na </a:t>
            </a:r>
            <a:r>
              <a:rPr lang="en-US" dirty="0" err="1" smtClean="0"/>
              <a:t>konferenciji</a:t>
            </a:r>
            <a:r>
              <a:rPr lang="en-US" dirty="0" smtClean="0"/>
              <a:t> </a:t>
            </a:r>
            <a:r>
              <a:rPr lang="en-US" dirty="0" err="1" smtClean="0"/>
              <a:t>ministara</a:t>
            </a:r>
            <a:r>
              <a:rPr lang="en-US" dirty="0" smtClean="0"/>
              <a:t> </a:t>
            </a:r>
            <a:r>
              <a:rPr lang="en-US" dirty="0" err="1" smtClean="0"/>
              <a:t>prosvete</a:t>
            </a:r>
            <a:r>
              <a:rPr lang="en-US" dirty="0" smtClean="0"/>
              <a:t> 1991. </a:t>
            </a:r>
            <a:r>
              <a:rPr lang="en-US" dirty="0" err="1" smtClean="0"/>
              <a:t>godine</a:t>
            </a:r>
            <a:r>
              <a:rPr lang="en-US" dirty="0" smtClean="0"/>
              <a:t> </a:t>
            </a:r>
            <a:r>
              <a:rPr lang="en-US" dirty="0" err="1" smtClean="0"/>
              <a:t>usvojena</a:t>
            </a:r>
            <a:r>
              <a:rPr lang="en-US" dirty="0" smtClean="0"/>
              <a:t> je</a:t>
            </a:r>
            <a:endParaRPr lang="sr-Latn-RS" dirty="0" smtClean="0"/>
          </a:p>
          <a:p>
            <a:pPr algn="just">
              <a:buNone/>
            </a:pPr>
            <a:r>
              <a:rPr lang="en-US" dirty="0" err="1" smtClean="0"/>
              <a:t>rezolucija</a:t>
            </a:r>
            <a:r>
              <a:rPr lang="en-US" dirty="0" smtClean="0"/>
              <a:t> „</a:t>
            </a:r>
            <a:r>
              <a:rPr lang="en-US" dirty="0" err="1" smtClean="0"/>
              <a:t>Evropska</a:t>
            </a:r>
            <a:r>
              <a:rPr lang="en-US" dirty="0" smtClean="0"/>
              <a:t> </a:t>
            </a:r>
            <a:r>
              <a:rPr lang="en-US" dirty="0" err="1" smtClean="0"/>
              <a:t>dimenzija</a:t>
            </a:r>
            <a:r>
              <a:rPr lang="en-US" dirty="0" smtClean="0"/>
              <a:t> </a:t>
            </a:r>
            <a:r>
              <a:rPr lang="en-US" dirty="0" err="1" smtClean="0"/>
              <a:t>obrazovanja</a:t>
            </a:r>
            <a:r>
              <a:rPr lang="en-US" dirty="0" smtClean="0"/>
              <a:t>: </a:t>
            </a:r>
            <a:r>
              <a:rPr lang="en-US" dirty="0" err="1" smtClean="0"/>
              <a:t>obrazovna</a:t>
            </a:r>
            <a:r>
              <a:rPr lang="en-US" dirty="0" smtClean="0"/>
              <a:t> </a:t>
            </a:r>
            <a:r>
              <a:rPr lang="en-US" dirty="0" err="1" smtClean="0"/>
              <a:t>praksa</a:t>
            </a:r>
            <a:r>
              <a:rPr lang="en-US" dirty="0" smtClean="0"/>
              <a:t> </a:t>
            </a:r>
            <a:r>
              <a:rPr lang="en-US" dirty="0" err="1" smtClean="0"/>
              <a:t>i</a:t>
            </a:r>
            <a:endParaRPr lang="sr-Latn-RS" dirty="0" smtClean="0"/>
          </a:p>
          <a:p>
            <a:pPr algn="just">
              <a:buNone/>
            </a:pPr>
            <a:r>
              <a:rPr lang="en-US" dirty="0" err="1" smtClean="0"/>
              <a:t>sadržaj</a:t>
            </a:r>
            <a:r>
              <a:rPr lang="en-US" dirty="0" smtClean="0"/>
              <a:t> </a:t>
            </a:r>
            <a:r>
              <a:rPr lang="en-US" dirty="0" err="1" smtClean="0"/>
              <a:t>programa</a:t>
            </a:r>
            <a:r>
              <a:rPr lang="en-US" dirty="0" smtClean="0"/>
              <a:t>“</a:t>
            </a:r>
            <a:r>
              <a:rPr lang="sr-Latn-RS" dirty="0" smtClean="0"/>
              <a:t>.</a:t>
            </a:r>
          </a:p>
          <a:p>
            <a:pPr algn="just">
              <a:buNone/>
            </a:pPr>
            <a:r>
              <a:rPr lang="sr-Latn-RS" dirty="0" smtClean="0">
                <a:solidFill>
                  <a:schemeClr val="tx2">
                    <a:lumMod val="60000"/>
                    <a:lumOff val="40000"/>
                  </a:schemeClr>
                </a:solidFill>
                <a:latin typeface="Aharoni"/>
                <a:cs typeface="Aharoni"/>
              </a:rPr>
              <a:t>•</a:t>
            </a:r>
            <a:r>
              <a:rPr lang="sr-Latn-RS" dirty="0" smtClean="0">
                <a:latin typeface="Aharoni"/>
                <a:cs typeface="Aharoni"/>
              </a:rPr>
              <a:t> </a:t>
            </a:r>
            <a:r>
              <a:rPr lang="en-US" dirty="0" err="1" smtClean="0"/>
              <a:t>Ciljevima</a:t>
            </a:r>
            <a:r>
              <a:rPr lang="en-US" dirty="0" smtClean="0"/>
              <a:t> </a:t>
            </a:r>
            <a:r>
              <a:rPr lang="en-US" dirty="0" err="1" smtClean="0"/>
              <a:t>obrazovanja</a:t>
            </a:r>
            <a:r>
              <a:rPr lang="en-US" dirty="0" smtClean="0"/>
              <a:t> je ''data'' </a:t>
            </a:r>
            <a:r>
              <a:rPr lang="en-US" dirty="0" err="1" smtClean="0"/>
              <a:t>evropska</a:t>
            </a:r>
            <a:r>
              <a:rPr lang="en-US" dirty="0" smtClean="0"/>
              <a:t> </a:t>
            </a:r>
            <a:r>
              <a:rPr lang="en-US" dirty="0" err="1" smtClean="0"/>
              <a:t>dimenzija</a:t>
            </a:r>
            <a:r>
              <a:rPr lang="en-US" dirty="0" smtClean="0"/>
              <a:t> </a:t>
            </a:r>
            <a:r>
              <a:rPr lang="sr-Latn-RS" dirty="0" smtClean="0"/>
              <a:t>.</a:t>
            </a:r>
          </a:p>
          <a:p>
            <a:pPr algn="just">
              <a:buNone/>
            </a:pPr>
            <a:r>
              <a:rPr lang="en-US" dirty="0" smtClean="0">
                <a:solidFill>
                  <a:schemeClr val="tx2">
                    <a:lumMod val="60000"/>
                    <a:lumOff val="40000"/>
                  </a:schemeClr>
                </a:solidFill>
                <a:latin typeface="Aharoni"/>
                <a:cs typeface="Aharoni"/>
              </a:rPr>
              <a:t>•</a:t>
            </a:r>
            <a:r>
              <a:rPr lang="sr-Latn-RS" dirty="0" smtClean="0">
                <a:latin typeface="Aharoni"/>
                <a:cs typeface="Aharoni"/>
              </a:rPr>
              <a:t> </a:t>
            </a:r>
            <a:r>
              <a:rPr lang="en-US" dirty="0" err="1" smtClean="0"/>
              <a:t>Obrazovanje</a:t>
            </a:r>
            <a:r>
              <a:rPr lang="en-US" dirty="0" smtClean="0"/>
              <a:t> </a:t>
            </a:r>
            <a:r>
              <a:rPr lang="en-US" dirty="0" err="1" smtClean="0"/>
              <a:t>Evrope</a:t>
            </a:r>
            <a:r>
              <a:rPr lang="en-US" dirty="0" smtClean="0"/>
              <a:t> </a:t>
            </a:r>
            <a:r>
              <a:rPr lang="en-US" dirty="0" err="1" smtClean="0"/>
              <a:t>mora</a:t>
            </a:r>
            <a:r>
              <a:rPr lang="en-US" dirty="0" smtClean="0"/>
              <a:t> </a:t>
            </a:r>
            <a:r>
              <a:rPr lang="en-US" dirty="0" err="1" smtClean="0"/>
              <a:t>da</a:t>
            </a:r>
            <a:r>
              <a:rPr lang="en-US" dirty="0" smtClean="0"/>
              <a:t> </a:t>
            </a:r>
            <a:r>
              <a:rPr lang="en-US" dirty="0" err="1" smtClean="0"/>
              <a:t>ima</a:t>
            </a:r>
            <a:r>
              <a:rPr lang="en-US" dirty="0" smtClean="0"/>
              <a:t> </a:t>
            </a:r>
            <a:r>
              <a:rPr lang="en-US" dirty="0" err="1" smtClean="0"/>
              <a:t>jedan</a:t>
            </a:r>
            <a:r>
              <a:rPr lang="en-US" dirty="0" smtClean="0"/>
              <a:t> </a:t>
            </a:r>
            <a:r>
              <a:rPr lang="en-US" dirty="0" err="1" smtClean="0"/>
              <a:t>zajednički</a:t>
            </a:r>
            <a:r>
              <a:rPr lang="en-US" dirty="0" smtClean="0"/>
              <a:t> </a:t>
            </a:r>
            <a:r>
              <a:rPr lang="en-US" dirty="0" err="1" smtClean="0"/>
              <a:t>cilj</a:t>
            </a:r>
            <a:r>
              <a:rPr lang="en-US" dirty="0" smtClean="0"/>
              <a:t>, </a:t>
            </a:r>
            <a:r>
              <a:rPr lang="en-US" dirty="0" err="1" smtClean="0"/>
              <a:t>da</a:t>
            </a:r>
            <a:r>
              <a:rPr lang="en-US" dirty="0" smtClean="0"/>
              <a:t> </a:t>
            </a:r>
            <a:r>
              <a:rPr lang="en-US" dirty="0" err="1" smtClean="0"/>
              <a:t>kod</a:t>
            </a:r>
            <a:endParaRPr lang="sr-Latn-RS" dirty="0" smtClean="0"/>
          </a:p>
          <a:p>
            <a:pPr algn="just">
              <a:buNone/>
            </a:pPr>
            <a:r>
              <a:rPr lang="en-US" dirty="0" err="1" smtClean="0"/>
              <a:t>mladih</a:t>
            </a:r>
            <a:r>
              <a:rPr lang="en-US" dirty="0" smtClean="0"/>
              <a:t> </a:t>
            </a:r>
            <a:r>
              <a:rPr lang="en-US" dirty="0" err="1" smtClean="0"/>
              <a:t>razvije</a:t>
            </a:r>
            <a:r>
              <a:rPr lang="en-US" dirty="0" smtClean="0"/>
              <a:t> </a:t>
            </a:r>
            <a:r>
              <a:rPr lang="en-US" dirty="0" err="1" smtClean="0"/>
              <a:t>potrebu</a:t>
            </a:r>
            <a:r>
              <a:rPr lang="en-US" dirty="0" smtClean="0"/>
              <a:t> </a:t>
            </a:r>
            <a:r>
              <a:rPr lang="en-US" dirty="0" err="1" smtClean="0"/>
              <a:t>zbližavanja</a:t>
            </a:r>
            <a:r>
              <a:rPr lang="en-US" dirty="0" smtClean="0"/>
              <a:t> </a:t>
            </a:r>
            <a:r>
              <a:rPr lang="en-US" dirty="0" err="1" smtClean="0"/>
              <a:t>i</a:t>
            </a:r>
            <a:r>
              <a:rPr lang="en-US" dirty="0" smtClean="0"/>
              <a:t> </a:t>
            </a:r>
            <a:r>
              <a:rPr lang="en-US" dirty="0" err="1" smtClean="0"/>
              <a:t>povezivanja</a:t>
            </a:r>
            <a:r>
              <a:rPr lang="en-US" dirty="0" smtClean="0"/>
              <a:t> </a:t>
            </a:r>
            <a:r>
              <a:rPr lang="en-US" dirty="0" err="1" smtClean="0"/>
              <a:t>evropskih</a:t>
            </a:r>
            <a:endParaRPr lang="sr-Latn-RS" dirty="0" smtClean="0"/>
          </a:p>
          <a:p>
            <a:pPr algn="just">
              <a:buNone/>
            </a:pPr>
            <a:r>
              <a:rPr lang="en-US" dirty="0" err="1" smtClean="0"/>
              <a:t>naroda</a:t>
            </a:r>
            <a:r>
              <a:rPr lang="en-US" dirty="0" smtClean="0"/>
              <a:t> </a:t>
            </a:r>
            <a:r>
              <a:rPr lang="en-US" dirty="0" err="1" smtClean="0"/>
              <a:t>i</a:t>
            </a:r>
            <a:r>
              <a:rPr lang="en-US" dirty="0" smtClean="0"/>
              <a:t> </a:t>
            </a:r>
            <a:r>
              <a:rPr lang="en-US" dirty="0" err="1" smtClean="0"/>
              <a:t>država</a:t>
            </a:r>
            <a:r>
              <a:rPr lang="sr-Latn-RS" dirty="0" smtClean="0"/>
              <a:t>.</a:t>
            </a: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066800"/>
          </a:xfrm>
        </p:spPr>
        <p:txBody>
          <a:bodyPr>
            <a:normAutofit/>
          </a:bodyPr>
          <a:lstStyle/>
          <a:p>
            <a:pPr algn="ctr"/>
            <a:r>
              <a:rPr lang="vi-VN" sz="3200" dirty="0" smtClean="0">
                <a:latin typeface="+mn-lt"/>
              </a:rPr>
              <a:t>Ciljevi obrazovanja koji proizilaze iz evropske dimenzije obuhvataju</a:t>
            </a:r>
            <a:r>
              <a:rPr lang="sr-Latn-RS" sz="3200" dirty="0" smtClean="0">
                <a:latin typeface="+mn-lt"/>
              </a:rPr>
              <a:t>:</a:t>
            </a:r>
            <a:endParaRPr lang="en-US" sz="3200" dirty="0">
              <a:latin typeface="+mn-lt"/>
            </a:endParaRPr>
          </a:p>
        </p:txBody>
      </p:sp>
      <p:sp>
        <p:nvSpPr>
          <p:cNvPr id="3" name="Content Placeholder 2"/>
          <p:cNvSpPr>
            <a:spLocks noGrp="1"/>
          </p:cNvSpPr>
          <p:nvPr>
            <p:ph idx="1"/>
          </p:nvPr>
        </p:nvSpPr>
        <p:spPr>
          <a:xfrm>
            <a:off x="304800" y="1676400"/>
            <a:ext cx="8534400" cy="4876800"/>
          </a:xfrm>
        </p:spPr>
        <p:txBody>
          <a:bodyPr/>
          <a:lstStyle/>
          <a:p>
            <a:pPr algn="just"/>
            <a:r>
              <a:rPr lang="vi-VN" dirty="0" smtClean="0"/>
              <a:t>pružanje znanja, kompetencija i stavova mladima da mogu da prate i da učestvuju u svim izazovima evropskog društva;</a:t>
            </a:r>
            <a:endParaRPr lang="sr-Latn-RS" dirty="0" smtClean="0"/>
          </a:p>
          <a:p>
            <a:pPr algn="just"/>
            <a:r>
              <a:rPr lang="vi-VN" dirty="0" smtClean="0"/>
              <a:t>pripremu mladih za visoko obrazovanje</a:t>
            </a:r>
            <a:r>
              <a:rPr lang="sr-Latn-RS" dirty="0" smtClean="0"/>
              <a:t>;</a:t>
            </a:r>
          </a:p>
          <a:p>
            <a:pPr algn="just"/>
            <a:r>
              <a:rPr lang="vi-VN" dirty="0" smtClean="0"/>
              <a:t>rad i svakodnevni život u multikulturalnoj i multijezičkoj Evropi;</a:t>
            </a:r>
            <a:endParaRPr lang="sr-Latn-RS" dirty="0" smtClean="0"/>
          </a:p>
          <a:p>
            <a:pPr algn="just"/>
            <a:r>
              <a:rPr lang="vi-VN" dirty="0" smtClean="0"/>
              <a:t>osposobljavanje mladih da čuvaju kulturno nasleđe i da odgovorno ispunjavaju svoje obaveze</a:t>
            </a:r>
            <a:r>
              <a:rPr lang="sr-Latn-RS" dirty="0" smtClean="0"/>
              <a:t>.</a:t>
            </a:r>
            <a:endParaRPr lang="en-US"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pPr algn="ctr"/>
            <a:r>
              <a:rPr lang="en-US" b="1" dirty="0" err="1" smtClean="0">
                <a:solidFill>
                  <a:schemeClr val="accent1"/>
                </a:solidFill>
              </a:rPr>
              <a:t>Značaj</a:t>
            </a:r>
            <a:r>
              <a:rPr lang="en-US" b="1" dirty="0" smtClean="0">
                <a:solidFill>
                  <a:schemeClr val="accent1"/>
                </a:solidFill>
              </a:rPr>
              <a:t> </a:t>
            </a:r>
            <a:r>
              <a:rPr lang="en-US" b="1" dirty="0" err="1" smtClean="0">
                <a:solidFill>
                  <a:schemeClr val="accent1"/>
                </a:solidFill>
              </a:rPr>
              <a:t>obrazovanja</a:t>
            </a:r>
            <a:r>
              <a:rPr lang="en-US" b="1" dirty="0" smtClean="0">
                <a:solidFill>
                  <a:schemeClr val="accent1"/>
                </a:solidFill>
              </a:rPr>
              <a:t> u </a:t>
            </a:r>
            <a:r>
              <a:rPr lang="en-US" b="1" dirty="0" err="1" smtClean="0">
                <a:solidFill>
                  <a:schemeClr val="accent1"/>
                </a:solidFill>
              </a:rPr>
              <a:t>uslovima</a:t>
            </a:r>
            <a:r>
              <a:rPr lang="en-US" b="1" dirty="0" smtClean="0">
                <a:solidFill>
                  <a:schemeClr val="accent1"/>
                </a:solidFill>
              </a:rPr>
              <a:t> </a:t>
            </a:r>
            <a:r>
              <a:rPr lang="en-US" b="1" dirty="0" err="1" smtClean="0">
                <a:solidFill>
                  <a:schemeClr val="accent1"/>
                </a:solidFill>
              </a:rPr>
              <a:t>globalizacije</a:t>
            </a:r>
            <a:endParaRPr lang="en-US" b="1" dirty="0">
              <a:solidFill>
                <a:schemeClr val="accent1"/>
              </a:solidFill>
            </a:endParaRPr>
          </a:p>
        </p:txBody>
      </p:sp>
      <p:sp>
        <p:nvSpPr>
          <p:cNvPr id="3" name="Content Placeholder 2"/>
          <p:cNvSpPr>
            <a:spLocks noGrp="1"/>
          </p:cNvSpPr>
          <p:nvPr>
            <p:ph idx="1"/>
          </p:nvPr>
        </p:nvSpPr>
        <p:spPr>
          <a:xfrm>
            <a:off x="304800" y="1143000"/>
            <a:ext cx="8686800" cy="5715000"/>
          </a:xfrm>
        </p:spPr>
        <p:txBody>
          <a:bodyPr>
            <a:normAutofit lnSpcReduction="10000"/>
          </a:bodyPr>
          <a:lstStyle/>
          <a:p>
            <a:pPr algn="just">
              <a:buNone/>
            </a:pPr>
            <a:r>
              <a:rPr lang="sr-Latn-RS" sz="2000" dirty="0" smtClean="0">
                <a:latin typeface="Times New Roman" pitchFamily="18" charset="0"/>
                <a:cs typeface="Times New Roman" pitchFamily="18" charset="0"/>
              </a:rPr>
              <a:t>     </a:t>
            </a:r>
            <a:r>
              <a:rPr lang="sr-Latn-RS" sz="1900" dirty="0" smtClean="0">
                <a:latin typeface="Times New Roman" pitchFamily="18" charset="0"/>
                <a:cs typeface="Times New Roman" pitchFamily="18" charset="0"/>
              </a:rPr>
              <a:t>* </a:t>
            </a:r>
            <a:r>
              <a:rPr lang="vi-VN" sz="1900" dirty="0" smtClean="0">
                <a:solidFill>
                  <a:schemeClr val="tx1"/>
                </a:solidFill>
                <a:latin typeface="Times New Roman" pitchFamily="18" charset="0"/>
                <a:cs typeface="Times New Roman" pitchFamily="18" charset="0"/>
              </a:rPr>
              <a:t>O značaju obrazovanja za savremeno društvo</a:t>
            </a:r>
            <a:r>
              <a:rPr lang="sr-Latn-RS" sz="1900" dirty="0" smtClean="0">
                <a:solidFill>
                  <a:schemeClr val="tx1"/>
                </a:solidFill>
                <a:latin typeface="Times New Roman" pitchFamily="18" charset="0"/>
                <a:cs typeface="Times New Roman" pitchFamily="18" charset="0"/>
              </a:rPr>
              <a:t> </a:t>
            </a:r>
            <a:r>
              <a:rPr lang="vi-VN" sz="1900" dirty="0" smtClean="0">
                <a:solidFill>
                  <a:schemeClr val="tx1"/>
                </a:solidFill>
                <a:latin typeface="Times New Roman" pitchFamily="18" charset="0"/>
                <a:cs typeface="Times New Roman" pitchFamily="18" charset="0"/>
              </a:rPr>
              <a:t>govore brojne studije koje su sprovele međunarodne organizacije koje se bave obrazovnom politikom (UNESCO, OECD, ILO, Savet Evrope, Evropska komisija). Njihova </a:t>
            </a:r>
            <a:r>
              <a:rPr lang="vi-VN" sz="1900" u="sng" dirty="0" smtClean="0">
                <a:solidFill>
                  <a:schemeClr val="tx1"/>
                </a:solidFill>
                <a:latin typeface="Times New Roman" pitchFamily="18" charset="0"/>
                <a:cs typeface="Times New Roman" pitchFamily="18" charset="0"/>
              </a:rPr>
              <a:t>zajednička crta</a:t>
            </a:r>
            <a:r>
              <a:rPr lang="vi-VN" sz="1900" dirty="0" smtClean="0">
                <a:solidFill>
                  <a:schemeClr val="tx1"/>
                </a:solidFill>
                <a:latin typeface="Times New Roman" pitchFamily="18" charset="0"/>
                <a:cs typeface="Times New Roman" pitchFamily="18" charset="0"/>
              </a:rPr>
              <a:t> je da obrazovanje predstavlja </a:t>
            </a:r>
            <a:r>
              <a:rPr lang="vi-VN" sz="1900" b="1" i="1" u="sng" dirty="0" smtClean="0">
                <a:solidFill>
                  <a:schemeClr val="tx1"/>
                </a:solidFill>
                <a:latin typeface="Times New Roman" pitchFamily="18" charset="0"/>
                <a:cs typeface="Times New Roman" pitchFamily="18" charset="0"/>
              </a:rPr>
              <a:t>fundamentalni resurs</a:t>
            </a:r>
            <a:r>
              <a:rPr lang="vi-VN" sz="1900" b="1" i="1" dirty="0" smtClean="0">
                <a:solidFill>
                  <a:schemeClr val="tx1"/>
                </a:solidFill>
                <a:latin typeface="Times New Roman" pitchFamily="18" charset="0"/>
                <a:cs typeface="Times New Roman" pitchFamily="18" charset="0"/>
              </a:rPr>
              <a:t> </a:t>
            </a:r>
            <a:r>
              <a:rPr lang="vi-VN" sz="1900" dirty="0" smtClean="0">
                <a:solidFill>
                  <a:schemeClr val="tx1"/>
                </a:solidFill>
                <a:latin typeface="Times New Roman" pitchFamily="18" charset="0"/>
                <a:cs typeface="Times New Roman" pitchFamily="18" charset="0"/>
              </a:rPr>
              <a:t>jer svaka nacionalna ekonomija i njen dugoročni razvoj zavise isključivo od kvaliteta njenih ljudskih resursa.</a:t>
            </a:r>
            <a:endParaRPr lang="sr-Latn-RS" sz="1900" dirty="0" smtClean="0">
              <a:solidFill>
                <a:schemeClr val="tx1"/>
              </a:solidFill>
              <a:latin typeface="Times New Roman" pitchFamily="18" charset="0"/>
              <a:cs typeface="Times New Roman" pitchFamily="18" charset="0"/>
            </a:endParaRPr>
          </a:p>
          <a:p>
            <a:pPr algn="just">
              <a:buNone/>
            </a:pPr>
            <a:r>
              <a:rPr lang="sr-Latn-RS" sz="1900" dirty="0" smtClean="0">
                <a:solidFill>
                  <a:schemeClr val="tx1"/>
                </a:solidFill>
                <a:latin typeface="Times New Roman" pitchFamily="18" charset="0"/>
                <a:cs typeface="Times New Roman" pitchFamily="18" charset="0"/>
              </a:rPr>
              <a:t>    * </a:t>
            </a:r>
            <a:r>
              <a:rPr lang="en-US" sz="1900" dirty="0" err="1" smtClean="0">
                <a:solidFill>
                  <a:schemeClr val="tx1"/>
                </a:solidFill>
                <a:latin typeface="Times New Roman" pitchFamily="18" charset="0"/>
                <a:cs typeface="Times New Roman" pitchFamily="18" charset="0"/>
              </a:rPr>
              <a:t>Države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koje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su</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ranije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od</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drugih</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spoznale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značaj</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znanja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i</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proglasile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znanje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strateški</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resurs</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kreirajući</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ekonomije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bazirane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na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znanju</a:t>
            </a:r>
            <a:r>
              <a:rPr lang="en-US" sz="1900" dirty="0" smtClean="0">
                <a:solidFill>
                  <a:schemeClr val="tx1"/>
                </a:solidFill>
                <a:latin typeface="Times New Roman" pitchFamily="18" charset="0"/>
                <a:cs typeface="Times New Roman" pitchFamily="18" charset="0"/>
              </a:rPr>
              <a:t>“, </a:t>
            </a:r>
            <a:r>
              <a:rPr lang="en-US" sz="1900" b="1" i="1" u="sng" dirty="0" err="1" smtClean="0">
                <a:solidFill>
                  <a:schemeClr val="tx1"/>
                </a:solidFill>
                <a:latin typeface="Times New Roman" pitchFamily="18" charset="0"/>
                <a:cs typeface="Times New Roman" pitchFamily="18" charset="0"/>
              </a:rPr>
              <a:t>ostvarile</a:t>
            </a:r>
            <a:r>
              <a:rPr lang="en-US" sz="1900" b="1" i="1" u="sng" dirty="0" smtClean="0">
                <a:solidFill>
                  <a:schemeClr val="tx1"/>
                </a:solidFill>
                <a:latin typeface="Times New Roman" pitchFamily="18" charset="0"/>
                <a:cs typeface="Times New Roman" pitchFamily="18" charset="0"/>
              </a:rPr>
              <a:t> </a:t>
            </a:r>
            <a:r>
              <a:rPr lang="en-US" sz="1900" b="1" i="1" u="sng" dirty="0" err="1" smtClean="0">
                <a:solidFill>
                  <a:schemeClr val="tx1"/>
                </a:solidFill>
                <a:latin typeface="Times New Roman" pitchFamily="18" charset="0"/>
                <a:cs typeface="Times New Roman" pitchFamily="18" charset="0"/>
              </a:rPr>
              <a:t>su</a:t>
            </a:r>
            <a:r>
              <a:rPr lang="en-US" sz="1900" b="1" i="1" u="sng" dirty="0" smtClean="0">
                <a:solidFill>
                  <a:schemeClr val="tx1"/>
                </a:solidFill>
                <a:latin typeface="Times New Roman" pitchFamily="18" charset="0"/>
                <a:cs typeface="Times New Roman" pitchFamily="18" charset="0"/>
              </a:rPr>
              <a:t> </a:t>
            </a:r>
            <a:r>
              <a:rPr lang="en-US" sz="1900" b="1" i="1" u="sng" dirty="0" err="1" smtClean="0">
                <a:solidFill>
                  <a:schemeClr val="tx1"/>
                </a:solidFill>
                <a:latin typeface="Times New Roman" pitchFamily="18" charset="0"/>
                <a:cs typeface="Times New Roman" pitchFamily="18" charset="0"/>
              </a:rPr>
              <a:t>primat</a:t>
            </a:r>
            <a:r>
              <a:rPr lang="en-US" sz="1900" b="1" i="1" u="sng" dirty="0" smtClean="0">
                <a:solidFill>
                  <a:schemeClr val="tx1"/>
                </a:solidFill>
                <a:latin typeface="Times New Roman" pitchFamily="18" charset="0"/>
                <a:cs typeface="Times New Roman" pitchFamily="18" charset="0"/>
              </a:rPr>
              <a:t> </a:t>
            </a:r>
            <a:r>
              <a:rPr lang="en-US" sz="1900" b="1" i="1" u="sng" dirty="0" err="1" smtClean="0">
                <a:solidFill>
                  <a:schemeClr val="tx1"/>
                </a:solidFill>
                <a:latin typeface="Times New Roman" pitchFamily="18" charset="0"/>
                <a:cs typeface="Times New Roman" pitchFamily="18" charset="0"/>
              </a:rPr>
              <a:t>i</a:t>
            </a:r>
            <a:r>
              <a:rPr lang="en-US" sz="1900" b="1" i="1" u="sng" dirty="0" smtClean="0">
                <a:solidFill>
                  <a:schemeClr val="tx1"/>
                </a:solidFill>
                <a:latin typeface="Times New Roman" pitchFamily="18" charset="0"/>
                <a:cs typeface="Times New Roman" pitchFamily="18" charset="0"/>
              </a:rPr>
              <a:t> u </a:t>
            </a:r>
            <a:r>
              <a:rPr lang="en-US" sz="1900" b="1" i="1" u="sng" dirty="0" err="1" smtClean="0">
                <a:solidFill>
                  <a:schemeClr val="tx1"/>
                </a:solidFill>
                <a:latin typeface="Times New Roman" pitchFamily="18" charset="0"/>
                <a:cs typeface="Times New Roman" pitchFamily="18" charset="0"/>
              </a:rPr>
              <a:t>neoliberalnoj</a:t>
            </a:r>
            <a:r>
              <a:rPr lang="en-US" sz="1900" b="1" i="1" u="sng" dirty="0" smtClean="0">
                <a:solidFill>
                  <a:schemeClr val="tx1"/>
                </a:solidFill>
                <a:latin typeface="Times New Roman" pitchFamily="18" charset="0"/>
                <a:cs typeface="Times New Roman" pitchFamily="18" charset="0"/>
              </a:rPr>
              <a:t> </a:t>
            </a:r>
            <a:r>
              <a:rPr lang="en-US" sz="1900" b="1" i="1" u="sng" dirty="0" err="1" smtClean="0">
                <a:solidFill>
                  <a:schemeClr val="tx1"/>
                </a:solidFill>
                <a:latin typeface="Times New Roman" pitchFamily="18" charset="0"/>
                <a:cs typeface="Times New Roman" pitchFamily="18" charset="0"/>
              </a:rPr>
              <a:t>tržišnoj</a:t>
            </a:r>
            <a:r>
              <a:rPr lang="en-US" sz="1900" b="1" i="1" u="sng" dirty="0" smtClean="0">
                <a:solidFill>
                  <a:schemeClr val="tx1"/>
                </a:solidFill>
                <a:latin typeface="Times New Roman" pitchFamily="18" charset="0"/>
                <a:cs typeface="Times New Roman" pitchFamily="18" charset="0"/>
              </a:rPr>
              <a:t> </a:t>
            </a:r>
            <a:r>
              <a:rPr lang="en-US" sz="1900" b="1" i="1" u="sng" dirty="0" err="1" smtClean="0">
                <a:solidFill>
                  <a:schemeClr val="tx1"/>
                </a:solidFill>
                <a:latin typeface="Times New Roman" pitchFamily="18" charset="0"/>
                <a:cs typeface="Times New Roman" pitchFamily="18" charset="0"/>
              </a:rPr>
              <a:t>utakmici</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Najpoznatiji</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primeri</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inovativnih</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društava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su</a:t>
            </a:r>
            <a:r>
              <a:rPr lang="en-US" sz="1900" dirty="0" smtClean="0">
                <a:solidFill>
                  <a:schemeClr val="tx1"/>
                </a:solidFill>
                <a:latin typeface="Times New Roman" pitchFamily="18" charset="0"/>
                <a:cs typeface="Times New Roman" pitchFamily="18" charset="0"/>
              </a:rPr>
              <a:t> </a:t>
            </a:r>
            <a:r>
              <a:rPr lang="en-US" sz="1900" u="sng" dirty="0" smtClean="0">
                <a:solidFill>
                  <a:schemeClr val="tx1"/>
                </a:solidFill>
                <a:latin typeface="Times New Roman" pitchFamily="18" charset="0"/>
                <a:cs typeface="Times New Roman" pitchFamily="18" charset="0"/>
              </a:rPr>
              <a:t>SAD, Japan </a:t>
            </a:r>
            <a:r>
              <a:rPr lang="en-US" sz="1900" u="sng" dirty="0" err="1" smtClean="0">
                <a:solidFill>
                  <a:schemeClr val="tx1"/>
                </a:solidFill>
                <a:latin typeface="Times New Roman" pitchFamily="18" charset="0"/>
                <a:cs typeface="Times New Roman" pitchFamily="18" charset="0"/>
              </a:rPr>
              <a:t>i</a:t>
            </a:r>
            <a:r>
              <a:rPr lang="en-US" sz="1900" u="sng" dirty="0" smtClean="0">
                <a:solidFill>
                  <a:schemeClr val="tx1"/>
                </a:solidFill>
                <a:latin typeface="Times New Roman" pitchFamily="18" charset="0"/>
                <a:cs typeface="Times New Roman" pitchFamily="18" charset="0"/>
              </a:rPr>
              <a:t> </a:t>
            </a:r>
            <a:r>
              <a:rPr lang="en-US" sz="1900" u="sng" dirty="0" err="1" smtClean="0">
                <a:solidFill>
                  <a:schemeClr val="tx1"/>
                </a:solidFill>
                <a:latin typeface="Times New Roman" pitchFamily="18" charset="0"/>
                <a:cs typeface="Times New Roman" pitchFamily="18" charset="0"/>
              </a:rPr>
              <a:t>Velika</a:t>
            </a:r>
            <a:r>
              <a:rPr lang="en-US" sz="1900" u="sng" dirty="0" smtClean="0">
                <a:solidFill>
                  <a:schemeClr val="tx1"/>
                </a:solidFill>
                <a:latin typeface="Times New Roman" pitchFamily="18" charset="0"/>
                <a:cs typeface="Times New Roman" pitchFamily="18" charset="0"/>
              </a:rPr>
              <a:t> B</a:t>
            </a:r>
            <a:r>
              <a:rPr lang="sr-Latn-RS" sz="1900" u="sng" smtClean="0">
                <a:solidFill>
                  <a:schemeClr val="tx1"/>
                </a:solidFill>
                <a:latin typeface="Times New Roman" pitchFamily="18" charset="0"/>
                <a:cs typeface="Times New Roman" pitchFamily="18" charset="0"/>
              </a:rPr>
              <a:t>r</a:t>
            </a:r>
            <a:r>
              <a:rPr lang="en-US" sz="1900" u="sng" smtClean="0">
                <a:solidFill>
                  <a:schemeClr val="tx1"/>
                </a:solidFill>
                <a:latin typeface="Times New Roman" pitchFamily="18" charset="0"/>
                <a:cs typeface="Times New Roman" pitchFamily="18" charset="0"/>
              </a:rPr>
              <a:t>itanija</a:t>
            </a:r>
            <a:r>
              <a:rPr lang="en-US" sz="1900" dirty="0" smtClean="0">
                <a:solidFill>
                  <a:schemeClr val="tx1"/>
                </a:solidFill>
                <a:latin typeface="Times New Roman" pitchFamily="18" charset="0"/>
                <a:cs typeface="Times New Roman" pitchFamily="18" charset="0"/>
              </a:rPr>
              <a:t>, a </a:t>
            </a:r>
            <a:r>
              <a:rPr lang="en-US" sz="1900" dirty="0" err="1" smtClean="0">
                <a:solidFill>
                  <a:schemeClr val="tx1"/>
                </a:solidFill>
                <a:latin typeface="Times New Roman" pitchFamily="18" charset="0"/>
                <a:cs typeface="Times New Roman" pitchFamily="18" charset="0"/>
              </a:rPr>
              <a:t>sve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više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kom</a:t>
            </a:r>
            <a:r>
              <a:rPr lang="vi-VN" sz="1900" dirty="0" smtClean="0">
                <a:solidFill>
                  <a:schemeClr val="tx1"/>
                </a:solidFill>
                <a:latin typeface="Times New Roman" pitchFamily="18" charset="0"/>
                <a:cs typeface="Times New Roman" pitchFamily="18" charset="0"/>
              </a:rPr>
              <a:t>panija koje posluju globalno ističu značaj intelektualnog kapitala.</a:t>
            </a:r>
            <a:r>
              <a:rPr lang="sr-Latn-RS" sz="1900" dirty="0" smtClean="0">
                <a:solidFill>
                  <a:schemeClr val="tx1"/>
                </a:solidFill>
                <a:latin typeface="Times New Roman" pitchFamily="18" charset="0"/>
                <a:cs typeface="Times New Roman" pitchFamily="18" charset="0"/>
              </a:rPr>
              <a:t> </a:t>
            </a:r>
            <a:r>
              <a:rPr lang="vi-VN" sz="1900" dirty="0" smtClean="0">
                <a:solidFill>
                  <a:schemeClr val="tx1"/>
                </a:solidFill>
                <a:latin typeface="Times New Roman" pitchFamily="18" charset="0"/>
                <a:cs typeface="Times New Roman" pitchFamily="18" charset="0"/>
              </a:rPr>
              <a:t>U razvijenim društvima </a:t>
            </a:r>
            <a:r>
              <a:rPr lang="vi-VN" sz="1900" b="1" i="1" u="sng" dirty="0" smtClean="0">
                <a:solidFill>
                  <a:schemeClr val="tx1"/>
                </a:solidFill>
                <a:latin typeface="Times New Roman" pitchFamily="18" charset="0"/>
                <a:cs typeface="Times New Roman" pitchFamily="18" charset="0"/>
              </a:rPr>
              <a:t>glavni razvojni resurs je ljudski kapital</a:t>
            </a:r>
            <a:r>
              <a:rPr lang="vi-VN" sz="1900" dirty="0" smtClean="0">
                <a:solidFill>
                  <a:schemeClr val="tx1"/>
                </a:solidFill>
                <a:latin typeface="Times New Roman" pitchFamily="18" charset="0"/>
                <a:cs typeface="Times New Roman" pitchFamily="18" charset="0"/>
              </a:rPr>
              <a:t>, a njegov kvalitet bitno određuje obrazovanje, posebno visoko obrazovanje. </a:t>
            </a:r>
            <a:r>
              <a:rPr lang="vi-VN" sz="1900" b="1" dirty="0" smtClean="0">
                <a:solidFill>
                  <a:schemeClr val="tx1"/>
                </a:solidFill>
                <a:latin typeface="Times New Roman" pitchFamily="18" charset="0"/>
                <a:cs typeface="Times New Roman" pitchFamily="18" charset="0"/>
              </a:rPr>
              <a:t>Zbog toga sve razvijene zemlje obrazovanje i razvoj ljudskih resursa proglašavaju za nacionalni prioritet</a:t>
            </a:r>
            <a:r>
              <a:rPr lang="vi-VN" sz="1900" dirty="0" smtClean="0">
                <a:solidFill>
                  <a:schemeClr val="tx1"/>
                </a:solidFill>
                <a:latin typeface="Times New Roman" pitchFamily="18" charset="0"/>
                <a:cs typeface="Times New Roman" pitchFamily="18" charset="0"/>
              </a:rPr>
              <a:t>, te primenjuju one strategije razvoja obrazovanja i obuke koje najviše doprinose privrednom, socijalnom i kultur</a:t>
            </a:r>
            <a:r>
              <a:rPr lang="sr-Latn-RS" sz="1900" dirty="0" smtClean="0">
                <a:solidFill>
                  <a:schemeClr val="tx1"/>
                </a:solidFill>
                <a:latin typeface="Times New Roman" pitchFamily="18" charset="0"/>
                <a:cs typeface="Times New Roman" pitchFamily="18" charset="0"/>
              </a:rPr>
              <a:t>n</a:t>
            </a:r>
            <a:r>
              <a:rPr lang="vi-VN" sz="1900" dirty="0" smtClean="0">
                <a:solidFill>
                  <a:schemeClr val="tx1"/>
                </a:solidFill>
                <a:latin typeface="Times New Roman" pitchFamily="18" charset="0"/>
                <a:cs typeface="Times New Roman" pitchFamily="18" charset="0"/>
              </a:rPr>
              <a:t>om razvoju društva</a:t>
            </a:r>
            <a:r>
              <a:rPr lang="sr-Latn-RS" sz="1900" dirty="0" smtClean="0">
                <a:solidFill>
                  <a:schemeClr val="tx1"/>
                </a:solidFill>
                <a:latin typeface="Times New Roman" pitchFamily="18" charset="0"/>
                <a:cs typeface="Times New Roman" pitchFamily="18" charset="0"/>
              </a:rPr>
              <a:t>,</a:t>
            </a:r>
            <a:r>
              <a:rPr lang="vi-VN" sz="1900" dirty="0" smtClean="0">
                <a:solidFill>
                  <a:schemeClr val="tx1"/>
                </a:solidFill>
                <a:latin typeface="Times New Roman" pitchFamily="18" charset="0"/>
                <a:cs typeface="Times New Roman" pitchFamily="18" charset="0"/>
              </a:rPr>
              <a:t> kao i ličnom razvoju njegovih članova</a:t>
            </a:r>
            <a:r>
              <a:rPr lang="sr-Latn-RS" sz="1900" dirty="0" smtClean="0">
                <a:solidFill>
                  <a:schemeClr val="tx1"/>
                </a:solidFill>
                <a:latin typeface="Times New Roman" pitchFamily="18" charset="0"/>
                <a:cs typeface="Times New Roman" pitchFamily="18" charset="0"/>
              </a:rPr>
              <a:t>.</a:t>
            </a:r>
          </a:p>
          <a:p>
            <a:pPr algn="just">
              <a:buNone/>
            </a:pPr>
            <a:r>
              <a:rPr lang="sr-Latn-RS" sz="1900" dirty="0" smtClean="0">
                <a:solidFill>
                  <a:schemeClr val="tx1"/>
                </a:solidFill>
                <a:latin typeface="Times New Roman" pitchFamily="18" charset="0"/>
                <a:cs typeface="Times New Roman" pitchFamily="18" charset="0"/>
              </a:rPr>
              <a:t>    * D</a:t>
            </a:r>
            <a:r>
              <a:rPr lang="vi-VN" sz="1900" dirty="0" smtClean="0">
                <a:solidFill>
                  <a:schemeClr val="tx1"/>
                </a:solidFill>
                <a:latin typeface="Times New Roman" pitchFamily="18" charset="0"/>
                <a:cs typeface="Times New Roman" pitchFamily="18" charset="0"/>
              </a:rPr>
              <a:t>ržave koje </a:t>
            </a:r>
            <a:r>
              <a:rPr lang="vi-VN" sz="1900" u="sng" dirty="0" smtClean="0">
                <a:solidFill>
                  <a:schemeClr val="tx1"/>
                </a:solidFill>
                <a:latin typeface="Times New Roman" pitchFamily="18" charset="0"/>
                <a:cs typeface="Times New Roman" pitchFamily="18" charset="0"/>
              </a:rPr>
              <a:t>ne razvijaju</a:t>
            </a:r>
            <a:r>
              <a:rPr lang="vi-VN" sz="1900" dirty="0" smtClean="0">
                <a:solidFill>
                  <a:schemeClr val="tx1"/>
                </a:solidFill>
                <a:latin typeface="Times New Roman" pitchFamily="18" charset="0"/>
                <a:cs typeface="Times New Roman" pitchFamily="18" charset="0"/>
              </a:rPr>
              <a:t> obrazovni sektor neminovno su osuđene na </a:t>
            </a:r>
            <a:r>
              <a:rPr lang="vi-VN" sz="1900" b="1" i="1" u="sng" dirty="0" smtClean="0">
                <a:solidFill>
                  <a:schemeClr val="tx1"/>
                </a:solidFill>
                <a:latin typeface="Times New Roman" pitchFamily="18" charset="0"/>
                <a:cs typeface="Times New Roman" pitchFamily="18" charset="0"/>
              </a:rPr>
              <a:t>ekonomsku stagnaciju, čak i degradaciju, a time i na pad životnog standarda.</a:t>
            </a:r>
            <a:r>
              <a:rPr lang="vi-VN" sz="1900" dirty="0" smtClean="0">
                <a:solidFill>
                  <a:schemeClr val="tx1"/>
                </a:solidFill>
                <a:latin typeface="Times New Roman" pitchFamily="18" charset="0"/>
                <a:cs typeface="Times New Roman" pitchFamily="18" charset="0"/>
              </a:rPr>
              <a:t> </a:t>
            </a:r>
            <a:r>
              <a:rPr lang="sr-Latn-RS" sz="1900" dirty="0" smtClean="0">
                <a:solidFill>
                  <a:schemeClr val="tx1"/>
                </a:solidFill>
                <a:latin typeface="Times New Roman" pitchFamily="18" charset="0"/>
                <a:cs typeface="Times New Roman" pitchFamily="18" charset="0"/>
              </a:rPr>
              <a:t> </a:t>
            </a:r>
            <a:r>
              <a:rPr lang="sr-Latn-RS" sz="1900" u="sng" dirty="0" smtClean="0">
                <a:solidFill>
                  <a:schemeClr val="tx1"/>
                </a:solidFill>
                <a:latin typeface="Times New Roman" pitchFamily="18" charset="0"/>
                <a:cs typeface="Times New Roman" pitchFamily="18" charset="0"/>
              </a:rPr>
              <a:t>Na primer</a:t>
            </a:r>
            <a:r>
              <a:rPr lang="sr-Latn-RS" sz="1900" dirty="0" smtClean="0">
                <a:solidFill>
                  <a:schemeClr val="tx1"/>
                </a:solidFill>
                <a:latin typeface="Times New Roman" pitchFamily="18" charset="0"/>
                <a:cs typeface="Times New Roman" pitchFamily="18" charset="0"/>
              </a:rPr>
              <a:t>, p</a:t>
            </a:r>
            <a:r>
              <a:rPr lang="en-US" sz="1900" dirty="0" err="1" smtClean="0">
                <a:solidFill>
                  <a:schemeClr val="tx1"/>
                </a:solidFill>
                <a:latin typeface="Times New Roman" pitchFamily="18" charset="0"/>
                <a:cs typeface="Times New Roman" pitchFamily="18" charset="0"/>
              </a:rPr>
              <a:t>rocenjuje</a:t>
            </a:r>
            <a:r>
              <a:rPr lang="en-US" sz="1900" dirty="0" smtClean="0">
                <a:solidFill>
                  <a:schemeClr val="tx1"/>
                </a:solidFill>
                <a:latin typeface="Times New Roman" pitchFamily="18" charset="0"/>
                <a:cs typeface="Times New Roman" pitchFamily="18" charset="0"/>
              </a:rPr>
              <a:t> se </a:t>
            </a:r>
            <a:r>
              <a:rPr lang="en-US" sz="1900" dirty="0" err="1" smtClean="0">
                <a:solidFill>
                  <a:schemeClr val="tx1"/>
                </a:solidFill>
                <a:latin typeface="Times New Roman" pitchFamily="18" charset="0"/>
                <a:cs typeface="Times New Roman" pitchFamily="18" charset="0"/>
              </a:rPr>
              <a:t>da</a:t>
            </a:r>
            <a:r>
              <a:rPr lang="en-US" sz="1900" dirty="0" smtClean="0">
                <a:solidFill>
                  <a:schemeClr val="tx1"/>
                </a:solidFill>
                <a:latin typeface="Times New Roman" pitchFamily="18" charset="0"/>
                <a:cs typeface="Times New Roman" pitchFamily="18" charset="0"/>
              </a:rPr>
              <a:t> bi </a:t>
            </a:r>
            <a:r>
              <a:rPr lang="en-US" sz="1900" dirty="0" err="1" smtClean="0">
                <a:solidFill>
                  <a:schemeClr val="tx1"/>
                </a:solidFill>
                <a:latin typeface="Times New Roman" pitchFamily="18" charset="0"/>
                <a:cs typeface="Times New Roman" pitchFamily="18" charset="0"/>
              </a:rPr>
              <a:t>dodatna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godina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prosečnog</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školovanja</a:t>
            </a:r>
            <a:r>
              <a:rPr lang="en-US" sz="1900" dirty="0" smtClean="0">
                <a:solidFill>
                  <a:schemeClr val="tx1"/>
                </a:solidFill>
                <a:latin typeface="Times New Roman" pitchFamily="18" charset="0"/>
                <a:cs typeface="Times New Roman" pitchFamily="18" charset="0"/>
              </a:rPr>
              <a:t> u </a:t>
            </a:r>
            <a:r>
              <a:rPr lang="en-US" sz="1900" dirty="0" err="1" smtClean="0">
                <a:solidFill>
                  <a:schemeClr val="tx1"/>
                </a:solidFill>
                <a:latin typeface="Times New Roman" pitchFamily="18" charset="0"/>
                <a:cs typeface="Times New Roman" pitchFamily="18" charset="0"/>
              </a:rPr>
              <a:t>razvijenim</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zemljama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Evrope</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odmah</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dovela</a:t>
            </a:r>
            <a:r>
              <a:rPr lang="en-US" sz="1900" dirty="0" smtClean="0">
                <a:solidFill>
                  <a:schemeClr val="tx1"/>
                </a:solidFill>
                <a:latin typeface="Times New Roman" pitchFamily="18" charset="0"/>
                <a:cs typeface="Times New Roman" pitchFamily="18" charset="0"/>
              </a:rPr>
              <a:t> do </a:t>
            </a:r>
            <a:r>
              <a:rPr lang="en-US" sz="1900" dirty="0" err="1" smtClean="0">
                <a:solidFill>
                  <a:schemeClr val="tx1"/>
                </a:solidFill>
                <a:latin typeface="Times New Roman" pitchFamily="18" charset="0"/>
                <a:cs typeface="Times New Roman" pitchFamily="18" charset="0"/>
              </a:rPr>
              <a:t>povećanja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privrednog</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rasta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oko</a:t>
            </a:r>
            <a:r>
              <a:rPr lang="en-US" sz="1900" dirty="0" smtClean="0">
                <a:solidFill>
                  <a:schemeClr val="tx1"/>
                </a:solidFill>
                <a:latin typeface="Times New Roman" pitchFamily="18" charset="0"/>
                <a:cs typeface="Times New Roman" pitchFamily="18" charset="0"/>
              </a:rPr>
              <a:t> 5% </a:t>
            </a:r>
            <a:r>
              <a:rPr lang="en-US" sz="1900" dirty="0" err="1" smtClean="0">
                <a:solidFill>
                  <a:schemeClr val="tx1"/>
                </a:solidFill>
                <a:latin typeface="Times New Roman" pitchFamily="18" charset="0"/>
                <a:cs typeface="Times New Roman" pitchFamily="18" charset="0"/>
              </a:rPr>
              <a:t>te</a:t>
            </a:r>
            <a:r>
              <a:rPr lang="en-US" sz="1900" dirty="0" smtClean="0">
                <a:solidFill>
                  <a:schemeClr val="tx1"/>
                </a:solidFill>
                <a:latin typeface="Times New Roman" pitchFamily="18" charset="0"/>
                <a:cs typeface="Times New Roman" pitchFamily="18" charset="0"/>
              </a:rPr>
              <a:t> do </a:t>
            </a:r>
            <a:r>
              <a:rPr lang="en-US" sz="1900" dirty="0" err="1" smtClean="0">
                <a:solidFill>
                  <a:schemeClr val="tx1"/>
                </a:solidFill>
                <a:latin typeface="Times New Roman" pitchFamily="18" charset="0"/>
                <a:cs typeface="Times New Roman" pitchFamily="18" charset="0"/>
              </a:rPr>
              <a:t>dugoročnog</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povećanja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rasta</a:t>
            </a:r>
            <a:r>
              <a:rPr lang="en-US" sz="1900" dirty="0" smtClean="0">
                <a:solidFill>
                  <a:schemeClr val="tx1"/>
                </a:solidFill>
                <a:latin typeface="Times New Roman" pitchFamily="18" charset="0"/>
                <a:cs typeface="Times New Roman" pitchFamily="18" charset="0"/>
              </a:rPr>
              <a:t> </a:t>
            </a:r>
            <a:r>
              <a:rPr lang="en-US" sz="1900" dirty="0" err="1" smtClean="0">
                <a:solidFill>
                  <a:schemeClr val="tx1"/>
                </a:solidFill>
                <a:latin typeface="Times New Roman" pitchFamily="18" charset="0"/>
                <a:cs typeface="Times New Roman" pitchFamily="18" charset="0"/>
              </a:rPr>
              <a:t>za</a:t>
            </a:r>
            <a:r>
              <a:rPr lang="en-US" sz="1900" dirty="0" smtClean="0">
                <a:solidFill>
                  <a:schemeClr val="tx1"/>
                </a:solidFill>
                <a:latin typeface="Times New Roman" pitchFamily="18" charset="0"/>
                <a:cs typeface="Times New Roman" pitchFamily="18" charset="0"/>
              </a:rPr>
              <a:t> 2,5%. </a:t>
            </a:r>
            <a:endParaRPr lang="en-US" sz="1900" dirty="0">
              <a:solidFill>
                <a:schemeClr val="tx1"/>
              </a:solidFill>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686800" cy="6400800"/>
          </a:xfrm>
        </p:spPr>
        <p:txBody>
          <a:bodyPr>
            <a:normAutofit/>
          </a:bodyPr>
          <a:lstStyle/>
          <a:p>
            <a:pPr algn="ctr">
              <a:buNone/>
            </a:pPr>
            <a:r>
              <a:rPr lang="pl-PL" dirty="0" smtClean="0">
                <a:latin typeface="Footlight MT Light" pitchFamily="18" charset="0"/>
              </a:rPr>
              <a:t>   </a:t>
            </a:r>
            <a:r>
              <a:rPr lang="pl-PL" sz="2800" b="1" dirty="0" smtClean="0">
                <a:solidFill>
                  <a:schemeClr val="accent3"/>
                </a:solidFill>
                <a:latin typeface="Footlight MT Light" pitchFamily="18" charset="0"/>
              </a:rPr>
              <a:t>Empirijski podaci o visokom obrazovanju u uslovima globalizacije </a:t>
            </a:r>
          </a:p>
          <a:p>
            <a:pPr algn="just">
              <a:buNone/>
            </a:pPr>
            <a:r>
              <a:rPr lang="sr-Latn-RS" dirty="0" smtClean="0">
                <a:latin typeface="Footlight MT Light" pitchFamily="18" charset="0"/>
              </a:rPr>
              <a:t>    </a:t>
            </a:r>
            <a:r>
              <a:rPr lang="sr-Latn-R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Ono </a:t>
            </a:r>
            <a:r>
              <a:rPr lang="en-US" dirty="0" err="1" smtClean="0">
                <a:latin typeface="Times New Roman" pitchFamily="18" charset="0"/>
                <a:cs typeface="Times New Roman" pitchFamily="18" charset="0"/>
              </a:rPr>
              <a:t>što</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najčešće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ističe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pozitivan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efekat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globalizacije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jeste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ostvareni</a:t>
            </a:r>
            <a:r>
              <a:rPr lang="en-US" dirty="0" smtClean="0">
                <a:latin typeface="Times New Roman" pitchFamily="18" charset="0"/>
                <a:cs typeface="Times New Roman" pitchFamily="18" charset="0"/>
              </a:rPr>
              <a:t> profit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globalnom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nivou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pružanja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usluge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širom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sveta</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zaradi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izvoza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sr-Latn-R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u </a:t>
            </a:r>
            <a:r>
              <a:rPr lang="en-US" dirty="0" err="1" smtClean="0">
                <a:latin typeface="Times New Roman" pitchFamily="18" charset="0"/>
                <a:cs typeface="Times New Roman" pitchFamily="18" charset="0"/>
              </a:rPr>
              <a:t>svetu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prednjače</a:t>
            </a:r>
            <a:r>
              <a:rPr lang="en-US" dirty="0" smtClean="0">
                <a:latin typeface="Times New Roman" pitchFamily="18" charset="0"/>
                <a:cs typeface="Times New Roman" pitchFamily="18" charset="0"/>
              </a:rPr>
              <a:t> SAD. </a:t>
            </a:r>
            <a:endParaRPr lang="sr-Latn-RS" dirty="0" smtClean="0">
              <a:latin typeface="Times New Roman" pitchFamily="18" charset="0"/>
              <a:cs typeface="Times New Roman" pitchFamily="18" charset="0"/>
            </a:endParaRPr>
          </a:p>
          <a:p>
            <a:pPr algn="just">
              <a:buNone/>
            </a:pPr>
            <a:r>
              <a:rPr lang="sr-Latn-RS" dirty="0" smtClean="0">
                <a:latin typeface="Times New Roman" pitchFamily="18" charset="0"/>
                <a:cs typeface="Times New Roman" pitchFamily="18" charset="0"/>
              </a:rPr>
              <a:t>   - </a:t>
            </a:r>
            <a:r>
              <a:rPr lang="vi-VN" dirty="0" smtClean="0">
                <a:solidFill>
                  <a:schemeClr val="accent3"/>
                </a:solidFill>
                <a:latin typeface="Times New Roman" pitchFamily="18" charset="0"/>
                <a:cs typeface="Times New Roman" pitchFamily="18" charset="0"/>
              </a:rPr>
              <a:t>Postoje određeni empirijski podaci koji pokazuju kako i zemlje u</a:t>
            </a:r>
            <a:r>
              <a:rPr lang="sr-Latn-RS" dirty="0" smtClean="0">
                <a:solidFill>
                  <a:schemeClr val="accent3"/>
                </a:solidFill>
                <a:latin typeface="Times New Roman" pitchFamily="18" charset="0"/>
                <a:cs typeface="Times New Roman" pitchFamily="18" charset="0"/>
              </a:rPr>
              <a:t> </a:t>
            </a:r>
            <a:r>
              <a:rPr lang="vi-VN" dirty="0" smtClean="0">
                <a:solidFill>
                  <a:schemeClr val="accent3"/>
                </a:solidFill>
                <a:latin typeface="Times New Roman" pitchFamily="18" charset="0"/>
                <a:cs typeface="Times New Roman" pitchFamily="18" charset="0"/>
              </a:rPr>
              <a:t>razvoju prate trend globalizacije visokog obrazovanja. </a:t>
            </a:r>
            <a:r>
              <a:rPr lang="en-US" dirty="0" err="1" smtClean="0">
                <a:solidFill>
                  <a:schemeClr val="accent3"/>
                </a:solidFill>
                <a:latin typeface="Times New Roman" pitchFamily="18" charset="0"/>
                <a:cs typeface="Times New Roman" pitchFamily="18" charset="0"/>
              </a:rPr>
              <a:t>Manicas</a:t>
            </a:r>
            <a:r>
              <a:rPr lang="sr-Latn-RS" dirty="0" smtClean="0">
                <a:solidFill>
                  <a:schemeClr val="accent3"/>
                </a:solidFill>
                <a:latin typeface="Times New Roman" pitchFamily="18" charset="0"/>
                <a:cs typeface="Times New Roman" pitchFamily="18" charset="0"/>
              </a:rPr>
              <a:t> to</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pokazuje</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na</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primeru</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Kine</a:t>
            </a:r>
            <a:r>
              <a:rPr lang="sr-Latn-RS" dirty="0" smtClean="0">
                <a:solidFill>
                  <a:schemeClr val="accent3"/>
                </a:solidFill>
                <a:latin typeface="Times New Roman" pitchFamily="18" charset="0"/>
                <a:cs typeface="Times New Roman" pitchFamily="18" charset="0"/>
              </a:rPr>
              <a:t> </a:t>
            </a:r>
            <a:r>
              <a:rPr lang="en-US" dirty="0" smtClean="0">
                <a:solidFill>
                  <a:schemeClr val="accent3"/>
                </a:solidFill>
                <a:latin typeface="Times New Roman" pitchFamily="18" charset="0"/>
                <a:cs typeface="Times New Roman" pitchFamily="18" charset="0"/>
              </a:rPr>
              <a:t>u </a:t>
            </a:r>
            <a:r>
              <a:rPr lang="en-US" dirty="0" err="1" smtClean="0">
                <a:solidFill>
                  <a:schemeClr val="accent3"/>
                </a:solidFill>
                <a:latin typeface="Times New Roman" pitchFamily="18" charset="0"/>
                <a:cs typeface="Times New Roman" pitchFamily="18" charset="0"/>
              </a:rPr>
              <a:t>kojoj</a:t>
            </a:r>
            <a:r>
              <a:rPr lang="en-US" dirty="0" smtClean="0">
                <a:solidFill>
                  <a:schemeClr val="accent3"/>
                </a:solidFill>
                <a:latin typeface="Times New Roman" pitchFamily="18" charset="0"/>
                <a:cs typeface="Times New Roman" pitchFamily="18" charset="0"/>
              </a:rPr>
              <a:t> je </a:t>
            </a:r>
            <a:r>
              <a:rPr lang="en-US" dirty="0" err="1" smtClean="0">
                <a:solidFill>
                  <a:schemeClr val="accent3"/>
                </a:solidFill>
                <a:latin typeface="Times New Roman" pitchFamily="18" charset="0"/>
                <a:cs typeface="Times New Roman" pitchFamily="18" charset="0"/>
              </a:rPr>
              <a:t>od</a:t>
            </a:r>
            <a:r>
              <a:rPr lang="en-US" dirty="0" smtClean="0">
                <a:solidFill>
                  <a:schemeClr val="accent3"/>
                </a:solidFill>
                <a:latin typeface="Times New Roman" pitchFamily="18" charset="0"/>
                <a:cs typeface="Times New Roman" pitchFamily="18" charset="0"/>
              </a:rPr>
              <a:t> 1978–1994. </a:t>
            </a:r>
            <a:r>
              <a:rPr lang="en-US" dirty="0" err="1" smtClean="0">
                <a:solidFill>
                  <a:schemeClr val="accent3"/>
                </a:solidFill>
                <a:latin typeface="Times New Roman" pitchFamily="18" charset="0"/>
                <a:cs typeface="Times New Roman" pitchFamily="18" charset="0"/>
              </a:rPr>
              <a:t>godine</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broj</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institucija</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visokog</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obrazovanja</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porastao</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sa</a:t>
            </a:r>
            <a:r>
              <a:rPr lang="en-US" dirty="0" smtClean="0">
                <a:solidFill>
                  <a:schemeClr val="accent3"/>
                </a:solidFill>
                <a:latin typeface="Times New Roman" pitchFamily="18" charset="0"/>
                <a:cs typeface="Times New Roman" pitchFamily="18" charset="0"/>
              </a:rPr>
              <a:t> 598 </a:t>
            </a:r>
            <a:r>
              <a:rPr lang="en-US" dirty="0" err="1" smtClean="0">
                <a:solidFill>
                  <a:schemeClr val="accent3"/>
                </a:solidFill>
                <a:latin typeface="Times New Roman" pitchFamily="18" charset="0"/>
                <a:cs typeface="Times New Roman" pitchFamily="18" charset="0"/>
              </a:rPr>
              <a:t>na</a:t>
            </a:r>
            <a:r>
              <a:rPr lang="en-US" dirty="0" smtClean="0">
                <a:solidFill>
                  <a:schemeClr val="accent3"/>
                </a:solidFill>
                <a:latin typeface="Times New Roman" pitchFamily="18" charset="0"/>
                <a:cs typeface="Times New Roman" pitchFamily="18" charset="0"/>
              </a:rPr>
              <a:t> 1080. </a:t>
            </a:r>
            <a:endParaRPr lang="sr-Latn-RS" dirty="0" smtClean="0">
              <a:solidFill>
                <a:schemeClr val="accent3"/>
              </a:solidFill>
              <a:latin typeface="Times New Roman" pitchFamily="18" charset="0"/>
              <a:cs typeface="Times New Roman" pitchFamily="18" charset="0"/>
            </a:endParaRPr>
          </a:p>
          <a:p>
            <a:pPr algn="just">
              <a:buNone/>
            </a:pPr>
            <a:r>
              <a:rPr lang="sr-Latn-RS" dirty="0" smtClean="0">
                <a:latin typeface="Times New Roman" pitchFamily="18" charset="0"/>
                <a:cs typeface="Times New Roman" pitchFamily="18" charset="0"/>
              </a:rPr>
              <a:t>-  </a:t>
            </a:r>
            <a:r>
              <a:rPr lang="vi-VN" dirty="0" smtClean="0"/>
              <a:t>Iznesene podatke neki autori koriste kao argumente za kritiku da je globalizacija visokog obrazovanja proces koji ima više negativnih nego pozitivnih efekata. Međutim, postoje autori koji tvrde da je „neoliberalizam redefinisao granicu između javnog i privatnog, naglašavajući privatni sektor i reorijentišući visoko obrazovanje da postane odgovornije prema zahtevima tržišta</a:t>
            </a:r>
            <a:r>
              <a:rPr lang="sr-Latn-R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(Apple, 2000).</a:t>
            </a:r>
            <a:endParaRPr lang="sr-Latn-RS" dirty="0" smtClean="0">
              <a:latin typeface="Times New Roman" pitchFamily="18" charset="0"/>
              <a:cs typeface="Times New Roman" pitchFamily="18" charset="0"/>
            </a:endParaRPr>
          </a:p>
        </p:txBody>
      </p:sp>
    </p:spTree>
  </p:cSld>
  <p:clrMapOvr>
    <a:masterClrMapping/>
  </p:clrMapOvr>
  <p:transition>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05800" cy="6169152"/>
          </a:xfrm>
        </p:spPr>
        <p:txBody>
          <a:bodyPr>
            <a:normAutofit lnSpcReduction="10000"/>
          </a:bodyPr>
          <a:lstStyle/>
          <a:p>
            <a:pPr algn="just">
              <a:buFontTx/>
              <a:buChar char="-"/>
            </a:pPr>
            <a:r>
              <a:rPr lang="en-US" dirty="0" smtClean="0">
                <a:latin typeface="Times New Roman" pitchFamily="18" charset="0"/>
                <a:cs typeface="Times New Roman" pitchFamily="18" charset="0"/>
              </a:rPr>
              <a:t>U </a:t>
            </a:r>
            <a:r>
              <a:rPr lang="en-US" dirty="0" err="1" smtClean="0">
                <a:latin typeface="Times New Roman" pitchFamily="18" charset="0"/>
                <a:cs typeface="Times New Roman" pitchFamily="18" charset="0"/>
              </a:rPr>
              <a:t>korist</a:t>
            </a:r>
            <a:r>
              <a:rPr lang="en-US" dirty="0" smtClean="0">
                <a:latin typeface="Times New Roman" pitchFamily="18" charset="0"/>
                <a:cs typeface="Times New Roman" pitchFamily="18" charset="0"/>
              </a:rPr>
              <a:t> </a:t>
            </a:r>
            <a:r>
              <a:rPr lang="sr-Latn-RS" smtClean="0">
                <a:latin typeface="Times New Roman" pitchFamily="18" charset="0"/>
                <a:cs typeface="Times New Roman" pitchFamily="18" charset="0"/>
              </a:rPr>
              <a:t>ove </a:t>
            </a:r>
            <a:r>
              <a:rPr lang="en-US" smtClean="0">
                <a:latin typeface="Times New Roman" pitchFamily="18" charset="0"/>
                <a:cs typeface="Times New Roman" pitchFamily="18" charset="0"/>
              </a:rPr>
              <a:t>kritike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govore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podaci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mnogih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studija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koje</a:t>
            </a:r>
            <a:r>
              <a:rPr lang="en-US" dirty="0" smtClean="0">
                <a:latin typeface="Times New Roman" pitchFamily="18" charset="0"/>
                <a:cs typeface="Times New Roman" pitchFamily="18" charset="0"/>
              </a:rPr>
              <a:t> je </a:t>
            </a:r>
            <a:r>
              <a:rPr lang="en-US" dirty="0" err="1" smtClean="0">
                <a:latin typeface="Times New Roman" pitchFamily="18" charset="0"/>
                <a:cs typeface="Times New Roman" pitchFamily="18" charset="0"/>
              </a:rPr>
              <a:t>izradio</a:t>
            </a:r>
            <a:r>
              <a:rPr lang="en-US" dirty="0" smtClean="0">
                <a:latin typeface="Times New Roman" pitchFamily="18" charset="0"/>
                <a:cs typeface="Times New Roman" pitchFamily="18" charset="0"/>
              </a:rPr>
              <a:t> OECD, a </a:t>
            </a:r>
            <a:r>
              <a:rPr lang="en-US" dirty="0" err="1" smtClean="0">
                <a:latin typeface="Times New Roman" pitchFamily="18" charset="0"/>
                <a:cs typeface="Times New Roman" pitchFamily="18" charset="0"/>
              </a:rPr>
              <a:t>koji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pokazuju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je </a:t>
            </a:r>
            <a:r>
              <a:rPr lang="en-US" dirty="0" err="1" smtClean="0">
                <a:latin typeface="Times New Roman" pitchFamily="18" charset="0"/>
                <a:cs typeface="Times New Roman" pitchFamily="18" charset="0"/>
              </a:rPr>
              <a:t>globalizacija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doprinela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javno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finansiranje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poveća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nekoliko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procenata</a:t>
            </a:r>
            <a:r>
              <a:rPr lang="en-US" dirty="0" smtClean="0">
                <a:latin typeface="Times New Roman" pitchFamily="18" charset="0"/>
                <a:cs typeface="Times New Roman" pitchFamily="18" charset="0"/>
              </a:rPr>
              <a:t> u </a:t>
            </a:r>
            <a:r>
              <a:rPr lang="en-US" dirty="0" err="1" smtClean="0">
                <a:latin typeface="Times New Roman" pitchFamily="18" charset="0"/>
                <a:cs typeface="Times New Roman" pitchFamily="18" charset="0"/>
              </a:rPr>
              <a:t>periodu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a:t>
            </a:r>
            <a:r>
              <a:rPr lang="en-US" dirty="0" smtClean="0">
                <a:latin typeface="Times New Roman" pitchFamily="18" charset="0"/>
                <a:cs typeface="Times New Roman" pitchFamily="18" charset="0"/>
              </a:rPr>
              <a:t> 1960. do 2000.</a:t>
            </a:r>
            <a:r>
              <a:rPr lang="sr-Latn-RS" dirty="0" smtClean="0">
                <a:latin typeface="Times New Roman" pitchFamily="18" charset="0"/>
                <a:cs typeface="Times New Roman" pitchFamily="18" charset="0"/>
              </a:rPr>
              <a:t>god.</a:t>
            </a:r>
          </a:p>
          <a:p>
            <a:pPr algn="just">
              <a:buFontTx/>
              <a:buChar char="-"/>
            </a:pPr>
            <a:r>
              <a:rPr lang="sr-Latn-RS" dirty="0" err="1" smtClean="0">
                <a:solidFill>
                  <a:schemeClr val="accent3"/>
                </a:solidFill>
                <a:latin typeface="Times New Roman" pitchFamily="18" charset="0"/>
                <a:cs typeface="Times New Roman" pitchFamily="18" charset="0"/>
              </a:rPr>
              <a:t>G</a:t>
            </a:r>
            <a:r>
              <a:rPr lang="en-US" dirty="0" err="1" smtClean="0">
                <a:solidFill>
                  <a:schemeClr val="accent3"/>
                </a:solidFill>
                <a:latin typeface="Times New Roman" pitchFamily="18" charset="0"/>
                <a:cs typeface="Times New Roman" pitchFamily="18" charset="0"/>
              </a:rPr>
              <a:t>lobalizacija</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visokog</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obrazovanja</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doprinela</a:t>
            </a:r>
            <a:r>
              <a:rPr lang="en-US" dirty="0" smtClean="0">
                <a:solidFill>
                  <a:schemeClr val="accent3"/>
                </a:solidFill>
                <a:latin typeface="Times New Roman" pitchFamily="18" charset="0"/>
                <a:cs typeface="Times New Roman" pitchFamily="18" charset="0"/>
              </a:rPr>
              <a:t> je </a:t>
            </a:r>
            <a:r>
              <a:rPr lang="en-US" dirty="0" err="1" smtClean="0">
                <a:solidFill>
                  <a:schemeClr val="accent3"/>
                </a:solidFill>
                <a:latin typeface="Times New Roman" pitchFamily="18" charset="0"/>
                <a:cs typeface="Times New Roman" pitchFamily="18" charset="0"/>
              </a:rPr>
              <a:t>kreiranju</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svesti</a:t>
            </a:r>
            <a:r>
              <a:rPr lang="en-US" dirty="0" smtClean="0">
                <a:solidFill>
                  <a:schemeClr val="accent3"/>
                </a:solidFill>
                <a:latin typeface="Times New Roman" pitchFamily="18" charset="0"/>
                <a:cs typeface="Times New Roman" pitchFamily="18" charset="0"/>
              </a:rPr>
              <a:t> o </a:t>
            </a:r>
            <a:r>
              <a:rPr lang="en-US" dirty="0" err="1" smtClean="0">
                <a:solidFill>
                  <a:schemeClr val="accent3"/>
                </a:solidFill>
                <a:latin typeface="Times New Roman" pitchFamily="18" charset="0"/>
                <a:cs typeface="Times New Roman" pitchFamily="18" charset="0"/>
              </a:rPr>
              <a:t>dobiti</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od</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investiranja</a:t>
            </a:r>
            <a:r>
              <a:rPr lang="en-US" dirty="0" smtClean="0">
                <a:solidFill>
                  <a:schemeClr val="accent3"/>
                </a:solidFill>
                <a:latin typeface="Times New Roman" pitchFamily="18" charset="0"/>
                <a:cs typeface="Times New Roman" pitchFamily="18" charset="0"/>
              </a:rPr>
              <a:t> u </a:t>
            </a:r>
            <a:r>
              <a:rPr lang="en-US" dirty="0" err="1" smtClean="0">
                <a:solidFill>
                  <a:schemeClr val="accent3"/>
                </a:solidFill>
                <a:latin typeface="Times New Roman" pitchFamily="18" charset="0"/>
                <a:cs typeface="Times New Roman" pitchFamily="18" charset="0"/>
              </a:rPr>
              <a:t>obrazovanje</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posebno</a:t>
            </a:r>
            <a:r>
              <a:rPr lang="en-US" dirty="0" smtClean="0">
                <a:solidFill>
                  <a:schemeClr val="accent3"/>
                </a:solidFill>
                <a:latin typeface="Times New Roman" pitchFamily="18" charset="0"/>
                <a:cs typeface="Times New Roman" pitchFamily="18" charset="0"/>
              </a:rPr>
              <a:t> u </a:t>
            </a:r>
            <a:r>
              <a:rPr lang="en-US" dirty="0" err="1" smtClean="0">
                <a:solidFill>
                  <a:schemeClr val="accent3"/>
                </a:solidFill>
                <a:latin typeface="Times New Roman" pitchFamily="18" charset="0"/>
                <a:cs typeface="Times New Roman" pitchFamily="18" charset="0"/>
              </a:rPr>
              <a:t>tercijalno</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obrazovanje</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na</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nacionalnom</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i</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individualnom</a:t>
            </a:r>
            <a:r>
              <a:rPr lang="en-US" dirty="0" smtClean="0">
                <a:solidFill>
                  <a:schemeClr val="accent3"/>
                </a:solidFill>
                <a:latin typeface="Times New Roman" pitchFamily="18" charset="0"/>
                <a:cs typeface="Times New Roman" pitchFamily="18" charset="0"/>
              </a:rPr>
              <a:t> </a:t>
            </a:r>
            <a:r>
              <a:rPr lang="en-US" dirty="0" err="1" smtClean="0">
                <a:solidFill>
                  <a:schemeClr val="accent3"/>
                </a:solidFill>
                <a:latin typeface="Times New Roman" pitchFamily="18" charset="0"/>
                <a:cs typeface="Times New Roman" pitchFamily="18" charset="0"/>
              </a:rPr>
              <a:t>nivou</a:t>
            </a:r>
            <a:r>
              <a:rPr lang="sr-Latn-RS" dirty="0" smtClean="0">
                <a:solidFill>
                  <a:schemeClr val="accent3"/>
                </a:solidFill>
                <a:latin typeface="Times New Roman" pitchFamily="18" charset="0"/>
                <a:cs typeface="Times New Roman" pitchFamily="18" charset="0"/>
              </a:rPr>
              <a:t>.</a:t>
            </a:r>
          </a:p>
          <a:p>
            <a:pPr algn="just">
              <a:buFontTx/>
              <a:buChar char="-"/>
            </a:pPr>
            <a:r>
              <a:rPr lang="en-US" dirty="0" smtClean="0">
                <a:latin typeface="Times New Roman" pitchFamily="18" charset="0"/>
                <a:cs typeface="Times New Roman" pitchFamily="18" charset="0"/>
              </a:rPr>
              <a:t>U </a:t>
            </a:r>
            <a:r>
              <a:rPr lang="en-US" dirty="0" err="1" smtClean="0">
                <a:latin typeface="Times New Roman" pitchFamily="18" charset="0"/>
                <a:cs typeface="Times New Roman" pitchFamily="18" charset="0"/>
              </a:rPr>
              <a:t>mnogim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istraživanjima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zaključuje</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globalizacija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visokog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utiče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održavanje</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povećanje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klasnih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nejednakosti</a:t>
            </a:r>
            <a:r>
              <a:rPr lang="sr-Latn-R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čemu</a:t>
            </a:r>
            <a:r>
              <a:rPr lang="en-US" dirty="0" smtClean="0">
                <a:latin typeface="Times New Roman" pitchFamily="18" charset="0"/>
                <a:cs typeface="Times New Roman" pitchFamily="18" charset="0"/>
              </a:rPr>
              <a:t> se </a:t>
            </a:r>
            <a:r>
              <a:rPr lang="en-US" dirty="0" err="1" smtClean="0">
                <a:latin typeface="Times New Roman" pitchFamily="18" charset="0"/>
                <a:cs typeface="Times New Roman" pitchFamily="18" charset="0"/>
              </a:rPr>
              <a:t>kao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najćešći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agrument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uzima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polarizacija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a:t>
            </a:r>
            <a:r>
              <a:rPr lang="en-US" dirty="0" smtClean="0">
                <a:latin typeface="Times New Roman" pitchFamily="18" charset="0"/>
                <a:cs typeface="Times New Roman" pitchFamily="18" charset="0"/>
              </a:rPr>
              <a:t> one </a:t>
            </a:r>
            <a:r>
              <a:rPr lang="en-US" dirty="0" err="1" smtClean="0">
                <a:latin typeface="Times New Roman" pitchFamily="18" charset="0"/>
                <a:cs typeface="Times New Roman" pitchFamily="18" charset="0"/>
              </a:rPr>
              <a:t>koji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poseduju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finansijska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sredstva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one </a:t>
            </a:r>
            <a:r>
              <a:rPr lang="en-US" dirty="0" err="1" smtClean="0">
                <a:latin typeface="Times New Roman" pitchFamily="18" charset="0"/>
                <a:cs typeface="Times New Roman" pitchFamily="18" charset="0"/>
              </a:rPr>
              <a:t>koji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ih</a:t>
            </a:r>
            <a:r>
              <a:rPr lang="en-US" dirty="0" smtClean="0">
                <a:latin typeface="Times New Roman" pitchFamily="18" charset="0"/>
                <a:cs typeface="Times New Roman" pitchFamily="18" charset="0"/>
              </a:rPr>
              <a:t> ne </a:t>
            </a:r>
            <a:r>
              <a:rPr lang="en-US" dirty="0" err="1" smtClean="0">
                <a:latin typeface="Times New Roman" pitchFamily="18" charset="0"/>
                <a:cs typeface="Times New Roman" pitchFamily="18" charset="0"/>
              </a:rPr>
              <a:t>poseduju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ostvarivanja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tercijalnog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obrazovanja</a:t>
            </a:r>
            <a:r>
              <a:rPr lang="sr-Latn-RS" dirty="0" smtClean="0">
                <a:latin typeface="Times New Roman" pitchFamily="18" charset="0"/>
                <a:cs typeface="Times New Roman" pitchFamily="18" charset="0"/>
              </a:rPr>
              <a:t>.</a:t>
            </a:r>
          </a:p>
          <a:p>
            <a:pPr algn="just">
              <a:buFontTx/>
              <a:buChar char="-"/>
            </a:pPr>
            <a:r>
              <a:rPr lang="vi-VN" dirty="0" smtClean="0">
                <a:solidFill>
                  <a:schemeClr val="accent3"/>
                </a:solidFill>
                <a:latin typeface="Times New Roman" pitchFamily="18" charset="0"/>
                <a:cs typeface="Times New Roman" pitchFamily="18" charset="0"/>
              </a:rPr>
              <a:t>Globalizacija visokog obrazovanja uticala je i na povećanje mobilnosti studenata, profesora (predavača) i istraživača na globalnom nivou.</a:t>
            </a:r>
            <a:r>
              <a:rPr lang="sr-Latn-RS" dirty="0" smtClean="0">
                <a:solidFill>
                  <a:schemeClr val="accent3"/>
                </a:solidFill>
                <a:latin typeface="Times New Roman" pitchFamily="18" charset="0"/>
                <a:cs typeface="Times New Roman" pitchFamily="18" charset="0"/>
              </a:rPr>
              <a:t> P</a:t>
            </a:r>
            <a:r>
              <a:rPr lang="vi-VN" dirty="0" smtClean="0">
                <a:solidFill>
                  <a:schemeClr val="accent3"/>
                </a:solidFill>
                <a:latin typeface="Times New Roman" pitchFamily="18" charset="0"/>
                <a:cs typeface="Times New Roman" pitchFamily="18" charset="0"/>
              </a:rPr>
              <a:t>ojačana mobilnost dovodi do tzv. „odliva mozgova“, što za posledicu ima produbljivanje jaza između razvijenih i nerazvijenih zemalja. </a:t>
            </a:r>
            <a:endParaRPr lang="sr-Latn-RS" dirty="0" smtClean="0">
              <a:solidFill>
                <a:schemeClr val="accent3"/>
              </a:solidFill>
              <a:latin typeface="Times New Roman" pitchFamily="18" charset="0"/>
              <a:cs typeface="Times New Roman" pitchFamily="18" charset="0"/>
            </a:endParaRPr>
          </a:p>
          <a:p>
            <a:pPr algn="just">
              <a:buFontTx/>
              <a:buChar char="-"/>
            </a:pPr>
            <a:endParaRPr lang="sr-Latn-RS" dirty="0" smtClean="0">
              <a:latin typeface="Times New Roman" pitchFamily="18" charset="0"/>
              <a:cs typeface="Times New Roman" pitchFamily="18" charset="0"/>
            </a:endParaRPr>
          </a:p>
          <a:p>
            <a:pPr algn="just">
              <a:buFontTx/>
              <a:buChar char="-"/>
            </a:pPr>
            <a:endParaRPr lang="en-US" dirty="0">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696200" cy="762000"/>
          </a:xfrm>
        </p:spPr>
        <p:txBody>
          <a:bodyPr>
            <a:noAutofit/>
          </a:bodyPr>
          <a:lstStyle/>
          <a:p>
            <a:pPr algn="ctr"/>
            <a:r>
              <a:rPr lang="pl-PL" sz="2800" dirty="0" smtClean="0">
                <a:latin typeface="Times New Roman" pitchFamily="18" charset="0"/>
                <a:cs typeface="Times New Roman" pitchFamily="18" charset="0"/>
              </a:rPr>
              <a:t>Aktuelni teorijski pristupi odnosu globalizacije i visokog obrazovanja</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990600" y="1066800"/>
            <a:ext cx="7924800" cy="5486400"/>
          </a:xfrm>
        </p:spPr>
        <p:txBody>
          <a:bodyPr>
            <a:normAutofit lnSpcReduction="10000"/>
          </a:bodyPr>
          <a:lstStyle/>
          <a:p>
            <a:pPr algn="just"/>
            <a:r>
              <a:rPr lang="en-US" sz="2000" dirty="0" smtClean="0">
                <a:latin typeface="Times New Roman" pitchFamily="18" charset="0"/>
                <a:cs typeface="Times New Roman" pitchFamily="18" charset="0"/>
              </a:rPr>
              <a:t>U </a:t>
            </a:r>
            <a:r>
              <a:rPr lang="en-US" sz="2000" dirty="0" err="1" smtClean="0">
                <a:latin typeface="Times New Roman" pitchFamily="18" charset="0"/>
                <a:cs typeface="Times New Roman" pitchFamily="18" charset="0"/>
              </a:rPr>
              <a:t>kontekstu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razvoja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postoje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teoretičari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kvalifikuju</a:t>
            </a:r>
            <a:r>
              <a:rPr lang="en-US" sz="2000" dirty="0" smtClean="0">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kao</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proces</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koji</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produbljuje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postojeće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razlike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doprinosi</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nastavku</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trenda</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nejednake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raspodele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moći</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brojnim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negativnim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socijalnim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posledicama</a:t>
            </a:r>
            <a:r>
              <a:rPr lang="en-US" sz="2000" dirty="0" smtClean="0">
                <a:latin typeface="Times New Roman" pitchFamily="18" charset="0"/>
                <a:cs typeface="Times New Roman" pitchFamily="18" charset="0"/>
              </a:rPr>
              <a:t>. S </a:t>
            </a:r>
            <a:r>
              <a:rPr lang="en-US" sz="2000" dirty="0" err="1" smtClean="0">
                <a:latin typeface="Times New Roman" pitchFamily="18" charset="0"/>
                <a:cs typeface="Times New Roman" pitchFamily="18" charset="0"/>
              </a:rPr>
              <a:t>druge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strane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postoje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ističu</a:t>
            </a:r>
            <a:r>
              <a:rPr lang="en-US" sz="2000" dirty="0" smtClean="0">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pozitivne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efekte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globalizacije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razvoj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objašnjavajući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način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prevazilazi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postojeći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jaz</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znanju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pospešuje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razvoj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zaostalih</a:t>
            </a:r>
            <a:r>
              <a:rPr lang="en-US" sz="2000" dirty="0" smtClean="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Najveća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rasprava</a:t>
            </a:r>
            <a:r>
              <a:rPr lang="en-US" sz="2000" dirty="0" smtClean="0">
                <a:latin typeface="Times New Roman" pitchFamily="18" charset="0"/>
                <a:cs typeface="Times New Roman" pitchFamily="18" charset="0"/>
              </a:rPr>
              <a:t> o </a:t>
            </a:r>
            <a:r>
              <a:rPr lang="en-US" sz="2000" dirty="0" err="1" smtClean="0">
                <a:latin typeface="Times New Roman" pitchFamily="18" charset="0"/>
                <a:cs typeface="Times New Roman" pitchFamily="18" charset="0"/>
              </a:rPr>
              <a:t>globalizaciji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vodi</a:t>
            </a:r>
            <a:r>
              <a:rPr lang="en-US" sz="2000" dirty="0" smtClean="0">
                <a:latin typeface="Times New Roman" pitchFamily="18" charset="0"/>
                <a:cs typeface="Times New Roman" pitchFamily="18" charset="0"/>
              </a:rPr>
              <a:t> se u </a:t>
            </a:r>
            <a:r>
              <a:rPr lang="en-US" sz="2000" dirty="0" err="1" smtClean="0">
                <a:latin typeface="Times New Roman" pitchFamily="18" charset="0"/>
                <a:cs typeface="Times New Roman" pitchFamily="18" charset="0"/>
              </a:rPr>
              <a:t>okviru</a:t>
            </a:r>
            <a:r>
              <a:rPr lang="en-US" sz="2000" dirty="0" smtClean="0">
                <a:latin typeface="Times New Roman" pitchFamily="18" charset="0"/>
                <a:cs typeface="Times New Roman" pitchFamily="18" charset="0"/>
              </a:rPr>
              <a:t> GATS-a</a:t>
            </a:r>
            <a:r>
              <a:rPr lang="sr-Latn-RS" sz="2000" dirty="0" smtClean="0">
                <a:latin typeface="Times New Roman" pitchFamily="18" charset="0"/>
                <a:cs typeface="Times New Roman" pitchFamily="18" charset="0"/>
              </a:rPr>
              <a:t> (Opšti sporazum o trgovini uslugama), </a:t>
            </a:r>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tiče</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dva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osnovna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pristupa</a:t>
            </a:r>
            <a:r>
              <a:rPr lang="en-US" sz="2000" dirty="0" smtClean="0">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obrazovanje</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kao</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javno</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dobro</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sr-Latn-RS" sz="2000" b="1" i="1" dirty="0" smtClean="0">
                <a:solidFill>
                  <a:schemeClr val="accent5">
                    <a:lumMod val="40000"/>
                    <a:lumOff val="60000"/>
                  </a:schemeClr>
                </a:solidFill>
                <a:latin typeface="Times New Roman" pitchFamily="18" charset="0"/>
                <a:cs typeface="Times New Roman" pitchFamily="18" charset="0"/>
              </a:rPr>
              <a:t>obrazovanje</a:t>
            </a:r>
            <a:r>
              <a:rPr lang="sr-Latn-RS" sz="2000" dirty="0" smtClean="0">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kao</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tržišna</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kategorija</a:t>
            </a:r>
            <a:r>
              <a:rPr lang="en-US" sz="2000" dirty="0" smtClean="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Rasprave</a:t>
            </a:r>
            <a:r>
              <a:rPr lang="en-US" sz="2000" dirty="0" smtClean="0">
                <a:latin typeface="Times New Roman" pitchFamily="18" charset="0"/>
                <a:cs typeface="Times New Roman" pitchFamily="18" charset="0"/>
              </a:rPr>
              <a:t> o </a:t>
            </a:r>
            <a:r>
              <a:rPr lang="en-US" sz="2000" dirty="0" err="1" smtClean="0">
                <a:latin typeface="Times New Roman" pitchFamily="18" charset="0"/>
                <a:cs typeface="Times New Roman" pitchFamily="18" charset="0"/>
              </a:rPr>
              <a:t>ulozi</a:t>
            </a:r>
            <a:r>
              <a:rPr lang="en-US" sz="2000" dirty="0" smtClean="0">
                <a:latin typeface="Times New Roman" pitchFamily="18" charset="0"/>
                <a:cs typeface="Times New Roman" pitchFamily="18" charset="0"/>
              </a:rPr>
              <a:t> GATS-a u </a:t>
            </a:r>
            <a:r>
              <a:rPr lang="en-US" sz="2000" dirty="0" err="1" smtClean="0">
                <a:latin typeface="Times New Roman" pitchFamily="18" charset="0"/>
                <a:cs typeface="Times New Roman" pitchFamily="18" charset="0"/>
              </a:rPr>
              <a:t>regulisanju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sektora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prevashodno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vezane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samo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aspekte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kulturnog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imperijalizma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Reč</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o </a:t>
            </a:r>
            <a:r>
              <a:rPr lang="en-US" sz="2000" dirty="0" err="1" smtClean="0">
                <a:latin typeface="Times New Roman" pitchFamily="18" charset="0"/>
                <a:cs typeface="Times New Roman" pitchFamily="18" charset="0"/>
              </a:rPr>
              <a:t>ostalim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aspektima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komercijalizacije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sr-Latn-RS" sz="2000" dirty="0" smtClean="0">
                <a:latin typeface="Times New Roman" pitchFamily="18" charset="0"/>
                <a:cs typeface="Times New Roman" pitchFamily="18" charset="0"/>
              </a:rPr>
              <a:t>, kao što su pojedini </a:t>
            </a:r>
            <a:r>
              <a:rPr lang="en-US" sz="2000" dirty="0" err="1" smtClean="0">
                <a:latin typeface="Times New Roman" pitchFamily="18" charset="0"/>
                <a:cs typeface="Times New Roman" pitchFamily="18" charset="0"/>
              </a:rPr>
              <a:t>ekonomski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aspekt</a:t>
            </a:r>
            <a:r>
              <a:rPr lang="sr-Latn-RS" sz="2000" dirty="0" smtClean="0">
                <a:latin typeface="Times New Roman" pitchFamily="18" charset="0"/>
                <a:cs typeface="Times New Roman" pitchFamily="18" charset="0"/>
              </a:rPr>
              <a:t>i.</a:t>
            </a:r>
            <a:r>
              <a:rPr lang="en-US" sz="2000" dirty="0" smtClean="0"/>
              <a:t> </a:t>
            </a:r>
            <a:r>
              <a:rPr lang="sr-Latn-RS" sz="2000" dirty="0" err="1" smtClean="0">
                <a:latin typeface="Times New Roman" pitchFamily="18" charset="0"/>
                <a:cs typeface="Times New Roman" pitchFamily="18" charset="0"/>
              </a:rPr>
              <a:t>N</a:t>
            </a:r>
            <a:r>
              <a:rPr lang="en-US" sz="2000" dirty="0" err="1" smtClean="0">
                <a:latin typeface="Times New Roman" pitchFamily="18" charset="0"/>
                <a:cs typeface="Times New Roman" pitchFamily="18" charset="0"/>
              </a:rPr>
              <a:t>egativne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posledice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mogu</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naći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tzv</a:t>
            </a:r>
            <a:r>
              <a:rPr lang="en-US" sz="2000" dirty="0" smtClean="0">
                <a:latin typeface="Times New Roman" pitchFamily="18" charset="0"/>
                <a:cs typeface="Times New Roman" pitchFamily="18" charset="0"/>
              </a:rPr>
              <a:t>. </a:t>
            </a:r>
            <a:r>
              <a:rPr lang="en-US" sz="2000" b="1" i="1" dirty="0" smtClean="0">
                <a:solidFill>
                  <a:schemeClr val="accent5">
                    <a:lumMod val="40000"/>
                    <a:lumOff val="60000"/>
                  </a:schemeClr>
                </a:solidFill>
                <a:latin typeface="Times New Roman" pitchFamily="18" charset="0"/>
                <a:cs typeface="Times New Roman" pitchFamily="18" charset="0"/>
              </a:rPr>
              <a:t>„</a:t>
            </a:r>
            <a:r>
              <a:rPr lang="en-US" sz="2000" b="1" i="1" dirty="0" err="1" smtClean="0">
                <a:solidFill>
                  <a:schemeClr val="accent5">
                    <a:lumMod val="40000"/>
                    <a:lumOff val="60000"/>
                  </a:schemeClr>
                </a:solidFill>
                <a:latin typeface="Times New Roman" pitchFamily="18" charset="0"/>
                <a:cs typeface="Times New Roman" pitchFamily="18" charset="0"/>
              </a:rPr>
              <a:t>održavanju</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i</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povećavanju</a:t>
            </a:r>
            <a:r>
              <a:rPr lang="en-US" sz="2000" b="1" i="1" dirty="0" smtClean="0">
                <a:solidFill>
                  <a:schemeClr val="accent5">
                    <a:lumMod val="40000"/>
                    <a:lumOff val="60000"/>
                  </a:schemeClr>
                </a:solidFill>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nejednakosti</a:t>
            </a:r>
            <a:r>
              <a:rPr lang="en-US" sz="2000" b="1" i="1" smtClean="0">
                <a:solidFill>
                  <a:schemeClr val="accent5">
                    <a:lumMod val="40000"/>
                    <a:lumOff val="60000"/>
                  </a:schemeClr>
                </a:solidFill>
                <a:latin typeface="Times New Roman" pitchFamily="18" charset="0"/>
                <a:cs typeface="Times New Roman" pitchFamily="18" charset="0"/>
              </a:rPr>
              <a:t>“</a:t>
            </a:r>
            <a:r>
              <a:rPr lang="sr-Latn-RS" sz="200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Kritikuje se i </a:t>
            </a:r>
            <a:r>
              <a:rPr lang="es-ES" sz="2000" b="1" i="1" dirty="0" err="1" smtClean="0">
                <a:solidFill>
                  <a:schemeClr val="accent5">
                    <a:lumMod val="40000"/>
                    <a:lumOff val="60000"/>
                  </a:schemeClr>
                </a:solidFill>
                <a:latin typeface="Times New Roman" pitchFamily="18" charset="0"/>
                <a:cs typeface="Times New Roman" pitchFamily="18" charset="0"/>
              </a:rPr>
              <a:t>neoliberalni</a:t>
            </a:r>
            <a:r>
              <a:rPr lang="es-ES" sz="2000" b="1" i="1" dirty="0" smtClean="0">
                <a:solidFill>
                  <a:schemeClr val="accent5">
                    <a:lumMod val="40000"/>
                    <a:lumOff val="60000"/>
                  </a:schemeClr>
                </a:solidFill>
                <a:latin typeface="Times New Roman" pitchFamily="18" charset="0"/>
                <a:cs typeface="Times New Roman" pitchFamily="18" charset="0"/>
              </a:rPr>
              <a:t> </a:t>
            </a:r>
            <a:r>
              <a:rPr lang="es-ES" sz="2000" b="1" i="1" dirty="0" err="1" smtClean="0">
                <a:solidFill>
                  <a:schemeClr val="accent5">
                    <a:lumMod val="40000"/>
                    <a:lumOff val="60000"/>
                  </a:schemeClr>
                </a:solidFill>
                <a:latin typeface="Times New Roman" pitchFamily="18" charset="0"/>
                <a:cs typeface="Times New Roman" pitchFamily="18" charset="0"/>
              </a:rPr>
              <a:t>tip</a:t>
            </a:r>
            <a:r>
              <a:rPr lang="es-ES" sz="2000" b="1" i="1" dirty="0" smtClean="0">
                <a:solidFill>
                  <a:schemeClr val="accent5">
                    <a:lumMod val="40000"/>
                    <a:lumOff val="60000"/>
                  </a:schemeClr>
                </a:solidFill>
                <a:latin typeface="Times New Roman" pitchFamily="18" charset="0"/>
                <a:cs typeface="Times New Roman" pitchFamily="18" charset="0"/>
              </a:rPr>
              <a:t> </a:t>
            </a:r>
            <a:r>
              <a:rPr lang="es-ES" sz="2000" dirty="0" err="1" smtClean="0">
                <a:latin typeface="Times New Roman" pitchFamily="18" charset="0"/>
                <a:cs typeface="Times New Roman" pitchFamily="18" charset="0"/>
              </a:rPr>
              <a:t>globalizacije</a:t>
            </a:r>
            <a:r>
              <a:rPr lang="es-ES" sz="2000" dirty="0" smtClean="0">
                <a:latin typeface="Times New Roman" pitchFamily="18" charset="0"/>
                <a:cs typeface="Times New Roman" pitchFamily="18" charset="0"/>
              </a:rPr>
              <a:t> </a:t>
            </a:r>
            <a:r>
              <a:rPr lang="es-ES" sz="2000" dirty="0" err="1" smtClean="0">
                <a:latin typeface="Times New Roman" pitchFamily="18" charset="0"/>
                <a:cs typeface="Times New Roman" pitchFamily="18" charset="0"/>
              </a:rPr>
              <a:t>visokog</a:t>
            </a:r>
            <a:r>
              <a:rPr lang="es-ES" sz="2000" dirty="0" smtClean="0">
                <a:latin typeface="Times New Roman" pitchFamily="18" charset="0"/>
                <a:cs typeface="Times New Roman" pitchFamily="18" charset="0"/>
              </a:rPr>
              <a:t> </a:t>
            </a:r>
            <a:r>
              <a:rPr lang="es-ES" sz="2000" dirty="0" err="1" smtClean="0">
                <a:latin typeface="Times New Roman" pitchFamily="18" charset="0"/>
                <a:cs typeface="Times New Roman" pitchFamily="18" charset="0"/>
              </a:rPr>
              <a:t>obrazovanja</a:t>
            </a:r>
            <a:r>
              <a:rPr lang="sr-Latn-RS" sz="2000" dirty="0" smtClean="0">
                <a:latin typeface="Times New Roman" pitchFamily="18" charset="0"/>
                <a:cs typeface="Times New Roman" pitchFamily="18" charset="0"/>
              </a:rPr>
              <a:t>.</a:t>
            </a:r>
            <a:endParaRPr lang="en-US" sz="2000" b="1" i="1" dirty="0">
              <a:solidFill>
                <a:schemeClr val="accent5">
                  <a:lumMod val="40000"/>
                  <a:lumOff val="60000"/>
                </a:schemeClr>
              </a:solidFill>
              <a:latin typeface="Times New Roman" pitchFamily="18" charset="0"/>
              <a:cs typeface="Times New Roman" pitchFamily="18" charset="0"/>
            </a:endParaRPr>
          </a:p>
        </p:txBody>
      </p:sp>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219200" y="228600"/>
            <a:ext cx="7715250" cy="6400800"/>
          </a:xfrm>
        </p:spPr>
        <p:txBody>
          <a:bodyPr>
            <a:normAutofit/>
          </a:bodyPr>
          <a:lstStyle/>
          <a:p>
            <a:pPr algn="just"/>
            <a:r>
              <a:rPr lang="en-US" sz="2000" dirty="0" err="1" smtClean="0">
                <a:latin typeface="Times New Roman" pitchFamily="18" charset="0"/>
                <a:cs typeface="Times New Roman" pitchFamily="18" charset="0"/>
              </a:rPr>
              <a:t>Još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važan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aspekt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proizilazi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iz</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tzv</a:t>
            </a:r>
            <a:r>
              <a:rPr lang="en-US" sz="2000" dirty="0" smtClean="0">
                <a:latin typeface="Times New Roman" pitchFamily="18" charset="0"/>
                <a:cs typeface="Times New Roman" pitchFamily="18" charset="0"/>
              </a:rPr>
              <a:t>. </a:t>
            </a:r>
            <a:r>
              <a:rPr lang="en-US" sz="2000" b="1" i="1" dirty="0" err="1" smtClean="0">
                <a:solidFill>
                  <a:schemeClr val="accent5">
                    <a:lumMod val="40000"/>
                    <a:lumOff val="60000"/>
                  </a:schemeClr>
                </a:solidFill>
                <a:latin typeface="Times New Roman" pitchFamily="18" charset="0"/>
                <a:cs typeface="Times New Roman" pitchFamily="18" charset="0"/>
              </a:rPr>
              <a:t>korporativizacije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oblasti</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Naime, u praksi, globalizacija visokog obrazovanja dovela je do intenzivne „cirkulacije mozgova“, pri čemu su određene države iz straha od prezasićenosti fakulteta stranim studentima, a kompanije radi smanjenja troškova i povećanja isplativosti, pristupile tzv. „studiranju na daljinu“. </a:t>
            </a:r>
            <a:r>
              <a:rPr lang="en-US" sz="2000" dirty="0" err="1" smtClean="0">
                <a:latin typeface="Times New Roman" pitchFamily="18" charset="0"/>
                <a:cs typeface="Times New Roman" pitchFamily="18" charset="0"/>
              </a:rPr>
              <a:t>Rešenje</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našlo</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sve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većem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korišćenju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mogućnosti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virtuelnog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univerziteta</a:t>
            </a:r>
            <a:r>
              <a:rPr lang="en-US" sz="2000" dirty="0" smtClean="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Uz</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veću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mobilnost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studenata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obrazovnih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radnika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ekspanzija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možda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povećava</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globalni</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intelektualni</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kapital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ali</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svakako</a:t>
            </a:r>
            <a:r>
              <a:rPr lang="en-US" sz="2000"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smanjuje</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nacionalni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Pojedini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autori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ističu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značaj</a:t>
            </a:r>
            <a:r>
              <a:rPr lang="en-US" sz="2000"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privatizacije</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i</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specijalizacije</a:t>
            </a:r>
            <a:r>
              <a:rPr lang="en-US" sz="2000" dirty="0" smtClean="0">
                <a:latin typeface="Times New Roman" pitchFamily="18" charset="0"/>
                <a:cs typeface="Times New Roman" pitchFamily="18" charset="0"/>
              </a:rPr>
              <a:t>, do </a:t>
            </a:r>
            <a:r>
              <a:rPr lang="en-US" sz="2000" dirty="0" err="1" smtClean="0">
                <a:latin typeface="Times New Roman" pitchFamily="18" charset="0"/>
                <a:cs typeface="Times New Roman" pitchFamily="18" charset="0"/>
              </a:rPr>
              <a:t>kojih</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došlo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navodeći</a:t>
            </a:r>
            <a:r>
              <a:rPr lang="en-US" sz="2000" dirty="0" smtClean="0">
                <a:latin typeface="Times New Roman" pitchFamily="18" charset="0"/>
                <a:cs typeface="Times New Roman" pitchFamily="18" charset="0"/>
              </a:rPr>
              <a:t> primer </a:t>
            </a:r>
            <a:r>
              <a:rPr lang="en-US" sz="2000" dirty="0" err="1" smtClean="0">
                <a:latin typeface="Times New Roman" pitchFamily="18" charset="0"/>
                <a:cs typeface="Times New Roman" pitchFamily="18" charset="0"/>
              </a:rPr>
              <a:t>Kine</a:t>
            </a:r>
            <a:r>
              <a:rPr lang="en-US" sz="2000" dirty="0" smtClean="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pPr algn="just"/>
            <a:r>
              <a:rPr lang="en-US" sz="2000" smtClean="0">
                <a:latin typeface="Times New Roman" pitchFamily="18" charset="0"/>
                <a:cs typeface="Times New Roman" pitchFamily="18" charset="0"/>
              </a:rPr>
              <a:t>Teiichi</a:t>
            </a:r>
            <a:r>
              <a:rPr lang="en-US" sz="2000" dirty="0" smtClean="0">
                <a:latin typeface="Times New Roman" pitchFamily="18" charset="0"/>
                <a:cs typeface="Times New Roman" pitchFamily="18" charset="0"/>
              </a:rPr>
              <a:t> Sato</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opisuje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kao</a:t>
            </a:r>
            <a:r>
              <a:rPr lang="en-US" sz="2000"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generalno</a:t>
            </a:r>
            <a:r>
              <a:rPr lang="en-US" sz="2000" i="1" u="sng" dirty="0" smtClean="0">
                <a:latin typeface="Times New Roman" pitchFamily="18" charset="0"/>
                <a:cs typeface="Times New Roman" pitchFamily="18" charset="0"/>
              </a:rPr>
              <a:t> </a:t>
            </a:r>
            <a:r>
              <a:rPr lang="en-US" sz="2000" i="1" u="sng" dirty="0" err="1" smtClean="0">
                <a:latin typeface="Times New Roman" pitchFamily="18" charset="0"/>
                <a:cs typeface="Times New Roman" pitchFamily="18" charset="0"/>
              </a:rPr>
              <a:t>poželjnu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čim</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slaže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Bloom</a:t>
            </a:r>
            <a:r>
              <a:rPr lang="sr-Latn-RS" sz="2000" dirty="0" smtClean="0">
                <a:latin typeface="Times New Roman" pitchFamily="18" charset="0"/>
                <a:cs typeface="Times New Roman" pitchFamily="18" charset="0"/>
              </a:rPr>
              <a:t>.</a:t>
            </a:r>
            <a:r>
              <a:rPr lang="en-US" sz="2000" dirty="0" smtClean="0"/>
              <a:t> </a:t>
            </a:r>
            <a:r>
              <a:rPr lang="en-US" sz="2000" dirty="0" err="1" smtClean="0">
                <a:latin typeface="Times New Roman" pitchFamily="18" charset="0"/>
                <a:cs typeface="Times New Roman" pitchFamily="18" charset="0"/>
              </a:rPr>
              <a:t>Generalno</a:t>
            </a:r>
            <a:r>
              <a:rPr lang="sr-Latn-RS" sz="2000" dirty="0" smtClean="0">
                <a:latin typeface="Times New Roman" pitchFamily="18" charset="0"/>
                <a:cs typeface="Times New Roman" pitchFamily="18" charset="0"/>
              </a:rPr>
              <a:t>, taj deo </a:t>
            </a:r>
            <a:r>
              <a:rPr lang="en-US" sz="2000" dirty="0" err="1" smtClean="0">
                <a:latin typeface="Times New Roman" pitchFamily="18" charset="0"/>
                <a:cs typeface="Times New Roman" pitchFamily="18" charset="0"/>
              </a:rPr>
              <a:t>autora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koj</a:t>
            </a:r>
            <a:r>
              <a:rPr lang="sr-Latn-RS" sz="2000" dirty="0"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pripadaju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Teiichi</a:t>
            </a:r>
            <a:r>
              <a:rPr lang="en-US" sz="2000" dirty="0" smtClean="0">
                <a:latin typeface="Times New Roman" pitchFamily="18" charset="0"/>
                <a:cs typeface="Times New Roman" pitchFamily="18" charset="0"/>
              </a:rPr>
              <a:t> Sato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Bloom</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smatraju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pozitivnim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fenomenom</a:t>
            </a:r>
            <a:r>
              <a:rPr lang="en-US" sz="2000" dirty="0" smtClean="0">
                <a:latin typeface="Times New Roman" pitchFamily="18" charset="0"/>
                <a:cs typeface="Times New Roman" pitchFamily="18" charset="0"/>
              </a:rPr>
              <a:t>. Po </a:t>
            </a:r>
            <a:r>
              <a:rPr lang="en-US" sz="2000" dirty="0" err="1" smtClean="0">
                <a:latin typeface="Times New Roman" pitchFamily="18" charset="0"/>
                <a:cs typeface="Times New Roman" pitchFamily="18" charset="0"/>
              </a:rPr>
              <a:t>njihovom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mišljenju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proces</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pomaže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nacionalnim</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sistemima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visokog</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obrazovanja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razviju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efikasnije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programe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tako</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steknu</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mnoge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komparativne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prednosti</a:t>
            </a:r>
            <a:r>
              <a:rPr lang="en-US" sz="2000" b="1" dirty="0" smtClean="0">
                <a:latin typeface="Times New Roman" pitchFamily="18" charset="0"/>
                <a:cs typeface="Times New Roman" pitchFamily="18" charset="0"/>
              </a:rPr>
              <a:t>.</a:t>
            </a:r>
            <a:endParaRPr lang="sr-Latn-RS" sz="2000" b="1"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ransition>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77500" lnSpcReduction="20000"/>
          </a:bodyPr>
          <a:lstStyle/>
          <a:p>
            <a:pPr algn="ctr">
              <a:buNone/>
            </a:pPr>
            <a:r>
              <a:rPr lang="sr-Latn-RS" sz="4100" b="1" dirty="0" smtClean="0">
                <a:solidFill>
                  <a:schemeClr val="accent6">
                    <a:lumMod val="75000"/>
                  </a:schemeClr>
                </a:solidFill>
              </a:rPr>
              <a:t> </a:t>
            </a:r>
            <a:r>
              <a:rPr lang="sr-Latn-RS" sz="4100" b="1" dirty="0" smtClean="0">
                <a:solidFill>
                  <a:schemeClr val="accent6">
                    <a:lumMod val="75000"/>
                  </a:schemeClr>
                </a:solidFill>
                <a:latin typeface="Footlight MT Light" pitchFamily="18" charset="0"/>
              </a:rPr>
              <a:t>     </a:t>
            </a:r>
            <a:r>
              <a:rPr lang="sr-Latn-RS" sz="4100" b="1" u="sng" dirty="0" smtClean="0">
                <a:solidFill>
                  <a:schemeClr val="accent6">
                    <a:lumMod val="75000"/>
                  </a:schemeClr>
                </a:solidFill>
                <a:latin typeface="Footlight MT Light" pitchFamily="18" charset="0"/>
              </a:rPr>
              <a:t>ZAKLJUČAK</a:t>
            </a:r>
          </a:p>
          <a:p>
            <a:pPr algn="just">
              <a:buNone/>
            </a:pPr>
            <a:endParaRPr lang="sr-Latn-RS" dirty="0" smtClean="0">
              <a:latin typeface="Footlight MT Light" pitchFamily="18" charset="0"/>
            </a:endParaRPr>
          </a:p>
          <a:p>
            <a:pPr algn="just">
              <a:buNone/>
            </a:pPr>
            <a:r>
              <a:rPr lang="sr-Latn-RS" b="1" dirty="0" smtClean="0">
                <a:latin typeface="Footlight MT Light" pitchFamily="18" charset="0"/>
              </a:rPr>
              <a:t>    </a:t>
            </a:r>
            <a:r>
              <a:rPr lang="vi-VN" b="1" dirty="0" smtClean="0">
                <a:latin typeface="+mj-lt"/>
              </a:rPr>
              <a:t>Obrazovanje predstavlja</a:t>
            </a:r>
            <a:r>
              <a:rPr lang="sr-Latn-RS" b="1" dirty="0" smtClean="0">
                <a:latin typeface="+mj-lt"/>
              </a:rPr>
              <a:t> </a:t>
            </a:r>
            <a:r>
              <a:rPr lang="vi-VN" b="1" u="sng" dirty="0" smtClean="0">
                <a:latin typeface="+mj-lt"/>
              </a:rPr>
              <a:t>kolevku društva,</a:t>
            </a:r>
            <a:r>
              <a:rPr lang="sr-Latn-RS" b="1" u="sng" dirty="0" smtClean="0">
                <a:latin typeface="+mj-lt"/>
              </a:rPr>
              <a:t> </a:t>
            </a:r>
            <a:r>
              <a:rPr lang="vi-VN" b="1" u="sng" dirty="0" smtClean="0">
                <a:latin typeface="+mj-lt"/>
              </a:rPr>
              <a:t>riznicu znanja</a:t>
            </a:r>
            <a:r>
              <a:rPr lang="vi-VN" b="1" dirty="0" smtClean="0">
                <a:latin typeface="+mj-lt"/>
              </a:rPr>
              <a:t> koju treba stalno</a:t>
            </a:r>
            <a:r>
              <a:rPr lang="sr-Latn-RS" b="1" dirty="0" smtClean="0">
                <a:latin typeface="+mj-lt"/>
              </a:rPr>
              <a:t> </a:t>
            </a:r>
            <a:r>
              <a:rPr lang="vi-VN" b="1" dirty="0" smtClean="0">
                <a:latin typeface="+mj-lt"/>
              </a:rPr>
              <a:t>usavršavati i bogatiti novim saznanjima u sk</a:t>
            </a:r>
            <a:r>
              <a:rPr lang="sr-Latn-RS" b="1" dirty="0" smtClean="0">
                <a:latin typeface="+mj-lt"/>
              </a:rPr>
              <a:t>la</a:t>
            </a:r>
            <a:r>
              <a:rPr lang="vi-VN" b="1" dirty="0" smtClean="0">
                <a:latin typeface="+mj-lt"/>
              </a:rPr>
              <a:t>d</a:t>
            </a:r>
            <a:r>
              <a:rPr lang="sr-Latn-RS" b="1" dirty="0" smtClean="0">
                <a:latin typeface="+mj-lt"/>
              </a:rPr>
              <a:t>u</a:t>
            </a:r>
            <a:r>
              <a:rPr lang="vi-VN" b="1" dirty="0" smtClean="0">
                <a:latin typeface="+mj-lt"/>
              </a:rPr>
              <a:t> sa razvojnim potrebama savremenog</a:t>
            </a:r>
            <a:r>
              <a:rPr lang="sr-Latn-RS" b="1" dirty="0" smtClean="0">
                <a:latin typeface="+mj-lt"/>
              </a:rPr>
              <a:t> </a:t>
            </a:r>
            <a:r>
              <a:rPr lang="vi-VN" b="1" dirty="0" smtClean="0">
                <a:latin typeface="+mj-lt"/>
              </a:rPr>
              <a:t>društva.</a:t>
            </a:r>
          </a:p>
          <a:p>
            <a:pPr algn="just">
              <a:buNone/>
            </a:pPr>
            <a:r>
              <a:rPr lang="vi-VN" b="1" dirty="0" smtClean="0">
                <a:latin typeface="+mj-lt"/>
              </a:rPr>
              <a:t> </a:t>
            </a:r>
          </a:p>
          <a:p>
            <a:pPr algn="just">
              <a:buNone/>
            </a:pPr>
            <a:r>
              <a:rPr lang="sr-Latn-RS" b="1" dirty="0" smtClean="0">
                <a:latin typeface="+mj-lt"/>
              </a:rPr>
              <a:t>     </a:t>
            </a:r>
            <a:r>
              <a:rPr lang="vi-VN" b="1" u="sng" dirty="0" smtClean="0">
                <a:latin typeface="+mj-lt"/>
              </a:rPr>
              <a:t>Globalizacija</a:t>
            </a:r>
            <a:r>
              <a:rPr lang="vi-VN" b="1" dirty="0" smtClean="0">
                <a:latin typeface="+mj-lt"/>
              </a:rPr>
              <a:t>, kao najveći svetski fenomen koji se ogleda u megatrendovima</a:t>
            </a:r>
            <a:r>
              <a:rPr lang="sr-Latn-RS" b="1" dirty="0" smtClean="0">
                <a:latin typeface="+mj-lt"/>
              </a:rPr>
              <a:t>,</a:t>
            </a:r>
            <a:r>
              <a:rPr lang="vi-VN" b="1" dirty="0" smtClean="0">
                <a:latin typeface="+mj-lt"/>
              </a:rPr>
              <a:t> </a:t>
            </a:r>
            <a:r>
              <a:rPr lang="vi-VN" b="1" u="sng" dirty="0" smtClean="0">
                <a:latin typeface="+mj-lt"/>
              </a:rPr>
              <a:t>ima</a:t>
            </a:r>
            <a:r>
              <a:rPr lang="sr-Latn-RS" b="1" u="sng" dirty="0" smtClean="0">
                <a:latin typeface="+mj-lt"/>
              </a:rPr>
              <a:t> </a:t>
            </a:r>
            <a:r>
              <a:rPr lang="vi-VN" b="1" u="sng" dirty="0" smtClean="0">
                <a:latin typeface="+mj-lt"/>
              </a:rPr>
              <a:t>najveći uticaj na obrazovanje</a:t>
            </a:r>
            <a:r>
              <a:rPr lang="vi-VN" b="1" dirty="0" smtClean="0">
                <a:latin typeface="+mj-lt"/>
              </a:rPr>
              <a:t>, jer</a:t>
            </a:r>
            <a:r>
              <a:rPr lang="sr-Latn-RS" b="1" dirty="0" smtClean="0">
                <a:latin typeface="+mj-lt"/>
              </a:rPr>
              <a:t> </a:t>
            </a:r>
            <a:r>
              <a:rPr lang="vi-VN" b="1" dirty="0" smtClean="0">
                <a:latin typeface="+mj-lt"/>
              </a:rPr>
              <a:t>je</a:t>
            </a:r>
            <a:r>
              <a:rPr lang="sr-Latn-RS" b="1" dirty="0" smtClean="0">
                <a:latin typeface="+mj-lt"/>
              </a:rPr>
              <a:t> </a:t>
            </a:r>
            <a:r>
              <a:rPr lang="vi-VN" b="1" dirty="0" smtClean="0">
                <a:latin typeface="+mj-lt"/>
              </a:rPr>
              <a:t>istraživanje nauke i obrazovanja</a:t>
            </a:r>
            <a:r>
              <a:rPr lang="sr-Latn-RS" b="1" dirty="0" smtClean="0">
                <a:latin typeface="+mj-lt"/>
              </a:rPr>
              <a:t> </a:t>
            </a:r>
            <a:r>
              <a:rPr lang="vi-VN" b="1" dirty="0" smtClean="0">
                <a:latin typeface="+mj-lt"/>
              </a:rPr>
              <a:t>zapravo</a:t>
            </a:r>
            <a:r>
              <a:rPr lang="sr-Latn-RS" b="1" dirty="0" smtClean="0">
                <a:latin typeface="+mj-lt"/>
              </a:rPr>
              <a:t> </a:t>
            </a:r>
            <a:r>
              <a:rPr lang="vi-VN" b="1" dirty="0" smtClean="0">
                <a:latin typeface="+mj-lt"/>
              </a:rPr>
              <a:t>istraživanje koje za cilj ima pronalazak novog ključa razvoja jedne države. </a:t>
            </a:r>
            <a:r>
              <a:rPr lang="vi-VN" b="1" u="sng" dirty="0" smtClean="0">
                <a:latin typeface="+mj-lt"/>
              </a:rPr>
              <a:t>Razvijene</a:t>
            </a:r>
            <a:r>
              <a:rPr lang="sr-Latn-RS" b="1" u="sng" dirty="0" smtClean="0">
                <a:latin typeface="+mj-lt"/>
              </a:rPr>
              <a:t> </a:t>
            </a:r>
            <a:r>
              <a:rPr lang="vi-VN" b="1" u="sng" dirty="0" smtClean="0">
                <a:latin typeface="+mj-lt"/>
              </a:rPr>
              <a:t>države najviše vode računa o nauci, obrazovanju i nastavnom kadru</a:t>
            </a:r>
            <a:r>
              <a:rPr lang="vi-VN" b="1" dirty="0" smtClean="0">
                <a:latin typeface="+mj-lt"/>
              </a:rPr>
              <a:t>, kao glavnom</a:t>
            </a:r>
            <a:r>
              <a:rPr lang="sr-Latn-RS" b="1" dirty="0" smtClean="0">
                <a:latin typeface="+mj-lt"/>
              </a:rPr>
              <a:t> </a:t>
            </a:r>
            <a:r>
              <a:rPr lang="vi-VN" b="1" dirty="0" smtClean="0">
                <a:latin typeface="+mj-lt"/>
              </a:rPr>
              <a:t>ključu uspeha. U modernom svetu sve se više novca izdvaja za razvoj obrazovanja i</a:t>
            </a:r>
            <a:r>
              <a:rPr lang="sr-Latn-RS" b="1" dirty="0" smtClean="0">
                <a:latin typeface="+mj-lt"/>
              </a:rPr>
              <a:t> </a:t>
            </a:r>
            <a:r>
              <a:rPr lang="vi-VN" b="1" dirty="0" smtClean="0">
                <a:latin typeface="+mj-lt"/>
              </a:rPr>
              <a:t>kadrova.</a:t>
            </a:r>
            <a:r>
              <a:rPr lang="sr-Latn-RS" b="1" dirty="0" smtClean="0">
                <a:latin typeface="+mj-lt"/>
              </a:rPr>
              <a:t> </a:t>
            </a:r>
            <a:r>
              <a:rPr lang="vi-VN" b="1" dirty="0" smtClean="0">
                <a:latin typeface="+mj-lt"/>
              </a:rPr>
              <a:t>Globalizacija u obrazovanju podrazumeva više ključnih faktor</a:t>
            </a:r>
            <a:r>
              <a:rPr lang="sr-Latn-RS" b="1" dirty="0" smtClean="0">
                <a:latin typeface="+mj-lt"/>
              </a:rPr>
              <a:t>a,</a:t>
            </a:r>
            <a:r>
              <a:rPr lang="vi-VN" b="1" dirty="0" smtClean="0">
                <a:latin typeface="+mj-lt"/>
              </a:rPr>
              <a:t> među kojima su</a:t>
            </a:r>
            <a:r>
              <a:rPr lang="sr-Latn-RS" b="1" dirty="0" smtClean="0">
                <a:latin typeface="+mj-lt"/>
              </a:rPr>
              <a:t> </a:t>
            </a:r>
            <a:r>
              <a:rPr lang="vi-VN" b="1" dirty="0" smtClean="0">
                <a:latin typeface="+mj-lt"/>
              </a:rPr>
              <a:t>najvažniji </a:t>
            </a:r>
            <a:r>
              <a:rPr lang="vi-VN" b="1" u="sng" dirty="0" smtClean="0">
                <a:latin typeface="+mj-lt"/>
              </a:rPr>
              <a:t>osavremenjivanje obrazovnih institucija i podsticanje na doživotno</a:t>
            </a:r>
            <a:r>
              <a:rPr lang="sr-Latn-RS" b="1" u="sng" dirty="0" smtClean="0">
                <a:latin typeface="+mj-lt"/>
              </a:rPr>
              <a:t> </a:t>
            </a:r>
            <a:r>
              <a:rPr lang="vi-VN" b="1" u="sng" dirty="0" smtClean="0">
                <a:latin typeface="+mj-lt"/>
              </a:rPr>
              <a:t>učenje</a:t>
            </a:r>
            <a:r>
              <a:rPr lang="vi-VN" b="1" dirty="0" smtClean="0">
                <a:latin typeface="+mj-lt"/>
              </a:rPr>
              <a:t>.</a:t>
            </a:r>
            <a:endParaRPr lang="vi-VN" b="1" dirty="0" smtClean="0">
              <a:solidFill>
                <a:schemeClr val="tx1">
                  <a:lumMod val="85000"/>
                  <a:lumOff val="15000"/>
                </a:schemeClr>
              </a:solidFill>
              <a:latin typeface="+mj-lt"/>
            </a:endParaRPr>
          </a:p>
          <a:p>
            <a:pPr algn="just"/>
            <a:endParaRPr lang="en-US" dirty="0"/>
          </a:p>
        </p:txBody>
      </p:sp>
    </p:spTree>
  </p:cSld>
  <p:clrMapOvr>
    <a:masterClrMapping/>
  </p:clrMapOvr>
  <p:transition>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PITANJA</a:t>
            </a:r>
            <a:endParaRPr lang="en-US" dirty="0"/>
          </a:p>
        </p:txBody>
      </p:sp>
      <p:sp>
        <p:nvSpPr>
          <p:cNvPr id="3" name="Content Placeholder 2"/>
          <p:cNvSpPr>
            <a:spLocks noGrp="1"/>
          </p:cNvSpPr>
          <p:nvPr>
            <p:ph idx="1"/>
          </p:nvPr>
        </p:nvSpPr>
        <p:spPr/>
        <p:txBody>
          <a:bodyPr/>
          <a:lstStyle/>
          <a:p>
            <a:pPr marL="514350" indent="-514350" algn="just">
              <a:buAutoNum type="arabicPeriod"/>
            </a:pPr>
            <a:r>
              <a:rPr lang="en-US" dirty="0" err="1" smtClean="0"/>
              <a:t>Šta</a:t>
            </a:r>
            <a:r>
              <a:rPr lang="sr-Latn-RS" dirty="0" smtClean="0"/>
              <a:t> je uslovilo moderni oblik obrazovanja?</a:t>
            </a:r>
          </a:p>
          <a:p>
            <a:pPr marL="514350" indent="-514350" algn="just">
              <a:buAutoNum type="arabicPeriod"/>
            </a:pPr>
            <a:r>
              <a:rPr lang="sr-Latn-RS" dirty="0" smtClean="0"/>
              <a:t>Kada su u pitanju globalizacijske promene i obrazovanje, na čemu treba da bude akcenat globalizacijskih promena?</a:t>
            </a:r>
          </a:p>
          <a:p>
            <a:pPr marL="514350" indent="-514350" algn="just">
              <a:buAutoNum type="arabicPeriod"/>
            </a:pPr>
            <a:r>
              <a:rPr lang="sr-Latn-RS" dirty="0" smtClean="0"/>
              <a:t>Koji su ciljevi obrazovanja u funkciji globalizacije?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143000"/>
          </a:xfrm>
        </p:spPr>
        <p:txBody>
          <a:bodyPr>
            <a:noAutofit/>
          </a:bodyPr>
          <a:lstStyle/>
          <a:p>
            <a:pPr algn="ctr"/>
            <a:r>
              <a:rPr lang="en-US" sz="3200" dirty="0" err="1" smtClean="0">
                <a:solidFill>
                  <a:schemeClr val="bg1"/>
                </a:solidFill>
                <a:latin typeface="Lucida Fax" pitchFamily="18" charset="0"/>
              </a:rPr>
              <a:t>Menja</a:t>
            </a:r>
            <a:r>
              <a:rPr lang="sr-Latn-RS" sz="3200" dirty="0" smtClean="0">
                <a:solidFill>
                  <a:schemeClr val="bg1"/>
                </a:solidFill>
                <a:latin typeface="Lucida Fax" pitchFamily="18" charset="0"/>
              </a:rPr>
              <a:t> li globalizacija ulogu obrazovanja?</a:t>
            </a:r>
            <a:endParaRPr lang="en-US" sz="3200" dirty="0">
              <a:solidFill>
                <a:schemeClr val="bg1"/>
              </a:solidFill>
              <a:latin typeface="Lucida Fax" pitchFamily="18" charset="0"/>
            </a:endParaRPr>
          </a:p>
        </p:txBody>
      </p:sp>
      <p:sp>
        <p:nvSpPr>
          <p:cNvPr id="3" name="Content Placeholder 2"/>
          <p:cNvSpPr>
            <a:spLocks noGrp="1"/>
          </p:cNvSpPr>
          <p:nvPr>
            <p:ph sz="quarter" idx="1"/>
          </p:nvPr>
        </p:nvSpPr>
        <p:spPr>
          <a:xfrm>
            <a:off x="0" y="1295400"/>
            <a:ext cx="8915400" cy="5791200"/>
          </a:xfrm>
        </p:spPr>
        <p:txBody>
          <a:bodyPr/>
          <a:lstStyle/>
          <a:p>
            <a:pPr algn="just">
              <a:buNone/>
            </a:pPr>
            <a:r>
              <a:rPr lang="sr-Latn-RS" sz="2400" dirty="0" smtClean="0">
                <a:solidFill>
                  <a:schemeClr val="accent1">
                    <a:lumMod val="75000"/>
                  </a:schemeClr>
                </a:solidFill>
                <a:latin typeface="Footlight MT Light" pitchFamily="18" charset="0"/>
                <a:cs typeface="Gisha" pitchFamily="34" charset="-79"/>
              </a:rPr>
              <a:t>    Šta je fenomen globalizacije? </a:t>
            </a:r>
            <a:r>
              <a:rPr lang="sr-Latn-RS" sz="2400" b="1" dirty="0" smtClean="0">
                <a:latin typeface="Footlight MT Light" pitchFamily="18" charset="0"/>
                <a:cs typeface="Gisha" pitchFamily="34" charset="-79"/>
              </a:rPr>
              <a:t>U osnovi, to je čvršća integracija zemalja i naroda sveta do koje se dolazi ogromnim smanjivanjem troškova transporta i komunikacija, kao i rušenjem veštačkih barijera za protok robe, usluga, kapitala, znanja i ljudi preko granica (Stiglitz, 2002.).</a:t>
            </a:r>
          </a:p>
          <a:p>
            <a:pPr algn="just">
              <a:buNone/>
            </a:pPr>
            <a:r>
              <a:rPr lang="sr-Latn-RS" sz="2400" dirty="0" smtClean="0">
                <a:solidFill>
                  <a:schemeClr val="accent1">
                    <a:lumMod val="75000"/>
                  </a:schemeClr>
                </a:solidFill>
                <a:latin typeface="Footlight MT Light" pitchFamily="18" charset="0"/>
                <a:cs typeface="Gisha" pitchFamily="34" charset="-79"/>
              </a:rPr>
              <a:t>    Neosporno je da globalizacija ima ne samo veliki značaj, nego i dalekosežan uticaj na reformu sistema obrazovanja, naročito u zemljama u tranziciji. Ako postavimo pitanje na koji način, odgovorićemo rečima Džozefa Štiglica koji kaže da je </a:t>
            </a:r>
          </a:p>
          <a:p>
            <a:pPr algn="just">
              <a:buNone/>
            </a:pPr>
            <a:r>
              <a:rPr lang="sr-Latn-RS" b="1" dirty="0" smtClean="0">
                <a:solidFill>
                  <a:schemeClr val="accent1">
                    <a:lumMod val="75000"/>
                  </a:schemeClr>
                </a:solidFill>
                <a:latin typeface="Footlight MT Light" pitchFamily="18" charset="0"/>
                <a:cs typeface="Gisha" pitchFamily="34" charset="-79"/>
              </a:rPr>
              <a:t>   </a:t>
            </a:r>
            <a:r>
              <a:rPr lang="sr-Latn-RS" sz="2400" b="1" dirty="0" smtClean="0">
                <a:latin typeface="Footlight MT Light" pitchFamily="18" charset="0"/>
                <a:cs typeface="Gisha" pitchFamily="34" charset="-79"/>
              </a:rPr>
              <a:t>“Globalizacija smanjila osećaj izolovanosti koji je bio zahvatio veliki deo sveta u razvoju i dala mnogim ljudima u tim zemljama pristup znanju daleko iznad nivoa najbogatijih u bilo kojoj zemlji u svetu. “</a:t>
            </a:r>
            <a:endParaRPr lang="sr-Latn-RS" sz="2400" dirty="0" smtClean="0">
              <a:latin typeface="Footlight MT Light" pitchFamily="18" charset="0"/>
              <a:cs typeface="Gisha" pitchFamily="34" charset="-79"/>
            </a:endParaRPr>
          </a:p>
          <a:p>
            <a:pPr algn="just">
              <a:buNone/>
            </a:pPr>
            <a:r>
              <a:rPr lang="sr-Latn-RS" sz="2400" dirty="0" smtClean="0">
                <a:solidFill>
                  <a:schemeClr val="accent1">
                    <a:lumMod val="75000"/>
                  </a:schemeClr>
                </a:solidFill>
                <a:latin typeface="Gisha" pitchFamily="34" charset="-79"/>
                <a:cs typeface="Gisha" pitchFamily="34" charset="-79"/>
              </a:rPr>
              <a:t>   </a:t>
            </a:r>
            <a:endParaRPr lang="sr-Latn-RS" sz="2400" b="1" dirty="0" smtClean="0">
              <a:solidFill>
                <a:schemeClr val="bg1"/>
              </a:solidFill>
              <a:latin typeface="Gisha" pitchFamily="34" charset="-79"/>
              <a:cs typeface="Gisha" pitchFamily="34" charset="-79"/>
            </a:endParaRPr>
          </a:p>
          <a:p>
            <a:pPr algn="just">
              <a:buNone/>
            </a:pPr>
            <a:endParaRPr lang="sr-Latn-RS" sz="2400" dirty="0" smtClean="0">
              <a:effectLst>
                <a:outerShdw blurRad="38100" dist="38100" dir="2700000" algn="tl">
                  <a:srgbClr val="000000">
                    <a:alpha val="43137"/>
                  </a:srgbClr>
                </a:outerShdw>
              </a:effectLst>
              <a:latin typeface="Gisha" pitchFamily="34" charset="-79"/>
              <a:cs typeface="Gisha" pitchFamily="34" charset="-79"/>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400800"/>
          </a:xfrm>
        </p:spPr>
        <p:txBody>
          <a:bodyPr>
            <a:normAutofit/>
          </a:bodyPr>
          <a:lstStyle/>
          <a:p>
            <a:pPr algn="just">
              <a:buNone/>
            </a:pPr>
            <a:r>
              <a:rPr lang="sr-Latn-RS" smtClean="0"/>
              <a:t>    Ovo </a:t>
            </a:r>
            <a:r>
              <a:rPr lang="sr-Latn-RS" dirty="0" smtClean="0"/>
              <a:t>tumačenje možemo potkrepiti i rečima Manuela Castellsa: </a:t>
            </a:r>
            <a:r>
              <a:rPr lang="sr-Latn-RS" dirty="0" smtClean="0">
                <a:solidFill>
                  <a:schemeClr val="bg1"/>
                </a:solidFill>
              </a:rPr>
              <a:t>“Globalizacija je mogućnost delovanja u trenutku na distanci”</a:t>
            </a:r>
            <a:r>
              <a:rPr lang="sr-Latn-RS" dirty="0" smtClean="0"/>
              <a:t> (1996.), što ujedno znači da informacijama možemo pristupiti bilo kad i u bilo kojem vremenskom periodu. Celokupno studiranje može se završiti, a da se kolege fizički ne sretnu na predavanju. Takva mogućnost se nekoliko godina unazad nije mogla ni zamisliti. Ovde se na misli samo na interakciju “licem u lice”, nego i na dostupnost obrazovanja velikom broju ljudi.</a:t>
            </a:r>
            <a:endParaRPr lang="sr-Latn-RS" dirty="0" smtClean="0">
              <a:solidFill>
                <a:schemeClr val="bg1"/>
              </a:solidFill>
            </a:endParaRP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534400" cy="6324600"/>
          </a:xfrm>
        </p:spPr>
        <p:txBody>
          <a:bodyPr>
            <a:normAutofit/>
          </a:bodyPr>
          <a:lstStyle/>
          <a:p>
            <a:pPr algn="just">
              <a:buNone/>
            </a:pPr>
            <a:r>
              <a:rPr lang="sr-Latn-RS" sz="2800" dirty="0" smtClean="0"/>
              <a:t>  </a:t>
            </a:r>
          </a:p>
          <a:p>
            <a:pPr algn="just">
              <a:buNone/>
            </a:pPr>
            <a:r>
              <a:rPr lang="sr-Latn-RS" sz="2800" dirty="0" smtClean="0">
                <a:latin typeface="Footlight MT Light" pitchFamily="18" charset="0"/>
              </a:rPr>
              <a:t>Šta je uslovilo ovaj moderni oblik obrazovanja?</a:t>
            </a:r>
          </a:p>
          <a:p>
            <a:pPr algn="just">
              <a:buNone/>
            </a:pPr>
            <a:r>
              <a:rPr lang="sr-Latn-RS" sz="2800" dirty="0" smtClean="0">
                <a:latin typeface="Footlight MT Light" pitchFamily="18" charset="0"/>
              </a:rPr>
              <a:t>    Kao </a:t>
            </a:r>
            <a:r>
              <a:rPr lang="sr-Latn-RS" sz="2800" b="1" dirty="0" smtClean="0">
                <a:latin typeface="Footlight MT Light" pitchFamily="18" charset="0"/>
              </a:rPr>
              <a:t>prvo</a:t>
            </a:r>
            <a:r>
              <a:rPr lang="sr-Latn-RS" sz="2800" dirty="0" smtClean="0">
                <a:latin typeface="Footlight MT Light" pitchFamily="18" charset="0"/>
              </a:rPr>
              <a:t>, na razvoj sistema obrazovanja su u velikoj meri uticali </a:t>
            </a:r>
            <a:r>
              <a:rPr lang="sr-Latn-RS" sz="2800" b="1" dirty="0" smtClean="0">
                <a:latin typeface="Footlight MT Light" pitchFamily="18" charset="0"/>
              </a:rPr>
              <a:t>proces industrijalizacije </a:t>
            </a:r>
            <a:r>
              <a:rPr lang="sr-Latn-RS" sz="2800" dirty="0" smtClean="0">
                <a:latin typeface="Footlight MT Light" pitchFamily="18" charset="0"/>
              </a:rPr>
              <a:t>i </a:t>
            </a:r>
            <a:r>
              <a:rPr lang="sr-Latn-RS" sz="2800" b="1" dirty="0" smtClean="0">
                <a:latin typeface="Footlight MT Light" pitchFamily="18" charset="0"/>
              </a:rPr>
              <a:t>širenja gradova</a:t>
            </a:r>
            <a:r>
              <a:rPr lang="sr-Latn-RS" sz="2800" dirty="0" smtClean="0">
                <a:latin typeface="Footlight MT Light" pitchFamily="18" charset="0"/>
              </a:rPr>
              <a:t>. Kako se širila industrijska privreda, javila se i potreba za specijalističkim obrazovanjem i odgovarajućom radnom snagom. Zanimanja su postajala raznovrsnija, a radne veštine su se sve manje prenosile s roditelja na decu. Sve više ljudi je sticalo znanje pomoću predmeta kao što su matematika, prirodne nauke i slično, a ne kao što je bio slučaj ranije – pomoću radnih, pre svega poljoprivrednih veština.</a:t>
            </a:r>
            <a:endParaRPr lang="en-US" dirty="0">
              <a:latin typeface="Footlight MT Light" pitchFamily="18"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6400800"/>
          </a:xfrm>
        </p:spPr>
        <p:txBody>
          <a:bodyPr>
            <a:normAutofit/>
          </a:bodyPr>
          <a:lstStyle/>
          <a:p>
            <a:pPr algn="just">
              <a:buFontTx/>
              <a:buChar char="-"/>
            </a:pPr>
            <a:r>
              <a:rPr lang="sr-Latn-RS" dirty="0" smtClean="0">
                <a:latin typeface="Footlight MT Light" pitchFamily="18" charset="0"/>
              </a:rPr>
              <a:t>Taj celokupan proces iznedrio je na površinu moderno društvo u kojem su se pomerile granice znanja. Pojavili su se </a:t>
            </a:r>
            <a:r>
              <a:rPr lang="sr-Latn-RS" u="sng" dirty="0" smtClean="0">
                <a:latin typeface="Footlight MT Light" pitchFamily="18" charset="0"/>
              </a:rPr>
              <a:t>oblici profesionalnog usavršavanja</a:t>
            </a:r>
            <a:r>
              <a:rPr lang="sr-Latn-RS" dirty="0" smtClean="0">
                <a:latin typeface="Footlight MT Light" pitchFamily="18" charset="0"/>
              </a:rPr>
              <a:t>, a poslovna i obrazovna politika kretala se u smeru da se </a:t>
            </a:r>
            <a:r>
              <a:rPr lang="sr-Latn-RS" u="sng" dirty="0" smtClean="0">
                <a:latin typeface="Footlight MT Light" pitchFamily="18" charset="0"/>
              </a:rPr>
              <a:t>pojedinac obrazuje u skladu s privrednim profilom zemlje i prema određenim zanimanjima</a:t>
            </a:r>
            <a:r>
              <a:rPr lang="sr-Latn-RS" dirty="0" smtClean="0">
                <a:latin typeface="Footlight MT Light" pitchFamily="18" charset="0"/>
              </a:rPr>
              <a:t>. </a:t>
            </a:r>
          </a:p>
          <a:p>
            <a:pPr algn="just">
              <a:buFontTx/>
              <a:buChar char="-"/>
            </a:pPr>
            <a:endParaRPr lang="sr-Latn-RS" dirty="0" smtClean="0">
              <a:latin typeface="Footlight MT Light" pitchFamily="18" charset="0"/>
            </a:endParaRPr>
          </a:p>
          <a:p>
            <a:pPr algn="just">
              <a:buFontTx/>
              <a:buChar char="-"/>
            </a:pPr>
            <a:r>
              <a:rPr lang="sr-Latn-RS" dirty="0" smtClean="0">
                <a:latin typeface="Footlight MT Light" pitchFamily="18" charset="0"/>
              </a:rPr>
              <a:t>Iako se moderni-tehnološki sistem obrazovanja  počeo formirati u skladu s bržim promenama u društvu, za mnoge zemlje je to još uvek značilo bojno polje ekonomskih, obrazovnih i drugih rasprava koje su donele mnoge nesuglasice oko sistema i standarda, ali donele su i jednakost i obrazovanje.</a:t>
            </a:r>
            <a:endParaRPr lang="en-US" dirty="0">
              <a:latin typeface="Footlight MT Light" pitchFamily="18" charset="0"/>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r>
              <a:rPr lang="sr-Latn-RS" dirty="0" smtClean="0"/>
              <a:t>GLOBALIZACIJSKE PROMENE I OBRAZOVANJE</a:t>
            </a:r>
            <a:endParaRPr lang="en-US" dirty="0"/>
          </a:p>
        </p:txBody>
      </p:sp>
      <p:sp>
        <p:nvSpPr>
          <p:cNvPr id="3" name="Content Placeholder 2"/>
          <p:cNvSpPr>
            <a:spLocks noGrp="1"/>
          </p:cNvSpPr>
          <p:nvPr>
            <p:ph sz="quarter" idx="1"/>
          </p:nvPr>
        </p:nvSpPr>
        <p:spPr>
          <a:xfrm>
            <a:off x="301752" y="1527048"/>
            <a:ext cx="8503920" cy="4797552"/>
          </a:xfrm>
        </p:spPr>
        <p:txBody>
          <a:bodyPr>
            <a:normAutofit/>
          </a:bodyPr>
          <a:lstStyle/>
          <a:p>
            <a:pPr algn="just">
              <a:buNone/>
            </a:pPr>
            <a:r>
              <a:rPr lang="sr-Latn-RS" sz="2000" b="1" dirty="0" smtClean="0"/>
              <a:t>    </a:t>
            </a:r>
            <a:r>
              <a:rPr lang="en-US" sz="2000" b="1" dirty="0" err="1" smtClean="0"/>
              <a:t>Akcenat</a:t>
            </a:r>
            <a:r>
              <a:rPr lang="en-US" sz="2000" b="1" dirty="0" smtClean="0"/>
              <a:t> </a:t>
            </a:r>
            <a:r>
              <a:rPr lang="en-US" sz="2000" b="1" dirty="0" err="1" smtClean="0"/>
              <a:t>globalizacijskih</a:t>
            </a:r>
            <a:r>
              <a:rPr lang="en-US" sz="2000" b="1" dirty="0" smtClean="0"/>
              <a:t> </a:t>
            </a:r>
            <a:r>
              <a:rPr lang="en-US" sz="2000" b="1" dirty="0" err="1" smtClean="0"/>
              <a:t>promena</a:t>
            </a:r>
            <a:r>
              <a:rPr lang="en-US" sz="2000" b="1" dirty="0" smtClean="0"/>
              <a:t> </a:t>
            </a:r>
            <a:r>
              <a:rPr lang="en-US" sz="2000" b="1" dirty="0" err="1" smtClean="0"/>
              <a:t>treba</a:t>
            </a:r>
            <a:r>
              <a:rPr lang="en-US" sz="2000" b="1" dirty="0" smtClean="0"/>
              <a:t> </a:t>
            </a:r>
            <a:r>
              <a:rPr lang="en-US" sz="2000" b="1" dirty="0" err="1" smtClean="0"/>
              <a:t>da</a:t>
            </a:r>
            <a:r>
              <a:rPr lang="en-US" sz="2000" b="1" dirty="0" smtClean="0"/>
              <a:t> </a:t>
            </a:r>
            <a:r>
              <a:rPr lang="en-US" sz="2000" b="1" dirty="0" err="1" smtClean="0"/>
              <a:t>bude</a:t>
            </a:r>
            <a:r>
              <a:rPr lang="sr-Latn-RS" sz="2000" b="1" dirty="0" smtClean="0"/>
              <a:t> na</a:t>
            </a:r>
            <a:r>
              <a:rPr lang="sr-Latn-RS" sz="2000" dirty="0" smtClean="0"/>
              <a:t>: </a:t>
            </a:r>
          </a:p>
          <a:p>
            <a:pPr algn="just">
              <a:buNone/>
            </a:pPr>
            <a:r>
              <a:rPr lang="sr-Latn-RS" sz="2000" dirty="0" smtClean="0"/>
              <a:t>    1) </a:t>
            </a:r>
            <a:r>
              <a:rPr lang="en-US" sz="2000" dirty="0" err="1" smtClean="0"/>
              <a:t>upoznavanju</a:t>
            </a:r>
            <a:r>
              <a:rPr lang="en-US" sz="2000" dirty="0" smtClean="0"/>
              <a:t> </a:t>
            </a:r>
            <a:r>
              <a:rPr lang="en-US" sz="2000" dirty="0" err="1" smtClean="0"/>
              <a:t>drugih</a:t>
            </a:r>
            <a:r>
              <a:rPr lang="en-US" sz="2000" dirty="0" smtClean="0"/>
              <a:t> </a:t>
            </a:r>
            <a:r>
              <a:rPr lang="en-US" sz="2000" dirty="0" err="1" smtClean="0"/>
              <a:t>kultura</a:t>
            </a:r>
            <a:r>
              <a:rPr lang="en-US" sz="2000" dirty="0" smtClean="0"/>
              <a:t>,</a:t>
            </a:r>
            <a:endParaRPr lang="sr-Latn-RS" sz="2000" dirty="0" smtClean="0"/>
          </a:p>
          <a:p>
            <a:pPr algn="just">
              <a:buNone/>
            </a:pPr>
            <a:r>
              <a:rPr lang="sr-Latn-RS" sz="2000" dirty="0" smtClean="0"/>
              <a:t>    2) </a:t>
            </a:r>
            <a:r>
              <a:rPr lang="en-US" sz="2000" dirty="0" err="1" smtClean="0"/>
              <a:t>zajedničkom</a:t>
            </a:r>
            <a:r>
              <a:rPr lang="en-US" sz="2000" dirty="0" smtClean="0"/>
              <a:t> </a:t>
            </a:r>
            <a:r>
              <a:rPr lang="en-US" sz="2000" dirty="0" err="1" smtClean="0"/>
              <a:t>životu</a:t>
            </a:r>
            <a:r>
              <a:rPr lang="en-US" sz="2000" dirty="0" smtClean="0"/>
              <a:t>,</a:t>
            </a:r>
            <a:endParaRPr lang="sr-Latn-RS" sz="2000" dirty="0" smtClean="0"/>
          </a:p>
          <a:p>
            <a:pPr algn="just">
              <a:buNone/>
            </a:pPr>
            <a:r>
              <a:rPr lang="sr-Latn-RS" sz="2000" dirty="0" smtClean="0"/>
              <a:t>    3) </a:t>
            </a:r>
            <a:r>
              <a:rPr lang="en-US" sz="2000" dirty="0" err="1" smtClean="0"/>
              <a:t>jačanju</a:t>
            </a:r>
            <a:r>
              <a:rPr lang="en-US" sz="2000" dirty="0" smtClean="0"/>
              <a:t> </a:t>
            </a:r>
            <a:r>
              <a:rPr lang="en-US" sz="2000" dirty="0" err="1" smtClean="0"/>
              <a:t>znanja</a:t>
            </a:r>
            <a:r>
              <a:rPr lang="en-US" sz="2000" dirty="0" smtClean="0"/>
              <a:t> </a:t>
            </a:r>
            <a:r>
              <a:rPr lang="en-US" sz="2000" dirty="0" err="1" smtClean="0"/>
              <a:t>i</a:t>
            </a:r>
            <a:r>
              <a:rPr lang="en-US" sz="2000" dirty="0" smtClean="0"/>
              <a:t> </a:t>
            </a:r>
            <a:r>
              <a:rPr lang="en-US" sz="2000" dirty="0" err="1" smtClean="0"/>
              <a:t>veština</a:t>
            </a:r>
            <a:r>
              <a:rPr lang="en-US" sz="2000" dirty="0" smtClean="0"/>
              <a:t> u </a:t>
            </a:r>
            <a:r>
              <a:rPr lang="en-US" sz="2000" dirty="0" err="1" smtClean="0"/>
              <a:t>procesu</a:t>
            </a:r>
            <a:r>
              <a:rPr lang="en-US" sz="2000" dirty="0" smtClean="0"/>
              <a:t> </a:t>
            </a:r>
            <a:r>
              <a:rPr lang="en-US" sz="2000" dirty="0" err="1" smtClean="0"/>
              <a:t>visokog</a:t>
            </a:r>
            <a:r>
              <a:rPr lang="en-US" sz="2000" dirty="0" smtClean="0"/>
              <a:t> </a:t>
            </a:r>
            <a:r>
              <a:rPr lang="en-US" sz="2000" dirty="0" err="1" smtClean="0"/>
              <a:t>obrazovanja</a:t>
            </a:r>
            <a:r>
              <a:rPr lang="en-US" sz="2000" dirty="0" smtClean="0"/>
              <a:t> </a:t>
            </a:r>
            <a:r>
              <a:rPr lang="en-US" sz="2000" dirty="0" err="1" smtClean="0"/>
              <a:t>da</a:t>
            </a:r>
            <a:r>
              <a:rPr lang="en-US" sz="2000" dirty="0" smtClean="0"/>
              <a:t> bi se </a:t>
            </a:r>
            <a:r>
              <a:rPr lang="en-US" sz="2000" dirty="0" err="1" smtClean="0"/>
              <a:t>zadovoljili</a:t>
            </a:r>
            <a:r>
              <a:rPr lang="en-US" sz="2000" dirty="0" smtClean="0"/>
              <a:t> </a:t>
            </a:r>
            <a:r>
              <a:rPr lang="en-US" sz="2000" dirty="0" err="1" smtClean="0"/>
              <a:t>zahtevi</a:t>
            </a:r>
            <a:r>
              <a:rPr lang="en-US" sz="2000" dirty="0" smtClean="0"/>
              <a:t> </a:t>
            </a:r>
            <a:r>
              <a:rPr lang="en-US" sz="2000" dirty="0" err="1" smtClean="0"/>
              <a:t>radnih</a:t>
            </a:r>
            <a:r>
              <a:rPr lang="en-US" sz="2000" dirty="0" smtClean="0"/>
              <a:t> </a:t>
            </a:r>
            <a:r>
              <a:rPr lang="en-US" sz="2000" dirty="0" err="1" smtClean="0"/>
              <a:t>mesta</a:t>
            </a:r>
            <a:r>
              <a:rPr lang="en-US" sz="2000" dirty="0" smtClean="0"/>
              <a:t>,</a:t>
            </a:r>
            <a:r>
              <a:rPr lang="sr-Latn-RS" sz="2000" dirty="0" smtClean="0"/>
              <a:t> </a:t>
            </a:r>
          </a:p>
          <a:p>
            <a:pPr algn="just">
              <a:buNone/>
            </a:pPr>
            <a:r>
              <a:rPr lang="sr-Latn-RS" sz="2000" dirty="0" smtClean="0"/>
              <a:t>    4)</a:t>
            </a:r>
            <a:r>
              <a:rPr lang="en-US" sz="2000" dirty="0" err="1" smtClean="0"/>
              <a:t>upravljanju</a:t>
            </a:r>
            <a:r>
              <a:rPr lang="en-US" sz="2000" dirty="0" smtClean="0"/>
              <a:t> </a:t>
            </a:r>
            <a:r>
              <a:rPr lang="en-US" sz="2000" dirty="0" err="1" smtClean="0"/>
              <a:t>i</a:t>
            </a:r>
            <a:endParaRPr lang="sr-Latn-RS" sz="2000" dirty="0" smtClean="0"/>
          </a:p>
          <a:p>
            <a:pPr algn="just">
              <a:buNone/>
            </a:pPr>
            <a:r>
              <a:rPr lang="sr-Latn-RS" sz="2000" dirty="0" smtClean="0"/>
              <a:t>    5) </a:t>
            </a:r>
            <a:r>
              <a:rPr lang="en-US" sz="2000" dirty="0" err="1" smtClean="0"/>
              <a:t>biznisu</a:t>
            </a:r>
            <a:r>
              <a:rPr lang="en-US" sz="2000" dirty="0" smtClean="0"/>
              <a:t>. </a:t>
            </a:r>
            <a:endParaRPr lang="sr-Latn-RS" sz="2000" dirty="0" smtClean="0"/>
          </a:p>
          <a:p>
            <a:pPr algn="just">
              <a:buNone/>
            </a:pPr>
            <a:r>
              <a:rPr lang="sr-Latn-RS" sz="2000" dirty="0" smtClean="0"/>
              <a:t>     </a:t>
            </a:r>
            <a:r>
              <a:rPr lang="en-US" sz="2000" b="1" dirty="0" err="1" smtClean="0"/>
              <a:t>Visoko</a:t>
            </a:r>
            <a:r>
              <a:rPr lang="en-US" sz="2000" b="1" dirty="0" smtClean="0"/>
              <a:t> </a:t>
            </a:r>
            <a:r>
              <a:rPr lang="en-US" sz="2000" b="1" dirty="0" err="1" smtClean="0"/>
              <a:t>obrazovanje</a:t>
            </a:r>
            <a:r>
              <a:rPr lang="en-US" sz="2000" b="1" dirty="0" smtClean="0"/>
              <a:t> </a:t>
            </a:r>
            <a:r>
              <a:rPr lang="en-US" sz="2000" b="1" dirty="0" err="1" smtClean="0"/>
              <a:t>treba</a:t>
            </a:r>
            <a:r>
              <a:rPr lang="en-US" sz="2000" b="1" dirty="0" smtClean="0"/>
              <a:t> </a:t>
            </a:r>
            <a:r>
              <a:rPr lang="en-US" sz="2000" b="1" dirty="0" err="1" smtClean="0"/>
              <a:t>pojedincu</a:t>
            </a:r>
            <a:r>
              <a:rPr lang="en-US" sz="2000" b="1" dirty="0" smtClean="0"/>
              <a:t> </a:t>
            </a:r>
            <a:r>
              <a:rPr lang="en-US" sz="2000" b="1" dirty="0" err="1" smtClean="0"/>
              <a:t>da</a:t>
            </a:r>
            <a:r>
              <a:rPr lang="en-US" sz="2000" b="1" dirty="0" smtClean="0"/>
              <a:t> </a:t>
            </a:r>
            <a:r>
              <a:rPr lang="en-US" sz="2000" b="1" dirty="0" err="1" smtClean="0"/>
              <a:t>omogući</a:t>
            </a:r>
            <a:r>
              <a:rPr lang="en-US" sz="2000" b="1" dirty="0" smtClean="0"/>
              <a:t>:</a:t>
            </a:r>
            <a:r>
              <a:rPr lang="sr-Latn-RS" sz="2000" b="1" dirty="0" smtClean="0"/>
              <a:t> </a:t>
            </a:r>
          </a:p>
          <a:p>
            <a:pPr algn="just">
              <a:buNone/>
            </a:pPr>
            <a:r>
              <a:rPr lang="sr-Latn-RS" sz="2000" dirty="0" smtClean="0"/>
              <a:t> </a:t>
            </a:r>
            <a:r>
              <a:rPr lang="en-US" sz="2000" dirty="0" smtClean="0"/>
              <a:t> </a:t>
            </a:r>
            <a:r>
              <a:rPr lang="sr-Latn-RS" sz="2000" dirty="0" smtClean="0"/>
              <a:t>- </a:t>
            </a:r>
            <a:r>
              <a:rPr lang="en-US" sz="2000" dirty="0" err="1" smtClean="0"/>
              <a:t>sticanje</a:t>
            </a:r>
            <a:r>
              <a:rPr lang="en-US" sz="2000" dirty="0" smtClean="0"/>
              <a:t> </a:t>
            </a:r>
            <a:r>
              <a:rPr lang="en-US" sz="2000" dirty="0" err="1" smtClean="0"/>
              <a:t>znanja</a:t>
            </a:r>
            <a:r>
              <a:rPr lang="en-US" sz="2000" dirty="0" smtClean="0"/>
              <a:t> </a:t>
            </a:r>
            <a:r>
              <a:rPr lang="en-US" sz="2000" dirty="0" err="1" smtClean="0"/>
              <a:t>i</a:t>
            </a:r>
            <a:r>
              <a:rPr lang="en-US" sz="2000" dirty="0" smtClean="0"/>
              <a:t> </a:t>
            </a:r>
            <a:r>
              <a:rPr lang="en-US" sz="2000" dirty="0" err="1" smtClean="0"/>
              <a:t>veština</a:t>
            </a:r>
            <a:r>
              <a:rPr lang="en-US" sz="2000" dirty="0" smtClean="0"/>
              <a:t> u </a:t>
            </a:r>
            <a:r>
              <a:rPr lang="en-US" sz="2000" dirty="0" err="1" smtClean="0"/>
              <a:t>procesu</a:t>
            </a:r>
            <a:r>
              <a:rPr lang="en-US" sz="2000" dirty="0" smtClean="0"/>
              <a:t> </a:t>
            </a:r>
            <a:r>
              <a:rPr lang="en-US" sz="2000" dirty="0" err="1" smtClean="0"/>
              <a:t>istraživanja</a:t>
            </a:r>
            <a:r>
              <a:rPr lang="en-US" sz="2000" dirty="0" smtClean="0"/>
              <a:t>,</a:t>
            </a:r>
            <a:endParaRPr lang="sr-Latn-RS" sz="2000" dirty="0" smtClean="0"/>
          </a:p>
          <a:p>
            <a:pPr algn="just">
              <a:buNone/>
            </a:pPr>
            <a:r>
              <a:rPr lang="sr-Latn-RS" sz="2000" dirty="0" smtClean="0"/>
              <a:t>  - </a:t>
            </a:r>
            <a:r>
              <a:rPr lang="en-US" sz="2000" dirty="0" err="1" smtClean="0"/>
              <a:t>širenja</a:t>
            </a:r>
            <a:r>
              <a:rPr lang="en-US" sz="2000" dirty="0" smtClean="0"/>
              <a:t>, </a:t>
            </a:r>
            <a:endParaRPr lang="sr-Latn-RS" sz="2000" dirty="0" smtClean="0"/>
          </a:p>
          <a:p>
            <a:pPr algn="just">
              <a:buNone/>
            </a:pPr>
            <a:r>
              <a:rPr lang="sr-Latn-RS" sz="2000" dirty="0" smtClean="0"/>
              <a:t>  - </a:t>
            </a:r>
            <a:r>
              <a:rPr lang="en-US" sz="2000" dirty="0" err="1" smtClean="0"/>
              <a:t>primenu</a:t>
            </a:r>
            <a:r>
              <a:rPr lang="en-US" sz="2000" dirty="0" smtClean="0"/>
              <a:t> </a:t>
            </a:r>
            <a:r>
              <a:rPr lang="en-US" sz="2000" dirty="0" err="1" smtClean="0"/>
              <a:t>znanja</a:t>
            </a:r>
            <a:r>
              <a:rPr lang="en-US" sz="2000" dirty="0" smtClean="0"/>
              <a:t> </a:t>
            </a:r>
            <a:r>
              <a:rPr lang="en-US" sz="2000" dirty="0" err="1" smtClean="0"/>
              <a:t>i</a:t>
            </a:r>
            <a:r>
              <a:rPr lang="sr-Latn-RS" sz="2000" dirty="0" smtClean="0"/>
              <a:t> </a:t>
            </a:r>
            <a:r>
              <a:rPr lang="en-US" sz="2000" dirty="0" err="1" smtClean="0"/>
              <a:t>uspostavljanje</a:t>
            </a:r>
            <a:r>
              <a:rPr lang="en-US" sz="2000" dirty="0" smtClean="0"/>
              <a:t> </a:t>
            </a:r>
            <a:r>
              <a:rPr lang="en-US" sz="2000" dirty="0" err="1" smtClean="0"/>
              <a:t>veza</a:t>
            </a:r>
            <a:r>
              <a:rPr lang="en-US" sz="2000" dirty="0" smtClean="0"/>
              <a:t> u </a:t>
            </a:r>
            <a:r>
              <a:rPr lang="en-US" sz="2000" dirty="0" err="1" smtClean="0"/>
              <a:t>svim</a:t>
            </a:r>
            <a:r>
              <a:rPr lang="en-US" sz="2000" dirty="0" smtClean="0"/>
              <a:t> </a:t>
            </a:r>
            <a:r>
              <a:rPr lang="en-US" sz="2000" dirty="0" err="1" smtClean="0"/>
              <a:t>sferama</a:t>
            </a:r>
            <a:r>
              <a:rPr lang="en-US" sz="2000" dirty="0" smtClean="0"/>
              <a:t> </a:t>
            </a:r>
            <a:r>
              <a:rPr lang="en-US" sz="2000" dirty="0" err="1" smtClean="0"/>
              <a:t>ljudskog</a:t>
            </a:r>
            <a:r>
              <a:rPr lang="en-US" sz="2000" dirty="0" smtClean="0"/>
              <a:t> </a:t>
            </a:r>
            <a:r>
              <a:rPr lang="en-US" sz="2000" dirty="0" err="1" smtClean="0"/>
              <a:t>društva</a:t>
            </a:r>
            <a:r>
              <a:rPr lang="en-US" sz="2000" dirty="0" smtClean="0"/>
              <a:t>,</a:t>
            </a:r>
            <a:r>
              <a:rPr lang="sr-Latn-RS" sz="2000" dirty="0" smtClean="0"/>
              <a:t> </a:t>
            </a:r>
          </a:p>
          <a:p>
            <a:pPr algn="just">
              <a:buNone/>
            </a:pPr>
            <a:r>
              <a:rPr lang="sr-Latn-RS" sz="2000" dirty="0" smtClean="0"/>
              <a:t>  - </a:t>
            </a:r>
            <a:r>
              <a:rPr lang="en-US" sz="2000" dirty="0" smtClean="0"/>
              <a:t>transfer </a:t>
            </a:r>
            <a:r>
              <a:rPr lang="en-US" sz="2000" dirty="0" err="1" smtClean="0"/>
              <a:t>novih</a:t>
            </a:r>
            <a:r>
              <a:rPr lang="en-US" sz="2000" dirty="0" smtClean="0"/>
              <a:t> </a:t>
            </a:r>
            <a:r>
              <a:rPr lang="en-US" sz="2000" dirty="0" err="1" smtClean="0"/>
              <a:t>programa</a:t>
            </a:r>
            <a:r>
              <a:rPr lang="en-US" sz="2000" dirty="0" smtClean="0"/>
              <a:t> </a:t>
            </a:r>
            <a:r>
              <a:rPr lang="en-US" sz="2000" dirty="0" err="1" smtClean="0"/>
              <a:t>koji</a:t>
            </a:r>
            <a:r>
              <a:rPr lang="en-US" sz="2000" dirty="0" smtClean="0"/>
              <a:t> </a:t>
            </a:r>
            <a:r>
              <a:rPr lang="en-US" sz="2000" dirty="0" err="1" smtClean="0"/>
              <a:t>će</a:t>
            </a:r>
            <a:r>
              <a:rPr lang="en-US" sz="2000" dirty="0" smtClean="0"/>
              <a:t> </a:t>
            </a:r>
            <a:r>
              <a:rPr lang="en-US" sz="2000" dirty="0" err="1" smtClean="0"/>
              <a:t>pratiti</a:t>
            </a:r>
            <a:r>
              <a:rPr lang="en-US" sz="2000" dirty="0" smtClean="0"/>
              <a:t> </a:t>
            </a:r>
            <a:r>
              <a:rPr lang="en-US" sz="2000" dirty="0" err="1" smtClean="0"/>
              <a:t>dostignuća</a:t>
            </a:r>
            <a:r>
              <a:rPr lang="en-US" sz="2000" dirty="0" smtClean="0"/>
              <a:t> u </a:t>
            </a:r>
            <a:r>
              <a:rPr lang="en-US" sz="2000" dirty="0" err="1" smtClean="0"/>
              <a:t>prirodnim</a:t>
            </a:r>
            <a:r>
              <a:rPr lang="en-US" sz="2000" dirty="0" smtClean="0"/>
              <a:t> </a:t>
            </a:r>
            <a:r>
              <a:rPr lang="en-US" sz="2000" dirty="0" err="1" smtClean="0"/>
              <a:t>naukama</a:t>
            </a:r>
            <a:r>
              <a:rPr lang="en-US" sz="2000" dirty="0" smtClean="0"/>
              <a:t>, </a:t>
            </a:r>
            <a:r>
              <a:rPr lang="en-US" sz="2000" dirty="0" err="1" smtClean="0"/>
              <a:t>informacionim</a:t>
            </a:r>
            <a:r>
              <a:rPr lang="en-US" sz="2000" dirty="0" smtClean="0"/>
              <a:t> </a:t>
            </a:r>
            <a:r>
              <a:rPr lang="en-US" sz="2000" dirty="0" err="1" smtClean="0"/>
              <a:t>i</a:t>
            </a:r>
            <a:r>
              <a:rPr lang="en-US" sz="2000" dirty="0" smtClean="0"/>
              <a:t> </a:t>
            </a:r>
            <a:r>
              <a:rPr lang="en-US" sz="2000" dirty="0" err="1" smtClean="0"/>
              <a:t>tehnološkim</a:t>
            </a:r>
            <a:r>
              <a:rPr lang="en-US" sz="2000" dirty="0" smtClean="0"/>
              <a:t> </a:t>
            </a:r>
            <a:r>
              <a:rPr lang="en-US" sz="2000" dirty="0" err="1" smtClean="0"/>
              <a:t>sistemima</a:t>
            </a:r>
            <a:r>
              <a:rPr lang="en-US" sz="2000" dirty="0" smtClean="0"/>
              <a:t>.</a:t>
            </a:r>
            <a:endParaRPr lang="en-US" sz="20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err="1" smtClean="0"/>
              <a:t>Opšte</a:t>
            </a:r>
            <a:r>
              <a:rPr lang="en-US" dirty="0" smtClean="0"/>
              <a:t> </a:t>
            </a:r>
            <a:r>
              <a:rPr lang="en-US" dirty="0" err="1" smtClean="0"/>
              <a:t>tendencije</a:t>
            </a:r>
            <a:r>
              <a:rPr lang="en-US" dirty="0" smtClean="0"/>
              <a:t> </a:t>
            </a:r>
            <a:r>
              <a:rPr lang="en-US" dirty="0" err="1" smtClean="0"/>
              <a:t>uticaja</a:t>
            </a:r>
            <a:r>
              <a:rPr lang="en-US" dirty="0" smtClean="0"/>
              <a:t> </a:t>
            </a:r>
            <a:r>
              <a:rPr lang="en-US" dirty="0" err="1" smtClean="0"/>
              <a:t>globalizacije</a:t>
            </a:r>
            <a:r>
              <a:rPr lang="en-US" dirty="0" smtClean="0"/>
              <a:t> </a:t>
            </a:r>
            <a:r>
              <a:rPr lang="en-US" dirty="0" err="1" smtClean="0"/>
              <a:t>na</a:t>
            </a:r>
            <a:r>
              <a:rPr lang="en-US" dirty="0" smtClean="0"/>
              <a:t> </a:t>
            </a:r>
            <a:r>
              <a:rPr lang="en-US" dirty="0" err="1" smtClean="0"/>
              <a:t>sisteme</a:t>
            </a:r>
            <a:r>
              <a:rPr lang="en-US" dirty="0" smtClean="0"/>
              <a:t> </a:t>
            </a:r>
            <a:r>
              <a:rPr lang="en-US" dirty="0" err="1" smtClean="0"/>
              <a:t>obrazovanja</a:t>
            </a:r>
            <a:endParaRPr lang="en-US" dirty="0"/>
          </a:p>
        </p:txBody>
      </p:sp>
      <p:sp>
        <p:nvSpPr>
          <p:cNvPr id="3" name="Content Placeholder 2"/>
          <p:cNvSpPr>
            <a:spLocks noGrp="1"/>
          </p:cNvSpPr>
          <p:nvPr>
            <p:ph sz="quarter" idx="1"/>
          </p:nvPr>
        </p:nvSpPr>
        <p:spPr>
          <a:xfrm>
            <a:off x="301752" y="1371600"/>
            <a:ext cx="8503920" cy="5029200"/>
          </a:xfrm>
        </p:spPr>
        <p:txBody>
          <a:bodyPr>
            <a:normAutofit/>
          </a:bodyPr>
          <a:lstStyle/>
          <a:p>
            <a:pPr algn="just">
              <a:buNone/>
            </a:pPr>
            <a:r>
              <a:rPr lang="sr-Latn-RS" sz="2800" dirty="0" smtClean="0">
                <a:latin typeface="Footlight MT Light" pitchFamily="18" charset="0"/>
                <a:cs typeface="Aharoni"/>
              </a:rPr>
              <a:t>•</a:t>
            </a:r>
            <a:r>
              <a:rPr lang="en-US" sz="2800" dirty="0" err="1" smtClean="0">
                <a:latin typeface="Footlight MT Light" pitchFamily="18" charset="0"/>
              </a:rPr>
              <a:t>Američki</a:t>
            </a:r>
            <a:r>
              <a:rPr lang="en-US" sz="2800" dirty="0" smtClean="0">
                <a:latin typeface="Footlight MT Light" pitchFamily="18" charset="0"/>
              </a:rPr>
              <a:t> </a:t>
            </a:r>
            <a:r>
              <a:rPr lang="en-US" sz="2800" dirty="0" err="1" smtClean="0">
                <a:latin typeface="Footlight MT Light" pitchFamily="18" charset="0"/>
              </a:rPr>
              <a:t>naučnici</a:t>
            </a:r>
            <a:r>
              <a:rPr lang="en-US" sz="2800" dirty="0" smtClean="0">
                <a:latin typeface="Footlight MT Light" pitchFamily="18" charset="0"/>
              </a:rPr>
              <a:t> </a:t>
            </a:r>
            <a:r>
              <a:rPr lang="en-US" sz="2800" dirty="0" err="1" smtClean="0">
                <a:latin typeface="Footlight MT Light" pitchFamily="18" charset="0"/>
              </a:rPr>
              <a:t>su</a:t>
            </a:r>
            <a:r>
              <a:rPr lang="en-US" sz="2800" dirty="0" smtClean="0">
                <a:latin typeface="Footlight MT Light" pitchFamily="18" charset="0"/>
              </a:rPr>
              <a:t> </a:t>
            </a:r>
            <a:r>
              <a:rPr lang="en-US" sz="2800" dirty="0" err="1" smtClean="0">
                <a:latin typeface="Footlight MT Light" pitchFamily="18" charset="0"/>
              </a:rPr>
              <a:t>proučavali</a:t>
            </a:r>
            <a:r>
              <a:rPr lang="en-US" sz="2800" dirty="0" smtClean="0">
                <a:latin typeface="Footlight MT Light" pitchFamily="18" charset="0"/>
              </a:rPr>
              <a:t> </a:t>
            </a:r>
            <a:r>
              <a:rPr lang="en-US" sz="2800" dirty="0" err="1" smtClean="0">
                <a:latin typeface="Footlight MT Light" pitchFamily="18" charset="0"/>
              </a:rPr>
              <a:t>proces</a:t>
            </a:r>
            <a:r>
              <a:rPr lang="en-US" sz="2800" dirty="0" smtClean="0">
                <a:latin typeface="Footlight MT Light" pitchFamily="18" charset="0"/>
              </a:rPr>
              <a:t> </a:t>
            </a:r>
            <a:r>
              <a:rPr lang="en-US" sz="2800" dirty="0" err="1" smtClean="0">
                <a:latin typeface="Footlight MT Light" pitchFamily="18" charset="0"/>
              </a:rPr>
              <a:t>globalizacije</a:t>
            </a:r>
            <a:r>
              <a:rPr lang="en-US" sz="2800" dirty="0" smtClean="0">
                <a:latin typeface="Footlight MT Light" pitchFamily="18" charset="0"/>
              </a:rPr>
              <a:t> u</a:t>
            </a:r>
            <a:endParaRPr lang="sr-Latn-RS" sz="2800" dirty="0" smtClean="0">
              <a:latin typeface="Footlight MT Light" pitchFamily="18" charset="0"/>
            </a:endParaRPr>
          </a:p>
          <a:p>
            <a:pPr algn="just">
              <a:buNone/>
            </a:pPr>
            <a:r>
              <a:rPr lang="sr-Latn-RS" sz="2800" dirty="0" smtClean="0">
                <a:latin typeface="Footlight MT Light" pitchFamily="18" charset="0"/>
              </a:rPr>
              <a:t> </a:t>
            </a:r>
            <a:r>
              <a:rPr lang="en-US" sz="2800" dirty="0" err="1" smtClean="0">
                <a:latin typeface="Footlight MT Light" pitchFamily="18" charset="0"/>
              </a:rPr>
              <a:t>svetskoj</a:t>
            </a:r>
            <a:r>
              <a:rPr lang="sr-Latn-RS" sz="2800" dirty="0" smtClean="0">
                <a:latin typeface="Footlight MT Light" pitchFamily="18" charset="0"/>
              </a:rPr>
              <a:t> </a:t>
            </a:r>
            <a:r>
              <a:rPr lang="en-US" sz="2800" dirty="0" err="1" smtClean="0">
                <a:latin typeface="Footlight MT Light" pitchFamily="18" charset="0"/>
              </a:rPr>
              <a:t>ekonomiji</a:t>
            </a:r>
            <a:r>
              <a:rPr lang="en-US" sz="2800" dirty="0" smtClean="0">
                <a:latin typeface="Footlight MT Light" pitchFamily="18" charset="0"/>
              </a:rPr>
              <a:t> </a:t>
            </a:r>
            <a:r>
              <a:rPr lang="en-US" sz="2800" dirty="0" err="1" smtClean="0">
                <a:latin typeface="Footlight MT Light" pitchFamily="18" charset="0"/>
              </a:rPr>
              <a:t>i</a:t>
            </a:r>
            <a:r>
              <a:rPr lang="en-US" sz="2800" dirty="0" smtClean="0">
                <a:latin typeface="Footlight MT Light" pitchFamily="18" charset="0"/>
              </a:rPr>
              <a:t> </a:t>
            </a:r>
            <a:r>
              <a:rPr lang="en-US" sz="2800" dirty="0" err="1" smtClean="0">
                <a:latin typeface="Footlight MT Light" pitchFamily="18" charset="0"/>
              </a:rPr>
              <a:t>njen</a:t>
            </a:r>
            <a:r>
              <a:rPr lang="en-US" sz="2800" dirty="0" smtClean="0">
                <a:latin typeface="Footlight MT Light" pitchFamily="18" charset="0"/>
              </a:rPr>
              <a:t> </a:t>
            </a:r>
            <a:r>
              <a:rPr lang="en-US" sz="2800" dirty="0" err="1" smtClean="0">
                <a:latin typeface="Footlight MT Light" pitchFamily="18" charset="0"/>
              </a:rPr>
              <a:t>uticaj</a:t>
            </a:r>
            <a:r>
              <a:rPr lang="en-US" sz="2800" dirty="0" smtClean="0">
                <a:latin typeface="Footlight MT Light" pitchFamily="18" charset="0"/>
              </a:rPr>
              <a:t> </a:t>
            </a:r>
            <a:r>
              <a:rPr lang="en-US" sz="2800" dirty="0" err="1" smtClean="0">
                <a:latin typeface="Footlight MT Light" pitchFamily="18" charset="0"/>
              </a:rPr>
              <a:t>na</a:t>
            </a:r>
            <a:r>
              <a:rPr lang="en-US" sz="2800" dirty="0" smtClean="0">
                <a:latin typeface="Footlight MT Light" pitchFamily="18" charset="0"/>
              </a:rPr>
              <a:t> </a:t>
            </a:r>
            <a:r>
              <a:rPr lang="en-US" sz="2800" dirty="0" err="1" smtClean="0">
                <a:latin typeface="Footlight MT Light" pitchFamily="18" charset="0"/>
              </a:rPr>
              <a:t>obrazovanje</a:t>
            </a:r>
            <a:r>
              <a:rPr lang="en-US" sz="2800" dirty="0" smtClean="0">
                <a:latin typeface="Footlight MT Light" pitchFamily="18" charset="0"/>
              </a:rPr>
              <a:t>.</a:t>
            </a:r>
            <a:endParaRPr lang="sr-Latn-RS" sz="2800" dirty="0" smtClean="0">
              <a:latin typeface="Footlight MT Light" pitchFamily="18" charset="0"/>
            </a:endParaRPr>
          </a:p>
          <a:p>
            <a:pPr algn="just">
              <a:buNone/>
            </a:pPr>
            <a:r>
              <a:rPr lang="sr-Latn-RS" sz="2800" dirty="0" smtClean="0">
                <a:latin typeface="Footlight MT Light" pitchFamily="18" charset="0"/>
                <a:cs typeface="Aharoni"/>
                <a:sym typeface="Wingdings 2"/>
              </a:rPr>
              <a:t>• </a:t>
            </a:r>
            <a:r>
              <a:rPr lang="en-US" sz="2800" dirty="0" err="1" smtClean="0">
                <a:latin typeface="Footlight MT Light" pitchFamily="18" charset="0"/>
              </a:rPr>
              <a:t>Izdvojili</a:t>
            </a:r>
            <a:r>
              <a:rPr lang="en-US" sz="2800" dirty="0" smtClean="0">
                <a:latin typeface="Footlight MT Light" pitchFamily="18" charset="0"/>
              </a:rPr>
              <a:t> </a:t>
            </a:r>
            <a:r>
              <a:rPr lang="en-US" sz="2800" dirty="0" err="1" smtClean="0">
                <a:latin typeface="Footlight MT Light" pitchFamily="18" charset="0"/>
              </a:rPr>
              <a:t>su</a:t>
            </a:r>
            <a:r>
              <a:rPr lang="en-US" sz="2800" dirty="0" smtClean="0">
                <a:latin typeface="Footlight MT Light" pitchFamily="18" charset="0"/>
              </a:rPr>
              <a:t> </a:t>
            </a:r>
            <a:r>
              <a:rPr lang="en-US" sz="2800" b="1" dirty="0" smtClean="0">
                <a:latin typeface="Footlight MT Light" pitchFamily="18" charset="0"/>
              </a:rPr>
              <a:t>pet</a:t>
            </a:r>
            <a:r>
              <a:rPr lang="en-US" sz="2800" dirty="0" smtClean="0">
                <a:latin typeface="Footlight MT Light" pitchFamily="18" charset="0"/>
              </a:rPr>
              <a:t> </a:t>
            </a:r>
            <a:r>
              <a:rPr lang="en-US" sz="2800" dirty="0" err="1" smtClean="0">
                <a:latin typeface="Footlight MT Light" pitchFamily="18" charset="0"/>
              </a:rPr>
              <a:t>jasno</a:t>
            </a:r>
            <a:r>
              <a:rPr lang="en-US" sz="2800" dirty="0" smtClean="0">
                <a:latin typeface="Footlight MT Light" pitchFamily="18" charset="0"/>
              </a:rPr>
              <a:t> </a:t>
            </a:r>
            <a:r>
              <a:rPr lang="en-US" sz="2800" dirty="0" err="1" smtClean="0">
                <a:latin typeface="Footlight MT Light" pitchFamily="18" charset="0"/>
              </a:rPr>
              <a:t>diferenciranih</a:t>
            </a:r>
            <a:r>
              <a:rPr lang="en-US" sz="2800" dirty="0" smtClean="0">
                <a:latin typeface="Footlight MT Light" pitchFamily="18" charset="0"/>
              </a:rPr>
              <a:t> </a:t>
            </a:r>
            <a:r>
              <a:rPr lang="en-US" sz="2800" dirty="0" err="1" smtClean="0">
                <a:latin typeface="Footlight MT Light" pitchFamily="18" charset="0"/>
              </a:rPr>
              <a:t>grupa</a:t>
            </a:r>
            <a:r>
              <a:rPr lang="en-US" sz="2800" dirty="0" smtClean="0">
                <a:latin typeface="Footlight MT Light" pitchFamily="18" charset="0"/>
              </a:rPr>
              <a:t> </a:t>
            </a:r>
            <a:r>
              <a:rPr lang="en-US" sz="2800" dirty="0" err="1" smtClean="0">
                <a:latin typeface="Footlight MT Light" pitchFamily="18" charset="0"/>
              </a:rPr>
              <a:t>zemalja</a:t>
            </a:r>
            <a:r>
              <a:rPr lang="en-US" sz="2800" dirty="0" smtClean="0">
                <a:latin typeface="Footlight MT Light" pitchFamily="18" charset="0"/>
              </a:rPr>
              <a:t>: </a:t>
            </a:r>
            <a:endParaRPr lang="sr-Latn-RS" sz="2800" dirty="0" smtClean="0">
              <a:latin typeface="Footlight MT Light" pitchFamily="18" charset="0"/>
            </a:endParaRPr>
          </a:p>
          <a:p>
            <a:pPr algn="just">
              <a:buNone/>
            </a:pPr>
            <a:r>
              <a:rPr lang="en-US" sz="2800" dirty="0" smtClean="0">
                <a:latin typeface="Footlight MT Light" pitchFamily="18" charset="0"/>
              </a:rPr>
              <a:t>1. </a:t>
            </a:r>
            <a:r>
              <a:rPr lang="en-US" sz="2800" dirty="0" err="1" smtClean="0">
                <a:latin typeface="Footlight MT Light" pitchFamily="18" charset="0"/>
              </a:rPr>
              <a:t>Visoko</a:t>
            </a:r>
            <a:r>
              <a:rPr lang="en-US" sz="2800" dirty="0" smtClean="0">
                <a:latin typeface="Footlight MT Light" pitchFamily="18" charset="0"/>
              </a:rPr>
              <a:t> </a:t>
            </a:r>
            <a:r>
              <a:rPr lang="en-US" sz="2800" dirty="0" err="1" smtClean="0">
                <a:latin typeface="Footlight MT Light" pitchFamily="18" charset="0"/>
              </a:rPr>
              <a:t>razvijene</a:t>
            </a:r>
            <a:r>
              <a:rPr lang="en-US" sz="2800" dirty="0" smtClean="0">
                <a:latin typeface="Footlight MT Light" pitchFamily="18" charset="0"/>
              </a:rPr>
              <a:t> </a:t>
            </a:r>
            <a:r>
              <a:rPr lang="en-US" sz="2800" dirty="0" err="1" smtClean="0">
                <a:latin typeface="Footlight MT Light" pitchFamily="18" charset="0"/>
              </a:rPr>
              <a:t>zemlje</a:t>
            </a:r>
            <a:r>
              <a:rPr lang="en-US" sz="2800" dirty="0" smtClean="0">
                <a:latin typeface="Footlight MT Light" pitchFamily="18" charset="0"/>
              </a:rPr>
              <a:t> </a:t>
            </a:r>
            <a:endParaRPr lang="sr-Latn-RS" sz="2800" dirty="0" smtClean="0">
              <a:latin typeface="Footlight MT Light" pitchFamily="18" charset="0"/>
            </a:endParaRPr>
          </a:p>
          <a:p>
            <a:pPr algn="just">
              <a:buNone/>
            </a:pPr>
            <a:r>
              <a:rPr lang="en-US" sz="2800" dirty="0" smtClean="0">
                <a:latin typeface="Footlight MT Light" pitchFamily="18" charset="0"/>
              </a:rPr>
              <a:t>2. </a:t>
            </a:r>
            <a:r>
              <a:rPr lang="en-US" sz="2800" dirty="0" err="1" smtClean="0">
                <a:latin typeface="Footlight MT Light" pitchFamily="18" charset="0"/>
              </a:rPr>
              <a:t>Nove</a:t>
            </a:r>
            <a:r>
              <a:rPr lang="en-US" sz="2800" dirty="0" smtClean="0">
                <a:latin typeface="Footlight MT Light" pitchFamily="18" charset="0"/>
              </a:rPr>
              <a:t> </a:t>
            </a:r>
            <a:r>
              <a:rPr lang="en-US" sz="2800" dirty="0" err="1" smtClean="0">
                <a:latin typeface="Footlight MT Light" pitchFamily="18" charset="0"/>
              </a:rPr>
              <a:t>industrijalizovane</a:t>
            </a:r>
            <a:r>
              <a:rPr lang="en-US" sz="2800" dirty="0" smtClean="0">
                <a:latin typeface="Footlight MT Light" pitchFamily="18" charset="0"/>
              </a:rPr>
              <a:t> </a:t>
            </a:r>
            <a:r>
              <a:rPr lang="en-US" sz="2800" dirty="0" err="1" smtClean="0">
                <a:latin typeface="Footlight MT Light" pitchFamily="18" charset="0"/>
              </a:rPr>
              <a:t>zemlje</a:t>
            </a:r>
            <a:r>
              <a:rPr lang="en-US" sz="2800" dirty="0" smtClean="0">
                <a:latin typeface="Footlight MT Light" pitchFamily="18" charset="0"/>
              </a:rPr>
              <a:t> </a:t>
            </a:r>
            <a:endParaRPr lang="sr-Latn-RS" sz="2800" dirty="0" smtClean="0">
              <a:latin typeface="Footlight MT Light" pitchFamily="18" charset="0"/>
            </a:endParaRPr>
          </a:p>
          <a:p>
            <a:pPr algn="just">
              <a:buNone/>
            </a:pPr>
            <a:r>
              <a:rPr lang="en-US" sz="2800" dirty="0" smtClean="0">
                <a:latin typeface="Footlight MT Light" pitchFamily="18" charset="0"/>
              </a:rPr>
              <a:t>3. </a:t>
            </a:r>
            <a:r>
              <a:rPr lang="en-US" sz="2800" dirty="0" err="1" smtClean="0">
                <a:latin typeface="Footlight MT Light" pitchFamily="18" charset="0"/>
              </a:rPr>
              <a:t>Zemlje</a:t>
            </a:r>
            <a:r>
              <a:rPr lang="en-US" sz="2800" dirty="0" smtClean="0">
                <a:latin typeface="Footlight MT Light" pitchFamily="18" charset="0"/>
              </a:rPr>
              <a:t> </a:t>
            </a:r>
            <a:r>
              <a:rPr lang="en-US" sz="2800" dirty="0" err="1" smtClean="0">
                <a:latin typeface="Footlight MT Light" pitchFamily="18" charset="0"/>
              </a:rPr>
              <a:t>sa</a:t>
            </a:r>
            <a:r>
              <a:rPr lang="en-US" sz="2800" dirty="0" smtClean="0">
                <a:latin typeface="Footlight MT Light" pitchFamily="18" charset="0"/>
              </a:rPr>
              <a:t> </a:t>
            </a:r>
            <a:r>
              <a:rPr lang="en-US" sz="2800" dirty="0" err="1" smtClean="0">
                <a:latin typeface="Footlight MT Light" pitchFamily="18" charset="0"/>
              </a:rPr>
              <a:t>srednjim</a:t>
            </a:r>
            <a:r>
              <a:rPr lang="en-US" sz="2800" dirty="0" smtClean="0">
                <a:latin typeface="Footlight MT Light" pitchFamily="18" charset="0"/>
              </a:rPr>
              <a:t> </a:t>
            </a:r>
            <a:r>
              <a:rPr lang="en-US" sz="2800" dirty="0" err="1" smtClean="0">
                <a:latin typeface="Footlight MT Light" pitchFamily="18" charset="0"/>
              </a:rPr>
              <a:t>i</a:t>
            </a:r>
            <a:r>
              <a:rPr lang="en-US" sz="2800" dirty="0" smtClean="0">
                <a:latin typeface="Footlight MT Light" pitchFamily="18" charset="0"/>
              </a:rPr>
              <a:t> </a:t>
            </a:r>
            <a:r>
              <a:rPr lang="en-US" sz="2800" dirty="0" err="1" smtClean="0">
                <a:latin typeface="Footlight MT Light" pitchFamily="18" charset="0"/>
              </a:rPr>
              <a:t>niskim</a:t>
            </a:r>
            <a:r>
              <a:rPr lang="en-US" sz="2800" dirty="0" smtClean="0">
                <a:latin typeface="Footlight MT Light" pitchFamily="18" charset="0"/>
              </a:rPr>
              <a:t> </a:t>
            </a:r>
            <a:r>
              <a:rPr lang="en-US" sz="2800" dirty="0" err="1" smtClean="0">
                <a:latin typeface="Footlight MT Light" pitchFamily="18" charset="0"/>
              </a:rPr>
              <a:t>nacionalnim</a:t>
            </a:r>
            <a:r>
              <a:rPr lang="en-US" sz="2800" dirty="0" smtClean="0">
                <a:latin typeface="Footlight MT Light" pitchFamily="18" charset="0"/>
              </a:rPr>
              <a:t> </a:t>
            </a:r>
            <a:r>
              <a:rPr lang="en-US" sz="2800" dirty="0" err="1" smtClean="0">
                <a:latin typeface="Footlight MT Light" pitchFamily="18" charset="0"/>
              </a:rPr>
              <a:t>dohotkom</a:t>
            </a:r>
            <a:endParaRPr lang="sr-Latn-RS" sz="2800" dirty="0" smtClean="0">
              <a:latin typeface="Footlight MT Light" pitchFamily="18" charset="0"/>
            </a:endParaRPr>
          </a:p>
          <a:p>
            <a:pPr algn="just">
              <a:buNone/>
            </a:pPr>
            <a:r>
              <a:rPr lang="en-US" sz="2800" dirty="0" smtClean="0">
                <a:latin typeface="Footlight MT Light" pitchFamily="18" charset="0"/>
              </a:rPr>
              <a:t>4. </a:t>
            </a:r>
            <a:r>
              <a:rPr lang="en-US" sz="2800" dirty="0" err="1" smtClean="0">
                <a:latin typeface="Footlight MT Light" pitchFamily="18" charset="0"/>
              </a:rPr>
              <a:t>Zemlje</a:t>
            </a:r>
            <a:r>
              <a:rPr lang="en-US" sz="2800" dirty="0" smtClean="0">
                <a:latin typeface="Footlight MT Light" pitchFamily="18" charset="0"/>
              </a:rPr>
              <a:t> </a:t>
            </a:r>
            <a:r>
              <a:rPr lang="en-US" sz="2800" dirty="0" err="1" smtClean="0">
                <a:latin typeface="Footlight MT Light" pitchFamily="18" charset="0"/>
              </a:rPr>
              <a:t>koje</a:t>
            </a:r>
            <a:r>
              <a:rPr lang="en-US" sz="2800" dirty="0" smtClean="0">
                <a:latin typeface="Footlight MT Light" pitchFamily="18" charset="0"/>
              </a:rPr>
              <a:t> </a:t>
            </a:r>
            <a:r>
              <a:rPr lang="en-US" sz="2800" dirty="0" err="1" smtClean="0">
                <a:latin typeface="Footlight MT Light" pitchFamily="18" charset="0"/>
              </a:rPr>
              <a:t>su</a:t>
            </a:r>
            <a:r>
              <a:rPr lang="en-US" sz="2800" dirty="0" smtClean="0">
                <a:latin typeface="Footlight MT Light" pitchFamily="18" charset="0"/>
              </a:rPr>
              <a:t> u </a:t>
            </a:r>
            <a:r>
              <a:rPr lang="en-US" sz="2800" dirty="0" err="1" smtClean="0">
                <a:latin typeface="Footlight MT Light" pitchFamily="18" charset="0"/>
              </a:rPr>
              <a:t>fazi</a:t>
            </a:r>
            <a:r>
              <a:rPr lang="en-US" sz="2800" dirty="0" smtClean="0">
                <a:latin typeface="Footlight MT Light" pitchFamily="18" charset="0"/>
              </a:rPr>
              <a:t> </a:t>
            </a:r>
            <a:r>
              <a:rPr lang="en-US" sz="2800" dirty="0" err="1" smtClean="0">
                <a:latin typeface="Footlight MT Light" pitchFamily="18" charset="0"/>
              </a:rPr>
              <a:t>industrijalizacije</a:t>
            </a:r>
            <a:r>
              <a:rPr lang="en-US" sz="2800" dirty="0" smtClean="0">
                <a:latin typeface="Footlight MT Light" pitchFamily="18" charset="0"/>
              </a:rPr>
              <a:t> </a:t>
            </a:r>
            <a:endParaRPr lang="sr-Latn-RS" sz="2800" dirty="0" smtClean="0">
              <a:latin typeface="Footlight MT Light" pitchFamily="18" charset="0"/>
            </a:endParaRPr>
          </a:p>
          <a:p>
            <a:pPr algn="just">
              <a:buNone/>
            </a:pPr>
            <a:r>
              <a:rPr lang="en-US" sz="2800" dirty="0" smtClean="0">
                <a:latin typeface="Footlight MT Light" pitchFamily="18" charset="0"/>
              </a:rPr>
              <a:t>5. </a:t>
            </a:r>
            <a:r>
              <a:rPr lang="en-US" sz="2800" dirty="0" err="1" smtClean="0">
                <a:latin typeface="Footlight MT Light" pitchFamily="18" charset="0"/>
              </a:rPr>
              <a:t>Poljoprivredne</a:t>
            </a:r>
            <a:r>
              <a:rPr lang="en-US" sz="2800" dirty="0" smtClean="0">
                <a:latin typeface="Footlight MT Light" pitchFamily="18" charset="0"/>
              </a:rPr>
              <a:t> </a:t>
            </a:r>
            <a:r>
              <a:rPr lang="en-US" sz="2800" dirty="0" err="1" smtClean="0">
                <a:latin typeface="Footlight MT Light" pitchFamily="18" charset="0"/>
              </a:rPr>
              <a:t>zemlje</a:t>
            </a:r>
            <a:endParaRPr lang="en-US" sz="2800" dirty="0">
              <a:latin typeface="Footlight MT Light" pitchFamily="18" charset="0"/>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400"/>
            <a:ext cx="8503920" cy="6553200"/>
          </a:xfrm>
        </p:spPr>
        <p:txBody>
          <a:bodyPr>
            <a:normAutofit lnSpcReduction="10000"/>
          </a:bodyPr>
          <a:lstStyle/>
          <a:p>
            <a:pPr marL="514350" indent="-514350" algn="just">
              <a:buNone/>
            </a:pPr>
            <a:r>
              <a:rPr lang="sr-Latn-RS" b="1" dirty="0" smtClean="0">
                <a:latin typeface="Times New Roman" pitchFamily="18" charset="0"/>
                <a:cs typeface="Times New Roman" pitchFamily="18" charset="0"/>
              </a:rPr>
              <a:t>1. </a:t>
            </a:r>
            <a:r>
              <a:rPr lang="sr-Latn-RS" b="1" u="sng" dirty="0" smtClean="0">
                <a:latin typeface="Times New Roman" pitchFamily="18" charset="0"/>
                <a:cs typeface="Times New Roman" pitchFamily="18" charset="0"/>
              </a:rPr>
              <a:t>VISOKO RAZVIJENE ZEMLJE</a:t>
            </a:r>
          </a:p>
          <a:p>
            <a:pPr marL="514350" indent="-514350" algn="just">
              <a:buNone/>
            </a:pPr>
            <a:r>
              <a:rPr lang="en-US" sz="2000" b="1" dirty="0" err="1" smtClean="0">
                <a:solidFill>
                  <a:schemeClr val="accent1"/>
                </a:solidFill>
                <a:latin typeface="Times New Roman" pitchFamily="18" charset="0"/>
                <a:cs typeface="Times New Roman" pitchFamily="18" charset="0"/>
              </a:rPr>
              <a:t>Visoko</a:t>
            </a:r>
            <a:r>
              <a:rPr lang="en-US" sz="2000" b="1" dirty="0" smtClean="0">
                <a:solidFill>
                  <a:schemeClr val="accent1"/>
                </a:solidFill>
                <a:latin typeface="Times New Roman" pitchFamily="18" charset="0"/>
                <a:cs typeface="Times New Roman" pitchFamily="18" charset="0"/>
              </a:rPr>
              <a:t> </a:t>
            </a:r>
            <a:r>
              <a:rPr lang="en-US" sz="2000" b="1" dirty="0" err="1" smtClean="0">
                <a:solidFill>
                  <a:schemeClr val="accent1"/>
                </a:solidFill>
                <a:latin typeface="Times New Roman" pitchFamily="18" charset="0"/>
                <a:cs typeface="Times New Roman" pitchFamily="18" charset="0"/>
              </a:rPr>
              <a:t>razvijene</a:t>
            </a:r>
            <a:r>
              <a:rPr lang="en-US" sz="2000" b="1" dirty="0" smtClean="0">
                <a:solidFill>
                  <a:schemeClr val="accent1"/>
                </a:solidFill>
                <a:latin typeface="Times New Roman" pitchFamily="18" charset="0"/>
                <a:cs typeface="Times New Roman" pitchFamily="18" charset="0"/>
              </a:rPr>
              <a:t> </a:t>
            </a:r>
            <a:r>
              <a:rPr lang="en-US" sz="2000" b="1" dirty="0" err="1" smtClean="0">
                <a:solidFill>
                  <a:schemeClr val="accent1"/>
                </a:solidFill>
                <a:latin typeface="Times New Roman" pitchFamily="18" charset="0"/>
                <a:cs typeface="Times New Roman" pitchFamily="18" charset="0"/>
              </a:rPr>
              <a:t>zapadnoevropske</a:t>
            </a:r>
            <a:r>
              <a:rPr lang="en-US" sz="2000" b="1" dirty="0" smtClean="0">
                <a:solidFill>
                  <a:schemeClr val="accent1"/>
                </a:solidFill>
                <a:latin typeface="Times New Roman" pitchFamily="18" charset="0"/>
                <a:cs typeface="Times New Roman" pitchFamily="18" charset="0"/>
              </a:rPr>
              <a:t> </a:t>
            </a:r>
            <a:r>
              <a:rPr lang="en-US" sz="2000" b="1" dirty="0" err="1" smtClean="0">
                <a:solidFill>
                  <a:schemeClr val="accent1"/>
                </a:solidFill>
                <a:latin typeface="Times New Roman" pitchFamily="18" charset="0"/>
                <a:cs typeface="Times New Roman" pitchFamily="18" charset="0"/>
              </a:rPr>
              <a:t>zemlje</a:t>
            </a:r>
            <a:r>
              <a:rPr lang="en-US" sz="2000" b="1" dirty="0" smtClean="0">
                <a:solidFill>
                  <a:schemeClr val="accent1"/>
                </a:solidFill>
                <a:latin typeface="Times New Roman" pitchFamily="18" charset="0"/>
                <a:cs typeface="Times New Roman" pitchFamily="18" charset="0"/>
              </a:rPr>
              <a:t>, Japan, SAD </a:t>
            </a:r>
            <a:r>
              <a:rPr lang="en-US" sz="2000" b="1" dirty="0" err="1" smtClean="0">
                <a:solidFill>
                  <a:schemeClr val="accent1"/>
                </a:solidFill>
                <a:latin typeface="Times New Roman" pitchFamily="18" charset="0"/>
                <a:cs typeface="Times New Roman" pitchFamily="18" charset="0"/>
              </a:rPr>
              <a:t>i</a:t>
            </a:r>
            <a:r>
              <a:rPr lang="en-US" sz="2000" b="1" dirty="0" smtClean="0">
                <a:solidFill>
                  <a:schemeClr val="accent1"/>
                </a:solidFill>
                <a:latin typeface="Times New Roman" pitchFamily="18" charset="0"/>
                <a:cs typeface="Times New Roman" pitchFamily="18" charset="0"/>
              </a:rPr>
              <a:t> </a:t>
            </a:r>
            <a:r>
              <a:rPr lang="en-US" sz="2000" b="1" dirty="0" err="1" smtClean="0">
                <a:solidFill>
                  <a:schemeClr val="accent1"/>
                </a:solidFill>
                <a:latin typeface="Times New Roman" pitchFamily="18" charset="0"/>
                <a:cs typeface="Times New Roman" pitchFamily="18" charset="0"/>
              </a:rPr>
              <a:t>Kanada</a:t>
            </a:r>
            <a:r>
              <a:rPr lang="sr-Latn-RS" sz="2000" b="1" dirty="0" smtClean="0">
                <a:solidFill>
                  <a:schemeClr val="accent1"/>
                </a:solidFill>
                <a:latin typeface="Times New Roman" pitchFamily="18" charset="0"/>
                <a:cs typeface="Times New Roman" pitchFamily="18" charset="0"/>
              </a:rPr>
              <a:t>,</a:t>
            </a:r>
            <a:r>
              <a:rPr lang="en-US" sz="2000" b="1" dirty="0" smtClean="0">
                <a:solidFill>
                  <a:schemeClr val="accent1"/>
                </a:solidFill>
                <a:latin typeface="Times New Roman" pitchFamily="18" charset="0"/>
                <a:cs typeface="Times New Roman" pitchFamily="18" charset="0"/>
              </a:rPr>
              <a:t> </a:t>
            </a:r>
            <a:r>
              <a:rPr lang="en-US" sz="2000" b="1" dirty="0" err="1" smtClean="0">
                <a:solidFill>
                  <a:schemeClr val="accent1"/>
                </a:solidFill>
                <a:latin typeface="Times New Roman" pitchFamily="18" charset="0"/>
                <a:cs typeface="Times New Roman" pitchFamily="18" charset="0"/>
              </a:rPr>
              <a:t>akcenat</a:t>
            </a:r>
            <a:endParaRPr lang="sr-Latn-RS" sz="2000" b="1" dirty="0" smtClean="0">
              <a:solidFill>
                <a:schemeClr val="accent1"/>
              </a:solidFill>
              <a:latin typeface="Times New Roman" pitchFamily="18" charset="0"/>
              <a:cs typeface="Times New Roman" pitchFamily="18" charset="0"/>
            </a:endParaRPr>
          </a:p>
          <a:p>
            <a:pPr marL="514350" indent="-514350" algn="just">
              <a:buNone/>
            </a:pPr>
            <a:r>
              <a:rPr lang="en-US" sz="2000" b="1" dirty="0" err="1" smtClean="0">
                <a:solidFill>
                  <a:schemeClr val="accent1"/>
                </a:solidFill>
                <a:latin typeface="Times New Roman" pitchFamily="18" charset="0"/>
                <a:cs typeface="Times New Roman" pitchFamily="18" charset="0"/>
              </a:rPr>
              <a:t>stavljaju</a:t>
            </a:r>
            <a:r>
              <a:rPr lang="en-US" sz="2000" b="1" dirty="0" smtClean="0">
                <a:solidFill>
                  <a:schemeClr val="accent1"/>
                </a:solidFill>
                <a:latin typeface="Times New Roman" pitchFamily="18" charset="0"/>
                <a:cs typeface="Times New Roman" pitchFamily="18" charset="0"/>
              </a:rPr>
              <a:t> </a:t>
            </a:r>
            <a:r>
              <a:rPr lang="en-US" sz="2000" b="1" dirty="0" err="1" smtClean="0">
                <a:solidFill>
                  <a:schemeClr val="accent1"/>
                </a:solidFill>
                <a:latin typeface="Times New Roman" pitchFamily="18" charset="0"/>
                <a:cs typeface="Times New Roman" pitchFamily="18" charset="0"/>
              </a:rPr>
              <a:t>na</a:t>
            </a:r>
            <a:r>
              <a:rPr lang="en-US" sz="2000" dirty="0" smtClean="0">
                <a:latin typeface="Times New Roman" pitchFamily="18" charset="0"/>
                <a:cs typeface="Times New Roman" pitchFamily="18" charset="0"/>
              </a:rPr>
              <a:t>:</a:t>
            </a:r>
            <a:endParaRPr lang="sr-Latn-RS" sz="2000" dirty="0" smtClean="0">
              <a:latin typeface="Times New Roman" pitchFamily="18" charset="0"/>
              <a:cs typeface="Times New Roman" pitchFamily="18" charset="0"/>
            </a:endParaRPr>
          </a:p>
          <a:p>
            <a:pPr marL="514350" indent="-514350" algn="just">
              <a:buNone/>
            </a:pP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jačanje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naučnih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inovacija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kreativnog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menadžmenta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kvalitetnije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univerzalno</a:t>
            </a:r>
            <a:endParaRPr lang="sr-Latn-RS" sz="2000" dirty="0" smtClean="0">
              <a:latin typeface="Times New Roman" pitchFamily="18" charset="0"/>
              <a:cs typeface="Times New Roman" pitchFamily="18" charset="0"/>
            </a:endParaRPr>
          </a:p>
          <a:p>
            <a:pPr marL="514350" indent="-514350" algn="just">
              <a:buNone/>
            </a:pP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srednje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naročito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visoko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obrazovanje</a:t>
            </a:r>
            <a:r>
              <a:rPr lang="en-US" sz="2000" dirty="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i</a:t>
            </a:r>
          </a:p>
          <a:p>
            <a:pPr marL="514350" indent="-514350" algn="just">
              <a:buNone/>
            </a:pPr>
            <a:r>
              <a:rPr lang="en-US" sz="2000" dirty="0" smtClean="0">
                <a:latin typeface="Times New Roman" pitchFamily="18" charset="0"/>
                <a:cs typeface="Times New Roman" pitchFamily="18" charset="0"/>
              </a:rPr>
              <a:t> </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primenu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istraživačkih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rezultata</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proizvodnji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uslužnim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delatnostima</a:t>
            </a:r>
            <a:r>
              <a:rPr lang="sr-Latn-RS" sz="2000" dirty="0" smtClean="0">
                <a:latin typeface="Times New Roman" pitchFamily="18" charset="0"/>
                <a:cs typeface="Times New Roman" pitchFamily="18" charset="0"/>
              </a:rPr>
              <a:t>.</a:t>
            </a:r>
          </a:p>
          <a:p>
            <a:pPr marL="514350" indent="-514350" algn="just">
              <a:buNone/>
            </a:pPr>
            <a:endParaRPr lang="sr-Latn-RS" sz="2000" dirty="0" smtClean="0">
              <a:latin typeface="Times New Roman" pitchFamily="18" charset="0"/>
              <a:cs typeface="Times New Roman" pitchFamily="18" charset="0"/>
            </a:endParaRPr>
          </a:p>
          <a:p>
            <a:pPr marL="514350" indent="-514350" algn="just">
              <a:buNone/>
            </a:pPr>
            <a:r>
              <a:rPr lang="sr-Latn-RS" b="1" dirty="0" smtClean="0">
                <a:latin typeface="Times New Roman" pitchFamily="18" charset="0"/>
                <a:cs typeface="Times New Roman" pitchFamily="18" charset="0"/>
              </a:rPr>
              <a:t>2. </a:t>
            </a:r>
            <a:r>
              <a:rPr lang="sr-Latn-RS" b="1" u="sng" dirty="0" smtClean="0">
                <a:latin typeface="Times New Roman" pitchFamily="18" charset="0"/>
                <a:cs typeface="Times New Roman" pitchFamily="18" charset="0"/>
              </a:rPr>
              <a:t>NOVE INDUSTRIJALIZOVANE ZEMLJE</a:t>
            </a:r>
            <a:endParaRPr lang="sr-Latn-RS" b="1" dirty="0" smtClean="0">
              <a:latin typeface="Times New Roman" pitchFamily="18" charset="0"/>
              <a:cs typeface="Times New Roman" pitchFamily="18" charset="0"/>
            </a:endParaRPr>
          </a:p>
          <a:p>
            <a:pPr marL="514350" indent="-514350" algn="just">
              <a:buNone/>
            </a:pPr>
            <a:r>
              <a:rPr lang="en-US" sz="2000" dirty="0" err="1" smtClean="0">
                <a:latin typeface="Times New Roman" pitchFamily="18" charset="0"/>
                <a:cs typeface="Times New Roman" pitchFamily="18" charset="0"/>
              </a:rPr>
              <a:t>Nove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industrijalizovane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zemlje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sposobne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efektnije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ulaganje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poboljšaju</a:t>
            </a:r>
            <a:endParaRPr lang="sr-Latn-RS" sz="2000" dirty="0" smtClean="0">
              <a:latin typeface="Times New Roman" pitchFamily="18" charset="0"/>
              <a:cs typeface="Times New Roman" pitchFamily="18" charset="0"/>
            </a:endParaRPr>
          </a:p>
          <a:p>
            <a:pPr marL="514350" indent="-514350" algn="just">
              <a:buNone/>
            </a:pPr>
            <a:r>
              <a:rPr lang="en-US" sz="2000" dirty="0" err="1" smtClean="0">
                <a:latin typeface="Times New Roman" pitchFamily="18" charset="0"/>
                <a:cs typeface="Times New Roman" pitchFamily="18" charset="0"/>
              </a:rPr>
              <a:t>kvalitet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kvantitet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stručnog</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osposobljavanja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razvoj</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tehničko</a:t>
            </a:r>
            <a:r>
              <a:rPr lang="en-US" sz="2000" dirty="0" smtClean="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pPr marL="514350" indent="-514350" algn="just">
              <a:buNone/>
            </a:pPr>
            <a:r>
              <a:rPr lang="en-US" sz="2000" dirty="0" err="1" smtClean="0">
                <a:latin typeface="Times New Roman" pitchFamily="18" charset="0"/>
                <a:cs typeface="Times New Roman" pitchFamily="18" charset="0"/>
              </a:rPr>
              <a:t>tehnološkog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istraživanja</a:t>
            </a:r>
            <a:r>
              <a:rPr lang="sr-Latn-RS" sz="2000" dirty="0" smtClean="0">
                <a:latin typeface="Times New Roman" pitchFamily="18" charset="0"/>
                <a:cs typeface="Times New Roman" pitchFamily="18" charset="0"/>
              </a:rPr>
              <a:t>.</a:t>
            </a:r>
          </a:p>
          <a:p>
            <a:pPr marL="514350" indent="-514350" algn="just">
              <a:buNone/>
            </a:pPr>
            <a:endParaRPr lang="sr-Latn-RS" sz="2000" b="1" dirty="0" smtClean="0">
              <a:latin typeface="Times New Roman" pitchFamily="18" charset="0"/>
              <a:cs typeface="Times New Roman" pitchFamily="18" charset="0"/>
            </a:endParaRPr>
          </a:p>
          <a:p>
            <a:pPr algn="just">
              <a:buNone/>
            </a:pPr>
            <a:r>
              <a:rPr lang="vi-VN" b="1" dirty="0" smtClean="0"/>
              <a:t>3.</a:t>
            </a:r>
            <a:r>
              <a:rPr lang="sr-Latn-RS" b="1" dirty="0" smtClean="0"/>
              <a:t> </a:t>
            </a:r>
            <a:r>
              <a:rPr lang="sr-Latn-RS" sz="2000" b="1" u="sng" dirty="0" smtClean="0">
                <a:latin typeface="Times New Roman" pitchFamily="18" charset="0"/>
                <a:cs typeface="Times New Roman" pitchFamily="18" charset="0"/>
              </a:rPr>
              <a:t>ZEMLJE SA SREDNJIM I NISKIM NACIONALNIM DOHOTKOM</a:t>
            </a:r>
            <a:endParaRPr lang="sr-Latn-RS" b="1" u="sng" dirty="0" smtClean="0"/>
          </a:p>
          <a:p>
            <a:pPr algn="just"/>
            <a:r>
              <a:rPr lang="vi-VN" sz="2000" dirty="0" smtClean="0"/>
              <a:t>Imaju univerzalno osnovno obrazovanje i nagli porast broja upisanih u srednje škole i na univerzitete</a:t>
            </a:r>
            <a:r>
              <a:rPr lang="sr-Latn-RS" sz="2000" dirty="0" smtClean="0"/>
              <a:t>;</a:t>
            </a:r>
          </a:p>
          <a:p>
            <a:pPr algn="just"/>
            <a:r>
              <a:rPr lang="vi-VN" sz="2000" dirty="0" smtClean="0"/>
              <a:t>Primećuje se uvođenje novih informacionih tehnologija i tehnologija menadžmenta</a:t>
            </a:r>
            <a:r>
              <a:rPr lang="sr-Latn-RS" sz="2000" dirty="0" smtClean="0"/>
              <a:t>;</a:t>
            </a:r>
          </a:p>
          <a:p>
            <a:pPr algn="just"/>
            <a:r>
              <a:rPr lang="vi-VN" sz="2000" dirty="0" smtClean="0"/>
              <a:t>Najveći problem</a:t>
            </a:r>
            <a:r>
              <a:rPr lang="sr-Latn-RS" sz="2000" dirty="0" smtClean="0"/>
              <a:t> </a:t>
            </a:r>
            <a:r>
              <a:rPr lang="vi-VN" sz="2000" dirty="0" smtClean="0"/>
              <a:t>prisutan je u kvalitetu obrazovanja</a:t>
            </a:r>
            <a:r>
              <a:rPr lang="sr-Latn-RS" sz="2000" dirty="0" smtClean="0"/>
              <a:t>.</a:t>
            </a:r>
          </a:p>
          <a:p>
            <a:pPr marL="514350" indent="-514350" algn="just">
              <a:buNone/>
            </a:pPr>
            <a:endParaRPr lang="en-US" sz="2000" b="1" dirty="0">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553200"/>
          </a:xfrm>
        </p:spPr>
        <p:txBody>
          <a:bodyPr>
            <a:normAutofit/>
          </a:bodyPr>
          <a:lstStyle/>
          <a:p>
            <a:pPr algn="just">
              <a:buNone/>
            </a:pPr>
            <a:r>
              <a:rPr lang="sr-Latn-RS" b="1" dirty="0" smtClean="0">
                <a:latin typeface="Times New Roman" pitchFamily="18" charset="0"/>
                <a:cs typeface="Times New Roman" pitchFamily="18" charset="0"/>
              </a:rPr>
              <a:t>4. </a:t>
            </a:r>
            <a:r>
              <a:rPr lang="sr-Latn-RS" b="1" u="sng" dirty="0" smtClean="0">
                <a:latin typeface="Times New Roman" pitchFamily="18" charset="0"/>
                <a:cs typeface="Times New Roman" pitchFamily="18" charset="0"/>
              </a:rPr>
              <a:t>ZEMLJE KOJE SU U FAZI INDUSTRIJALIZACIJE</a:t>
            </a:r>
          </a:p>
          <a:p>
            <a:pPr algn="just"/>
            <a:r>
              <a:rPr lang="en-US" sz="2000" dirty="0" smtClean="0">
                <a:latin typeface="Times New Roman" pitchFamily="18" charset="0"/>
                <a:cs typeface="Times New Roman" pitchFamily="18" charset="0"/>
              </a:rPr>
              <a:t>U </a:t>
            </a:r>
            <a:r>
              <a:rPr lang="en-US" sz="2000" dirty="0" err="1" smtClean="0">
                <a:latin typeface="Times New Roman" pitchFamily="18" charset="0"/>
                <a:cs typeface="Times New Roman" pitchFamily="18" charset="0"/>
              </a:rPr>
              <a:t>ovim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zemljama</a:t>
            </a:r>
            <a:r>
              <a:rPr lang="en-US" sz="2000" dirty="0" smtClean="0">
                <a:latin typeface="Times New Roman" pitchFamily="18" charset="0"/>
                <a:cs typeface="Times New Roman" pitchFamily="18" charset="0"/>
              </a:rPr>
              <a:t> je </a:t>
            </a:r>
            <a:r>
              <a:rPr lang="en-US" sz="2000" dirty="0" err="1" smtClean="0">
                <a:latin typeface="Times New Roman" pitchFamily="18" charset="0"/>
                <a:cs typeface="Times New Roman" pitchFamily="18" charset="0"/>
              </a:rPr>
              <a:t>potrebno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utiče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podizanje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nivoa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znanja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veština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svim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nivoima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obrazovanja</a:t>
            </a:r>
            <a:r>
              <a:rPr lang="sr-Latn-R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Ovo</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smatra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prioritetom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zbog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neophodnosti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praćenja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trendova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informacione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revolucije</a:t>
            </a:r>
            <a:r>
              <a:rPr lang="sr-Latn-R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U </a:t>
            </a:r>
            <a:r>
              <a:rPr lang="en-US" sz="2000" dirty="0" err="1" smtClean="0">
                <a:latin typeface="Times New Roman" pitchFamily="18" charset="0"/>
                <a:cs typeface="Times New Roman" pitchFamily="18" charset="0"/>
              </a:rPr>
              <a:t>ovim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zemljama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još</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uvek</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insistira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bazičnom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obrazovanju</a:t>
            </a:r>
            <a:r>
              <a:rPr lang="en-US" sz="2000" dirty="0" smtClean="0">
                <a:latin typeface="Times New Roman" pitchFamily="18" charset="0"/>
                <a:cs typeface="Times New Roman" pitchFamily="18" charset="0"/>
              </a:rPr>
              <a:t>.</a:t>
            </a:r>
            <a:endParaRPr lang="sr-Latn-RS" sz="2000" dirty="0" smtClean="0">
              <a:latin typeface="Times New Roman" pitchFamily="18" charset="0"/>
              <a:cs typeface="Times New Roman" pitchFamily="18" charset="0"/>
            </a:endParaRPr>
          </a:p>
          <a:p>
            <a:pPr algn="just">
              <a:buNone/>
            </a:pPr>
            <a:endParaRPr lang="sr-Latn-RS" sz="2000" dirty="0" smtClean="0">
              <a:latin typeface="Times New Roman" pitchFamily="18" charset="0"/>
              <a:cs typeface="Times New Roman" pitchFamily="18" charset="0"/>
            </a:endParaRPr>
          </a:p>
          <a:p>
            <a:pPr algn="just">
              <a:buNone/>
            </a:pPr>
            <a:r>
              <a:rPr lang="sr-Latn-RS" b="1" dirty="0" smtClean="0">
                <a:latin typeface="Times New Roman" pitchFamily="18" charset="0"/>
                <a:cs typeface="Times New Roman" pitchFamily="18" charset="0"/>
              </a:rPr>
              <a:t>5. </a:t>
            </a:r>
            <a:r>
              <a:rPr lang="sr-Latn-RS" b="1" u="sng" dirty="0" smtClean="0">
                <a:latin typeface="Times New Roman" pitchFamily="18" charset="0"/>
                <a:cs typeface="Times New Roman" pitchFamily="18" charset="0"/>
              </a:rPr>
              <a:t>POLJOPRIVREDNE ZEMLJE</a:t>
            </a:r>
          </a:p>
          <a:p>
            <a:pPr algn="just"/>
            <a:r>
              <a:rPr lang="en-US" sz="2000" dirty="0" err="1" smtClean="0">
                <a:latin typeface="Times New Roman" pitchFamily="18" charset="0"/>
                <a:cs typeface="Times New Roman" pitchFamily="18" charset="0"/>
              </a:rPr>
              <a:t>Trude</a:t>
            </a:r>
            <a:r>
              <a:rPr lang="en-US" sz="2000" dirty="0" smtClean="0">
                <a:latin typeface="Times New Roman" pitchFamily="18" charset="0"/>
                <a:cs typeface="Times New Roman" pitchFamily="18" charset="0"/>
              </a:rPr>
              <a:t> se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bazičnim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obrazovanjem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obuhvate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kompletnu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naciju</a:t>
            </a:r>
            <a:r>
              <a:rPr lang="sr-Latn-RS" sz="2000" dirty="0" smtClean="0">
                <a:latin typeface="Times New Roman" pitchFamily="18" charset="0"/>
                <a:cs typeface="Times New Roman" pitchFamily="18" charset="0"/>
              </a:rPr>
              <a:t>.</a:t>
            </a:r>
          </a:p>
          <a:p>
            <a:pPr algn="just"/>
            <a:r>
              <a:rPr lang="en-US" sz="2000" dirty="0" err="1" smtClean="0">
                <a:latin typeface="Times New Roman" pitchFamily="18" charset="0"/>
                <a:cs typeface="Times New Roman" pitchFamily="18" charset="0"/>
              </a:rPr>
              <a:t>Ove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zemlje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pritiskaju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velika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finansijska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ograničenja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koja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koče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razvoj</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obrazovnog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sistema</a:t>
            </a:r>
            <a:r>
              <a:rPr lang="sr-Latn-RS" sz="2000" dirty="0" smtClean="0">
                <a:latin typeface="Times New Roman" pitchFamily="18" charset="0"/>
                <a:cs typeface="Times New Roman" pitchFamily="18" charset="0"/>
              </a:rPr>
              <a:t>.</a:t>
            </a:r>
          </a:p>
          <a:p>
            <a:pPr algn="just">
              <a:buNone/>
            </a:pPr>
            <a:r>
              <a:rPr lang="en-US" sz="1900" b="1" u="sng" dirty="0" smtClean="0">
                <a:latin typeface="Times New Roman" pitchFamily="18" charset="0"/>
                <a:cs typeface="Times New Roman" pitchFamily="18" charset="0"/>
              </a:rPr>
              <a:t>Na </a:t>
            </a:r>
            <a:r>
              <a:rPr lang="en-US" sz="1900" b="1" u="sng" dirty="0" err="1" smtClean="0">
                <a:latin typeface="Times New Roman" pitchFamily="18" charset="0"/>
                <a:cs typeface="Times New Roman" pitchFamily="18" charset="0"/>
              </a:rPr>
              <a:t>osnovu</a:t>
            </a:r>
            <a:r>
              <a:rPr lang="en-U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istraživanja</a:t>
            </a:r>
            <a:r>
              <a:rPr lang="en-U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procesa</a:t>
            </a:r>
            <a:r>
              <a:rPr lang="en-U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globalizacije</a:t>
            </a:r>
            <a:r>
              <a:rPr lang="en-US" sz="1900" b="1" u="sng" dirty="0" smtClean="0">
                <a:latin typeface="Times New Roman" pitchFamily="18" charset="0"/>
                <a:cs typeface="Times New Roman" pitchFamily="18" charset="0"/>
              </a:rPr>
              <a:t> u </a:t>
            </a:r>
            <a:r>
              <a:rPr lang="en-US" sz="1900" b="1" u="sng" dirty="0" err="1" smtClean="0">
                <a:latin typeface="Times New Roman" pitchFamily="18" charset="0"/>
                <a:cs typeface="Times New Roman" pitchFamily="18" charset="0"/>
              </a:rPr>
              <a:t>obrazovnim</a:t>
            </a:r>
            <a:r>
              <a:rPr lang="sr-Latn-R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sistemima</a:t>
            </a:r>
            <a:r>
              <a:rPr lang="en-U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pojedinih</a:t>
            </a:r>
            <a:endParaRPr lang="sr-Latn-RS" sz="1900" b="1" u="sng" dirty="0" smtClean="0">
              <a:latin typeface="Times New Roman" pitchFamily="18" charset="0"/>
              <a:cs typeface="Times New Roman" pitchFamily="18" charset="0"/>
            </a:endParaRPr>
          </a:p>
          <a:p>
            <a:pPr algn="just">
              <a:buNone/>
            </a:pPr>
            <a:r>
              <a:rPr lang="en-US" sz="1900" b="1" u="sng" dirty="0" err="1" smtClean="0">
                <a:latin typeface="Times New Roman" pitchFamily="18" charset="0"/>
                <a:cs typeface="Times New Roman" pitchFamily="18" charset="0"/>
              </a:rPr>
              <a:t>zemalja</a:t>
            </a:r>
            <a:r>
              <a:rPr lang="en-U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sveta</a:t>
            </a:r>
            <a:r>
              <a:rPr lang="en-US" sz="1900" b="1" u="sng" dirty="0" smtClean="0">
                <a:latin typeface="Times New Roman" pitchFamily="18" charset="0"/>
                <a:cs typeface="Times New Roman" pitchFamily="18" charset="0"/>
              </a:rPr>
              <a:t>, </a:t>
            </a:r>
            <a:r>
              <a:rPr lang="en-US" sz="1900" b="1" u="sng" dirty="0" err="1" smtClean="0">
                <a:latin typeface="Times New Roman" pitchFamily="18" charset="0"/>
                <a:cs typeface="Times New Roman" pitchFamily="18" charset="0"/>
              </a:rPr>
              <a:t>zaključuje</a:t>
            </a:r>
            <a:r>
              <a:rPr lang="en-US" sz="1900" b="1" u="sng" dirty="0" smtClean="0">
                <a:latin typeface="Times New Roman" pitchFamily="18" charset="0"/>
                <a:cs typeface="Times New Roman" pitchFamily="18" charset="0"/>
              </a:rPr>
              <a:t> se</a:t>
            </a:r>
            <a:r>
              <a:rPr lang="sr-Latn-RS" sz="1900" b="1" u="sng" dirty="0" smtClean="0">
                <a:latin typeface="Times New Roman" pitchFamily="18" charset="0"/>
                <a:cs typeface="Times New Roman" pitchFamily="18" charset="0"/>
              </a:rPr>
              <a:t> sledeće</a:t>
            </a:r>
            <a:r>
              <a:rPr lang="sr-Latn-RS" sz="1900" b="1" dirty="0" smtClean="0">
                <a:latin typeface="Times New Roman" pitchFamily="18" charset="0"/>
                <a:cs typeface="Times New Roman" pitchFamily="18" charset="0"/>
              </a:rPr>
              <a:t>:</a:t>
            </a:r>
          </a:p>
          <a:p>
            <a:pPr algn="just">
              <a:buFontTx/>
              <a:buChar char="-"/>
            </a:pPr>
            <a:r>
              <a:rPr lang="en-US" sz="2000" dirty="0" err="1" smtClean="0">
                <a:latin typeface="Times New Roman" pitchFamily="18" charset="0"/>
                <a:cs typeface="Times New Roman" pitchFamily="18" charset="0"/>
              </a:rPr>
              <a:t>Sadašnji</a:t>
            </a:r>
            <a:r>
              <a:rPr lang="sr-Latn-R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talasi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globalizacije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imaju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relativno</a:t>
            </a:r>
            <a:r>
              <a:rPr lang="en-US" sz="2000" dirty="0" smtClean="0">
                <a:latin typeface="Times New Roman" pitchFamily="18" charset="0"/>
                <a:cs typeface="Times New Roman" pitchFamily="18" charset="0"/>
              </a:rPr>
              <a:t> male </a:t>
            </a:r>
            <a:r>
              <a:rPr lang="en-US" sz="2000" dirty="0" err="1" smtClean="0">
                <a:latin typeface="Times New Roman" pitchFamily="18" charset="0"/>
                <a:cs typeface="Times New Roman" pitchFamily="18" charset="0"/>
              </a:rPr>
              <a:t>efekte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nacionalne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obrazovne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sisteme</a:t>
            </a:r>
            <a:r>
              <a:rPr lang="sr-Latn-RS" sz="2000" dirty="0" smtClean="0">
                <a:latin typeface="Times New Roman" pitchFamily="18" charset="0"/>
                <a:cs typeface="Times New Roman" pitchFamily="18" charset="0"/>
              </a:rPr>
              <a:t>;</a:t>
            </a:r>
          </a:p>
          <a:p>
            <a:pPr algn="just">
              <a:buFontTx/>
              <a:buChar char="-"/>
            </a:pPr>
            <a:r>
              <a:rPr lang="en-US" sz="2000" dirty="0" err="1" smtClean="0">
                <a:latin typeface="Times New Roman" pitchFamily="18" charset="0"/>
                <a:cs typeface="Times New Roman" pitchFamily="18" charset="0"/>
              </a:rPr>
              <a:t>Školski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sistemi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moraju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budu</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službi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mladih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kako</a:t>
            </a:r>
            <a:r>
              <a:rPr lang="en-US" sz="2000" dirty="0" smtClean="0">
                <a:latin typeface="Times New Roman" pitchFamily="18" charset="0"/>
                <a:cs typeface="Times New Roman" pitchFamily="18" charset="0"/>
              </a:rPr>
              <a:t> bi </a:t>
            </a:r>
            <a:r>
              <a:rPr lang="en-US" sz="2000" dirty="0" err="1" smtClean="0">
                <a:latin typeface="Times New Roman" pitchFamily="18" charset="0"/>
                <a:cs typeface="Times New Roman" pitchFamily="18" charset="0"/>
              </a:rPr>
              <a:t>oni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mogli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iskoriste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svoje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intelektualne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radne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životne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potrebe</a:t>
            </a:r>
            <a:r>
              <a:rPr lang="en-US" sz="2000" dirty="0" smtClean="0">
                <a:latin typeface="Times New Roman" pitchFamily="18" charset="0"/>
                <a:cs typeface="Times New Roman" pitchFamily="18" charset="0"/>
              </a:rPr>
              <a:t> u </a:t>
            </a:r>
            <a:r>
              <a:rPr lang="en-US" sz="2000" dirty="0" err="1" smtClean="0">
                <a:latin typeface="Times New Roman" pitchFamily="18" charset="0"/>
                <a:cs typeface="Times New Roman" pitchFamily="18" charset="0"/>
              </a:rPr>
              <a:t>svim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njihovim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dimenzijama</a:t>
            </a:r>
            <a:r>
              <a:rPr lang="sr-Latn-RS" sz="2000" dirty="0" smtClean="0">
                <a:latin typeface="Times New Roman" pitchFamily="18" charset="0"/>
                <a:cs typeface="Times New Roman" pitchFamily="18" charset="0"/>
              </a:rPr>
              <a:t>.</a:t>
            </a:r>
          </a:p>
          <a:p>
            <a:pPr algn="just"/>
            <a:endParaRPr lang="en-US"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ivic">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themeOverride>
</file>

<file path=docProps/app.xml><?xml version="1.0" encoding="utf-8"?>
<Properties xmlns="http://schemas.openxmlformats.org/officeDocument/2006/extended-properties" xmlns:vt="http://schemas.openxmlformats.org/officeDocument/2006/docPropsVTypes">
  <TotalTime>974</TotalTime>
  <Words>2093</Words>
  <Application>Microsoft Office PowerPoint</Application>
  <PresentationFormat>On-screen Show (4:3)</PresentationFormat>
  <Paragraphs>122</Paragraphs>
  <Slides>18</Slides>
  <Notes>1</Notes>
  <HiddenSlides>0</HiddenSlides>
  <MMClips>0</MMClips>
  <ScaleCrop>false</ScaleCrop>
  <HeadingPairs>
    <vt:vector size="4" baseType="variant">
      <vt:variant>
        <vt:lpstr>Theme</vt:lpstr>
      </vt:variant>
      <vt:variant>
        <vt:i4>6</vt:i4>
      </vt:variant>
      <vt:variant>
        <vt:lpstr>Slide Titles</vt:lpstr>
      </vt:variant>
      <vt:variant>
        <vt:i4>18</vt:i4>
      </vt:variant>
    </vt:vector>
  </HeadingPairs>
  <TitlesOfParts>
    <vt:vector size="24" baseType="lpstr">
      <vt:lpstr>Flow</vt:lpstr>
      <vt:lpstr>1_Office Theme</vt:lpstr>
      <vt:lpstr>Civic</vt:lpstr>
      <vt:lpstr>Oriel</vt:lpstr>
      <vt:lpstr>Solstice</vt:lpstr>
      <vt:lpstr>Trek</vt:lpstr>
      <vt:lpstr>Visoka poslovna škola strukovnih studija – Novi Sad </vt:lpstr>
      <vt:lpstr>Menja li globalizacija ulogu obrazovanja?</vt:lpstr>
      <vt:lpstr>Slide 3</vt:lpstr>
      <vt:lpstr>Slide 4</vt:lpstr>
      <vt:lpstr>Slide 5</vt:lpstr>
      <vt:lpstr>GLOBALIZACIJSKE PROMENE I OBRAZOVANJE</vt:lpstr>
      <vt:lpstr>Opšte tendencije uticaja globalizacije na sisteme obrazovanja</vt:lpstr>
      <vt:lpstr>Slide 8</vt:lpstr>
      <vt:lpstr>Slide 9</vt:lpstr>
      <vt:lpstr>Ciljevi obrazovanja u funkciji globalizacije</vt:lpstr>
      <vt:lpstr>Ciljevi obrazovanja koji proizilaze iz evropske dimenzije obuhvataju:</vt:lpstr>
      <vt:lpstr>Značaj obrazovanja u uslovima globalizacije</vt:lpstr>
      <vt:lpstr>Slide 13</vt:lpstr>
      <vt:lpstr>Slide 14</vt:lpstr>
      <vt:lpstr>Aktuelni teorijski pristupi odnosu globalizacije i visokog obrazovanja</vt:lpstr>
      <vt:lpstr>Slide 16</vt:lpstr>
      <vt:lpstr>Slide 17</vt:lpstr>
      <vt:lpstr>PITANJA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Visoka poslovna škola strukovnih studija – Novi Sad</dc:title>
  <dc:creator>Korisnik</dc:creator>
  <cp:lastModifiedBy>Korisnik</cp:lastModifiedBy>
  <cp:revision>102</cp:revision>
  <dcterms:created xsi:type="dcterms:W3CDTF">2016-04-27T18:16:11Z</dcterms:created>
  <dcterms:modified xsi:type="dcterms:W3CDTF">2019-01-25T14:43:39Z</dcterms:modified>
</cp:coreProperties>
</file>