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2" autoAdjust="0"/>
  </p:normalViewPr>
  <p:slideViewPr>
    <p:cSldViewPr>
      <p:cViewPr varScale="1">
        <p:scale>
          <a:sx n="70" d="100"/>
          <a:sy n="70"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9C360C-92C3-4657-937D-05D7764B09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95889-B463-4DE1-A0A1-EE9D6717661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C360C-92C3-4657-937D-05D7764B09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95889-B463-4DE1-A0A1-EE9D6717661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9C360C-92C3-4657-937D-05D7764B09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95889-B463-4DE1-A0A1-EE9D6717661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9C360C-92C3-4657-937D-05D7764B09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95889-B463-4DE1-A0A1-EE9D6717661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9C360C-92C3-4657-937D-05D7764B09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95889-B463-4DE1-A0A1-EE9D6717661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9C360C-92C3-4657-937D-05D7764B09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95889-B463-4DE1-A0A1-EE9D6717661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9C360C-92C3-4657-937D-05D7764B09F9}"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95889-B463-4DE1-A0A1-EE9D6717661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9C360C-92C3-4657-937D-05D7764B09F9}"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95889-B463-4DE1-A0A1-EE9D6717661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C360C-92C3-4657-937D-05D7764B09F9}"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95889-B463-4DE1-A0A1-EE9D6717661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C360C-92C3-4657-937D-05D7764B09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95889-B463-4DE1-A0A1-EE9D6717661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9C360C-92C3-4657-937D-05D7764B09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95889-B463-4DE1-A0A1-EE9D6717661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C9C360C-92C3-4657-937D-05D7764B09F9}" type="datetimeFigureOut">
              <a:rPr lang="en-US" smtClean="0"/>
              <a:t>1/23/2019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E795889-B463-4DE1-A0A1-EE9D671766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67200"/>
            <a:ext cx="6400800" cy="762000"/>
          </a:xfrm>
        </p:spPr>
        <p:txBody>
          <a:bodyPr>
            <a:normAutofit/>
          </a:bodyPr>
          <a:lstStyle/>
          <a:p>
            <a:r>
              <a:rPr lang="sr-Latn-RS" sz="2800" dirty="0" smtClean="0">
                <a:solidFill>
                  <a:srgbClr val="FF0000"/>
                </a:solidFill>
              </a:rPr>
              <a:t>Branislava Siriški 2017/200034</a:t>
            </a:r>
            <a:endParaRPr lang="en-US" sz="2800" dirty="0">
              <a:solidFill>
                <a:srgbClr val="FF0000"/>
              </a:solidFill>
            </a:endParaRPr>
          </a:p>
        </p:txBody>
      </p:sp>
      <p:sp>
        <p:nvSpPr>
          <p:cNvPr id="2" name="Title 1"/>
          <p:cNvSpPr>
            <a:spLocks noGrp="1"/>
          </p:cNvSpPr>
          <p:nvPr>
            <p:ph type="ctrTitle"/>
          </p:nvPr>
        </p:nvSpPr>
        <p:spPr>
          <a:xfrm>
            <a:off x="817581" y="914400"/>
            <a:ext cx="7175351" cy="4011057"/>
          </a:xfrm>
        </p:spPr>
        <p:txBody>
          <a:bodyPr/>
          <a:lstStyle/>
          <a:p>
            <a:pPr marL="182880" indent="0">
              <a:buNone/>
            </a:pPr>
            <a:r>
              <a:rPr lang="sr-Latn-RS" dirty="0" smtClean="0">
                <a:solidFill>
                  <a:schemeClr val="tx1">
                    <a:lumMod val="95000"/>
                    <a:lumOff val="5000"/>
                  </a:schemeClr>
                </a:solidFill>
              </a:rPr>
              <a:t>Uticaj globalizacije na turizam</a:t>
            </a:r>
            <a:r>
              <a:rPr lang="sr-Latn-RS" dirty="0">
                <a:solidFill>
                  <a:schemeClr val="tx1">
                    <a:lumMod val="95000"/>
                    <a:lumOff val="5000"/>
                  </a:schemeClr>
                </a:solidFill>
              </a:rPr>
              <a:t/>
            </a:r>
            <a:br>
              <a:rPr lang="sr-Latn-RS" dirty="0">
                <a:solidFill>
                  <a:schemeClr val="tx1">
                    <a:lumMod val="95000"/>
                    <a:lumOff val="5000"/>
                  </a:schemeClr>
                </a:solidFill>
              </a:rPr>
            </a:br>
            <a:r>
              <a:rPr lang="sr-Latn-RS" dirty="0" smtClean="0">
                <a:solidFill>
                  <a:schemeClr val="tx1">
                    <a:lumMod val="95000"/>
                    <a:lumOff val="5000"/>
                  </a:schemeClr>
                </a:solidFill>
              </a:rPr>
              <a:t/>
            </a:r>
            <a:br>
              <a:rPr lang="sr-Latn-RS" dirty="0" smtClean="0">
                <a:solidFill>
                  <a:schemeClr val="tx1">
                    <a:lumMod val="95000"/>
                    <a:lumOff val="5000"/>
                  </a:schemeClr>
                </a:solidFill>
              </a:rPr>
            </a:br>
            <a:r>
              <a:rPr lang="sr-Latn-RS" dirty="0">
                <a:solidFill>
                  <a:schemeClr val="tx1">
                    <a:lumMod val="95000"/>
                    <a:lumOff val="5000"/>
                  </a:schemeClr>
                </a:solidFill>
              </a:rPr>
              <a:t/>
            </a:r>
            <a:br>
              <a:rPr lang="sr-Latn-RS" dirty="0">
                <a:solidFill>
                  <a:schemeClr val="tx1">
                    <a:lumMod val="95000"/>
                    <a:lumOff val="5000"/>
                  </a:schemeClr>
                </a:solidFill>
              </a:rPr>
            </a:br>
            <a:endParaRPr lang="en-US" dirty="0">
              <a:solidFill>
                <a:schemeClr val="tx1">
                  <a:lumMod val="95000"/>
                  <a:lumOff val="5000"/>
                </a:schemeClr>
              </a:solidFill>
            </a:endParaRPr>
          </a:p>
        </p:txBody>
      </p:sp>
    </p:spTree>
    <p:extLst>
      <p:ext uri="{BB962C8B-B14F-4D97-AF65-F5344CB8AC3E}">
        <p14:creationId xmlns:p14="http://schemas.microsoft.com/office/powerpoint/2010/main" val="246567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295400"/>
            <a:ext cx="8534400" cy="5257799"/>
          </a:xfrm>
        </p:spPr>
        <p:txBody>
          <a:bodyPr>
            <a:normAutofit/>
          </a:bodyPr>
          <a:lstStyle/>
          <a:p>
            <a:r>
              <a:rPr lang="sr-Latn-RS" b="1" dirty="0" smtClean="0">
                <a:solidFill>
                  <a:schemeClr val="tx1"/>
                </a:solidFill>
                <a:latin typeface="Times New Roman" pitchFamily="18" charset="0"/>
                <a:cs typeface="Times New Roman" pitchFamily="18" charset="0"/>
              </a:rPr>
              <a:t>Globalizacija delimično briše granice nacionalnih država, ali to nije suprotan proces zaštiti kulture i tradicije svakog naroda. Tokom boravka na licu mesta, turista ima priliku da neposredno, sada i ovde, sopstvenim čulima i umom, upozna i doživi određenu zemlju, njen narod i kulturu. </a:t>
            </a:r>
          </a:p>
          <a:p>
            <a:endParaRPr lang="sr-Latn-RS" b="1" dirty="0">
              <a:solidFill>
                <a:schemeClr val="tx1"/>
              </a:solidFill>
              <a:latin typeface="Times New Roman" pitchFamily="18" charset="0"/>
              <a:cs typeface="Times New Roman" pitchFamily="18" charset="0"/>
            </a:endParaRPr>
          </a:p>
          <a:p>
            <a:r>
              <a:rPr lang="sr-Latn-RS" b="1" dirty="0" smtClean="0">
                <a:solidFill>
                  <a:schemeClr val="tx1"/>
                </a:solidFill>
                <a:latin typeface="Times New Roman" pitchFamily="18" charset="0"/>
                <a:cs typeface="Times New Roman" pitchFamily="18" charset="0"/>
              </a:rPr>
              <a:t>Globalizacija podrazumeva međuzavisnost i preklapanje nacionalnih kultura, kako bi se one fuzionisale u jednu zajedničku globalnu kulturu. Turizam, kroz neposredne kontakte između turista i domaćina, doprinosi zbližavanju i prožimanju različitih kultura.</a:t>
            </a:r>
          </a:p>
          <a:p>
            <a:endParaRPr lang="sr-Latn-RS" b="1" dirty="0">
              <a:solidFill>
                <a:schemeClr val="tx1"/>
              </a:solidFill>
              <a:latin typeface="Times New Roman" pitchFamily="18" charset="0"/>
              <a:cs typeface="Times New Roman" pitchFamily="18" charset="0"/>
            </a:endParaRPr>
          </a:p>
          <a:p>
            <a:r>
              <a:rPr lang="sr-Latn-RS" b="1" dirty="0" smtClean="0">
                <a:solidFill>
                  <a:schemeClr val="tx1"/>
                </a:solidFill>
                <a:latin typeface="Times New Roman" pitchFamily="18" charset="0"/>
                <a:cs typeface="Times New Roman" pitchFamily="18" charset="0"/>
              </a:rPr>
              <a:t>Akulturacija je antropološki fenomen koji označava prožimanje dveju kultura, koje imaju za rezultat promene u kulturi  nastale difuzijom elemenata jedne kulture u drugu i obrnuto.</a:t>
            </a:r>
            <a:endParaRPr lang="en-US" b="1"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a:xfrm>
            <a:off x="817581" y="228601"/>
            <a:ext cx="7175351" cy="1219200"/>
          </a:xfrm>
        </p:spPr>
        <p:txBody>
          <a:bodyPr/>
          <a:lstStyle/>
          <a:p>
            <a:r>
              <a:rPr lang="sr-Latn-RS" sz="2800" b="0" dirty="0" smtClean="0">
                <a:solidFill>
                  <a:schemeClr val="tx1"/>
                </a:solidFill>
                <a:latin typeface="Times New Roman" pitchFamily="18" charset="0"/>
                <a:cs typeface="Times New Roman" pitchFamily="18" charset="0"/>
              </a:rPr>
              <a:t>ZNAČAJ KULTURE NA GLOBALNOM TURISTIČKOM TRŽIŠTU</a:t>
            </a:r>
            <a:endParaRPr lang="en-US" sz="28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41182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199" cy="6096000"/>
          </a:xfrm>
        </p:spPr>
        <p:txBody>
          <a:bodyPr/>
          <a:lstStyle/>
          <a:p>
            <a:pPr marL="0" indent="0" algn="l">
              <a:buNone/>
            </a:pPr>
            <a:r>
              <a:rPr lang="sr-Latn-RS" sz="2400" dirty="0" smtClean="0">
                <a:latin typeface="Times New Roman" pitchFamily="18" charset="0"/>
                <a:cs typeface="Times New Roman" pitchFamily="18" charset="0"/>
              </a:rPr>
              <a:t>* </a:t>
            </a:r>
            <a:r>
              <a:rPr lang="sr-Latn-RS" sz="2800" dirty="0" smtClean="0">
                <a:solidFill>
                  <a:schemeClr val="tx1"/>
                </a:solidFill>
                <a:latin typeface="Times New Roman" pitchFamily="18" charset="0"/>
                <a:cs typeface="Times New Roman" pitchFamily="18" charset="0"/>
              </a:rPr>
              <a:t>Globalizacija sa sobom nosi fenomenološku kontrakciju geografskog prostora, sužavanje planete i anihilaciju razdaljine. Turizam ima velike koristi od svega toga posredstvom komunikacionih tehnologija i brzih transportnih sredstava. Ovde je posebno značajna uloga interneta, koji omogućava interaktivnu komunikaciju između ponuđača i kupaca koja obuhvata prezentaciju ponude, rezervaciju letova, hotela ili kupovinu kompletnih paket aranžmana. Nasuprot tome, brza transportna sredstva velikog kapaciteta omogućavaju transport turista u obrnutom smeru (od emitivnih ka receptivnim regijama) do bilo koje odabrane destinacije na svetu.</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83970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199" cy="6172200"/>
          </a:xfrm>
        </p:spPr>
        <p:txBody>
          <a:bodyPr/>
          <a:lstStyle/>
          <a:p>
            <a:pPr algn="l"/>
            <a:r>
              <a:rPr lang="sr-Latn-RS" sz="2800" dirty="0" smtClean="0">
                <a:solidFill>
                  <a:schemeClr val="accent1">
                    <a:lumMod val="50000"/>
                  </a:schemeClr>
                </a:solidFill>
                <a:latin typeface="Times New Roman" pitchFamily="18" charset="0"/>
                <a:cs typeface="Times New Roman" pitchFamily="18" charset="0"/>
              </a:rPr>
              <a:t>Globalizacija  proizvodi sukob između pristalica i protivnika, ona istovremeno povezuje svet, ali ga i polarizuje, pa kao posledica nastaju sve dublje podele izmeđ+u razvijenog i nerazviujenog dela sveta. Turizmu, kao instrumentu globalizacije, ali i kao fenomenu po sebi, više odgovara globalna in tegracija od dezintegracije.</a:t>
            </a:r>
            <a:endParaRPr lang="en-US" sz="2800" dirty="0">
              <a:solidFill>
                <a:schemeClr val="accent1">
                  <a:lumMod val="50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429000"/>
            <a:ext cx="5760244" cy="3200400"/>
          </a:xfrm>
          <a:prstGeom prst="rect">
            <a:avLst/>
          </a:prstGeom>
        </p:spPr>
      </p:pic>
    </p:spTree>
    <p:extLst>
      <p:ext uri="{BB962C8B-B14F-4D97-AF65-F5344CB8AC3E}">
        <p14:creationId xmlns:p14="http://schemas.microsoft.com/office/powerpoint/2010/main" val="370675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799" cy="6400800"/>
          </a:xfrm>
        </p:spPr>
        <p:txBody>
          <a:bodyPr/>
          <a:lstStyle/>
          <a:p>
            <a:pPr algn="l"/>
            <a:r>
              <a:rPr lang="sr-Latn-RS" sz="2800" b="0" dirty="0" smtClean="0">
                <a:solidFill>
                  <a:schemeClr val="tx1"/>
                </a:solidFill>
                <a:latin typeface="Times New Roman" pitchFamily="18" charset="0"/>
                <a:cs typeface="Times New Roman" pitchFamily="18" charset="0"/>
              </a:rPr>
              <a:t>Globalizacija utiče na sve veću povezanost i međuzavisnost globalnog i lokalnog. Turizam je takođe veoma osetljiv na balans između globalnog i lokalnog. Na turističkom tržištu svaka atrakcija teži da postane globalna i privuče turiste iz celog sveta. Jedan od bitnih faktora je da se svako lokalno razlikuje od drugih lokalnih atrakcija, odnosno nužno je da svaka potencijalna destinacija, kao turistički proizvod, poseduje određene specifičnosti, čak jedinstvene, neponovljive karakteristike, koje ga razlikuju od svih ostali8h destinacija. Da bi se ovo ostvarilo, nužno je očuvanje orginalnosti tradicionalne lokalne kulture</a:t>
            </a:r>
            <a:r>
              <a:rPr lang="sr-Latn-RS" sz="2400" b="0" dirty="0" smtClean="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45086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199" cy="6019800"/>
          </a:xfrm>
        </p:spPr>
        <p:txBody>
          <a:bodyPr/>
          <a:lstStyle/>
          <a:p>
            <a:pPr algn="l"/>
            <a:r>
              <a:rPr lang="sr-Latn-RS" sz="2400" dirty="0" smtClean="0">
                <a:solidFill>
                  <a:schemeClr val="tx1"/>
                </a:solidFill>
                <a:latin typeface="Times New Roman" pitchFamily="18" charset="0"/>
                <a:cs typeface="Times New Roman" pitchFamily="18" charset="0"/>
              </a:rPr>
              <a:t>Globalizacija turizma je povećala kompleksnost poslovanja u smislu da preduzeća moraju biti u stanju da zadovolje potrebe stranog gosta i upravljaju zaposlenima koji dolaze iz krajeva sa različitom kulturom. </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Globalizacija hotelijerstva se ogleda u težnji preduzeća da internacionalizuje sopstvene standarde poslovanja i da širenjem tržišnog uticaja dostigne status globalnog privrednog subjekta.</a:t>
            </a:r>
            <a:endParaRPr lang="en-US" sz="24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600"/>
            <a:ext cx="9144000" cy="2971800"/>
          </a:xfrm>
          <a:prstGeom prst="rect">
            <a:avLst/>
          </a:prstGeom>
        </p:spPr>
      </p:pic>
    </p:spTree>
    <p:extLst>
      <p:ext uri="{BB962C8B-B14F-4D97-AF65-F5344CB8AC3E}">
        <p14:creationId xmlns:p14="http://schemas.microsoft.com/office/powerpoint/2010/main" val="3305548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1999" cy="6477000"/>
          </a:xfrm>
        </p:spPr>
        <p:txBody>
          <a:bodyPr/>
          <a:lstStyle/>
          <a:p>
            <a:pPr algn="l"/>
            <a:r>
              <a:rPr lang="sr-Latn-RS" sz="2400" dirty="0" smtClean="0">
                <a:solidFill>
                  <a:schemeClr val="tx1"/>
                </a:solidFill>
                <a:latin typeface="Times New Roman" pitchFamily="18" charset="0"/>
                <a:cs typeface="Times New Roman" pitchFamily="18" charset="0"/>
              </a:rPr>
              <a:t>Globalizacija turizma izaziva dramatične i nepopravljive promene tradicije i kulture receptivnih zemalja. Osnova vaspitanja i obrazovanja počiva na činjenici da se moraju poštovati različite kulture i osobenosti prostora, ali nigde nije do kraja naglašen stav da takve kulture treba bezuslovno održati. Kultura i tradicija mnogih turističkih lokaliteta, regija i zemlaja, nalaze se pred opsadom velikog broja stranih turista.</a:t>
            </a:r>
            <a:endParaRPr lang="en-US" sz="24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39193"/>
            <a:ext cx="71628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588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610599" cy="6248400"/>
          </a:xfrm>
        </p:spPr>
        <p:txBody>
          <a:bodyPr/>
          <a:lstStyle/>
          <a:p>
            <a:pPr algn="l"/>
            <a:r>
              <a:rPr lang="sr-Latn-RS" sz="2400" dirty="0" smtClean="0">
                <a:solidFill>
                  <a:schemeClr val="tx1"/>
                </a:solidFill>
                <a:latin typeface="Times New Roman" pitchFamily="18" charset="0"/>
                <a:cs typeface="Times New Roman" pitchFamily="18" charset="0"/>
              </a:rPr>
              <a:t>Globalizacija je jedan od onih istorijskih procesa koji nikog ne ostavlja ravnodušnim, jer prodire u sve dimenzije života, od politike, ekonomije i komunikacija, do slobodnog vremena i putovanja, pa zbog toga na svakoga utiče na neki način.        </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Upoređujući pojedine kategorije turizma i globalizacije, uočava se da je globalizacija turizma jedan od preduslova opšte globalizacije.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11027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0"/>
            <a:ext cx="6512511" cy="685800"/>
          </a:xfrm>
        </p:spPr>
        <p:txBody>
          <a:bodyPr/>
          <a:lstStyle/>
          <a:p>
            <a:pPr algn="l"/>
            <a:r>
              <a:rPr lang="sr-Latn-RS" sz="3200" dirty="0" smtClean="0">
                <a:solidFill>
                  <a:schemeClr val="tx1"/>
                </a:solidFill>
                <a:latin typeface="Times New Roman" pitchFamily="18" charset="0"/>
                <a:cs typeface="Times New Roman" pitchFamily="18" charset="0"/>
              </a:rPr>
              <a:t>Međuodnos turizma i globalizacije</a:t>
            </a:r>
            <a:endParaRPr lang="en-US" sz="3200" dirty="0">
              <a:solidFill>
                <a:schemeClr val="tx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63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505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1999" cy="5334000"/>
          </a:xfrm>
        </p:spPr>
        <p:txBody>
          <a:bodyPr/>
          <a:lstStyle/>
          <a:p>
            <a:pPr algn="l"/>
            <a:r>
              <a:rPr lang="sr-Latn-RS" sz="2400" dirty="0" smtClean="0">
                <a:solidFill>
                  <a:schemeClr val="tx1"/>
                </a:solidFill>
                <a:latin typeface="Times New Roman" pitchFamily="18" charset="0"/>
                <a:cs typeface="Times New Roman" pitchFamily="18" charset="0"/>
              </a:rPr>
              <a:t>Glavni učinci koji proizilaze iz uticaja globalizacije na turizam su:</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Nagli porast potencijalne turističke potražnje za brojnim destinacijama, što uslovljava da ceo svet postaje potencijalno odredište,</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Konkurencija između turističkih destinacija postaje sve jača,</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Mala i srednja preduzeća se moraju boriti za opstanak na tržištu, koje sve više osvajaju svetski hotelski lanci,</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Naglasak na uvođenje inovacija, specijalizaciju i na veći kvalitet proizvoda i usluga</a:t>
            </a:r>
            <a:r>
              <a:rPr lang="sr-Latn-R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39815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599" cy="762000"/>
          </a:xfrm>
        </p:spPr>
        <p:txBody>
          <a:bodyPr/>
          <a:lstStyle/>
          <a:p>
            <a:r>
              <a:rPr lang="sr-Latn-RS" sz="2400" dirty="0" smtClean="0">
                <a:solidFill>
                  <a:schemeClr val="tx1"/>
                </a:solidFill>
                <a:latin typeface="Times New Roman" pitchFamily="18" charset="0"/>
                <a:cs typeface="Times New Roman" pitchFamily="18" charset="0"/>
              </a:rPr>
              <a:t>Značaj globalizacije u turizmu prema uticaju na privredu, tehnologiju, kulturu, ekologiju i politiku</a:t>
            </a:r>
            <a:endParaRPr lang="en-US" sz="2400"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1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5757672"/>
          </a:xfrm>
        </p:spPr>
        <p:txBody>
          <a:bodyPr>
            <a:noAutofit/>
          </a:bodyPr>
          <a:lstStyle/>
          <a:p>
            <a:pPr algn="just"/>
            <a:r>
              <a:rPr lang="sr-Latn-RS" sz="2400" dirty="0" smtClean="0">
                <a:solidFill>
                  <a:schemeClr val="tx1"/>
                </a:solidFill>
              </a:rPr>
              <a:t>Zajedno sa globalizacijom  svetske ekonomije dešava se i globalizacija turističke industrije. Siromašni delovi sveta, iako daleko od mogućnosti započinjanja intenzivne industrijske proizvodnje, mogu poboljšati svoj ekonomski položaj, upravo, kroz turističku aktivnost, praćenu ulaganjem u infrastrukturu, kapacitete i formiranje turističkih proizvoda. Činjenica je da su ta ulaganja najčešće stranog porekla. </a:t>
            </a:r>
            <a:r>
              <a:rPr lang="sr-Latn-RS" sz="2400" dirty="0" smtClean="0">
                <a:solidFill>
                  <a:srgbClr val="FF0000"/>
                </a:solidFill>
              </a:rPr>
              <a:t>Globalizacija ima važnu ulogu u rastu međunarodnog turizma na svetskom tržištu. Ono što je proces globalizacije doprineo u ekonomskom, političkom i kulturnom smislu, direktno se odrazilo na porast turističkih putovanja u udaljenija područja i van granica nacionalnih država.</a:t>
            </a:r>
            <a:endParaRPr lang="en-US" sz="2400" dirty="0">
              <a:solidFill>
                <a:srgbClr val="FF0000"/>
              </a:solidFill>
            </a:endParaRPr>
          </a:p>
        </p:txBody>
      </p:sp>
    </p:spTree>
    <p:extLst>
      <p:ext uri="{BB962C8B-B14F-4D97-AF65-F5344CB8AC3E}">
        <p14:creationId xmlns:p14="http://schemas.microsoft.com/office/powerpoint/2010/main" val="47801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 y="381000"/>
            <a:ext cx="8697685" cy="1219200"/>
          </a:xfrm>
        </p:spPr>
        <p:txBody>
          <a:bodyPr/>
          <a:lstStyle/>
          <a:p>
            <a:pPr algn="l"/>
            <a:r>
              <a:rPr lang="sr-Latn-RS" sz="2400" dirty="0" smtClean="0">
                <a:solidFill>
                  <a:schemeClr val="tx1"/>
                </a:solidFill>
              </a:rPr>
              <a:t>Globalizacija je donela brojne koristi turizmu i doprinela je njegovom razvoju i bržem širenju. Kako globalizacija utiče na „ukidanje granica“ između država, povećava se broj ljudi koji se uključuju u turistička putovanja i sve destinacija na svetu danas postaju pristupačne.</a:t>
            </a:r>
            <a:br>
              <a:rPr lang="sr-Latn-RS" sz="2400" dirty="0" smtClean="0">
                <a:solidFill>
                  <a:schemeClr val="tx1"/>
                </a:solidFill>
              </a:rPr>
            </a:br>
            <a:r>
              <a:rPr lang="sr-Latn-RS" sz="2400" dirty="0">
                <a:solidFill>
                  <a:schemeClr val="tx1"/>
                </a:solidFill>
              </a:rPr>
              <a:t/>
            </a:r>
            <a:br>
              <a:rPr lang="sr-Latn-RS" sz="2400" dirty="0">
                <a:solidFill>
                  <a:schemeClr val="tx1"/>
                </a:solidFill>
              </a:rPr>
            </a:br>
            <a:r>
              <a:rPr lang="sr-Latn-RS" sz="2400" dirty="0" smtClean="0">
                <a:solidFill>
                  <a:schemeClr val="tx1"/>
                </a:solidFill>
              </a:rPr>
              <a:t>Pored svih pozitivnih efekata na turizam, globalizacija svakako ima i izrazito negativne efekte. Narušavanje životne sredine usled velikih migracija turista, promena kulturnih obrazaca i gubitak nacionalnog i kulturnog identiteta, samo su neki od negativnih aspekata globalizacije.</a:t>
            </a:r>
            <a:endParaRPr lang="en-US" sz="2400" dirty="0">
              <a:solidFill>
                <a:schemeClr val="tx1"/>
              </a:solidFill>
            </a:endParaRPr>
          </a:p>
        </p:txBody>
      </p:sp>
    </p:spTree>
    <p:extLst>
      <p:ext uri="{BB962C8B-B14F-4D97-AF65-F5344CB8AC3E}">
        <p14:creationId xmlns:p14="http://schemas.microsoft.com/office/powerpoint/2010/main" val="4013465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7200"/>
            <a:ext cx="8001000" cy="1447800"/>
          </a:xfrm>
        </p:spPr>
        <p:txBody>
          <a:bodyPr/>
          <a:lstStyle/>
          <a:p>
            <a:pPr algn="l"/>
            <a:r>
              <a:rPr lang="sr-Latn-RS" sz="2400" dirty="0" smtClean="0">
                <a:solidFill>
                  <a:schemeClr val="tx1"/>
                </a:solidFill>
                <a:latin typeface="Times New Roman" pitchFamily="18" charset="0"/>
                <a:cs typeface="Times New Roman" pitchFamily="18" charset="0"/>
              </a:rPr>
              <a:t>PITANJA ZA ISPIT:</a:t>
            </a:r>
            <a:br>
              <a:rPr lang="sr-Latn-RS" sz="2400" dirty="0" smtClean="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a:r>
            <a:br>
              <a:rPr lang="sr-Latn-RS" sz="2400" dirty="0" smtClean="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1. Šta se očekuje kada je reč o turizmu na globalnom nivou?</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2. Koji su glavni učinci koji proizilaze iz uticaja globalizacije na turizam?</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3. Koji su pozitivni, a koji negativni efekti globalizacije na turizam?</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3905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7498080"/>
          </a:xfrm>
        </p:spPr>
        <p:txBody>
          <a:bodyPr/>
          <a:lstStyle/>
          <a:p>
            <a:pPr marL="0" indent="0" algn="l">
              <a:spcBef>
                <a:spcPts val="0"/>
              </a:spcBef>
              <a:buNone/>
            </a:pPr>
            <a:r>
              <a:rPr lang="sr-Latn-RS" sz="2000" i="1" u="sng" dirty="0" smtClean="0">
                <a:solidFill>
                  <a:schemeClr val="tx1">
                    <a:lumMod val="95000"/>
                    <a:lumOff val="5000"/>
                  </a:schemeClr>
                </a:solidFill>
                <a:latin typeface="Times New Roman" pitchFamily="18" charset="0"/>
                <a:cs typeface="Times New Roman" pitchFamily="18" charset="0"/>
              </a:rPr>
              <a:t>OČEKIVANI TRENDOVI  TURIZMA  NA  GLOBALNOM  NIVOU</a:t>
            </a:r>
            <a:br>
              <a:rPr lang="sr-Latn-RS" sz="2000" i="1" u="sng" dirty="0" smtClean="0">
                <a:solidFill>
                  <a:schemeClr val="tx1">
                    <a:lumMod val="95000"/>
                    <a:lumOff val="5000"/>
                  </a:schemeClr>
                </a:solidFill>
                <a:latin typeface="Times New Roman" pitchFamily="18" charset="0"/>
                <a:cs typeface="Times New Roman" pitchFamily="18" charset="0"/>
              </a:rPr>
            </a:br>
            <a:r>
              <a:rPr lang="sr-Latn-RS" sz="2000" i="1" u="sng" dirty="0">
                <a:solidFill>
                  <a:schemeClr val="tx1">
                    <a:lumMod val="95000"/>
                    <a:lumOff val="5000"/>
                  </a:schemeClr>
                </a:solidFill>
                <a:latin typeface="Times New Roman" pitchFamily="18" charset="0"/>
                <a:cs typeface="Times New Roman" pitchFamily="18" charset="0"/>
              </a:rPr>
              <a:t/>
            </a:r>
            <a:br>
              <a:rPr lang="sr-Latn-RS" sz="2000" i="1" u="sng" dirty="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Autori imaju različita gledišta na kretanje turizma u budućnosti. Veličina i struktura stanovništva, ekonomski potencijal, tehnološke inovacije, politička i kulturna kretanja predstavljaju najčešće faktore od kojih zavise pravci razvoja turizma u narednom periodu. </a:t>
            </a:r>
            <a:r>
              <a:rPr lang="sr-Latn-RS" sz="2400" b="0" dirty="0" smtClean="0">
                <a:solidFill>
                  <a:srgbClr val="FF0000"/>
                </a:solidFill>
                <a:latin typeface="Times New Roman" pitchFamily="18" charset="0"/>
                <a:cs typeface="Times New Roman" pitchFamily="18" charset="0"/>
              </a:rPr>
              <a:t>Faktori od kojih zavisi razvoj turizma</a:t>
            </a:r>
            <a:r>
              <a:rPr lang="sr-Latn-RS" sz="2400" b="0" dirty="0" smtClean="0">
                <a:solidFill>
                  <a:schemeClr val="tx1">
                    <a:lumMod val="95000"/>
                    <a:lumOff val="5000"/>
                  </a:schemeClr>
                </a:solidFill>
                <a:latin typeface="Times New Roman" pitchFamily="18" charset="0"/>
                <a:cs typeface="Times New Roman" pitchFamily="18" charset="0"/>
              </a:rPr>
              <a:t>:</a:t>
            </a:r>
            <a:r>
              <a:rPr lang="sr-Latn-RS" sz="2400" b="0" dirty="0">
                <a:solidFill>
                  <a:schemeClr val="tx1">
                    <a:lumMod val="95000"/>
                    <a:lumOff val="5000"/>
                  </a:schemeClr>
                </a:solidFill>
                <a:latin typeface="Times New Roman" pitchFamily="18" charset="0"/>
                <a:cs typeface="Times New Roman" pitchFamily="18" charset="0"/>
              </a:rPr>
              <a:t/>
            </a:r>
            <a:br>
              <a:rPr lang="sr-Latn-RS" sz="2400" b="0" dirty="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
            </a:r>
            <a:br>
              <a:rPr lang="sr-Latn-RS" sz="2400" b="0" dirty="0" smtClean="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1. Ograničenje rasta tržišta;</a:t>
            </a:r>
            <a:br>
              <a:rPr lang="sr-Latn-RS" sz="2400" b="0" dirty="0" smtClean="0">
                <a:solidFill>
                  <a:schemeClr val="tx1">
                    <a:lumMod val="95000"/>
                    <a:lumOff val="5000"/>
                  </a:schemeClr>
                </a:solidFill>
                <a:latin typeface="Times New Roman" pitchFamily="18" charset="0"/>
                <a:cs typeface="Times New Roman" pitchFamily="18" charset="0"/>
              </a:rPr>
            </a:br>
            <a:r>
              <a:rPr lang="sr-Latn-RS" sz="2400" b="0" dirty="0">
                <a:solidFill>
                  <a:schemeClr val="tx1">
                    <a:lumMod val="95000"/>
                    <a:lumOff val="5000"/>
                  </a:schemeClr>
                </a:solidFill>
                <a:latin typeface="Times New Roman" pitchFamily="18" charset="0"/>
                <a:cs typeface="Times New Roman" pitchFamily="18" charset="0"/>
              </a:rPr>
              <a:t/>
            </a:r>
            <a:br>
              <a:rPr lang="sr-Latn-RS" sz="2400" b="0" dirty="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2. Kvalitet, obnova destinacije i diferencijacija;</a:t>
            </a:r>
            <a:br>
              <a:rPr lang="sr-Latn-RS" sz="2400" b="0" dirty="0" smtClean="0">
                <a:solidFill>
                  <a:schemeClr val="tx1">
                    <a:lumMod val="95000"/>
                    <a:lumOff val="5000"/>
                  </a:schemeClr>
                </a:solidFill>
                <a:latin typeface="Times New Roman" pitchFamily="18" charset="0"/>
                <a:cs typeface="Times New Roman" pitchFamily="18" charset="0"/>
              </a:rPr>
            </a:br>
            <a:r>
              <a:rPr lang="sr-Latn-RS" sz="2400" b="0" dirty="0">
                <a:solidFill>
                  <a:schemeClr val="tx1">
                    <a:lumMod val="95000"/>
                    <a:lumOff val="5000"/>
                  </a:schemeClr>
                </a:solidFill>
                <a:latin typeface="Times New Roman" pitchFamily="18" charset="0"/>
                <a:cs typeface="Times New Roman" pitchFamily="18" charset="0"/>
              </a:rPr>
              <a:t/>
            </a:r>
            <a:br>
              <a:rPr lang="sr-Latn-RS" sz="2400" b="0" dirty="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3. Odgovorni ili socijalni marketing;</a:t>
            </a:r>
            <a:br>
              <a:rPr lang="sr-Latn-RS" sz="2400" b="0" dirty="0" smtClean="0">
                <a:solidFill>
                  <a:schemeClr val="tx1">
                    <a:lumMod val="95000"/>
                    <a:lumOff val="5000"/>
                  </a:schemeClr>
                </a:solidFill>
                <a:latin typeface="Times New Roman" pitchFamily="18" charset="0"/>
                <a:cs typeface="Times New Roman" pitchFamily="18" charset="0"/>
              </a:rPr>
            </a:br>
            <a:r>
              <a:rPr lang="sr-Latn-RS" sz="2400" b="0" dirty="0">
                <a:solidFill>
                  <a:schemeClr val="tx1">
                    <a:lumMod val="95000"/>
                    <a:lumOff val="5000"/>
                  </a:schemeClr>
                </a:solidFill>
                <a:latin typeface="Times New Roman" pitchFamily="18" charset="0"/>
                <a:cs typeface="Times New Roman" pitchFamily="18" charset="0"/>
              </a:rPr>
              <a:t/>
            </a:r>
            <a:br>
              <a:rPr lang="sr-Latn-RS" sz="2400" b="0" dirty="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4. Promena političkih struktura;</a:t>
            </a:r>
            <a:br>
              <a:rPr lang="sr-Latn-RS" sz="2400" b="0" dirty="0" smtClean="0">
                <a:solidFill>
                  <a:schemeClr val="tx1">
                    <a:lumMod val="95000"/>
                    <a:lumOff val="5000"/>
                  </a:schemeClr>
                </a:solidFill>
                <a:latin typeface="Times New Roman" pitchFamily="18" charset="0"/>
                <a:cs typeface="Times New Roman" pitchFamily="18" charset="0"/>
              </a:rPr>
            </a:br>
            <a:r>
              <a:rPr lang="sr-Latn-RS" sz="2400" b="0" dirty="0">
                <a:solidFill>
                  <a:schemeClr val="tx1">
                    <a:lumMod val="95000"/>
                    <a:lumOff val="5000"/>
                  </a:schemeClr>
                </a:solidFill>
                <a:latin typeface="Times New Roman" pitchFamily="18" charset="0"/>
                <a:cs typeface="Times New Roman" pitchFamily="18" charset="0"/>
              </a:rPr>
              <a:t/>
            </a:r>
            <a:br>
              <a:rPr lang="sr-Latn-RS" sz="2400" b="0" dirty="0">
                <a:solidFill>
                  <a:schemeClr val="tx1">
                    <a:lumMod val="95000"/>
                    <a:lumOff val="5000"/>
                  </a:schemeClr>
                </a:solidFill>
                <a:latin typeface="Times New Roman" pitchFamily="18" charset="0"/>
                <a:cs typeface="Times New Roman" pitchFamily="18" charset="0"/>
              </a:rPr>
            </a:br>
            <a:r>
              <a:rPr lang="sr-Latn-RS" sz="2400" b="0" dirty="0" smtClean="0">
                <a:solidFill>
                  <a:schemeClr val="tx1">
                    <a:lumMod val="95000"/>
                    <a:lumOff val="5000"/>
                  </a:schemeClr>
                </a:solidFill>
                <a:latin typeface="Times New Roman" pitchFamily="18" charset="0"/>
                <a:cs typeface="Times New Roman" pitchFamily="18" charset="0"/>
              </a:rPr>
              <a:t>5. Promena distribucije u turizmu</a:t>
            </a:r>
            <a:br>
              <a:rPr lang="sr-Latn-RS" sz="2400" b="0" dirty="0" smtClean="0">
                <a:solidFill>
                  <a:schemeClr val="tx1">
                    <a:lumMod val="95000"/>
                    <a:lumOff val="5000"/>
                  </a:schemeClr>
                </a:solidFill>
                <a:latin typeface="Times New Roman" pitchFamily="18" charset="0"/>
                <a:cs typeface="Times New Roman" pitchFamily="18" charset="0"/>
              </a:rPr>
            </a:br>
            <a:endParaRPr lang="en-US" sz="2400" i="1" u="sng"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37834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7581" y="381001"/>
            <a:ext cx="7175351" cy="761999"/>
          </a:xfrm>
        </p:spPr>
        <p:txBody>
          <a:bodyPr/>
          <a:lstStyle/>
          <a:p>
            <a:pPr marL="182880" indent="0">
              <a:buNone/>
            </a:pPr>
            <a:r>
              <a:rPr lang="sr-Latn-RS" sz="2400" b="0" dirty="0" smtClean="0">
                <a:solidFill>
                  <a:schemeClr val="tx1"/>
                </a:solidFill>
                <a:latin typeface="Times New Roman" pitchFamily="18" charset="0"/>
                <a:cs typeface="Times New Roman" pitchFamily="18" charset="0"/>
              </a:rPr>
              <a:t>Iz segmenta ponude WTO se ističe 5 mega-trendova:</a:t>
            </a:r>
            <a:br>
              <a:rPr lang="sr-Latn-RS" sz="2400" b="0" dirty="0" smtClean="0">
                <a:solidFill>
                  <a:schemeClr val="tx1"/>
                </a:solidFill>
                <a:latin typeface="Times New Roman" pitchFamily="18" charset="0"/>
                <a:cs typeface="Times New Roman" pitchFamily="18" charset="0"/>
              </a:rPr>
            </a:br>
            <a:r>
              <a:rPr lang="sr-Latn-RS" sz="2400" b="0" dirty="0">
                <a:solidFill>
                  <a:schemeClr val="tx1"/>
                </a:solidFill>
                <a:latin typeface="Times New Roman" pitchFamily="18" charset="0"/>
                <a:cs typeface="Times New Roman" pitchFamily="18" charset="0"/>
              </a:rPr>
              <a:t/>
            </a:r>
            <a:br>
              <a:rPr lang="sr-Latn-RS" sz="2400" b="0" dirty="0">
                <a:solidFill>
                  <a:schemeClr val="tx1"/>
                </a:solidFill>
                <a:latin typeface="Times New Roman" pitchFamily="18" charset="0"/>
                <a:cs typeface="Times New Roman" pitchFamily="18" charset="0"/>
              </a:rPr>
            </a:br>
            <a:r>
              <a:rPr lang="sr-Latn-RS" sz="2400" b="0" dirty="0" smtClean="0">
                <a:solidFill>
                  <a:schemeClr val="tx1"/>
                </a:solidFill>
                <a:latin typeface="Times New Roman" pitchFamily="18" charset="0"/>
                <a:cs typeface="Times New Roman" pitchFamily="18" charset="0"/>
              </a:rPr>
              <a:t>* Eko-turizam: U najširem smislu nudi, kako razvojne šanse, tako i mogućnosti da se finansiraju zaštićene zone. On zahteva diferencijaciju na male grupe sa specijalnim interesovanjima i na veliki obim onih, koji odmor na plaži povezuju sa jednodnevnom posetom prirodnih rezervata, kao delom njihovih doživljaja na godišnjem odmoru i zabave.</a:t>
            </a:r>
            <a:br>
              <a:rPr lang="sr-Latn-RS" sz="2400" b="0" dirty="0" smtClean="0">
                <a:solidFill>
                  <a:schemeClr val="tx1"/>
                </a:solidFill>
                <a:latin typeface="Times New Roman" pitchFamily="18" charset="0"/>
                <a:cs typeface="Times New Roman" pitchFamily="18" charset="0"/>
              </a:rPr>
            </a:br>
            <a:r>
              <a:rPr lang="sr-Latn-RS" sz="2400" b="0" dirty="0">
                <a:solidFill>
                  <a:schemeClr val="tx1"/>
                </a:solidFill>
                <a:latin typeface="Times New Roman" pitchFamily="18" charset="0"/>
                <a:cs typeface="Times New Roman" pitchFamily="18" charset="0"/>
              </a:rPr>
              <a:t/>
            </a:r>
            <a:br>
              <a:rPr lang="sr-Latn-RS" sz="2400" b="0" dirty="0">
                <a:solidFill>
                  <a:schemeClr val="tx1"/>
                </a:solidFill>
                <a:latin typeface="Times New Roman" pitchFamily="18" charset="0"/>
                <a:cs typeface="Times New Roman" pitchFamily="18" charset="0"/>
              </a:rPr>
            </a:br>
            <a:r>
              <a:rPr lang="sr-Latn-RS" sz="2400" b="0" dirty="0" smtClean="0">
                <a:solidFill>
                  <a:schemeClr val="tx1"/>
                </a:solidFill>
                <a:latin typeface="Times New Roman" pitchFamily="18" charset="0"/>
                <a:cs typeface="Times New Roman" pitchFamily="18" charset="0"/>
              </a:rPr>
              <a:t>* Kulturni turizam: Ovde se diferencira izbor između malih tržišnih grupa sa specijalnim interesovanjima i velike grupe koje, posetu kulturnim spomenicima uključuju u svoj program odmora, koji inače ima drugačije težište;</a:t>
            </a:r>
            <a:endParaRPr lang="en-US" sz="2400" b="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65971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0"/>
            <a:ext cx="7620000" cy="6096000"/>
          </a:xfrm>
        </p:spPr>
        <p:txBody>
          <a:bodyPr/>
          <a:lstStyle/>
          <a:p>
            <a:pPr algn="l"/>
            <a:r>
              <a:rPr lang="sr-Latn-RS" sz="2400" dirty="0" smtClean="0">
                <a:solidFill>
                  <a:schemeClr val="tx1"/>
                </a:solidFill>
                <a:latin typeface="Times New Roman" pitchFamily="18" charset="0"/>
                <a:cs typeface="Times New Roman" pitchFamily="18" charset="0"/>
              </a:rPr>
              <a:t>* Tematski turizam: Predstavlja turizam, koji je usmeren na veoma specifična interesovanja i predstavlja jedno relativno malo tržište. Specijalna interesovanja imaju prednosti, ali i druge aspekte, kao što su klima ili lokacija. Fokusiran na 3 velika E- Entertrainment, Excitement, Education (zabava, uzbuđenje, obrazovanje)- tematski turizam može delovati kao katalizator razvoja;</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baseline="-25000" dirty="0" smtClean="0">
                <a:solidFill>
                  <a:schemeClr val="tx1"/>
                </a:solidFill>
                <a:latin typeface="Times New Roman" pitchFamily="18" charset="0"/>
                <a:cs typeface="Times New Roman" pitchFamily="18" charset="0"/>
              </a:rPr>
              <a:t> *</a:t>
            </a:r>
            <a:r>
              <a:rPr lang="sr-Latn-RS" sz="2400" dirty="0" smtClean="0">
                <a:solidFill>
                  <a:schemeClr val="tx1"/>
                </a:solidFill>
                <a:latin typeface="Times New Roman" pitchFamily="18" charset="0"/>
                <a:cs typeface="Times New Roman" pitchFamily="18" charset="0"/>
              </a:rPr>
              <a:t> Avanturistički turizam: Ovaj oblik turizma predstavlja malu, ali rastuću tržišnu grupu. S obzirom na okolnosti, da je gotovo svaki kutak Zemlje ispitan, ovaj segment preferira interesovanje za istraživanje vrhova planina, dubine mora, svemira.. Tako se, na primer, oko 2 miliona turista vozilo podmornicom</a:t>
            </a:r>
            <a:r>
              <a:rPr lang="sr-Latn-R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51077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6019800"/>
          </a:xfrm>
        </p:spPr>
        <p:txBody>
          <a:bodyPr/>
          <a:lstStyle/>
          <a:p>
            <a:pPr algn="l"/>
            <a:r>
              <a:rPr lang="sr-Latn-RS" sz="2400" dirty="0" smtClean="0">
                <a:solidFill>
                  <a:schemeClr val="tx1"/>
                </a:solidFill>
                <a:latin typeface="Times New Roman" pitchFamily="18" charset="0"/>
                <a:cs typeface="Times New Roman" pitchFamily="18" charset="0"/>
              </a:rPr>
              <a:t>* Krstarenja: Glavna karakteristika ogleda se u tome, što je pružena mogućnost, da se u kratkom vremenu može mnogo toga videti. Takvu karakteristiku nema ni jedan drugi način putovanja, kao što to nude krstarenja.</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Kada je reč o turizmu na globalnom nivou, očekuje se:</a:t>
            </a:r>
            <a:br>
              <a:rPr lang="sr-Latn-RS" sz="2400" dirty="0" smtClean="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a:r>
            <a:br>
              <a:rPr lang="sr-Latn-RS" sz="2400" dirty="0" smtClean="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 Porast političkih neizvesnosti koje će smanjivati obim putovanja,</a:t>
            </a:r>
            <a:br>
              <a:rPr lang="sr-Latn-RS" sz="2400" dirty="0" smtClean="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*Porast terorizma koji će usloviti pooštravanje sigurnosnih mera, viznih režima, kontrola na ulasku, a samim tim i destimulativno delovati na preduzimanje putovanja,</a:t>
            </a:r>
            <a:br>
              <a:rPr lang="sr-Latn-RS" sz="2400" dirty="0" smtClean="0">
                <a:solidFill>
                  <a:schemeClr val="tx1"/>
                </a:solidFill>
                <a:latin typeface="Times New Roman" pitchFamily="18" charset="0"/>
                <a:cs typeface="Times New Roman" pitchFamily="18" charset="0"/>
              </a:rPr>
            </a:br>
            <a:r>
              <a:rPr lang="sr-Latn-RS" sz="2400" dirty="0" smtClean="0">
                <a:solidFill>
                  <a:schemeClr val="tx1"/>
                </a:solidFill>
                <a:latin typeface="Times New Roman" pitchFamily="18" charset="0"/>
                <a:cs typeface="Times New Roman" pitchFamily="18" charset="0"/>
              </a:rPr>
              <a:t>*Otvaranje Kine- njena brojna nepoznata područja se mogu razviti u najpopularnije turističke destinacije u narednih 15 godina</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1966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81000"/>
            <a:ext cx="7924800" cy="6019800"/>
          </a:xfrm>
        </p:spPr>
        <p:txBody>
          <a:bodyPr/>
          <a:lstStyle/>
          <a:p>
            <a:pPr algn="l"/>
            <a:r>
              <a:rPr lang="sr-Latn-RS" sz="2400" dirty="0" smtClean="0">
                <a:latin typeface="Times New Roman" pitchFamily="18" charset="0"/>
                <a:cs typeface="Times New Roman" pitchFamily="18" charset="0"/>
              </a:rPr>
              <a:t>* </a:t>
            </a:r>
            <a:r>
              <a:rPr lang="sr-Latn-RS" sz="2400" dirty="0" smtClean="0">
                <a:solidFill>
                  <a:schemeClr val="tx1"/>
                </a:solidFill>
                <a:latin typeface="Times New Roman" pitchFamily="18" charset="0"/>
                <a:cs typeface="Times New Roman" pitchFamily="18" charset="0"/>
              </a:rPr>
              <a:t>Opadanje vere u politiku, što će se reflektovati kroz smanjenje obima stranih ulaganja i investicija u turističku privredu zbog nesigurnih,odnosno nestabilnih političkih ciljeva i režima i </a:t>
            </a:r>
            <a:br>
              <a:rPr lang="sr-Latn-RS" sz="2400" dirty="0" smtClean="0">
                <a:solidFill>
                  <a:schemeClr val="tx1"/>
                </a:solidFill>
                <a:latin typeface="Times New Roman" pitchFamily="18" charset="0"/>
                <a:cs typeface="Times New Roman" pitchFamily="18" charset="0"/>
              </a:rPr>
            </a:br>
            <a:r>
              <a:rPr lang="sr-Latn-RS" sz="2400" baseline="-25000" dirty="0">
                <a:solidFill>
                  <a:schemeClr val="tx1"/>
                </a:solidFill>
                <a:latin typeface="Times New Roman" pitchFamily="18" charset="0"/>
                <a:cs typeface="Times New Roman" pitchFamily="18" charset="0"/>
              </a:rPr>
              <a:t/>
            </a:r>
            <a:br>
              <a:rPr lang="sr-Latn-RS" sz="2400" baseline="-25000" dirty="0">
                <a:solidFill>
                  <a:schemeClr val="tx1"/>
                </a:solidFill>
                <a:latin typeface="Times New Roman" pitchFamily="18" charset="0"/>
                <a:cs typeface="Times New Roman" pitchFamily="18" charset="0"/>
              </a:rPr>
            </a:br>
            <a:r>
              <a:rPr lang="sr-Latn-RS" sz="2400" baseline="-25000" dirty="0" smtClean="0">
                <a:solidFill>
                  <a:schemeClr val="tx1"/>
                </a:solidFill>
                <a:latin typeface="Times New Roman" pitchFamily="18" charset="0"/>
                <a:cs typeface="Times New Roman" pitchFamily="18" charset="0"/>
              </a:rPr>
              <a:t>*</a:t>
            </a:r>
            <a:r>
              <a:rPr lang="sr-Latn-RS" sz="2400" dirty="0" smtClean="0">
                <a:solidFill>
                  <a:schemeClr val="tx1"/>
                </a:solidFill>
                <a:latin typeface="Times New Roman" pitchFamily="18" charset="0"/>
                <a:cs typeface="Times New Roman" pitchFamily="18" charset="0"/>
              </a:rPr>
              <a:t> Dezintegracija vrednosti koje se dele; sudar kultura i međukulturni konflikti će putovanja učiniti ponovo opasnim.</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429000"/>
            <a:ext cx="5029200" cy="2895600"/>
          </a:xfrm>
          <a:prstGeom prst="rect">
            <a:avLst/>
          </a:prstGeom>
        </p:spPr>
      </p:pic>
    </p:spTree>
    <p:extLst>
      <p:ext uri="{BB962C8B-B14F-4D97-AF65-F5344CB8AC3E}">
        <p14:creationId xmlns:p14="http://schemas.microsoft.com/office/powerpoint/2010/main" val="329383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153400" cy="6172200"/>
          </a:xfrm>
          <a:prstGeom prst="rect">
            <a:avLst/>
          </a:prstGeom>
        </p:spPr>
      </p:pic>
    </p:spTree>
    <p:extLst>
      <p:ext uri="{BB962C8B-B14F-4D97-AF65-F5344CB8AC3E}">
        <p14:creationId xmlns:p14="http://schemas.microsoft.com/office/powerpoint/2010/main" val="70746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0999" cy="5638800"/>
          </a:xfrm>
        </p:spPr>
        <p:txBody>
          <a:bodyPr/>
          <a:lstStyle/>
          <a:p>
            <a:pPr algn="l"/>
            <a:r>
              <a:rPr lang="sr-Latn-RS" sz="2400" dirty="0" smtClean="0">
                <a:solidFill>
                  <a:schemeClr val="tx1"/>
                </a:solidFill>
                <a:latin typeface="Times New Roman" pitchFamily="18" charset="0"/>
                <a:cs typeface="Times New Roman" pitchFamily="18" charset="0"/>
              </a:rPr>
              <a:t>Na grafikonu, koji pokazuje zvanična predviđanja za period do 2020.,  su prikazane paralele između međunarodnih turističkih dolazaka prema broju turista, odnosno prema prihodu u milijardama USD. Komparacija obuhvata četvrtinu veka, tj. Podatke za 1995. godinu i 2020. godinu.</a:t>
            </a:r>
            <a:br>
              <a:rPr lang="sr-Latn-RS" sz="2400" dirty="0" smtClean="0">
                <a:solidFill>
                  <a:schemeClr val="tx1"/>
                </a:solidFill>
                <a:latin typeface="Times New Roman" pitchFamily="18" charset="0"/>
                <a:cs typeface="Times New Roman" pitchFamily="18" charset="0"/>
              </a:rPr>
            </a:br>
            <a:r>
              <a:rPr lang="sr-Latn-RS" sz="2400" dirty="0">
                <a:solidFill>
                  <a:schemeClr val="tx1"/>
                </a:solidFill>
                <a:latin typeface="Times New Roman" pitchFamily="18" charset="0"/>
                <a:cs typeface="Times New Roman" pitchFamily="18" charset="0"/>
              </a:rPr>
              <a:t/>
            </a:r>
            <a:br>
              <a:rPr lang="sr-Latn-RS" sz="2400" dirty="0">
                <a:solidFill>
                  <a:schemeClr val="tx1"/>
                </a:solidFill>
                <a:latin typeface="Times New Roman" pitchFamily="18" charset="0"/>
                <a:cs typeface="Times New Roman" pitchFamily="18" charset="0"/>
              </a:rPr>
            </a:br>
            <a:r>
              <a:rPr lang="sr-Latn-RS" sz="2400" dirty="0" smtClean="0">
                <a:solidFill>
                  <a:srgbClr val="002060"/>
                </a:solidFill>
                <a:latin typeface="Times New Roman" pitchFamily="18" charset="0"/>
                <a:cs typeface="Times New Roman" pitchFamily="18" charset="0"/>
              </a:rPr>
              <a:t>Prognoziranje međunarodnih turističkih dolazaka prema svetskim regijama  pokazuje da će vodeća turistička receptivna regija biti Evropa, ali sa nešto manjim udelom nego sada(46%), na 2. mestu je Istočna Azija i Pacifik, sa udelom od 25%. Najposećenija biće Kina, sa prognoziranim 137 miliona međunarodnih dolazaka, zatim USA, sa 102, 4 miliona dolazaka, slede Francuska, Španija i Hong Kong.</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589358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260</TotalTime>
  <Words>879</Words>
  <Application>Microsoft Office PowerPoint</Application>
  <PresentationFormat>On-screen Show (4:3)</PresentationFormat>
  <Paragraphs>26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Uticaj globalizacije na turizam   </vt:lpstr>
      <vt:lpstr>Zajedno sa globalizacijom  svetske ekonomije dešava se i globalizacija turističke industrije. Siromašni delovi sveta, iako daleko od mogućnosti započinjanja intenzivne industrijske proizvodnje, mogu poboljšati svoj ekonomski položaj, upravo, kroz turističku aktivnost, praćenu ulaganjem u infrastrukturu, kapacitete i formiranje turističkih proizvoda. Činjenica je da su ta ulaganja najčešće stranog porekla. Globalizacija ima važnu ulogu u rastu međunarodnog turizma na svetskom tržištu. Ono što je proces globalizacije doprineo u ekonomskom, političkom i kulturnom smislu, direktno se odrazilo na porast turističkih putovanja u udaljenija područja i van granica nacionalnih država.</vt:lpstr>
      <vt:lpstr>OČEKIVANI TRENDOVI  TURIZMA  NA  GLOBALNOM  NIVOU  Autori imaju različita gledišta na kretanje turizma u budućnosti. Veličina i struktura stanovništva, ekonomski potencijal, tehnološke inovacije, politička i kulturna kretanja predstavljaju najčešće faktore od kojih zavise pravci razvoja turizma u narednom periodu. Faktori od kojih zavisi razvoj turizma:  1. Ograničenje rasta tržišta;  2. Kvalitet, obnova destinacije i diferencijacija;  3. Odgovorni ili socijalni marketing;  4. Promena političkih struktura;  5. Promena distribucije u turizmu </vt:lpstr>
      <vt:lpstr>Iz segmenta ponude WTO se ističe 5 mega-trendova:  * Eko-turizam: U najširem smislu nudi, kako razvojne šanse, tako i mogućnosti da se finansiraju zaštićene zone. On zahteva diferencijaciju na male grupe sa specijalnim interesovanjima i na veliki obim onih, koji odmor na plaži povezuju sa jednodnevnom posetom prirodnih rezervata, kao delom njihovih doživljaja na godišnjem odmoru i zabave.  * Kulturni turizam: Ovde se diferencira izbor između malih tržišnih grupa sa specijalnim interesovanjima i velike grupe koje, posetu kulturnim spomenicima uključuju u svoj program odmora, koji inače ima drugačije težište;</vt:lpstr>
      <vt:lpstr>* Tematski turizam: Predstavlja turizam, koji je usmeren na veoma specifična interesovanja i predstavlja jedno relativno malo tržište. Specijalna interesovanja imaju prednosti, ali i druge aspekte, kao što su klima ili lokacija. Fokusiran na 3 velika E- Entertrainment, Excitement, Education (zabava, uzbuđenje, obrazovanje)- tematski turizam može delovati kao katalizator razvoja;   * Avanturistički turizam: Ovaj oblik turizma predstavlja malu, ali rastuću tržišnu grupu. S obzirom na okolnosti, da je gotovo svaki kutak Zemlje ispitan, ovaj segment preferira interesovanje za istraživanje vrhova planina, dubine mora, svemira.. Tako se, na primer, oko 2 miliona turista vozilo podmornicom.</vt:lpstr>
      <vt:lpstr>* Krstarenja: Glavna karakteristika ogleda se u tome, što je pružena mogućnost, da se u kratkom vremenu može mnogo toga videti. Takvu karakteristiku nema ni jedan drugi način putovanja, kao što to nude krstarenja.  Kada je reč o turizmu na globalnom nivou, očekuje se:  * Porast političkih neizvesnosti koje će smanjivati obim putovanja, *Porast terorizma koji će usloviti pooštravanje sigurnosnih mera, viznih režima, kontrola na ulasku, a samim tim i destimulativno delovati na preduzimanje putovanja, *Otvaranje Kine- njena brojna nepoznata područja se mogu razviti u najpopularnije turističke destinacije u narednih 15 godina</vt:lpstr>
      <vt:lpstr>* Opadanje vere u politiku, što će se reflektovati kroz smanjenje obima stranih ulaganja i investicija u turističku privredu zbog nesigurnih,odnosno nestabilnih političkih ciljeva i režima i   * Dezintegracija vrednosti koje se dele; sudar kultura i međukulturni konflikti će putovanja učiniti ponovo opasnim.  </vt:lpstr>
      <vt:lpstr>PowerPoint Presentation</vt:lpstr>
      <vt:lpstr>Na grafikonu, koji pokazuje zvanična predviđanja za period do 2020.,  su prikazane paralele između međunarodnih turističkih dolazaka prema broju turista, odnosno prema prihodu u milijardama USD. Komparacija obuhvata četvrtinu veka, tj. Podatke za 1995. godinu i 2020. godinu.  Prognoziranje međunarodnih turističkih dolazaka prema svetskim regijama  pokazuje da će vodeća turistička receptivna regija biti Evropa, ali sa nešto manjim udelom nego sada(46%), na 2. mestu je Istočna Azija i Pacifik, sa udelom od 25%. Najposećenija biće Kina, sa prognoziranim 137 miliona međunarodnih dolazaka, zatim USA, sa 102, 4 miliona dolazaka, slede Francuska, Španija i Hong Kong.</vt:lpstr>
      <vt:lpstr>ZNAČAJ KULTURE NA GLOBALNOM TURISTIČKOM TRŽIŠTU</vt:lpstr>
      <vt:lpstr>* Globalizacija sa sobom nosi fenomenološku kontrakciju geografskog prostora, sužavanje planete i anihilaciju razdaljine. Turizam ima velike koristi od svega toga posredstvom komunikacionih tehnologija i brzih transportnih sredstava. Ovde je posebno značajna uloga interneta, koji omogućava interaktivnu komunikaciju između ponuđača i kupaca koja obuhvata prezentaciju ponude, rezervaciju letova, hotela ili kupovinu kompletnih paket aranžmana. Nasuprot tome, brza transportna sredstva velikog kapaciteta omogućavaju transport turista u obrnutom smeru (od emitivnih ka receptivnim regijama) do bilo koje odabrane destinacije na svetu.</vt:lpstr>
      <vt:lpstr>Globalizacija  proizvodi sukob između pristalica i protivnika, ona istovremeno povezuje svet, ali ga i polarizuje, pa kao posledica nastaju sve dublje podele izmeđ+u razvijenog i nerazviujenog dela sveta. Turizmu, kao instrumentu globalizacije, ali i kao fenomenu po sebi, više odgovara globalna in tegracija od dezintegracije.</vt:lpstr>
      <vt:lpstr>Globalizacija utiče na sve veću povezanost i međuzavisnost globalnog i lokalnog. Turizam je takođe veoma osetljiv na balans između globalnog i lokalnog. Na turističkom tržištu svaka atrakcija teži da postane globalna i privuče turiste iz celog sveta. Jedan od bitnih faktora je da se svako lokalno razlikuje od drugih lokalnih atrakcija, odnosno nužno je da svaka potencijalna destinacija, kao turistički proizvod, poseduje određene specifičnosti, čak jedinstvene, neponovljive karakteristike, koje ga razlikuju od svih ostali8h destinacija. Da bi se ovo ostvarilo, nužno je očuvanje orginalnosti tradicionalne lokalne kulture.</vt:lpstr>
      <vt:lpstr>Globalizacija turizma je povećala kompleksnost poslovanja u smislu da preduzeća moraju biti u stanju da zadovolje potrebe stranog gosta i upravljaju zaposlenima koji dolaze iz krajeva sa različitom kulturom.   Globalizacija hotelijerstva se ogleda u težnji preduzeća da internacionalizuje sopstvene standarde poslovanja i da širenjem tržišnog uticaja dostigne status globalnog privrednog subjekta.</vt:lpstr>
      <vt:lpstr>Globalizacija turizma izaziva dramatične i nepopravljive promene tradicije i kulture receptivnih zemalja. Osnova vaspitanja i obrazovanja počiva na činjenici da se moraju poštovati različite kulture i osobenosti prostora, ali nigde nije do kraja naglašen stav da takve kulture treba bezuslovno održati. Kultura i tradicija mnogih turističkih lokaliteta, regija i zemlaja, nalaze se pred opsadom velikog broja stranih turista.</vt:lpstr>
      <vt:lpstr>Globalizacija je jedan od onih istorijskih procesa koji nikog ne ostavlja ravnodušnim, jer prodire u sve dimenzije života, od politike, ekonomije i komunikacija, do slobodnog vremena i putovanja, pa zbog toga na svakoga utiče na neki način.          Upoređujući pojedine kategorije turizma i globalizacije, uočava se da je globalizacija turizma jedan od preduslova opšte globalizacije. </vt:lpstr>
      <vt:lpstr>Međuodnos turizma i globalizacije</vt:lpstr>
      <vt:lpstr>Glavni učinci koji proizilaze iz uticaja globalizacije na turizam su:  * Nagli porast potencijalne turističke potražnje za brojnim destinacijama, što uslovljava da ceo svet postaje potencijalno odredište,  * Konkurencija između turističkih destinacija postaje sve jača,  * Mala i srednja preduzeća se moraju boriti za opstanak na tržištu, koje sve više osvajaju svetski hotelski lanci,  * Naglasak na uvođenje inovacija, specijalizaciju i na veći kvalitet proizvoda i usluga.</vt:lpstr>
      <vt:lpstr>Značaj globalizacije u turizmu prema uticaju na privredu, tehnologiju, kulturu, ekologiju i politiku</vt:lpstr>
      <vt:lpstr>Globalizacija je donela brojne koristi turizmu i doprinela je njegovom razvoju i bržem širenju. Kako globalizacija utiče na „ukidanje granica“ između država, povećava se broj ljudi koji se uključuju u turistička putovanja i sve destinacija na svetu danas postaju pristupačne.  Pored svih pozitivnih efekata na turizam, globalizacija svakako ima i izrazito negativne efekte. Narušavanje životne sredine usled velikih migracija turista, promena kulturnih obrazaca i gubitak nacionalnog i kulturnog identiteta, samo su neki od negativnih aspekata globalizacije.</vt:lpstr>
      <vt:lpstr>PITANJA ZA ISPIT:  1. Šta se očekuje kada je reč o turizmu na globalnom nivou?  2. Koji su glavni učinci koji proizilaze iz uticaja globalizacije na turizam?  3. Koji su pozitivni, a koji negativni efekti globalizacije na turizam?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22</cp:revision>
  <dcterms:created xsi:type="dcterms:W3CDTF">2019-01-21T20:04:21Z</dcterms:created>
  <dcterms:modified xsi:type="dcterms:W3CDTF">2019-01-23T21:08:42Z</dcterms:modified>
</cp:coreProperties>
</file>