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7" r:id="rId2"/>
    <p:sldId id="260" r:id="rId3"/>
    <p:sldId id="262" r:id="rId4"/>
    <p:sldId id="269" r:id="rId5"/>
    <p:sldId id="270" r:id="rId6"/>
    <p:sldId id="271" r:id="rId7"/>
    <p:sldId id="272" r:id="rId8"/>
    <p:sldId id="273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7529-0815-4665-96F6-6F13BE5EC180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286C6-FB21-4329-B5E2-4902CF0E3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8908-6BD1-4D4F-842A-00F1FE84193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B820-82A9-4465-8D39-E9A833D0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Javne</a:t>
            </a:r>
            <a:r>
              <a:rPr lang="en-US" sz="3200" dirty="0"/>
              <a:t> </a:t>
            </a:r>
            <a:r>
              <a:rPr lang="sr-Latn-CS" sz="3200" dirty="0" smtClean="0"/>
              <a:t>potrebe</a:t>
            </a:r>
            <a:endParaRPr lang="en-US" sz="32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/>
              <a:t> Potrebe mogu biti :posebne (specifične)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/>
              <a:t>                               </a:t>
            </a:r>
            <a:r>
              <a:rPr lang="sr-Latn-CS" sz="2800" dirty="0" smtClean="0"/>
              <a:t>     </a:t>
            </a:r>
            <a:r>
              <a:rPr lang="sr-Latn-CS" sz="2800" dirty="0"/>
              <a:t>opšte (zajedničke)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/>
              <a:t>Mogu se zadovoljavati: iz privatnog sektora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/>
              <a:t>                                      </a:t>
            </a:r>
            <a:r>
              <a:rPr lang="sr-Latn-CS" sz="2800" smtClean="0"/>
              <a:t>    </a:t>
            </a:r>
            <a:r>
              <a:rPr lang="sr-Latn-CS" sz="2800" dirty="0"/>
              <a:t>iz javnog sektora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/>
              <a:t>Kriterijumi uspješnosti: privatni sektor-cijena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/>
              <a:t>                                       </a:t>
            </a:r>
            <a:r>
              <a:rPr lang="sr-Latn-CS" sz="2800" dirty="0" smtClean="0"/>
              <a:t>   javni-političke </a:t>
            </a:r>
            <a:r>
              <a:rPr lang="sr-Latn-CS" sz="2800" dirty="0"/>
              <a:t>odluke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/>
              <a:t>Privatni interes-interes građana i porodica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800" dirty="0"/>
              <a:t>Javni interes-usklađivanje interesa posredstvom države i drugih javnopravnih tijela, a o čemu se javno odlučuje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x-none" sz="2000" dirty="0" smtClean="0"/>
              <a:t>Izvorni prihodi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x-none" sz="2000" dirty="0" smtClean="0"/>
              <a:t>Ostvaruju se po osnovu državnog vlasništva nad ekonomskim dobrima, odnosno po osnovu rada njenih organa i institucija.</a:t>
            </a:r>
            <a:endParaRPr lang="x-none" sz="2000" dirty="0"/>
          </a:p>
          <a:p>
            <a:pPr marL="457200" indent="-457200">
              <a:buAutoNum type="arabicPeriod"/>
            </a:pPr>
            <a:r>
              <a:rPr lang="x-none" sz="2000" b="1" i="1" dirty="0" smtClean="0"/>
              <a:t>Domenski prihodi </a:t>
            </a:r>
            <a:r>
              <a:rPr lang="x-none" sz="2000" dirty="0" smtClean="0"/>
              <a:t>- država ih ostvaruje na osnovu raspolaganja vlastitom imovinom.</a:t>
            </a:r>
          </a:p>
          <a:p>
            <a:pPr marL="457200" indent="-457200">
              <a:buNone/>
            </a:pPr>
            <a:r>
              <a:rPr lang="x-none" sz="2000" dirty="0" smtClean="0"/>
              <a:t>a) Javni domeni: dostupni su svima, služe opštoj upotrebi i neotuđivi su (čista javna dobra)- morska i riječna obala, spomenici kulture i sl.</a:t>
            </a:r>
          </a:p>
          <a:p>
            <a:pPr marL="457200" indent="-457200">
              <a:buNone/>
            </a:pPr>
            <a:r>
              <a:rPr lang="x-none" sz="2000" dirty="0" smtClean="0"/>
              <a:t>b) Državni (fiskalni) domeni: državna imovina koja sluzi za ekonomsku upotrebu-zemljište,šume, rudnici, energetski izvori, hartije od vrijednosti.</a:t>
            </a:r>
          </a:p>
          <a:p>
            <a:pPr marL="457200" indent="-457200">
              <a:buNone/>
            </a:pPr>
            <a:r>
              <a:rPr lang="x-none" sz="2000" dirty="0" smtClean="0"/>
              <a:t> Sredstva se stiču:</a:t>
            </a:r>
          </a:p>
          <a:p>
            <a:pPr marL="457200" indent="-457200">
              <a:buNone/>
            </a:pPr>
            <a:r>
              <a:rPr lang="x-none" sz="2000" dirty="0"/>
              <a:t> </a:t>
            </a:r>
            <a:r>
              <a:rPr lang="x-none" sz="2000" dirty="0" smtClean="0"/>
              <a:t>         - prodajom,</a:t>
            </a:r>
          </a:p>
          <a:p>
            <a:pPr marL="457200" indent="-457200">
              <a:buNone/>
            </a:pPr>
            <a:r>
              <a:rPr lang="x-none" sz="2000" dirty="0"/>
              <a:t> </a:t>
            </a:r>
            <a:r>
              <a:rPr lang="x-none" sz="2000" dirty="0" smtClean="0"/>
              <a:t>         - eksploatacijom prirodnih izvora,</a:t>
            </a:r>
          </a:p>
          <a:p>
            <a:pPr marL="457200" indent="-457200">
              <a:buNone/>
            </a:pPr>
            <a:r>
              <a:rPr lang="x-none" sz="2000" dirty="0"/>
              <a:t> </a:t>
            </a:r>
            <a:r>
              <a:rPr lang="x-none" sz="2000" dirty="0" smtClean="0"/>
              <a:t>         - davanjem imovine u zakup. </a:t>
            </a:r>
          </a:p>
          <a:p>
            <a:pPr marL="457200" indent="-457200">
              <a:buNone/>
            </a:pPr>
            <a:r>
              <a:rPr lang="x-none" sz="2000" dirty="0" smtClean="0"/>
              <a:t>I</a:t>
            </a:r>
            <a:r>
              <a:rPr lang="en-US" sz="2000" dirty="0" smtClean="0"/>
              <a:t>a</a:t>
            </a:r>
            <a:r>
              <a:rPr lang="x-none" sz="2000" dirty="0" smtClean="0"/>
              <a:t>ko cilj državnog vlasništva nad imovinom nije ostvarivanje prihoda, u nekim slučajevima mogu se ostvariti značajna sredstva.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x-none" sz="2000" dirty="0" smtClean="0"/>
              <a:t>Izvorni prihodi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sz="2000" b="1" i="1" dirty="0" smtClean="0"/>
              <a:t>2. Prihodi državnih preduzeća: </a:t>
            </a:r>
            <a:r>
              <a:rPr lang="x-none" sz="2000" dirty="0" smtClean="0"/>
              <a:t>Najčešće obuhvataju strateške grane proizvodnje kao što su komunalna privreda, energetika, rudarstvo, železnički i ptt saobraćaj.</a:t>
            </a:r>
          </a:p>
          <a:p>
            <a:pPr>
              <a:buNone/>
            </a:pPr>
            <a:r>
              <a:rPr lang="x-none" sz="2000" dirty="0" smtClean="0"/>
              <a:t>Razlozi državnog vlasništva:</a:t>
            </a:r>
          </a:p>
          <a:p>
            <a:pPr>
              <a:buFontTx/>
              <a:buChar char="-"/>
            </a:pPr>
            <a:r>
              <a:rPr lang="en-US" sz="2000" dirty="0" smtClean="0"/>
              <a:t>F</a:t>
            </a:r>
            <a:r>
              <a:rPr lang="x-none" sz="2000" dirty="0" smtClean="0"/>
              <a:t>inansijski</a:t>
            </a:r>
          </a:p>
          <a:p>
            <a:pPr>
              <a:buFontTx/>
              <a:buChar char="-"/>
            </a:pPr>
            <a:r>
              <a:rPr lang="en-US" sz="2000" dirty="0" smtClean="0"/>
              <a:t>S</a:t>
            </a:r>
            <a:r>
              <a:rPr lang="x-none" sz="2000" dirty="0" smtClean="0"/>
              <a:t>ocijalno-politički</a:t>
            </a:r>
          </a:p>
          <a:p>
            <a:pPr>
              <a:buFontTx/>
              <a:buChar char="-"/>
            </a:pPr>
            <a:r>
              <a:rPr lang="en-US" sz="2000" dirty="0" smtClean="0"/>
              <a:t>E</a:t>
            </a:r>
            <a:r>
              <a:rPr lang="x-none" sz="2000" dirty="0" smtClean="0"/>
              <a:t>konomski (nezainteresovanost privatnog </a:t>
            </a:r>
            <a:r>
              <a:rPr lang="x-none" sz="2000" smtClean="0"/>
              <a:t>sektora)</a:t>
            </a:r>
            <a:endParaRPr lang="x-none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i="1" dirty="0" smtClean="0"/>
              <a:t>3. </a:t>
            </a:r>
            <a:r>
              <a:rPr lang="x-none" sz="2000" b="1" i="1" smtClean="0"/>
              <a:t>Prihodi </a:t>
            </a:r>
            <a:r>
              <a:rPr lang="x-none" sz="2000" b="1" i="1" dirty="0" smtClean="0"/>
              <a:t>od djelatnosti državnih ustanova</a:t>
            </a:r>
            <a:r>
              <a:rPr lang="x-none" sz="2000" dirty="0" smtClean="0"/>
              <a:t>: organizacije neprofitnog karaktera koje su u državnom vlasništvu i posluju u domenu javnih djelatnosti. Naplaćuju prihode niske izdašnosti kao što su školarine, participacije i sl.</a:t>
            </a:r>
          </a:p>
          <a:p>
            <a:pPr marL="457200" indent="-457200">
              <a:buNone/>
            </a:pPr>
            <a:r>
              <a:rPr lang="en-US" sz="2000" b="1" i="1" dirty="0" smtClean="0"/>
              <a:t>4. </a:t>
            </a:r>
            <a:r>
              <a:rPr lang="x-none" sz="2000" b="1" i="1" smtClean="0"/>
              <a:t>Prihodi </a:t>
            </a:r>
            <a:r>
              <a:rPr lang="x-none" sz="2000" b="1" i="1" dirty="0" smtClean="0"/>
              <a:t>od djelatnosti državnih organa: </a:t>
            </a:r>
            <a:r>
              <a:rPr lang="x-none" sz="2000" dirty="0" smtClean="0"/>
              <a:t>prihodi manjeg obima koje (upravni) organi naplaćuju u vezi sa djelatnošću koja ne spada u njihovu osnovnu djelatnost.</a:t>
            </a:r>
          </a:p>
          <a:p>
            <a:pPr marL="457200" indent="-457200">
              <a:buNone/>
            </a:pPr>
            <a:r>
              <a:rPr lang="en-US" sz="2000" b="1" i="1" dirty="0" smtClean="0"/>
              <a:t>5. </a:t>
            </a:r>
            <a:r>
              <a:rPr lang="x-none" sz="2000" b="1" i="1" smtClean="0"/>
              <a:t>Ostali </a:t>
            </a:r>
            <a:r>
              <a:rPr lang="x-none" sz="2000" b="1" i="1" dirty="0" smtClean="0"/>
              <a:t>vandažbinski prihodi: </a:t>
            </a:r>
            <a:r>
              <a:rPr lang="x-none" sz="2000" dirty="0" smtClean="0"/>
              <a:t>kamate, legati, pokloni, napuštena imovina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Fiskalni</a:t>
            </a:r>
            <a:r>
              <a:rPr lang="en-US" sz="2000" dirty="0" smtClean="0"/>
              <a:t> </a:t>
            </a:r>
            <a:r>
              <a:rPr lang="en-US" sz="2000" dirty="0" err="1" smtClean="0"/>
              <a:t>javni</a:t>
            </a:r>
            <a:r>
              <a:rPr lang="en-US" sz="2000" dirty="0" smtClean="0"/>
              <a:t> </a:t>
            </a:r>
            <a:r>
              <a:rPr lang="en-US" sz="2000" dirty="0" err="1" smtClean="0"/>
              <a:t>prihodi</a:t>
            </a:r>
            <a:r>
              <a:rPr lang="en-US" sz="2000" dirty="0" smtClean="0"/>
              <a:t> (</a:t>
            </a:r>
            <a:r>
              <a:rPr lang="en-US" sz="2000" dirty="0" err="1" smtClean="0"/>
              <a:t>da</a:t>
            </a:r>
            <a:r>
              <a:rPr lang="sr-Latn-CS" sz="2000" dirty="0" smtClean="0"/>
              <a:t>ž</a:t>
            </a:r>
            <a:r>
              <a:rPr lang="en-US" sz="2000" dirty="0" err="1" smtClean="0"/>
              <a:t>bine</a:t>
            </a:r>
            <a:r>
              <a:rPr lang="sr-Latn-CS" sz="2000" dirty="0" smtClean="0"/>
              <a:t>)-pojam i obilježja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924800" cy="4800600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sr-Latn-CS" sz="2000" dirty="0" smtClean="0"/>
              <a:t>- Dažbine su bespovratna obavezna davanja koja država ustanovljava zakonom, uvodi i naplaćuje na osnovu fiskalnog suvereniteta radi formiranja opšte mase sredstva za zadovoljavanje javnih potreba.</a:t>
            </a:r>
          </a:p>
          <a:p>
            <a:pPr algn="l">
              <a:buFontTx/>
              <a:buChar char="-"/>
            </a:pPr>
            <a:r>
              <a:rPr lang="sr-Latn-CS" sz="2000" dirty="0" smtClean="0"/>
              <a:t>Dažbine su prinudna davanja koje država prikuplja iz privrednih aktivnosti fizičkih i pravnih lica podvrgnutih njenom fiskalnom suverenitetu</a:t>
            </a:r>
          </a:p>
          <a:p>
            <a:pPr algn="l">
              <a:buFontTx/>
              <a:buChar char="-"/>
            </a:pPr>
            <a:r>
              <a:rPr lang="sr-Latn-CS" sz="2000" dirty="0"/>
              <a:t> </a:t>
            </a:r>
            <a:r>
              <a:rPr lang="sr-Latn-CS" sz="2000" dirty="0" smtClean="0"/>
              <a:t>Javno-pravni subjekti ih stiču iz izvora (dohodak, dobit i rjeđe imovina) kojim raspolažu vandržavni entiteti pa imaju karakter fiskalnih prihoda.</a:t>
            </a:r>
          </a:p>
          <a:p>
            <a:pPr algn="l">
              <a:buFontTx/>
              <a:buChar char="-"/>
            </a:pPr>
            <a:r>
              <a:rPr lang="sr-Latn-CS" sz="2000" dirty="0" smtClean="0"/>
              <a:t>Osobine: </a:t>
            </a:r>
          </a:p>
          <a:p>
            <a:pPr algn="l"/>
            <a:r>
              <a:rPr lang="sr-Latn-CS" sz="2000" dirty="0" smtClean="0"/>
              <a:t>1. Fiskalna dvanja-na osnovu fiskalnog suvereniteta države</a:t>
            </a:r>
          </a:p>
          <a:p>
            <a:pPr algn="l"/>
            <a:r>
              <a:rPr lang="sr-Latn-CS" sz="2000" dirty="0" smtClean="0"/>
              <a:t> 2. Obavezna (prinudna) davanja, na osnovu zakona se ustanovljavaju, uvode i naplaćuju pod prijetnjom prinude ili sankcije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Bespovratna davanja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Ne podrazumjevaju neposrednu kontračinidbu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Sredstva se slivaju u budžet</a:t>
            </a:r>
          </a:p>
          <a:p>
            <a:pPr marL="457200" indent="-457200" algn="l">
              <a:buAutoNum type="arabicPeriod" startAt="3"/>
            </a:pPr>
            <a:r>
              <a:rPr lang="sr-Latn-CS" sz="2000" dirty="0" smtClean="0"/>
              <a:t>Služe za zadovoljavanje javnih potreba</a:t>
            </a:r>
          </a:p>
          <a:p>
            <a:pPr algn="l">
              <a:buFontTx/>
              <a:buChar char="-"/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Dažbine i dažbinski sistem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sr-Latn-CS" sz="2000" dirty="0" smtClean="0"/>
              <a:t>Dažbinski sistem predstavlja skup poreza, carina, taksi i drugih javnih prihoda dažbinskog karaktera koji su uvedeni u jednoj zemlji.</a:t>
            </a:r>
          </a:p>
          <a:p>
            <a:r>
              <a:rPr lang="sr-Latn-CS" sz="2000" dirty="0" smtClean="0"/>
              <a:t>Doprinosi imaju poseban tretman jer su namjenskog karaktera</a:t>
            </a:r>
            <a:endParaRPr lang="sr-Latn-CS" sz="2000" dirty="0"/>
          </a:p>
          <a:p>
            <a:r>
              <a:rPr lang="sr-Latn-CS" sz="2000" dirty="0" smtClean="0"/>
              <a:t>Javne prihode možemo podijeliti:</a:t>
            </a:r>
          </a:p>
          <a:p>
            <a:pPr>
              <a:buNone/>
            </a:pPr>
            <a:r>
              <a:rPr lang="sr-Latn-CS" sz="2000" dirty="0" smtClean="0"/>
              <a:t>-    fiskaliteti (porezi, carine, takse, naknade,)</a:t>
            </a:r>
          </a:p>
          <a:p>
            <a:pPr>
              <a:buFontTx/>
              <a:buChar char="-"/>
            </a:pPr>
            <a:r>
              <a:rPr lang="sr-Latn-CS" sz="2000" dirty="0" smtClean="0"/>
              <a:t>Parafiskaliteti (doprinosi, Samodoprinos) </a:t>
            </a:r>
          </a:p>
          <a:p>
            <a:pPr>
              <a:buFontTx/>
              <a:buChar char="-"/>
            </a:pPr>
            <a:r>
              <a:rPr lang="sr-Latn-CS" sz="2000" dirty="0" smtClean="0"/>
              <a:t>Javni zajmovi</a:t>
            </a:r>
          </a:p>
          <a:p>
            <a:pPr marL="609600" indent="-609600">
              <a:buNone/>
            </a:pPr>
            <a:r>
              <a:rPr lang="sr-Latn-CS" sz="2000" dirty="0" smtClean="0"/>
              <a:t>- Ostali javni prihodi: prihodi od državne  imovine, djelatnosti državnih organa, </a:t>
            </a:r>
          </a:p>
          <a:p>
            <a:pPr>
              <a:buNone/>
            </a:pPr>
            <a:endParaRPr lang="sr-Latn-CS" sz="2000" dirty="0" smtClean="0"/>
          </a:p>
          <a:p>
            <a:endParaRPr lang="sr-Latn-C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Me</a:t>
            </a:r>
            <a:r>
              <a:rPr lang="sr-Latn-CS" sz="1800" dirty="0" smtClean="0"/>
              <a:t>đunarodne klasifikacije javnih prihoda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sr-Latn-CS" sz="1600" dirty="0" smtClean="0"/>
              <a:t>Sistem nacionalnih računa-klasifikacija UN, javila s eposlije II svj.rata. Povezana sa metodologijom uN u obračunu BDP.  Na snazi SNA-95. Nije u široj upotrebi.</a:t>
            </a:r>
          </a:p>
          <a:p>
            <a:pPr>
              <a:buAutoNum type="arabicPeriod"/>
            </a:pPr>
            <a:endParaRPr lang="sr-Latn-CS" sz="1600" dirty="0" smtClean="0"/>
          </a:p>
          <a:p>
            <a:pPr>
              <a:buNone/>
            </a:pPr>
            <a:endParaRPr lang="sr-Latn-CS" sz="1600" dirty="0" smtClean="0"/>
          </a:p>
          <a:p>
            <a:pPr>
              <a:buNone/>
            </a:pPr>
            <a:r>
              <a:rPr lang="sr-Latn-CS" sz="1600" dirty="0" smtClean="0"/>
              <a:t>2.  Evropski sistem integrisanih ekonomskih računa –ESA. Praktično se ne koristi.</a:t>
            </a:r>
          </a:p>
          <a:p>
            <a:pPr>
              <a:buNone/>
            </a:pPr>
            <a:endParaRPr lang="sr-Latn-CS" sz="1600" dirty="0" smtClean="0"/>
          </a:p>
          <a:p>
            <a:pPr>
              <a:buNone/>
            </a:pPr>
            <a:r>
              <a:rPr lang="sr-Latn-CS" sz="1600" dirty="0" smtClean="0"/>
              <a:t>3.  OECD klasifikacija, upotrebljava se od 70-tih godina XX v. Najšira klasifikacija.  Obuhvata samo poreske i prihode za obavezno socijalno osiguranje ali je do sada najobuhvatnija prihvaćena standardizacija.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479-712C-4DA3-ACB5-5632D3ACEAAE}" type="slidenum">
              <a:rPr lang="en-US"/>
              <a:pPr/>
              <a:t>16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sz="3200"/>
              <a:t>Takse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400"/>
              <a:t>Takse podra</a:t>
            </a:r>
            <a:r>
              <a:rPr lang="sr-Latn-CS" sz="2400"/>
              <a:t>z</a:t>
            </a:r>
            <a:r>
              <a:rPr lang="en-US" sz="2400"/>
              <a:t>umjevaju javne prihode koje dr</a:t>
            </a:r>
            <a:r>
              <a:rPr lang="sr-Latn-CS" sz="2400"/>
              <a:t>ž</a:t>
            </a:r>
            <a:r>
              <a:rPr lang="en-US" sz="2400"/>
              <a:t>ava </a:t>
            </a:r>
            <a:r>
              <a:rPr lang="sr-Latn-CS" sz="2400"/>
              <a:t>i</a:t>
            </a:r>
            <a:r>
              <a:rPr lang="en-US" sz="2400"/>
              <a:t> njeni organi </a:t>
            </a:r>
            <a:r>
              <a:rPr lang="sr-Latn-CS" sz="2400"/>
              <a:t>primaju kao protivnaknadu od pojedinaca ili grupa za učinjene usluge svojih organa i ustanova.</a:t>
            </a:r>
          </a:p>
          <a:p>
            <a:r>
              <a:rPr lang="sr-Latn-CS" sz="2400"/>
              <a:t>Potrebno je praviti terminološku razliku između pojma poreza i pojma takse.</a:t>
            </a:r>
          </a:p>
          <a:p>
            <a:r>
              <a:rPr lang="sr-Latn-CS" sz="2400"/>
              <a:t>Ukoliko želimo ovu razliku praviti sa stanovišta javnih rashoda, onda moramo znati da li dominira javni ili privatni interes.</a:t>
            </a:r>
          </a:p>
          <a:p>
            <a:r>
              <a:rPr lang="sr-Latn-CS" sz="2400"/>
              <a:t>Bilansno zanemarljiva novčana davanja</a:t>
            </a:r>
          </a:p>
          <a:p>
            <a:r>
              <a:rPr lang="sr-Latn-CS" sz="2400"/>
              <a:t>Predstavlja prihod države koji se naplaćuje po teritorijalnom principu</a:t>
            </a:r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/>
              <a:t>Taksa se naplaćuje za tzv. nematerijalne usluge od strane državnih organa, to su najčešće usluge administrativnih, carinskih i li sudskih organa.</a:t>
            </a:r>
          </a:p>
          <a:p>
            <a:pPr>
              <a:lnSpc>
                <a:spcPct val="90000"/>
              </a:lnSpc>
            </a:pPr>
            <a:r>
              <a:rPr lang="sr-Latn-CS"/>
              <a:t>Privredne usluge nisu predmet taksi</a:t>
            </a:r>
          </a:p>
          <a:p>
            <a:pPr>
              <a:lnSpc>
                <a:spcPct val="90000"/>
              </a:lnSpc>
            </a:pPr>
            <a:r>
              <a:rPr lang="sr-Latn-CS"/>
              <a:t>Visina takse ne odgovara visini usluge nego predstavlja svojevrsnu participaciju.</a:t>
            </a:r>
          </a:p>
          <a:p>
            <a:pPr>
              <a:lnSpc>
                <a:spcPct val="90000"/>
              </a:lnSpc>
            </a:pPr>
            <a:r>
              <a:rPr lang="sr-Latn-CS"/>
              <a:t>Taksa najčešće predstavlja dobrovoljno davanje (izuzetak taksa pri registraciji motornih vozila gdje se taksa plaća bez obzira što se ne koristi nikakva usluga)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/>
              <a:t>Taksena tarifa mora da: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/>
              <a:t>bude opšta i zavisi jedino od vrste i veličine usluge,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/>
              <a:t>Ne smije biti komplikovana i omogućavati arbitrarno ocjenjivanje organa,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/>
              <a:t>Treba da obuhvati uslugu organa u cjelini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/>
              <a:t>* Visina ne smije biti previsoka (smanjiće tražnju, a finansiranje organa u potpunosti prebaciti na budžet) niti preniska (povećati tražnju, a time i rashode organa tako da će prihodi od taksi biti nedovoljni)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sr-Latn-CS" sz="3200"/>
              <a:t>Faktori koji određuju visinu takse</a:t>
            </a:r>
            <a:endParaRPr lang="en-US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Visina takse mora biti vezana za troškove koje organi imaju pri pružanju usluga (apstraktan karakter usluge)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Visina takse treba da odgovara visini primljenih koristi pojedinca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Ukoliko pored privatnog postoji i javni interes, visina takse treba da je niža od troškova pružanja usluge.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r-Latn-CS" sz="2800"/>
              <a:t>Preventivno djelovanje takse dolazi do izražaja kada je njena visina veća od troškova učinjene usluge</a:t>
            </a: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x-none" sz="2000" dirty="0" smtClean="0"/>
              <a:t>Javne potrebe i javna dobra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x-none" sz="2000" dirty="0" smtClean="0"/>
              <a:t>Javne potrebe se poistovjecuju sa javnim dobrima</a:t>
            </a:r>
          </a:p>
          <a:p>
            <a:r>
              <a:rPr lang="x-none" sz="2000" dirty="0" smtClean="0"/>
              <a:t>Javna dobra predstavljaju posebnu kategoriju dobara:</a:t>
            </a:r>
          </a:p>
          <a:p>
            <a:pPr>
              <a:buNone/>
            </a:pPr>
            <a:r>
              <a:rPr lang="x-none" sz="2000" dirty="0"/>
              <a:t> </a:t>
            </a:r>
            <a:r>
              <a:rPr lang="x-none" sz="2000" dirty="0" smtClean="0"/>
              <a:t>    - koje pojedinac ne moze vlastitim radom obezbijediti, </a:t>
            </a:r>
          </a:p>
          <a:p>
            <a:pPr>
              <a:buNone/>
            </a:pPr>
            <a:r>
              <a:rPr lang="x-none" sz="2000" dirty="0"/>
              <a:t> </a:t>
            </a:r>
            <a:r>
              <a:rPr lang="x-none" sz="2000" dirty="0" smtClean="0"/>
              <a:t>    - trziste ne moze (ili nije zainteresovano za njihovu isporuku),</a:t>
            </a:r>
          </a:p>
          <a:p>
            <a:pPr>
              <a:buNone/>
            </a:pPr>
            <a:r>
              <a:rPr lang="x-none" sz="2000" dirty="0"/>
              <a:t> </a:t>
            </a:r>
            <a:r>
              <a:rPr lang="x-none" sz="2000" dirty="0" smtClean="0"/>
              <a:t>    - postoji siri drustveni interes da takva dobra budu dostupna svim građanima,</a:t>
            </a:r>
          </a:p>
          <a:p>
            <a:pPr>
              <a:buNone/>
            </a:pPr>
            <a:r>
              <a:rPr lang="x-none" sz="2000" dirty="0"/>
              <a:t> </a:t>
            </a:r>
            <a:r>
              <a:rPr lang="x-none" sz="2000" dirty="0" smtClean="0"/>
              <a:t>    - iz njihove upotrebe se niko ne moze isključiti ili isključivanje nije poželjno.</a:t>
            </a:r>
          </a:p>
          <a:p>
            <a:pPr>
              <a:buFont typeface="Arial" charset="0"/>
              <a:buChar char="•"/>
            </a:pPr>
            <a:r>
              <a:rPr lang="x-none" sz="2000" dirty="0" smtClean="0"/>
              <a:t>Javna dobra su ona dobra kod kojih ne postoji rivalitet niti isključivost u proizvodnji i potrošnji.</a:t>
            </a:r>
          </a:p>
          <a:p>
            <a:pPr>
              <a:buNone/>
            </a:pPr>
            <a:endParaRPr lang="x-none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sr-Latn-CS" sz="3200"/>
              <a:t>Načini naplate takse</a:t>
            </a: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sr-Latn-CS"/>
              <a:t>Direktno plaćanje: predstavlja naplatu u gotovom novcu.Rijetko se koristi, nosi sa sobom visoke administrativne troškove i uglavnom se primjenjuje tamo gdje je primjena taksenih marki nepovoljna.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Indirektno; naplata posredstvom taksenih marki.Uglavnom se vrši unaprijed, izuzetno kod sudske takse se vrši unazad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04800"/>
          </a:xfrm>
        </p:spPr>
        <p:txBody>
          <a:bodyPr/>
          <a:lstStyle/>
          <a:p>
            <a:r>
              <a:rPr lang="sr-Latn-CS" sz="3200"/>
              <a:t>Vrste taksi </a:t>
            </a:r>
            <a:endParaRPr lang="en-US" sz="32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1. Prema organu koji ih propisuje: takse koje propisuju centralni državni organi i takse koje propisuju niže DP zajednice.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2. Prema organima koji vrše usluge: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administrativne: konzularne, carinske, za zaštitu patenata, katastarske i dr.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Činovničke ( rijetke i plaćaju se za rad nekog činovnika)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3. Prema načinu plaćanja: direktne i indirektne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4. Prema broju izvršenih usluga: paušalne i pojedinačne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sr-Latn-CS" sz="2800"/>
              <a:t>5. Prema načinu trošenja: destinirane i nedestinirane,</a:t>
            </a:r>
          </a:p>
          <a:p>
            <a:pPr>
              <a:buFontTx/>
              <a:buNone/>
            </a:pPr>
            <a:r>
              <a:rPr lang="sr-Latn-CS" sz="2800"/>
              <a:t>6. Prema jednakosti: opšte (jednake za istu uslugu bez obzira ko ih naplaćuje) i specijalne (svojstvene ustanovi koja ih naplaćuje)</a:t>
            </a:r>
          </a:p>
          <a:p>
            <a:pPr>
              <a:buFontTx/>
              <a:buNone/>
            </a:pPr>
            <a:r>
              <a:rPr lang="sr-Latn-CS" sz="2800"/>
              <a:t>7. Prema promjenjivosti: stalne i promjenjive (mijenjaju se sa obimom usluge, npr. broj stranica)</a:t>
            </a:r>
          </a:p>
          <a:p>
            <a:pPr>
              <a:buFontTx/>
              <a:buNone/>
            </a:pPr>
            <a:r>
              <a:rPr lang="sr-Latn-CS" sz="2800"/>
              <a:t>8. Prema vremenu plaćanja: takse koje se plaćaju unaprijed i takse koje se plaćaju unazad)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sr-Latn-CS" sz="3200"/>
              <a:t>Taksena načela</a:t>
            </a:r>
            <a:endParaRPr lang="en-US" sz="32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sr-Latn-CS"/>
              <a:t>Načelo legaliteta (zakon ili drugi akti)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Načelo opštosti (određivanje unaprijed pod jednakim uslovima za sve)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Načelo jednostavnosti (razumljivost taksene tarife)</a:t>
            </a:r>
          </a:p>
          <a:p>
            <a:pPr marL="609600" indent="-609600">
              <a:buFontTx/>
              <a:buAutoNum type="arabicPeriod"/>
            </a:pPr>
            <a:r>
              <a:rPr lang="sr-Latn-CS"/>
              <a:t>Načelo nekumuliranja (isti spis ili radnju nije dozvoljeno naplaćivati više puta od strane različitih organa)</a:t>
            </a:r>
          </a:p>
          <a:p>
            <a:pPr marL="609600" indent="-609600">
              <a:buFontTx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sr-Latn-CS" sz="3200"/>
              <a:t>Elementi takse</a:t>
            </a:r>
            <a:endParaRPr lang="en-US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800"/>
              <a:t>Predmet taksi: radnja ili činidba za koju je predviđeno plaćanje takse</a:t>
            </a:r>
          </a:p>
          <a:p>
            <a:pPr>
              <a:lnSpc>
                <a:spcPct val="90000"/>
              </a:lnSpc>
            </a:pPr>
            <a:r>
              <a:rPr lang="sr-Latn-CS" sz="2800"/>
              <a:t>Obveznik: lice na čiji se zahtjev vrši radnja</a:t>
            </a:r>
          </a:p>
          <a:p>
            <a:pPr>
              <a:lnSpc>
                <a:spcPct val="90000"/>
              </a:lnSpc>
            </a:pPr>
            <a:r>
              <a:rPr lang="sr-Latn-CS" sz="2800"/>
              <a:t>Osnovica: vrijednost usluge</a:t>
            </a:r>
          </a:p>
          <a:p>
            <a:pPr>
              <a:lnSpc>
                <a:spcPct val="90000"/>
              </a:lnSpc>
            </a:pPr>
            <a:r>
              <a:rPr lang="sr-Latn-CS" sz="2800"/>
              <a:t>Stopa: unaprijed utvrđen iznos po usluzi</a:t>
            </a:r>
          </a:p>
          <a:p>
            <a:pPr>
              <a:lnSpc>
                <a:spcPct val="90000"/>
              </a:lnSpc>
            </a:pPr>
            <a:r>
              <a:rPr lang="sr-Latn-CS" sz="2800"/>
              <a:t>Taksena tarifa: sistemski sistemski opis radnji ili drugih slučajeva u kojima se plaća taksa</a:t>
            </a:r>
          </a:p>
          <a:p>
            <a:pPr>
              <a:lnSpc>
                <a:spcPct val="90000"/>
              </a:lnSpc>
            </a:pPr>
            <a:r>
              <a:rPr lang="sr-Latn-CS" sz="2800"/>
              <a:t>Oslobođenja: lična (iz socijalnih razloga) i predmetna </a:t>
            </a:r>
          </a:p>
          <a:p>
            <a:pPr>
              <a:lnSpc>
                <a:spcPct val="90000"/>
              </a:lnSpc>
            </a:pPr>
            <a:r>
              <a:rPr lang="sr-Latn-CS" sz="2800"/>
              <a:t>Takseni sistem je skup svih taksenih oblika koji se plaćaju u nekoj zemlji</a:t>
            </a:r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sr-Latn-CS" sz="3200"/>
              <a:t>Naknade</a:t>
            </a:r>
            <a:endParaRPr lang="en-US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sr-Latn-CS" sz="2800"/>
              <a:t>Predstavljaju javne prihode koji se naplaćuju po osnovu korišćenja dobara od opšteg interesa.</a:t>
            </a:r>
          </a:p>
          <a:p>
            <a:r>
              <a:rPr lang="sr-Latn-CS" sz="2800"/>
              <a:t>Predstavljaju destinirane prihode koji se ne fiskalno regulišu direktno od strane države, plaćaju ih određene kategorije obveznika i nisu nužno prihod države.</a:t>
            </a:r>
          </a:p>
          <a:p>
            <a:r>
              <a:rPr lang="sr-Latn-CS" sz="2800"/>
              <a:t>Visina se određuju prema troškovima održavanja i unapređivanja dobara  o kojima je riječ</a:t>
            </a: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sr-Latn-CS" sz="3200"/>
              <a:t>Vrste naknada</a:t>
            </a:r>
            <a:endParaRPr lang="en-US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za korišćenje voda,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Za korišćenje šuma,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Za korišćenje zemljišta,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Za korišćenje puteva,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Za korišćenje rudnog blaga,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Za korišćenje prirodnog ljekovitog faktora.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Latn-CS" sz="2800"/>
              <a:t>Kao lokalni javni prihodi javljaju se: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naknade za korišćenje gradskog građevinskog zemljišta,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2800"/>
              <a:t>Naknade za zaštitu i unapređenje životne sredine.</a:t>
            </a:r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Latn-CS" sz="3200"/>
              <a:t>Karakteristike doprinosa</a:t>
            </a:r>
            <a:endParaRPr lang="en-US" sz="32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sr-Latn-CS" dirty="0"/>
              <a:t>1. javni prihodi sa protivnaknadom,</a:t>
            </a:r>
          </a:p>
          <a:p>
            <a:pPr>
              <a:buFontTx/>
              <a:buNone/>
            </a:pPr>
            <a:r>
              <a:rPr lang="sr-Latn-CS" dirty="0"/>
              <a:t>2.plaćaju ga samo lica koja će imati korist od njih,</a:t>
            </a:r>
          </a:p>
          <a:p>
            <a:pPr>
              <a:buFontTx/>
              <a:buNone/>
            </a:pPr>
            <a:r>
              <a:rPr lang="sr-Latn-CS" dirty="0"/>
              <a:t>3. prinudna plaćanja,</a:t>
            </a:r>
          </a:p>
          <a:p>
            <a:pPr>
              <a:buFontTx/>
              <a:buNone/>
            </a:pPr>
            <a:r>
              <a:rPr lang="sr-Latn-CS" dirty="0"/>
              <a:t>4. sredstva su namjenska,</a:t>
            </a:r>
          </a:p>
          <a:p>
            <a:pPr>
              <a:buFontTx/>
              <a:buNone/>
            </a:pPr>
            <a:r>
              <a:rPr lang="sr-Latn-CS" dirty="0"/>
              <a:t>5.Destinirana sredstva sa unaprijed utvrđenom namjenom,</a:t>
            </a:r>
          </a:p>
          <a:p>
            <a:pPr>
              <a:buFontTx/>
              <a:buNone/>
            </a:pPr>
            <a:r>
              <a:rPr lang="sr-Latn-CS" dirty="0"/>
              <a:t>6.Obavezna plaćanja samo za određeni krug korisnika,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Tx/>
              <a:buNone/>
            </a:pPr>
            <a:r>
              <a:rPr lang="sr-Latn-CS"/>
              <a:t>7.Obaveza plaćanja utvrđena posebnim zakonom,</a:t>
            </a:r>
          </a:p>
          <a:p>
            <a:pPr>
              <a:buFontTx/>
              <a:buNone/>
            </a:pPr>
            <a:r>
              <a:rPr lang="sr-Latn-CS"/>
              <a:t>8.Finansiraju se preko posebnih autonomnih fondova,</a:t>
            </a:r>
          </a:p>
          <a:p>
            <a:pPr>
              <a:buFontTx/>
              <a:buNone/>
            </a:pPr>
            <a:r>
              <a:rPr lang="sr-Latn-CS"/>
              <a:t>9.Plaćaju se i na najniže zarade,</a:t>
            </a:r>
          </a:p>
          <a:p>
            <a:pPr>
              <a:buFontTx/>
              <a:buNone/>
            </a:pPr>
            <a:r>
              <a:rPr lang="sr-Latn-CS"/>
              <a:t>10. Može se odrediti gornji limit za plaćanje,</a:t>
            </a:r>
          </a:p>
          <a:p>
            <a:pPr>
              <a:buFontTx/>
              <a:buNone/>
            </a:pPr>
            <a:r>
              <a:rPr lang="sr-Latn-CS"/>
              <a:t>11.Stope su proporcionalne,</a:t>
            </a:r>
          </a:p>
          <a:p>
            <a:pPr>
              <a:buFontTx/>
              <a:buNone/>
            </a:pPr>
            <a:r>
              <a:rPr lang="sr-Latn-CS"/>
              <a:t>12.Osnovica je zarada ili druga naknada,</a:t>
            </a:r>
          </a:p>
          <a:p>
            <a:pPr>
              <a:buFontTx/>
              <a:buNone/>
            </a:pPr>
            <a:r>
              <a:rPr lang="sr-Latn-CS"/>
              <a:t>13.Nije uobičajano da postoje diferencirane olakšice.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sr-Latn-CS" sz="3200" b="1" i="1" dirty="0"/>
              <a:t>Pojam i </a:t>
            </a:r>
            <a:r>
              <a:rPr lang="sr-Latn-CS" sz="3200" b="1" i="1" dirty="0" smtClean="0"/>
              <a:t>karakteristike carina</a:t>
            </a:r>
            <a:endParaRPr lang="en-US" sz="3200" b="1" i="1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sz="2400" dirty="0"/>
              <a:t>Carine su oblik dažbine koja se plaća prilikom prelaska robe preko državne granice.</a:t>
            </a:r>
          </a:p>
          <a:p>
            <a:pPr>
              <a:lnSpc>
                <a:spcPct val="90000"/>
              </a:lnSpc>
            </a:pPr>
            <a:r>
              <a:rPr lang="sr-Latn-CS" sz="2400" dirty="0"/>
              <a:t>Predstavljaju: </a:t>
            </a:r>
          </a:p>
          <a:p>
            <a:pPr>
              <a:lnSpc>
                <a:spcPct val="90000"/>
              </a:lnSpc>
            </a:pPr>
            <a:r>
              <a:rPr lang="sr-Latn-CS" sz="2400" dirty="0"/>
              <a:t>- obavezna davanja,     - bez protivčinidbe</a:t>
            </a:r>
          </a:p>
          <a:p>
            <a:pPr>
              <a:lnSpc>
                <a:spcPct val="90000"/>
              </a:lnSpc>
            </a:pPr>
            <a:r>
              <a:rPr lang="sr-Latn-CS" sz="2400" dirty="0"/>
              <a:t>- novčana davanja        - terete potrošnju,</a:t>
            </a:r>
          </a:p>
          <a:p>
            <a:pPr>
              <a:lnSpc>
                <a:spcPct val="90000"/>
              </a:lnSpc>
            </a:pPr>
            <a:r>
              <a:rPr lang="sr-Latn-CS" sz="2400" dirty="0"/>
              <a:t>- uračunavaju se u cijenu robe,</a:t>
            </a:r>
          </a:p>
          <a:p>
            <a:pPr>
              <a:lnSpc>
                <a:spcPct val="90000"/>
              </a:lnSpc>
            </a:pPr>
            <a:r>
              <a:rPr lang="sr-Latn-CS" sz="2400" dirty="0"/>
              <a:t>Spadaju u: </a:t>
            </a:r>
            <a:r>
              <a:rPr lang="sr-Latn-CS" sz="2400" dirty="0" smtClean="0"/>
              <a:t>posredne </a:t>
            </a:r>
            <a:r>
              <a:rPr lang="sr-Latn-CS" sz="2400" dirty="0"/>
              <a:t>fiskalitete. Imaju osnovicu, stopu, obveznika, predmet. Prikupljena sredstva se slivaju u državni budžet.Po tome su slični sa porezima.</a:t>
            </a:r>
          </a:p>
          <a:p>
            <a:pPr>
              <a:lnSpc>
                <a:spcPct val="90000"/>
              </a:lnSpc>
            </a:pPr>
            <a:r>
              <a:rPr lang="sr-Latn-CS" sz="2400" dirty="0"/>
              <a:t>Osnovna razlika u odnosu na poreze iz potrošnje je u tome što su za njih primarne  ekstrafiskalne funkcije, razlike u administrativno-tehničkom postupku, dio prihoda od carina se usmjerava na stimulisanje izvoza.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9925"/>
          </a:xfrm>
        </p:spPr>
        <p:txBody>
          <a:bodyPr/>
          <a:lstStyle/>
          <a:p>
            <a:r>
              <a:rPr lang="sr-Latn-CS" dirty="0" smtClean="0"/>
              <a:t>Podjela javnih dobara</a:t>
            </a:r>
            <a:endParaRPr lang="sr-Latn-CS" dirty="0"/>
          </a:p>
          <a:p>
            <a:pPr>
              <a:buFont typeface="Wingdings" pitchFamily="2" charset="2"/>
              <a:buNone/>
            </a:pPr>
            <a:endParaRPr lang="sr-Latn-CS" dirty="0"/>
          </a:p>
          <a:p>
            <a:pPr>
              <a:buFontTx/>
              <a:buChar char="-"/>
            </a:pPr>
            <a:r>
              <a:rPr lang="sr-Latn-CS" b="1" i="1" dirty="0"/>
              <a:t>Čista javna dobra</a:t>
            </a:r>
            <a:r>
              <a:rPr lang="sr-Latn-CS" dirty="0"/>
              <a:t> (ne postoji niti rivalitet niti isključivost-odbrana)</a:t>
            </a:r>
          </a:p>
          <a:p>
            <a:pPr>
              <a:buFontTx/>
              <a:buChar char="-"/>
            </a:pPr>
            <a:r>
              <a:rPr lang="sr-Latn-CS" b="1" i="1" dirty="0"/>
              <a:t>Nečista</a:t>
            </a:r>
            <a:r>
              <a:rPr lang="sr-Latn-CS" dirty="0"/>
              <a:t> (postoji mogućnost proizvodnje na tržišnoj osnovi, ali je to nepoželjno-obrazovanje, zdravstvo)</a:t>
            </a:r>
          </a:p>
          <a:p>
            <a:pPr>
              <a:buFontTx/>
              <a:buChar char="-"/>
            </a:pPr>
            <a:r>
              <a:rPr lang="sr-Latn-CS" b="1" i="1" dirty="0"/>
              <a:t>Mješovita</a:t>
            </a:r>
            <a:r>
              <a:rPr lang="sr-Latn-CS" b="1" dirty="0"/>
              <a:t> </a:t>
            </a:r>
            <a:r>
              <a:rPr lang="sr-Latn-CS" dirty="0"/>
              <a:t>(postoji ili rivalitet ili isključivost- vatrogasna jedinica, auto-put)</a:t>
            </a:r>
          </a:p>
          <a:p>
            <a:pPr>
              <a:buFontTx/>
              <a:buChar char="-"/>
            </a:pPr>
            <a:r>
              <a:rPr lang="sr-Latn-CS" b="1" i="1" dirty="0"/>
              <a:t>Meritorna</a:t>
            </a:r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/>
              <a:t>Zadaci savremene države</a:t>
            </a:r>
            <a:br>
              <a:rPr lang="sr-Latn-CS" sz="3200"/>
            </a:br>
            <a:endParaRPr lang="en-US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sz="2400" dirty="0"/>
              <a:t>Država treba da zadovolji potrebe koje možemo definisati kao potrebe za javnim dobrima, pa se svi zadaci države mogu podijeliti u nekoliko grupa: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dirty="0"/>
              <a:t>   1. </a:t>
            </a:r>
            <a:r>
              <a:rPr lang="sr-Latn-CS" sz="2400" i="1" dirty="0">
                <a:solidFill>
                  <a:srgbClr val="B0A6EC"/>
                </a:solidFill>
              </a:rPr>
              <a:t>funkcionisanje političkog i ekonomskog sistema(državna administracija)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2. obezbjeđivanje međunarodne bezbjednosti zemlje (vojska),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3. unutrašnja bezbjednost( policija, sudstvo, državno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     tužilaštvo i pravobranilaštvo),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4. </a:t>
            </a:r>
            <a:r>
              <a:rPr lang="sr-Latn-CS" sz="2400" i="1" dirty="0" smtClean="0">
                <a:solidFill>
                  <a:srgbClr val="B0A6EC"/>
                </a:solidFill>
              </a:rPr>
              <a:t>obavezno socijalno  </a:t>
            </a:r>
            <a:r>
              <a:rPr lang="sr-Latn-CS" sz="2400" i="1" dirty="0">
                <a:solidFill>
                  <a:srgbClr val="B0A6EC"/>
                </a:solidFill>
              </a:rPr>
              <a:t>osiguranje,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5. socijalna briga,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5. potrebe u društvenim djelatnostima(obrazovanje,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    nauka,kultura),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400" i="1" dirty="0">
                <a:solidFill>
                  <a:srgbClr val="B0A6EC"/>
                </a:solidFill>
              </a:rPr>
              <a:t>    6. zadaci u uslovima vanrednih okolnosti.</a:t>
            </a:r>
            <a:endParaRPr lang="en-US" sz="2400" i="1" dirty="0">
              <a:solidFill>
                <a:srgbClr val="B0A6EC"/>
              </a:solidFill>
            </a:endParaRPr>
          </a:p>
          <a:p>
            <a:pPr>
              <a:lnSpc>
                <a:spcPct val="80000"/>
              </a:lnSpc>
            </a:pPr>
            <a:endParaRPr lang="en-US" sz="2400" i="1" dirty="0">
              <a:solidFill>
                <a:srgbClr val="B0A6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x-none" sz="2800" dirty="0" smtClean="0"/>
              <a:t>Javni prihodi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rzava je rijetko proizvođač i vlasnik dobara. Da bi obezbijedila sredstva za podmirenje javnih potreba mora da raspolaže određenim prihodima. </a:t>
            </a:r>
            <a:endParaRPr lang="x-none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Pod javnim prihodima podrazumijevamo prihode javno-pravnih tijela koji služe za finansiranje javnih potreba. </a:t>
            </a:r>
          </a:p>
          <a:p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Dva su osnovna načina na koji se obezbjeđuju:</a:t>
            </a:r>
          </a:p>
          <a:p>
            <a:pPr>
              <a:buNone/>
            </a:pP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 1. javno-pravni, podrazumijevaju se dažbine koje država naplaćuje na osnovu svog fiskalnog suvereniteta</a:t>
            </a:r>
          </a:p>
          <a:p>
            <a:pPr>
              <a:buFont typeface="Arial" charset="0"/>
              <a:buChar char="•"/>
            </a:pP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Fiskalni suverenitet podrazumijeva pravo države da na svojoj teritoriji i od privatnih i pravnih subjekata koji se nalaze u njenoj nadležnosti prikuplja javne prihode i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 skladu sa, kroz politički proces utvrđenim, preferencijama vrši javne rashode.</a:t>
            </a:r>
          </a:p>
          <a:p>
            <a:pPr>
              <a:buNone/>
            </a:pP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2. privatno-pravni: država se javlja kao bilo koji drugi subjekat na tržištu i </a:t>
            </a:r>
            <a:r>
              <a:rPr lang="x-none" sz="2000" smtClean="0">
                <a:latin typeface="Times New Roman" pitchFamily="18" charset="0"/>
                <a:cs typeface="Times New Roman" pitchFamily="18" charset="0"/>
              </a:rPr>
              <a:t>od svoje 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poslovne aktivnosti obezbijeđuje sredstva za finansiranje svojih rashoda.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x-none" sz="2000" dirty="0" smtClean="0"/>
              <a:t>Karakteristike javnih prihoda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Ubiraju se i iskazuju u novcu</a:t>
            </a:r>
          </a:p>
          <a:p>
            <a:pPr>
              <a:buNone/>
            </a:pP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Ubiraju se u redovnim, najčešće godišnjim, intervalima</a:t>
            </a:r>
          </a:p>
          <a:p>
            <a:pPr>
              <a:buNone/>
            </a:pP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laćanje javnih prihoda ne dovodi u pitanje postojeću imovinu</a:t>
            </a:r>
          </a:p>
          <a:p>
            <a:pPr>
              <a:buNone/>
            </a:pPr>
            <a:endParaRPr lang="x-none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luže za podmirivanje troškova koji imaju opšti karakter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Kategorizacija javnih prihoda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R</a:t>
            </a:r>
            <a:r>
              <a:rPr lang="x-none" sz="2000" dirty="0" smtClean="0"/>
              <a:t>edovni i neredovni</a:t>
            </a:r>
          </a:p>
          <a:p>
            <a:pPr marL="514350" indent="-514350">
              <a:buNone/>
            </a:pPr>
            <a:r>
              <a:rPr lang="en-US" sz="2000" dirty="0" smtClean="0"/>
              <a:t>R</a:t>
            </a:r>
            <a:r>
              <a:rPr lang="x-none" sz="2000" dirty="0" smtClean="0"/>
              <a:t>edovni javni prihodi se naplaćuju redovno u unaprijed propisanim vremenskim intervalima iz izvora koji se redovno i neprekidno ekonomski obnavljaju. </a:t>
            </a:r>
            <a:endParaRPr lang="x-none" sz="2000" dirty="0"/>
          </a:p>
          <a:p>
            <a:pPr marL="514350" indent="-514350">
              <a:buNone/>
            </a:pPr>
            <a:r>
              <a:rPr lang="x-none" sz="2000" dirty="0" smtClean="0"/>
              <a:t>Neredovni javni prihodi se naplaćuju povremeno i uglavnom iz izvora koji se ekonomski ne obnavljaju. (privatizacija, nacionalizacija imovine, naplata ekstra-profita) . Posebnu kategoriju neredovnih javnih prihoda predstavljaju vanredni prihodi.</a:t>
            </a:r>
          </a:p>
          <a:p>
            <a:pPr>
              <a:buNone/>
            </a:pPr>
            <a:r>
              <a:rPr lang="x-none" sz="2000" dirty="0" smtClean="0"/>
              <a:t>2. </a:t>
            </a:r>
            <a:r>
              <a:rPr lang="en-US" sz="2000" dirty="0" smtClean="0"/>
              <a:t>J</a:t>
            </a:r>
            <a:r>
              <a:rPr lang="x-none" sz="2000" dirty="0" smtClean="0"/>
              <a:t>avnopravni i privatnopravni</a:t>
            </a:r>
          </a:p>
          <a:p>
            <a:pPr>
              <a:buNone/>
            </a:pPr>
            <a:r>
              <a:rPr lang="x-none" sz="2000" dirty="0" smtClean="0"/>
              <a:t>Podjela nije dovoljno jasna s obzirom da određeni prihodi imaju karakter kako javnih, tako i privatnih. Takse su javni prihodi ali nose sa sobom protivuslugu od strane države čime se svrstavaju u red privatnopravnih.</a:t>
            </a:r>
          </a:p>
          <a:p>
            <a:pPr>
              <a:buNone/>
            </a:pPr>
            <a:r>
              <a:rPr lang="x-none" sz="2000" dirty="0" smtClean="0"/>
              <a:t>Slično je i sa fiskalnim monopolima. Pozitivna razlika između tržišne i monopolske cijene ima karakter javnog prihoda.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848600" cy="5516563"/>
          </a:xfrm>
        </p:spPr>
        <p:txBody>
          <a:bodyPr>
            <a:normAutofit lnSpcReduction="10000"/>
          </a:bodyPr>
          <a:lstStyle/>
          <a:p>
            <a:endParaRPr lang="x-none" sz="2000" dirty="0" smtClean="0"/>
          </a:p>
          <a:p>
            <a:pPr>
              <a:buNone/>
            </a:pPr>
            <a:r>
              <a:rPr lang="x-none" sz="2000" dirty="0" smtClean="0"/>
              <a:t>  3. Izvorni i izvedeni </a:t>
            </a:r>
          </a:p>
          <a:p>
            <a:pPr>
              <a:buNone/>
            </a:pPr>
            <a:r>
              <a:rPr lang="x-none" sz="2000" dirty="0" smtClean="0"/>
              <a:t>Podjela slična podjeli na javnopravne i privatnopravne. Izvorni prihodi su oni koje država stiče na osnovu svoje privredne aktivnosti i raspolaganja imovinom dok se pod izvedenim (derivativnim) podrazumijevaju prihodi koje država stiče na osnovu svog prava da uvodi dažbine.</a:t>
            </a:r>
          </a:p>
          <a:p>
            <a:pPr>
              <a:buNone/>
            </a:pPr>
            <a:endParaRPr lang="x-none" sz="2000" dirty="0"/>
          </a:p>
          <a:p>
            <a:pPr marL="457200" indent="-457200">
              <a:buAutoNum type="arabicPeriod" startAt="4"/>
            </a:pPr>
            <a:r>
              <a:rPr lang="x-none" sz="2000" dirty="0" smtClean="0"/>
              <a:t>Prihodi od privrede i prihodi od stanovništva</a:t>
            </a:r>
          </a:p>
          <a:p>
            <a:pPr marL="457200" indent="-457200">
              <a:buNone/>
            </a:pPr>
            <a:r>
              <a:rPr lang="en-US" sz="2000" dirty="0" smtClean="0"/>
              <a:t>Z</a:t>
            </a:r>
            <a:r>
              <a:rPr lang="x-none" sz="2000" dirty="0" smtClean="0"/>
              <a:t>avisi od izvora iz kog se prihodi ostvaruju odnosno od raspodjele poreskog </a:t>
            </a:r>
            <a:r>
              <a:rPr lang="x-none" sz="2000" smtClean="0"/>
              <a:t>tereta.</a:t>
            </a:r>
            <a:endParaRPr lang="en-US" sz="2000" dirty="0" smtClean="0"/>
          </a:p>
          <a:p>
            <a:pPr marL="457200" indent="-457200">
              <a:buAutoNum type="arabicPeriod" startAt="5"/>
            </a:pPr>
            <a:r>
              <a:rPr lang="en-US" sz="2000" dirty="0" err="1" smtClean="0"/>
              <a:t>Prihodi</a:t>
            </a:r>
            <a:r>
              <a:rPr lang="en-US" sz="2000" dirty="0" smtClean="0"/>
              <a:t> </a:t>
            </a:r>
            <a:r>
              <a:rPr lang="sr-Latn-CS" sz="2000" dirty="0" smtClean="0"/>
              <a:t>širih/užih TPZ</a:t>
            </a:r>
          </a:p>
          <a:p>
            <a:pPr marL="457200" indent="-457200">
              <a:buAutoNum type="arabicPeriod" startAt="5"/>
            </a:pPr>
            <a:r>
              <a:rPr lang="sr-Latn-CS" sz="2000" dirty="0" smtClean="0"/>
              <a:t>Povratni-nepovratni</a:t>
            </a:r>
          </a:p>
          <a:p>
            <a:pPr marL="457200" indent="-457200">
              <a:buAutoNum type="arabicPeriod" startAt="5"/>
            </a:pPr>
            <a:r>
              <a:rPr lang="sr-Latn-CS" sz="2000" dirty="0" smtClean="0"/>
              <a:t>U novcu ili naturi</a:t>
            </a:r>
          </a:p>
          <a:p>
            <a:pPr marL="457200" indent="-457200">
              <a:buAutoNum type="arabicPeriod" startAt="5"/>
            </a:pPr>
            <a:r>
              <a:rPr lang="sr-Latn-CS" sz="2000" dirty="0" smtClean="0"/>
              <a:t>Namjenski/nenamjenski</a:t>
            </a:r>
          </a:p>
          <a:p>
            <a:pPr marL="457200" indent="-457200">
              <a:buAutoNum type="arabicPeriod" startAt="5"/>
            </a:pPr>
            <a:r>
              <a:rPr lang="sr-Latn-CS" sz="2000" dirty="0" smtClean="0"/>
              <a:t>Poreski/neporeski</a:t>
            </a:r>
            <a:endParaRPr lang="en-US" sz="2000" dirty="0" smtClean="0"/>
          </a:p>
          <a:p>
            <a:pPr marL="457200" indent="-457200">
              <a:buAutoNum type="arabicPeriod" startAt="5"/>
            </a:pPr>
            <a:r>
              <a:rPr lang="en-US" sz="2000" dirty="0" err="1" smtClean="0"/>
              <a:t>Namjenski</a:t>
            </a:r>
            <a:r>
              <a:rPr lang="en-US" sz="2000" dirty="0" smtClean="0"/>
              <a:t>/</a:t>
            </a:r>
            <a:r>
              <a:rPr lang="en-US" sz="2000" dirty="0" err="1" smtClean="0"/>
              <a:t>nenamjenski</a:t>
            </a:r>
            <a:endParaRPr lang="x-none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x-none" sz="2000" dirty="0" smtClean="0"/>
              <a:t>Poreska struktura u OECD zemljama</a:t>
            </a:r>
            <a:br>
              <a:rPr lang="x-none" sz="2000" dirty="0" smtClean="0"/>
            </a:br>
            <a:r>
              <a:rPr lang="x-none" sz="2000" dirty="0" smtClean="0"/>
              <a:t>izvor: </a:t>
            </a:r>
            <a:r>
              <a:rPr lang="en-US" sz="2000" i="1" dirty="0" smtClean="0"/>
              <a:t>www.</a:t>
            </a:r>
            <a:r>
              <a:rPr lang="en-US" sz="2000" b="1" i="1" dirty="0" smtClean="0"/>
              <a:t>oecd</a:t>
            </a:r>
            <a:r>
              <a:rPr lang="en-US" sz="2000" i="1" dirty="0" smtClean="0"/>
              <a:t>.org/tax/.../</a:t>
            </a:r>
            <a:r>
              <a:rPr lang="en-US" sz="2000" b="1" i="1" dirty="0" smtClean="0"/>
              <a:t>revenues</a:t>
            </a:r>
            <a:r>
              <a:rPr lang="en-US" sz="2000" i="1" dirty="0" smtClean="0"/>
              <a:t>tatistics1965-20102011edition.htm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6"/>
          <a:ext cx="8153401" cy="5105394"/>
        </p:xfrm>
        <a:graphic>
          <a:graphicData uri="http://schemas.openxmlformats.org/drawingml/2006/table">
            <a:tbl>
              <a:tblPr/>
              <a:tblGrid>
                <a:gridCol w="2611975"/>
                <a:gridCol w="923571"/>
                <a:gridCol w="923571"/>
                <a:gridCol w="923571"/>
                <a:gridCol w="923571"/>
                <a:gridCol w="923571"/>
                <a:gridCol w="923571"/>
              </a:tblGrid>
              <a:tr h="3646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Table C.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Tax structures in the OECD-area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</a:t>
                      </a:r>
                      <a:r>
                        <a:rPr lang="en-US" sz="1400" b="1" i="1" u="none" strike="noStrike" baseline="30000" dirty="0">
                          <a:solidFill>
                            <a:srgbClr val="000000"/>
                          </a:solidFill>
                          <a:latin typeface="Helvetic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Personal income tax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Corporate income tax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Social security contributions</a:t>
                      </a:r>
                      <a:r>
                        <a:rPr lang="en-US" sz="1400" b="0" i="1" u="none" strike="noStrike" baseline="30000">
                          <a:solidFill>
                            <a:srgbClr val="000000"/>
                          </a:solidFill>
                          <a:latin typeface="Helvetica"/>
                        </a:rPr>
                        <a:t>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   (employee)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( 6)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( 7)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( 7)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( 9)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( 9)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( 9)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   (employer)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( 10)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( 14)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( 13)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( 14)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( 14)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( 15)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Payroll taxes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Property taxes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General consumption taxes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Specific consumption taxes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Other taxes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latin typeface="Helvetica"/>
                        </a:rPr>
                        <a:t> </a:t>
                      </a:r>
                      <a:r>
                        <a:rPr lang="en-US" sz="1400" b="0" i="1" u="none" strike="noStrike" baseline="30000">
                          <a:solidFill>
                            <a:srgbClr val="000000"/>
                          </a:solidFill>
                          <a:latin typeface="Helvetica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Helvetic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helvetica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helvetica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2233</Words>
  <Application>Microsoft Office PowerPoint</Application>
  <PresentationFormat>On-screen Show (4:3)</PresentationFormat>
  <Paragraphs>292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Javne potrebe</vt:lpstr>
      <vt:lpstr>Javne potrebe i javna dobra</vt:lpstr>
      <vt:lpstr>Slide 3</vt:lpstr>
      <vt:lpstr>Zadaci savremene države </vt:lpstr>
      <vt:lpstr>Javni prihodi</vt:lpstr>
      <vt:lpstr>Karakteristike javnih prihoda</vt:lpstr>
      <vt:lpstr>Kategorizacija javnih prihoda</vt:lpstr>
      <vt:lpstr>Slide 8</vt:lpstr>
      <vt:lpstr>Poreska struktura u OECD zemljama izvor: www.oecd.org/tax/.../revenuestatistics1965-20102011edition.htm</vt:lpstr>
      <vt:lpstr>Izvorni prihodi</vt:lpstr>
      <vt:lpstr>Izvorni prihodi</vt:lpstr>
      <vt:lpstr>Slide 12</vt:lpstr>
      <vt:lpstr>Fiskalni javni prihodi (dažbine)-pojam i obilježja</vt:lpstr>
      <vt:lpstr>Dažbine i dažbinski sistem</vt:lpstr>
      <vt:lpstr>Međunarodne klasifikacije javnih prihoda</vt:lpstr>
      <vt:lpstr>Takse</vt:lpstr>
      <vt:lpstr>Slide 17</vt:lpstr>
      <vt:lpstr>Slide 18</vt:lpstr>
      <vt:lpstr>Faktori koji određuju visinu takse</vt:lpstr>
      <vt:lpstr>Načini naplate takse</vt:lpstr>
      <vt:lpstr>Vrste taksi </vt:lpstr>
      <vt:lpstr>Slide 22</vt:lpstr>
      <vt:lpstr>Taksena načela</vt:lpstr>
      <vt:lpstr>Elementi takse</vt:lpstr>
      <vt:lpstr>Naknade</vt:lpstr>
      <vt:lpstr>Vrste naknada</vt:lpstr>
      <vt:lpstr>Karakteristike doprinosa</vt:lpstr>
      <vt:lpstr>Slide 28</vt:lpstr>
      <vt:lpstr>Pojam i karakteristike carina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Javne potrebe</dc:title>
  <dc:creator>Owner</dc:creator>
  <cp:lastModifiedBy>ITspu</cp:lastModifiedBy>
  <cp:revision>10</cp:revision>
  <dcterms:created xsi:type="dcterms:W3CDTF">2012-09-29T10:17:46Z</dcterms:created>
  <dcterms:modified xsi:type="dcterms:W3CDTF">2019-03-06T10:55:08Z</dcterms:modified>
</cp:coreProperties>
</file>