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9" r:id="rId9"/>
    <p:sldId id="263" r:id="rId10"/>
    <p:sldId id="264" r:id="rId11"/>
    <p:sldId id="272" r:id="rId12"/>
    <p:sldId id="273" r:id="rId13"/>
    <p:sldId id="265" r:id="rId14"/>
    <p:sldId id="266" r:id="rId15"/>
    <p:sldId id="267" r:id="rId16"/>
    <p:sldId id="270" r:id="rId17"/>
    <p:sldId id="271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F74E33-1A47-40EE-A686-B2398BE3BEF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BA1AB2-364F-4011-9933-DB271E190A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600" b="1" smtClean="0"/>
              <a:t>Kamatna arbitra</a:t>
            </a:r>
            <a:r>
              <a:rPr lang="sr-Latn-BA" sz="2600" b="1" smtClean="0"/>
              <a:t>ža i intervencije CB na deviznom tržištu</a:t>
            </a:r>
            <a:endParaRPr lang="en-US" sz="26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smtClean="0"/>
              <a:t>Dajana Ercegovac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6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776864" cy="4824536"/>
          </a:xfrm>
        </p:spPr>
        <p:txBody>
          <a:bodyPr>
            <a:normAutofit/>
          </a:bodyPr>
          <a:lstStyle/>
          <a:p>
            <a:pPr lvl="0" algn="just">
              <a:buClr>
                <a:srgbClr val="94C600"/>
              </a:buClr>
            </a:pPr>
            <a:r>
              <a:rPr lang="sr-Latn-BA" sz="1900">
                <a:solidFill>
                  <a:srgbClr val="3E3D2D"/>
                </a:solidFill>
              </a:rPr>
              <a:t>Međutim, ukoliko je neravnoteža na deviznom tržištu dugotrajna i ukoliko je pod pritiskom valutnih špekulanata, intervencije Centralne banke neće uspeti da održe fiksni paritet i doći će do devalvacije/revalvacije deviznog kursa i valutne krize</a:t>
            </a:r>
            <a:r>
              <a:rPr lang="sr-Latn-BA" sz="1900" smtClean="0">
                <a:solidFill>
                  <a:srgbClr val="3E3D2D"/>
                </a:solidFill>
              </a:rPr>
              <a:t>.</a:t>
            </a:r>
            <a:endParaRPr lang="en-US" sz="2000" b="1" i="1" smtClean="0"/>
          </a:p>
          <a:p>
            <a:pPr algn="just"/>
            <a:r>
              <a:rPr lang="sr-Latn-BA" sz="2000" b="1" i="1" smtClean="0"/>
              <a:t>U režimu fluktuirajućeg deviznog kursa</a:t>
            </a:r>
            <a:r>
              <a:rPr lang="sr-Latn-BA" sz="2000" smtClean="0"/>
              <a:t>, prilagođavanje na deviznom tržištu se odvija kroz promenu deviznog kursa u pravcu formiranja novog ravnotežnog deviznog kursa (depresijacijom ili apresijacijom deviznog kursa).</a:t>
            </a:r>
          </a:p>
          <a:p>
            <a:pPr algn="just"/>
            <a:r>
              <a:rPr lang="sr-Latn-BA" sz="2000" smtClean="0"/>
              <a:t>U režimu rukovođenog ili kontrolisanog fluktuirajućeg (plivajućeg) deviznog kursa, devizni kurs slobodno fluktuira, a Centralna banka povremeno interveniše kako bi sprečila prekomerne dnevne oscilacije deviznog kursa. </a:t>
            </a:r>
          </a:p>
        </p:txBody>
      </p:sp>
    </p:spTree>
    <p:extLst>
      <p:ext uri="{BB962C8B-B14F-4D97-AF65-F5344CB8AC3E}">
        <p14:creationId xmlns:p14="http://schemas.microsoft.com/office/powerpoint/2010/main" val="230381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04856" cy="1152128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800" b="1" smtClean="0">
                <a:solidFill>
                  <a:schemeClr val="tx1"/>
                </a:solidFill>
              </a:rPr>
              <a:t>Usled rasta uvoza</a:t>
            </a:r>
            <a:r>
              <a:rPr lang="sr-Latn-BA" sz="1800" b="1" smtClean="0">
                <a:solidFill>
                  <a:schemeClr val="tx1"/>
                </a:solidFill>
              </a:rPr>
              <a:t> iz EU, dolazi do ↑D</a:t>
            </a:r>
            <a:r>
              <a:rPr lang="sr-Latn-BA" sz="1300" b="1" smtClean="0">
                <a:solidFill>
                  <a:schemeClr val="tx1"/>
                </a:solidFill>
              </a:rPr>
              <a:t>1</a:t>
            </a:r>
            <a:r>
              <a:rPr lang="sr-Latn-BA" sz="1100" b="1" smtClean="0">
                <a:solidFill>
                  <a:schemeClr val="tx1"/>
                </a:solidFill>
              </a:rPr>
              <a:t>€</a:t>
            </a:r>
            <a:r>
              <a:rPr lang="sr-Latn-BA" sz="1800" b="1" smtClean="0">
                <a:solidFill>
                  <a:schemeClr val="tx1"/>
                </a:solidFill>
              </a:rPr>
              <a:t>, CB ima 2 opcije: 1) da dozvoli rast DK – depresijaciju na nivo E</a:t>
            </a:r>
            <a:r>
              <a:rPr lang="sr-Latn-BA" sz="1200" b="1" smtClean="0">
                <a:solidFill>
                  <a:schemeClr val="tx1"/>
                </a:solidFill>
              </a:rPr>
              <a:t>1</a:t>
            </a:r>
            <a:r>
              <a:rPr lang="sr-Latn-BA" sz="1800" b="1" smtClean="0">
                <a:solidFill>
                  <a:schemeClr val="tx1"/>
                </a:solidFill>
              </a:rPr>
              <a:t> i da se uspostavi nova ravnoteža u tački C ili 2) da izvrši intervenciju prodaje deviznih rezervi  i ↑S</a:t>
            </a:r>
            <a:r>
              <a:rPr lang="sr-Latn-BA" sz="1200" b="1" smtClean="0">
                <a:solidFill>
                  <a:schemeClr val="tx1"/>
                </a:solidFill>
              </a:rPr>
              <a:t>1€ </a:t>
            </a:r>
            <a:r>
              <a:rPr lang="sr-Latn-BA" sz="1800" b="1" smtClean="0">
                <a:solidFill>
                  <a:schemeClr val="tx1"/>
                </a:solidFill>
              </a:rPr>
              <a:t>u iznosu viška tražnje i održi DK na nepromenjenom nivou E</a:t>
            </a:r>
            <a:r>
              <a:rPr lang="sr-Latn-BA" sz="1200" b="1" smtClean="0">
                <a:solidFill>
                  <a:schemeClr val="tx1"/>
                </a:solidFill>
              </a:rPr>
              <a:t>0,</a:t>
            </a:r>
            <a:r>
              <a:rPr lang="sr-Latn-BA" sz="1800" b="1" smtClean="0">
                <a:solidFill>
                  <a:prstClr val="black"/>
                </a:solidFill>
              </a:rPr>
              <a:t> </a:t>
            </a:r>
            <a:r>
              <a:rPr lang="sr-Latn-BA" sz="1800" b="1">
                <a:solidFill>
                  <a:prstClr val="black"/>
                </a:solidFill>
              </a:rPr>
              <a:t>a nova ravnoteža se uspostavlja u tački B</a:t>
            </a:r>
            <a:r>
              <a:rPr lang="sr-Latn-BA" sz="1800" b="1" smtClean="0">
                <a:solidFill>
                  <a:schemeClr val="tx1"/>
                </a:solidFill>
              </a:rPr>
              <a:t>. </a:t>
            </a:r>
            <a:endParaRPr lang="en-US" sz="1800" b="1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32856"/>
            <a:ext cx="7704856" cy="3960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72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4563869"/>
          </a:xfrm>
        </p:spPr>
        <p:txBody>
          <a:bodyPr/>
          <a:lstStyle/>
          <a:p>
            <a:pPr lvl="0" algn="just">
              <a:buClr>
                <a:srgbClr val="94C600"/>
              </a:buClr>
            </a:pPr>
            <a:r>
              <a:rPr lang="sr-Latn-BA" sz="2000">
                <a:solidFill>
                  <a:srgbClr val="3E3D2D"/>
                </a:solidFill>
              </a:rPr>
              <a:t>Intervencije centralne banke na deviznom tržištu imaju makroekonomske posledice, tj. utiču na stanje novčane mase i kretanje kamtnih stopa i inflacije.</a:t>
            </a:r>
          </a:p>
          <a:p>
            <a:pPr lvl="0" algn="just">
              <a:buClr>
                <a:srgbClr val="94C600"/>
              </a:buClr>
            </a:pPr>
            <a:r>
              <a:rPr lang="sr-Latn-BA" sz="2000" b="1">
                <a:solidFill>
                  <a:srgbClr val="3E3D2D"/>
                </a:solidFill>
              </a:rPr>
              <a:t>Aktiva Centralne banke </a:t>
            </a:r>
            <a:r>
              <a:rPr lang="sr-Latn-BA" sz="2000">
                <a:solidFill>
                  <a:srgbClr val="3E3D2D"/>
                </a:solidFill>
              </a:rPr>
              <a:t>= domaći krediti + devizne rezerve</a:t>
            </a:r>
          </a:p>
          <a:p>
            <a:pPr lvl="0" algn="just">
              <a:buClr>
                <a:srgbClr val="94C600"/>
              </a:buClr>
            </a:pPr>
            <a:r>
              <a:rPr lang="sr-Latn-BA" sz="2000">
                <a:solidFill>
                  <a:srgbClr val="3E3D2D"/>
                </a:solidFill>
              </a:rPr>
              <a:t>Devizne rezerve – devizni depoziti i inostrane državne hartije od vrednosti, monetarno zlato, SPV</a:t>
            </a:r>
            <a:r>
              <a:rPr lang="sr-Latn-BA" sz="2000" smtClean="0">
                <a:solidFill>
                  <a:srgbClr val="3E3D2D"/>
                </a:solidFill>
              </a:rPr>
              <a:t>.</a:t>
            </a:r>
            <a:endParaRPr lang="en-US" sz="2000" smtClean="0">
              <a:solidFill>
                <a:srgbClr val="3E3D2D"/>
              </a:solidFill>
            </a:endParaRPr>
          </a:p>
          <a:p>
            <a:pPr lvl="0" algn="just">
              <a:buClr>
                <a:srgbClr val="94C600"/>
              </a:buClr>
            </a:pPr>
            <a:r>
              <a:rPr lang="sr-Latn-BA" sz="1900" b="1">
                <a:solidFill>
                  <a:srgbClr val="3E3D2D"/>
                </a:solidFill>
              </a:rPr>
              <a:t>Pasiva Centralne banke </a:t>
            </a:r>
            <a:r>
              <a:rPr lang="sr-Latn-BA" sz="1900">
                <a:solidFill>
                  <a:srgbClr val="3E3D2D"/>
                </a:solidFill>
              </a:rPr>
              <a:t>= gotov novac u opticaju + obavzne rezerve komercijalnih banaka = </a:t>
            </a:r>
            <a:r>
              <a:rPr lang="sr-Latn-BA" sz="1900" b="1" i="1">
                <a:solidFill>
                  <a:srgbClr val="3E3D2D"/>
                </a:solidFill>
              </a:rPr>
              <a:t>primarni novac ili monetarna baza MB.</a:t>
            </a:r>
            <a:endParaRPr lang="sr-Latn-BA" sz="2000" b="1" i="1">
              <a:solidFill>
                <a:srgbClr val="3E3D2D"/>
              </a:solidFill>
            </a:endParaRPr>
          </a:p>
          <a:p>
            <a:pPr lvl="0" algn="just">
              <a:buClr>
                <a:srgbClr val="94C600"/>
              </a:buClr>
            </a:pPr>
            <a:r>
              <a:rPr lang="sr-Latn-BA" sz="2000" b="1">
                <a:solidFill>
                  <a:srgbClr val="3E3D2D"/>
                </a:solidFill>
              </a:rPr>
              <a:t>Novčana masa</a:t>
            </a:r>
            <a:r>
              <a:rPr lang="sr-Latn-BA" sz="2000">
                <a:solidFill>
                  <a:srgbClr val="3E3D2D"/>
                </a:solidFill>
              </a:rPr>
              <a:t> </a:t>
            </a:r>
            <a:r>
              <a:rPr lang="sr-Latn-BA" sz="2000" b="1">
                <a:solidFill>
                  <a:srgbClr val="3E3D2D"/>
                </a:solidFill>
              </a:rPr>
              <a:t>NM</a:t>
            </a:r>
            <a:r>
              <a:rPr lang="sr-Latn-BA" sz="2000">
                <a:solidFill>
                  <a:srgbClr val="3E3D2D"/>
                </a:solidFill>
              </a:rPr>
              <a:t> = multiplikovan iznos primarnog novca = </a:t>
            </a:r>
            <a:r>
              <a:rPr lang="sr-Latn-BA" sz="2000" i="1">
                <a:solidFill>
                  <a:srgbClr val="3E3D2D"/>
                </a:solidFill>
              </a:rPr>
              <a:t>m</a:t>
            </a:r>
            <a:r>
              <a:rPr lang="sr-Latn-BA" sz="2000">
                <a:solidFill>
                  <a:srgbClr val="3E3D2D"/>
                </a:solidFill>
              </a:rPr>
              <a:t> x </a:t>
            </a:r>
            <a:r>
              <a:rPr lang="sr-Latn-BA" sz="2000" smtClean="0">
                <a:solidFill>
                  <a:srgbClr val="3E3D2D"/>
                </a:solidFill>
              </a:rPr>
              <a:t>MB</a:t>
            </a:r>
            <a:endParaRPr lang="sr-Latn-BA" sz="2000">
              <a:solidFill>
                <a:srgbClr val="3E3D2D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560840" cy="4824536"/>
          </a:xfrm>
        </p:spPr>
        <p:txBody>
          <a:bodyPr>
            <a:normAutofit/>
          </a:bodyPr>
          <a:lstStyle/>
          <a:p>
            <a:pPr algn="just"/>
            <a:r>
              <a:rPr lang="sr-Latn-BA" sz="2000" b="1" smtClean="0"/>
              <a:t>Monetarni multiplikator m</a:t>
            </a:r>
            <a:r>
              <a:rPr lang="sr-Latn-BA" sz="2000" smtClean="0"/>
              <a:t> pokazuje za koliko će se promeniti novčana masa ukoliko dođe do povećanja primarnog novca za 1 jedinicu. </a:t>
            </a:r>
          </a:p>
          <a:p>
            <a:pPr algn="just"/>
            <a:r>
              <a:rPr lang="sr-Latn-BA" sz="2000" b="1" i="1" smtClean="0"/>
              <a:t>Ukoliko je prisutan višak tražnje u odnosu na ponudu na deviznom tržištu</a:t>
            </a:r>
            <a:r>
              <a:rPr lang="sr-Latn-BA" sz="2000" smtClean="0"/>
              <a:t>, Centralna banka može da interveniše prodajom deviznih rezervi što dovodi do smanjenja gotovog novca u opticaju. </a:t>
            </a:r>
          </a:p>
          <a:p>
            <a:pPr algn="just"/>
            <a:r>
              <a:rPr lang="sr-Latn-BA" sz="2000" b="1" i="1" smtClean="0"/>
              <a:t>Ukoliko je prisutan višak ponude u odnosu na tražnju na deviznom tržištu</a:t>
            </a:r>
            <a:r>
              <a:rPr lang="sr-Latn-BA" sz="2000" smtClean="0"/>
              <a:t>, Centralna banka može da otkupi višak inostralne valute i poveća devizne rezerve, što dovodi do povećanja gotovog noca u opticaju. </a:t>
            </a:r>
          </a:p>
          <a:p>
            <a:pPr algn="just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7794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7560840" cy="5184576"/>
          </a:xfrm>
        </p:spPr>
        <p:txBody>
          <a:bodyPr>
            <a:normAutofit/>
          </a:bodyPr>
          <a:lstStyle/>
          <a:p>
            <a:pPr algn="just"/>
            <a:r>
              <a:rPr lang="sr-Latn-BA" sz="2000" smtClean="0"/>
              <a:t>Promene novčane mase utiču na promene domaćih kamatnih stopa i međunarodne tokove kapitala usled kamatne arbitraže.</a:t>
            </a:r>
          </a:p>
          <a:p>
            <a:pPr algn="just"/>
            <a:r>
              <a:rPr lang="sr-Latn-BA" sz="2000" b="1" i="1" smtClean="0"/>
              <a:t>Ako je domaća valuta pod pritiskom zbog porasta tražnje za inostranom valutom </a:t>
            </a:r>
            <a:r>
              <a:rPr lang="sr-Latn-BA" sz="2000" smtClean="0"/>
              <a:t>i CB interveniše smanjivanjem deviznih rezervi i novčane mase, dolazi do porasta kamatnih stopa što destimuliše podizanje kredita i investicionu aktivnost i može dovesti do recesije.</a:t>
            </a:r>
          </a:p>
          <a:p>
            <a:pPr algn="just"/>
            <a:r>
              <a:rPr lang="sr-Latn-BA" sz="2000" b="1" i="1" smtClean="0"/>
              <a:t>Ukoliko je domaća valuta pod pritiskom zbog porasta ponude inostrane valute</a:t>
            </a:r>
            <a:r>
              <a:rPr lang="sr-Latn-BA" sz="2000" smtClean="0"/>
              <a:t> i CB interveniše povećavanjem deviznih rezervi i novčane mase, dolazi do rasta stope inflacije i pregrevanja privrede. </a:t>
            </a:r>
          </a:p>
        </p:txBody>
      </p:sp>
    </p:spTree>
    <p:extLst>
      <p:ext uri="{BB962C8B-B14F-4D97-AF65-F5344CB8AC3E}">
        <p14:creationId xmlns:p14="http://schemas.microsoft.com/office/powerpoint/2010/main" val="5188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704856" cy="5328592"/>
          </a:xfrm>
        </p:spPr>
        <p:txBody>
          <a:bodyPr>
            <a:normAutofit/>
          </a:bodyPr>
          <a:lstStyle/>
          <a:p>
            <a:pPr lvl="0" algn="just">
              <a:buClr>
                <a:srgbClr val="94C600"/>
              </a:buClr>
            </a:pPr>
            <a:r>
              <a:rPr lang="sr-Latn-BA" sz="2000" b="1">
                <a:solidFill>
                  <a:srgbClr val="3E3D2D"/>
                </a:solidFill>
              </a:rPr>
              <a:t>Sterilizovane intervencije CB </a:t>
            </a:r>
            <a:r>
              <a:rPr lang="sr-Latn-BA" sz="2000">
                <a:solidFill>
                  <a:srgbClr val="3E3D2D"/>
                </a:solidFill>
              </a:rPr>
              <a:t>– mogućnost da CB interveniše na deviznom tržištu, ali da izbegne negativne posledice na privredu kroz mere koje održavaju novčanu masu na istom nivou – </a:t>
            </a:r>
            <a:r>
              <a:rPr lang="sr-Latn-BA" sz="2000" b="1" i="1">
                <a:solidFill>
                  <a:srgbClr val="3E3D2D"/>
                </a:solidFill>
              </a:rPr>
              <a:t>operacije na otvorenom </a:t>
            </a:r>
            <a:r>
              <a:rPr lang="sr-Latn-BA" sz="2000" b="1" i="1" smtClean="0">
                <a:solidFill>
                  <a:srgbClr val="3E3D2D"/>
                </a:solidFill>
              </a:rPr>
              <a:t>tržištu </a:t>
            </a:r>
            <a:r>
              <a:rPr lang="sr-Latn-BA" sz="2000" smtClean="0">
                <a:solidFill>
                  <a:srgbClr val="3E3D2D"/>
                </a:solidFill>
              </a:rPr>
              <a:t>– kupovina ili prodaja hartija od vrednosti na finansijskom tržištu. </a:t>
            </a:r>
            <a:endParaRPr lang="sr-Latn-BA" sz="2000" smtClean="0"/>
          </a:p>
          <a:p>
            <a:pPr algn="just"/>
            <a:r>
              <a:rPr lang="sr-Latn-BA" sz="2000" smtClean="0"/>
              <a:t>Ukoliko CB vrši intervenciju prodaje deviznih rezervi na deviznom tržištu i želi da sterilizuje ovu intervenciju, u istom obimu će izvršiti povećanje domaćih kredita (domaća aktiva) kroz kupovinu državnih obveznica na otvorenom tržištu i na taj način se novčana masa ne menja.</a:t>
            </a:r>
          </a:p>
          <a:p>
            <a:pPr algn="just"/>
            <a:r>
              <a:rPr lang="sr-Latn-BA" sz="2000" smtClean="0"/>
              <a:t>Ukoliko CB ne sprovede kontra mere i dopusti prelivanje posledica intervencije na deviznom tržištu na novčanu masu i kamatnu stopu, ove intervencije se nazivaju </a:t>
            </a:r>
            <a:r>
              <a:rPr lang="sr-Latn-BA" sz="2000" b="1" i="1" smtClean="0"/>
              <a:t>nesterilizovane intervencije</a:t>
            </a:r>
            <a:r>
              <a:rPr lang="sr-Latn-BA" sz="200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380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080120"/>
          </a:xfrm>
        </p:spPr>
        <p:txBody>
          <a:bodyPr>
            <a:noAutofit/>
          </a:bodyPr>
          <a:lstStyle/>
          <a:p>
            <a:pPr algn="ctr"/>
            <a:r>
              <a:rPr lang="vi-VN" sz="2200" b="1">
                <a:latin typeface="Century Gothic (Body)"/>
              </a:rPr>
              <a:t>Stanje deviznih rezervi i kretanja na međubankarskom deviznom tržištu u </a:t>
            </a:r>
            <a:r>
              <a:rPr lang="vi-VN" sz="2200" b="1" smtClean="0">
                <a:latin typeface="Century Gothic (Body)"/>
              </a:rPr>
              <a:t>februaru</a:t>
            </a:r>
            <a:r>
              <a:rPr lang="sr-Latn-BA" sz="2200" b="1" smtClean="0">
                <a:latin typeface="Century Gothic (Body)"/>
              </a:rPr>
              <a:t> prema sajtu NBS</a:t>
            </a:r>
            <a:endParaRPr lang="en-US" sz="2200" b="1">
              <a:latin typeface="Century Gothic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7776864" cy="4104456"/>
          </a:xfrm>
        </p:spPr>
        <p:txBody>
          <a:bodyPr>
            <a:noAutofit/>
          </a:bodyPr>
          <a:lstStyle/>
          <a:p>
            <a:pPr algn="just"/>
            <a:r>
              <a:rPr lang="vi-VN" sz="2000" smtClean="0">
                <a:latin typeface="Century Gothic (Body)"/>
              </a:rPr>
              <a:t>Bruto </a:t>
            </a:r>
            <a:r>
              <a:rPr lang="vi-VN" sz="2000">
                <a:latin typeface="Century Gothic (Body)"/>
              </a:rPr>
              <a:t>devizne rezerve Narodne banke Srbije na kraju februara </a:t>
            </a:r>
            <a:r>
              <a:rPr lang="sr-Latn-BA" sz="2000" smtClean="0">
                <a:latin typeface="Century Gothic (Body)"/>
              </a:rPr>
              <a:t>2019. godine </a:t>
            </a:r>
            <a:r>
              <a:rPr lang="vi-VN" sz="2000" smtClean="0">
                <a:latin typeface="Century Gothic (Body)"/>
              </a:rPr>
              <a:t>iznosile </a:t>
            </a:r>
            <a:r>
              <a:rPr lang="vi-VN" sz="2000">
                <a:latin typeface="Century Gothic (Body)"/>
              </a:rPr>
              <a:t>su </a:t>
            </a:r>
            <a:r>
              <a:rPr lang="vi-VN" sz="2000" smtClean="0">
                <a:latin typeface="Century Gothic (Body)"/>
              </a:rPr>
              <a:t>11.</a:t>
            </a:r>
            <a:r>
              <a:rPr lang="sr-Latn-BA" sz="2000" smtClean="0">
                <a:latin typeface="Century Gothic (Body)"/>
              </a:rPr>
              <a:t>4</a:t>
            </a:r>
            <a:r>
              <a:rPr lang="vi-VN" sz="2000" smtClean="0">
                <a:latin typeface="Century Gothic (Body)"/>
              </a:rPr>
              <a:t> mili</a:t>
            </a:r>
            <a:r>
              <a:rPr lang="sr-Latn-BA" sz="2000" smtClean="0">
                <a:latin typeface="Century Gothic (Body)"/>
              </a:rPr>
              <a:t>jarde</a:t>
            </a:r>
            <a:r>
              <a:rPr lang="vi-VN" sz="2000" smtClean="0">
                <a:latin typeface="Century Gothic (Body)"/>
              </a:rPr>
              <a:t> </a:t>
            </a:r>
            <a:r>
              <a:rPr lang="vi-VN" sz="2000">
                <a:latin typeface="Century Gothic (Body)"/>
              </a:rPr>
              <a:t>evra, što je za </a:t>
            </a:r>
            <a:r>
              <a:rPr lang="vi-VN" sz="2000" smtClean="0">
                <a:latin typeface="Century Gothic (Body)"/>
              </a:rPr>
              <a:t>5</a:t>
            </a:r>
            <a:r>
              <a:rPr lang="sr-Latn-BA" sz="2000" smtClean="0">
                <a:latin typeface="Century Gothic (Body)"/>
              </a:rPr>
              <a:t>2</a:t>
            </a:r>
            <a:r>
              <a:rPr lang="vi-VN" sz="2000" smtClean="0">
                <a:latin typeface="Century Gothic (Body)"/>
              </a:rPr>
              <a:t> </a:t>
            </a:r>
            <a:r>
              <a:rPr lang="vi-VN" sz="2000">
                <a:latin typeface="Century Gothic (Body)"/>
              </a:rPr>
              <a:t>miliona evra više nego u januaru, odnosno za čak </a:t>
            </a:r>
            <a:r>
              <a:rPr lang="vi-VN" sz="2000" smtClean="0">
                <a:latin typeface="Century Gothic (Body)"/>
              </a:rPr>
              <a:t>1.6 mili</a:t>
            </a:r>
            <a:r>
              <a:rPr lang="sr-Latn-BA" sz="2000" smtClean="0">
                <a:latin typeface="Century Gothic (Body)"/>
              </a:rPr>
              <a:t>jardi</a:t>
            </a:r>
            <a:r>
              <a:rPr lang="vi-VN" sz="2000" smtClean="0">
                <a:latin typeface="Century Gothic (Body)"/>
              </a:rPr>
              <a:t> </a:t>
            </a:r>
            <a:r>
              <a:rPr lang="vi-VN" sz="2000">
                <a:latin typeface="Century Gothic (Body)"/>
              </a:rPr>
              <a:t>evra više nego na kraju februara 2018. godine. </a:t>
            </a:r>
            <a:endParaRPr lang="sr-Latn-BA" sz="2000" smtClean="0">
              <a:latin typeface="Century Gothic (Body)"/>
            </a:endParaRPr>
          </a:p>
          <a:p>
            <a:pPr algn="just"/>
            <a:r>
              <a:rPr lang="vi-VN" sz="2000" smtClean="0">
                <a:latin typeface="Century Gothic (Body)"/>
              </a:rPr>
              <a:t>Deviznim </a:t>
            </a:r>
            <a:r>
              <a:rPr lang="vi-VN" sz="2000">
                <a:latin typeface="Century Gothic (Body)"/>
              </a:rPr>
              <a:t>rezervama na ovom nivou obezbeđuje se pokrivenost novčane mase M1 od 187 odsto i više od pet meseci uvoza robe i usluga, što je gotovo dvostruko više od standarda kojim se utvrđuje adekvatan nivo pokrivenosti uvoza robe i usluga deviznim rezervama</a:t>
            </a:r>
            <a:r>
              <a:rPr lang="vi-VN" sz="2000" smtClean="0">
                <a:latin typeface="Century Gothic (Body)"/>
              </a:rPr>
              <a:t>.</a:t>
            </a:r>
            <a:endParaRPr lang="vi-VN" sz="2000">
              <a:latin typeface="Century Gothic (Body)"/>
            </a:endParaRPr>
          </a:p>
          <a:p>
            <a:pPr algn="just"/>
            <a:r>
              <a:rPr lang="vi-VN" sz="2000">
                <a:latin typeface="Century Gothic (Body)"/>
              </a:rPr>
              <a:t>Neto devizne rezerve (devizne rezerve umanjene za devizna sredstva banaka po osnovu obavezne </a:t>
            </a:r>
            <a:r>
              <a:rPr lang="vi-VN" sz="2000" smtClean="0">
                <a:latin typeface="Century Gothic (Body)"/>
              </a:rPr>
              <a:t>rezerve) </a:t>
            </a:r>
            <a:r>
              <a:rPr lang="vi-VN" sz="2000">
                <a:latin typeface="Century Gothic (Body)"/>
              </a:rPr>
              <a:t>na kraju februara iznosile su </a:t>
            </a:r>
            <a:r>
              <a:rPr lang="sr-Latn-BA" sz="2000" smtClean="0">
                <a:latin typeface="Century Gothic (Body)"/>
              </a:rPr>
              <a:t>skoro 9</a:t>
            </a:r>
            <a:r>
              <a:rPr lang="vi-VN" sz="2000" smtClean="0">
                <a:latin typeface="Century Gothic (Body)"/>
              </a:rPr>
              <a:t> mili</a:t>
            </a:r>
            <a:r>
              <a:rPr lang="sr-Latn-BA" sz="2000" smtClean="0">
                <a:latin typeface="Century Gothic (Body)"/>
              </a:rPr>
              <a:t>jardi </a:t>
            </a:r>
            <a:r>
              <a:rPr lang="vi-VN" sz="2000" smtClean="0">
                <a:latin typeface="Century Gothic (Body)"/>
              </a:rPr>
              <a:t>evra.</a:t>
            </a:r>
            <a:endParaRPr lang="vi-VN" sz="2000">
              <a:latin typeface="Century Gothic (Body)"/>
            </a:endParaRPr>
          </a:p>
        </p:txBody>
      </p:sp>
    </p:spTree>
    <p:extLst>
      <p:ext uri="{BB962C8B-B14F-4D97-AF65-F5344CB8AC3E}">
        <p14:creationId xmlns:p14="http://schemas.microsoft.com/office/powerpoint/2010/main" val="40306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7848872" cy="5211941"/>
          </a:xfrm>
        </p:spPr>
        <p:txBody>
          <a:bodyPr>
            <a:noAutofit/>
          </a:bodyPr>
          <a:lstStyle/>
          <a:p>
            <a:pPr algn="just"/>
            <a:r>
              <a:rPr lang="en-US" sz="2000">
                <a:latin typeface="Century Gothic (Body)"/>
              </a:rPr>
              <a:t>Na povećanje bruto deviznih rezervi u februaru najviše su uticali prilivi po osnovu uspešnog upravljanja deviznim rezervama, </a:t>
            </a:r>
            <a:r>
              <a:rPr lang="en-US" sz="2000" smtClean="0">
                <a:latin typeface="Century Gothic (Body)"/>
              </a:rPr>
              <a:t>donacij</a:t>
            </a:r>
            <a:r>
              <a:rPr lang="sr-Latn-BA" sz="2000" smtClean="0">
                <a:latin typeface="Century Gothic (Body)"/>
              </a:rPr>
              <a:t>e</a:t>
            </a:r>
            <a:r>
              <a:rPr lang="en-US" sz="2000" smtClean="0">
                <a:latin typeface="Century Gothic (Body)"/>
              </a:rPr>
              <a:t>, </a:t>
            </a:r>
            <a:r>
              <a:rPr lang="en-US" sz="2000">
                <a:latin typeface="Century Gothic (Body)"/>
              </a:rPr>
              <a:t>devizne obavezne rezerve </a:t>
            </a:r>
            <a:r>
              <a:rPr lang="en-US" sz="2000" smtClean="0">
                <a:latin typeface="Century Gothic (Body)"/>
              </a:rPr>
              <a:t>banaka</a:t>
            </a:r>
            <a:r>
              <a:rPr lang="sr-Latn-BA" sz="2000" smtClean="0">
                <a:latin typeface="Century Gothic (Body)"/>
              </a:rPr>
              <a:t> i pozitivni</a:t>
            </a:r>
            <a:r>
              <a:rPr lang="en-US" sz="2000" smtClean="0">
                <a:solidFill>
                  <a:srgbClr val="3E3D2D"/>
                </a:solidFill>
                <a:latin typeface="Century Gothic (Body)"/>
              </a:rPr>
              <a:t> </a:t>
            </a:r>
            <a:r>
              <a:rPr lang="en-US" sz="2000">
                <a:solidFill>
                  <a:srgbClr val="3E3D2D"/>
                </a:solidFill>
                <a:latin typeface="Century Gothic (Body)"/>
              </a:rPr>
              <a:t>tržišni faktori</a:t>
            </a:r>
            <a:r>
              <a:rPr lang="en-US" sz="2000" smtClean="0">
                <a:latin typeface="Century Gothic (Body)"/>
              </a:rPr>
              <a:t>, </a:t>
            </a:r>
            <a:r>
              <a:rPr lang="en-US" sz="2000">
                <a:latin typeface="Century Gothic (Body)"/>
              </a:rPr>
              <a:t>u ukupnom neto iznosu od </a:t>
            </a:r>
            <a:r>
              <a:rPr lang="en-US" sz="2000" smtClean="0">
                <a:latin typeface="Century Gothic (Body)"/>
              </a:rPr>
              <a:t>1</a:t>
            </a:r>
            <a:r>
              <a:rPr lang="sr-Latn-BA" sz="2000" smtClean="0">
                <a:latin typeface="Century Gothic (Body)"/>
              </a:rPr>
              <a:t>57</a:t>
            </a:r>
            <a:r>
              <a:rPr lang="en-US" sz="2000" smtClean="0">
                <a:latin typeface="Century Gothic (Body)"/>
              </a:rPr>
              <a:t>,</a:t>
            </a:r>
            <a:r>
              <a:rPr lang="sr-Latn-BA" sz="2000" smtClean="0">
                <a:latin typeface="Century Gothic (Body)"/>
              </a:rPr>
              <a:t>6</a:t>
            </a:r>
            <a:r>
              <a:rPr lang="en-US" sz="2000" smtClean="0">
                <a:latin typeface="Century Gothic (Body)"/>
              </a:rPr>
              <a:t> milion</a:t>
            </a:r>
            <a:r>
              <a:rPr lang="sr-Latn-BA" sz="2000" smtClean="0">
                <a:latin typeface="Century Gothic (Body)"/>
              </a:rPr>
              <a:t>a</a:t>
            </a:r>
            <a:r>
              <a:rPr lang="en-US" sz="2000" smtClean="0">
                <a:latin typeface="Century Gothic (Body)"/>
              </a:rPr>
              <a:t> </a:t>
            </a:r>
            <a:r>
              <a:rPr lang="en-US" sz="2000">
                <a:latin typeface="Century Gothic (Body)"/>
              </a:rPr>
              <a:t>evra. </a:t>
            </a:r>
            <a:endParaRPr lang="sr-Latn-BA" sz="2000" smtClean="0">
              <a:latin typeface="Century Gothic (Body)"/>
            </a:endParaRPr>
          </a:p>
          <a:p>
            <a:pPr algn="just"/>
            <a:r>
              <a:rPr lang="vi-VN" sz="2000" smtClean="0">
                <a:latin typeface="Century Gothic (Body)"/>
              </a:rPr>
              <a:t>Obim </a:t>
            </a:r>
            <a:r>
              <a:rPr lang="vi-VN" sz="2000">
                <a:latin typeface="Century Gothic (Body)"/>
              </a:rPr>
              <a:t>realizovane trgovine devizama na međubankarskom deviznom tržištu u februaru iznosio je 433,6 miliona evra i bio je za 61,3 miliona evra manji nego u prethodnom mesecu. U prva dva meseca ove godine, u međubankarskoj trgovini realizovano je ukupno 928,5 miliona evra</a:t>
            </a:r>
            <a:r>
              <a:rPr lang="vi-VN" sz="2000" smtClean="0">
                <a:latin typeface="Century Gothic (Body)"/>
              </a:rPr>
              <a:t>.</a:t>
            </a:r>
            <a:endParaRPr lang="sr-Latn-BA" sz="2000" smtClean="0">
              <a:latin typeface="Century Gothic (Body)"/>
            </a:endParaRPr>
          </a:p>
          <a:p>
            <a:pPr algn="just"/>
            <a:r>
              <a:rPr lang="vi-VN" sz="2000">
                <a:latin typeface="Century Gothic (Body)"/>
              </a:rPr>
              <a:t>Posmatrano na nivou meseca, dinar je u februaru nominalno ojačao za 0,2% prema evru, dok je od početka ove godine vrednost dinara gotovo nepromenjena u odnosu na evro. U uslovima aprecijacijskih pritisaka na deviznom tržištu u februaru, Narodna banka Srbije je intervenisala na međubankarskom deviznom tržištu kupovinom 30 miliona evra kako bi ublažila prekomerne kratkoročne oscilacije kursa.</a:t>
            </a:r>
            <a:endParaRPr lang="en-US" sz="2000">
              <a:latin typeface="Century Gothic (Body)"/>
            </a:endParaRPr>
          </a:p>
        </p:txBody>
      </p:sp>
    </p:spTree>
    <p:extLst>
      <p:ext uri="{BB962C8B-B14F-4D97-AF65-F5344CB8AC3E}">
        <p14:creationId xmlns:p14="http://schemas.microsoft.com/office/powerpoint/2010/main" val="33175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sr-Latn-BA" smtClean="0"/>
          </a:p>
          <a:p>
            <a:pPr marL="68580" indent="0">
              <a:buNone/>
            </a:pPr>
            <a:endParaRPr lang="sr-Latn-BA"/>
          </a:p>
          <a:p>
            <a:pPr marL="68580" indent="0" algn="ctr">
              <a:buNone/>
            </a:pPr>
            <a:r>
              <a:rPr lang="sr-Latn-BA" sz="3000" smtClean="0"/>
              <a:t>HVALA NA PAŽNJI!</a:t>
            </a:r>
          </a:p>
          <a:p>
            <a:pPr marL="68580" indent="0" algn="ctr">
              <a:buNone/>
            </a:pPr>
            <a:endParaRPr lang="sr-Latn-BA" smtClean="0"/>
          </a:p>
          <a:p>
            <a:pPr marL="68580" indent="0" algn="ctr">
              <a:buNone/>
            </a:pPr>
            <a:r>
              <a:rPr lang="sr-Latn-BA" b="1" smtClean="0">
                <a:solidFill>
                  <a:srgbClr val="92D050"/>
                </a:solidFill>
              </a:rPr>
              <a:t>Dajana Ercegovac</a:t>
            </a:r>
            <a:endParaRPr lang="en-US" b="1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529128"/>
          </a:xfrm>
        </p:spPr>
        <p:txBody>
          <a:bodyPr>
            <a:normAutofit/>
          </a:bodyPr>
          <a:lstStyle/>
          <a:p>
            <a:pPr algn="ctr"/>
            <a:r>
              <a:rPr lang="sr-Latn-BA" sz="2500" b="1" smtClean="0"/>
              <a:t>Kamatna arbitraža</a:t>
            </a:r>
            <a:endParaRPr lang="en-US" sz="25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6864" cy="4752528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2000" b="1" smtClean="0"/>
              <a:t>Kamatna arbitraža </a:t>
            </a:r>
            <a:r>
              <a:rPr lang="sr-Latn-BA" sz="2000" smtClean="0"/>
              <a:t>predstavlja kratkoročne tokove kapitala u cilju ostvarivanja veće zarade (maksimiziranja očekivanog prinosa) usled razlike u kamatnim stopama između velikih finansijskih centara.</a:t>
            </a:r>
          </a:p>
          <a:p>
            <a:pPr algn="just"/>
            <a:r>
              <a:rPr lang="sr-Latn-BA" sz="2000" smtClean="0"/>
              <a:t> </a:t>
            </a:r>
            <a:r>
              <a:rPr lang="sr-Latn-BA" sz="2000" b="1" smtClean="0"/>
              <a:t>Stopa prinosa</a:t>
            </a:r>
            <a:r>
              <a:rPr lang="sr-Latn-BA" sz="2000" smtClean="0"/>
              <a:t> predstavlja procentualno povećanje vrednosti određenog finansijskog instrumenta u određenom vremenskom trenutku.</a:t>
            </a:r>
          </a:p>
          <a:p>
            <a:pPr algn="just"/>
            <a:r>
              <a:rPr lang="sr-Latn-BA" sz="2000" b="1" smtClean="0"/>
              <a:t>Očekivana realna stopa prinosa </a:t>
            </a:r>
            <a:r>
              <a:rPr lang="sr-Latn-BA" sz="2000" smtClean="0"/>
              <a:t>utiče na donošenje investicionih odluka i predstavlja korekciju nominalnog prinosa očekivanom stopom inflacije. </a:t>
            </a:r>
          </a:p>
          <a:p>
            <a:pPr algn="just"/>
            <a:r>
              <a:rPr lang="sr-Latn-BA" sz="2000" b="1" smtClean="0"/>
              <a:t>Realna kamatna stopa </a:t>
            </a:r>
            <a:r>
              <a:rPr lang="sr-Latn-BA" sz="2000" smtClean="0"/>
              <a:t>predstavlja nominalnu kamatnu stopu umanjenu za stopu očekivane inflacije u vreme dospeća finansijskog instrumenta (Irving Fišer).</a:t>
            </a:r>
          </a:p>
          <a:p>
            <a:pPr algn="just"/>
            <a:r>
              <a:rPr lang="sr-Latn-BA" sz="2000" b="1" smtClean="0"/>
              <a:t>Fišerova jednačina</a:t>
            </a:r>
            <a:r>
              <a:rPr lang="sr-Latn-BA" sz="2000" smtClean="0"/>
              <a:t>:  RKS = NKS – Inf</a:t>
            </a:r>
          </a:p>
          <a:p>
            <a:pPr marL="68580" indent="0" algn="just">
              <a:buNone/>
            </a:pPr>
            <a:r>
              <a:rPr lang="sr-Latn-BA" sz="2000"/>
              <a:t> </a:t>
            </a:r>
            <a:r>
              <a:rPr lang="sr-Latn-BA" sz="2000" smtClean="0"/>
              <a:t>                                       NKS = RKS + Inf</a:t>
            </a:r>
          </a:p>
          <a:p>
            <a:pPr algn="just"/>
            <a:endParaRPr lang="sr-Latn-BA" sz="2000" smtClean="0"/>
          </a:p>
          <a:p>
            <a:pPr algn="just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635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704856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2000" b="1" smtClean="0"/>
              <a:t>Investitoru su važne dve informacije</a:t>
            </a:r>
            <a:r>
              <a:rPr lang="sr-Latn-BA" sz="2000" smtClean="0"/>
              <a:t>:</a:t>
            </a:r>
          </a:p>
          <a:p>
            <a:pPr algn="just">
              <a:buFontTx/>
              <a:buChar char="-"/>
            </a:pPr>
            <a:r>
              <a:rPr lang="sr-Latn-BA" sz="2000" b="1" i="1" smtClean="0"/>
              <a:t>Kamatne stope </a:t>
            </a:r>
            <a:r>
              <a:rPr lang="sr-Latn-BA" sz="2000" smtClean="0"/>
              <a:t>tj. očekivani prinos na određeni finansijski instrument na domaćem i inostranom finansijskom tržištu</a:t>
            </a:r>
          </a:p>
          <a:p>
            <a:pPr algn="just">
              <a:buFontTx/>
              <a:buChar char="-"/>
            </a:pPr>
            <a:r>
              <a:rPr lang="sr-Latn-BA" sz="2000" b="1" i="1" smtClean="0"/>
              <a:t>Očekivana promena promptnog deviznog kursa </a:t>
            </a:r>
            <a:r>
              <a:rPr lang="sr-Latn-BA" sz="2000" smtClean="0"/>
              <a:t>u vreme konverzije valute u slučaju investiranja u inostranoj valuti.</a:t>
            </a:r>
          </a:p>
          <a:p>
            <a:pPr algn="just"/>
            <a:r>
              <a:rPr lang="sr-Latn-BA" sz="2000" smtClean="0"/>
              <a:t>Razlike u očekivanim stopama prinosa predstavljaju ključni faktor kretanja kapitala u zemlju koja ima veću očekivanu stopu prinosa.</a:t>
            </a:r>
          </a:p>
          <a:p>
            <a:pPr algn="just"/>
            <a:r>
              <a:rPr lang="sr-Latn-BA" sz="2000" b="1" smtClean="0"/>
              <a:t>Kamatna arbitraža može biti</a:t>
            </a:r>
            <a:r>
              <a:rPr lang="sr-Latn-BA" sz="2000" smtClean="0"/>
              <a:t>:</a:t>
            </a:r>
          </a:p>
          <a:p>
            <a:pPr marL="525780" indent="-457200" algn="just">
              <a:buAutoNum type="arabicParenR"/>
            </a:pPr>
            <a:r>
              <a:rPr lang="sr-Latn-BA" sz="2000" smtClean="0"/>
              <a:t>Pokrivena kamatna arbitraža</a:t>
            </a:r>
          </a:p>
          <a:p>
            <a:pPr marL="525780" indent="-457200" algn="just">
              <a:buAutoNum type="arabicParenR"/>
            </a:pPr>
            <a:r>
              <a:rPr lang="sr-Latn-BA" sz="2000" smtClean="0"/>
              <a:t>Nepokrivena kamatna arbitraža.</a:t>
            </a:r>
          </a:p>
          <a:p>
            <a:pPr algn="just"/>
            <a:r>
              <a:rPr lang="sr-Latn-BA" sz="2000" b="1" smtClean="0"/>
              <a:t>Nepokrivena kamatna arbitraža </a:t>
            </a:r>
            <a:r>
              <a:rPr lang="sr-Latn-BA" sz="2000" smtClean="0"/>
              <a:t>predstavlja kretanje kapitala u inostranstvo usled razlike u kamatnim stopama i veće kamatne stope na inostranom tržištu, gde se investitor ne zaštićuje terminskim ugovorima od rizika promene deviznog kursa u vreme konverzije valuta. </a:t>
            </a:r>
          </a:p>
        </p:txBody>
      </p:sp>
    </p:spTree>
    <p:extLst>
      <p:ext uri="{BB962C8B-B14F-4D97-AF65-F5344CB8AC3E}">
        <p14:creationId xmlns:p14="http://schemas.microsoft.com/office/powerpoint/2010/main" val="280385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472608"/>
          </a:xfrm>
        </p:spPr>
        <p:txBody>
          <a:bodyPr>
            <a:normAutofit/>
          </a:bodyPr>
          <a:lstStyle/>
          <a:p>
            <a:pPr lvl="0" algn="just">
              <a:buClr>
                <a:srgbClr val="94C600"/>
              </a:buClr>
            </a:pPr>
            <a:r>
              <a:rPr lang="sr-Latn-BA" sz="2000" b="1" smtClean="0"/>
              <a:t>Pokrivena kamatna arbitraža </a:t>
            </a:r>
            <a:r>
              <a:rPr lang="sr-Latn-BA" sz="2000">
                <a:solidFill>
                  <a:srgbClr val="3E3D2D"/>
                </a:solidFill>
              </a:rPr>
              <a:t>predstavlja kretanje kapitala u inostranstvo usled razlike u kamatnim stopama i veće kamatne stope na inostranom tržištu, gde se investitor </a:t>
            </a:r>
            <a:r>
              <a:rPr lang="sr-Latn-BA" sz="2000" smtClean="0">
                <a:solidFill>
                  <a:srgbClr val="3E3D2D"/>
                </a:solidFill>
              </a:rPr>
              <a:t>zaštićuje </a:t>
            </a:r>
            <a:r>
              <a:rPr lang="sr-Latn-BA" sz="2000">
                <a:solidFill>
                  <a:srgbClr val="3E3D2D"/>
                </a:solidFill>
              </a:rPr>
              <a:t>terminskim ugovorima </a:t>
            </a:r>
            <a:r>
              <a:rPr lang="sr-Latn-BA" sz="2000" smtClean="0">
                <a:solidFill>
                  <a:srgbClr val="3E3D2D"/>
                </a:solidFill>
              </a:rPr>
              <a:t>(fjučers, forvard) od rizika </a:t>
            </a:r>
            <a:r>
              <a:rPr lang="sr-Latn-BA" sz="2000">
                <a:solidFill>
                  <a:srgbClr val="3E3D2D"/>
                </a:solidFill>
              </a:rPr>
              <a:t>promene deviznog kursa u vreme konverzije valuta. </a:t>
            </a:r>
            <a:endParaRPr lang="sr-Latn-BA" sz="2000" smtClean="0">
              <a:solidFill>
                <a:srgbClr val="3E3D2D"/>
              </a:solidFill>
            </a:endParaRPr>
          </a:p>
          <a:p>
            <a:pPr lvl="0" algn="just">
              <a:buClr>
                <a:srgbClr val="94C600"/>
              </a:buClr>
            </a:pPr>
            <a:r>
              <a:rPr lang="sr-Latn-BA" sz="2000" smtClean="0">
                <a:solidFill>
                  <a:srgbClr val="3E3D2D"/>
                </a:solidFill>
              </a:rPr>
              <a:t>Usled kamatne arbitraže kapital se kreće između zemalja dok se ne izjednjače očekivani prinosi između zemalja i nema prostora za profitabilnu arbitražu i tada dolazi do </a:t>
            </a:r>
            <a:r>
              <a:rPr lang="sr-Latn-BA" sz="2000" b="1" smtClean="0">
                <a:solidFill>
                  <a:srgbClr val="3E3D2D"/>
                </a:solidFill>
              </a:rPr>
              <a:t>kamatnog pariteta</a:t>
            </a:r>
            <a:r>
              <a:rPr lang="sr-Latn-BA" sz="2000" smtClean="0">
                <a:solidFill>
                  <a:srgbClr val="3E3D2D"/>
                </a:solidFill>
              </a:rPr>
              <a:t>. </a:t>
            </a:r>
          </a:p>
          <a:p>
            <a:pPr lvl="0" algn="just">
              <a:buClr>
                <a:srgbClr val="94C600"/>
              </a:buClr>
            </a:pPr>
            <a:r>
              <a:rPr lang="sr-Latn-BA" sz="2000" b="1">
                <a:solidFill>
                  <a:srgbClr val="3E3D2D"/>
                </a:solidFill>
              </a:rPr>
              <a:t>Nepokriveni kamatni paritet </a:t>
            </a:r>
            <a:r>
              <a:rPr lang="sr-Latn-BA" sz="2000" b="1" smtClean="0">
                <a:solidFill>
                  <a:srgbClr val="3E3D2D"/>
                </a:solidFill>
              </a:rPr>
              <a:t>(uncovered </a:t>
            </a:r>
            <a:r>
              <a:rPr lang="sr-Latn-BA" sz="2000" b="1">
                <a:solidFill>
                  <a:srgbClr val="3E3D2D"/>
                </a:solidFill>
              </a:rPr>
              <a:t>interest </a:t>
            </a:r>
            <a:r>
              <a:rPr lang="sr-Latn-BA" sz="2000" b="1" smtClean="0">
                <a:solidFill>
                  <a:srgbClr val="3E3D2D"/>
                </a:solidFill>
              </a:rPr>
              <a:t>rate parity) </a:t>
            </a:r>
            <a:r>
              <a:rPr lang="sr-Latn-BA" sz="2000" smtClean="0">
                <a:solidFill>
                  <a:srgbClr val="3E3D2D"/>
                </a:solidFill>
              </a:rPr>
              <a:t>pokazuje odnos između razlike u visini kamatnih stopa </a:t>
            </a:r>
            <a:r>
              <a:rPr lang="sr-Latn-BA" sz="2000">
                <a:solidFill>
                  <a:srgbClr val="3E3D2D"/>
                </a:solidFill>
              </a:rPr>
              <a:t>na slične finansijske instrumente </a:t>
            </a:r>
            <a:r>
              <a:rPr lang="sr-Latn-BA" sz="2000" smtClean="0">
                <a:solidFill>
                  <a:srgbClr val="3E3D2D"/>
                </a:solidFill>
              </a:rPr>
              <a:t>u dve zemlje i očekivanih promena promptnog deviznog kursa ove dve zemlje u periodu trajanja investicije. </a:t>
            </a: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sr-Latn-BA" sz="2000" b="1" smtClean="0">
                <a:solidFill>
                  <a:srgbClr val="3E3D2D"/>
                </a:solidFill>
              </a:rPr>
              <a:t>   R – R* =</a:t>
            </a:r>
            <a:r>
              <a:rPr lang="sr-Latn-BA" sz="2000" b="1">
                <a:solidFill>
                  <a:srgbClr val="3E3D2D"/>
                </a:solidFill>
              </a:rPr>
              <a:t>(DK</a:t>
            </a:r>
            <a:r>
              <a:rPr lang="sr-Latn-BA" sz="2000" b="1" baseline="-25000">
                <a:solidFill>
                  <a:srgbClr val="3E3D2D"/>
                </a:solidFill>
              </a:rPr>
              <a:t>t+1 </a:t>
            </a:r>
            <a:r>
              <a:rPr lang="sr-Latn-BA" sz="2000" b="1">
                <a:solidFill>
                  <a:srgbClr val="3E3D2D"/>
                </a:solidFill>
              </a:rPr>
              <a:t>– DK</a:t>
            </a:r>
            <a:r>
              <a:rPr lang="sr-Latn-BA" sz="2000" b="1" baseline="-25000">
                <a:solidFill>
                  <a:srgbClr val="3E3D2D"/>
                </a:solidFill>
              </a:rPr>
              <a:t>t</a:t>
            </a:r>
            <a:r>
              <a:rPr lang="sr-Latn-BA" sz="2000" b="1">
                <a:solidFill>
                  <a:srgbClr val="3E3D2D"/>
                </a:solidFill>
              </a:rPr>
              <a:t>)/</a:t>
            </a:r>
            <a:r>
              <a:rPr lang="sr-Latn-BA" sz="2000" b="1" smtClean="0">
                <a:solidFill>
                  <a:srgbClr val="3E3D2D"/>
                </a:solidFill>
              </a:rPr>
              <a:t>DK</a:t>
            </a:r>
            <a:r>
              <a:rPr lang="sr-Latn-BA" sz="2000" b="1" baseline="-25000" smtClean="0">
                <a:solidFill>
                  <a:srgbClr val="3E3D2D"/>
                </a:solidFill>
              </a:rPr>
              <a:t>t </a:t>
            </a:r>
            <a:r>
              <a:rPr lang="sr-Latn-BA" sz="2000" b="1" smtClean="0">
                <a:solidFill>
                  <a:srgbClr val="3E3D2D"/>
                </a:solidFill>
              </a:rPr>
              <a:t>x100</a:t>
            </a:r>
            <a:endParaRPr lang="en-US" sz="1200" b="1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08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4824536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rgbClr val="94C600"/>
              </a:buClr>
            </a:pPr>
            <a:r>
              <a:rPr lang="sr-Latn-BA" sz="2000" b="1" i="1">
                <a:solidFill>
                  <a:srgbClr val="3E3D2D"/>
                </a:solidFill>
              </a:rPr>
              <a:t>Kamatna razlika između dva slična finansijska instrumenta u dve zemlje treba da bude približno jednaka očekivanoj apresijaciji ili depresijaciji inostrane valute. </a:t>
            </a:r>
            <a:endParaRPr lang="sr-Latn-BA" sz="2000" b="1" i="1" smtClean="0">
              <a:solidFill>
                <a:srgbClr val="3E3D2D"/>
              </a:solidFill>
            </a:endParaRPr>
          </a:p>
          <a:p>
            <a:pPr lvl="0" algn="just">
              <a:buClr>
                <a:srgbClr val="94C600"/>
              </a:buClr>
            </a:pPr>
            <a:r>
              <a:rPr lang="sr-Latn-BA" sz="2000" smtClean="0">
                <a:solidFill>
                  <a:srgbClr val="3E3D2D"/>
                </a:solidFill>
              </a:rPr>
              <a:t>Nepokriveni </a:t>
            </a:r>
            <a:r>
              <a:rPr lang="sr-Latn-BA" sz="2000">
                <a:solidFill>
                  <a:srgbClr val="3E3D2D"/>
                </a:solidFill>
              </a:rPr>
              <a:t>paritet kamatnih stopa predstavlja uslov stabilnosti na deviznom tržištu u otvorenim ekonomijama gde postoji slobodno kretanje kapitala. </a:t>
            </a:r>
          </a:p>
          <a:p>
            <a:pPr lvl="0" algn="just">
              <a:buClr>
                <a:srgbClr val="94C600"/>
              </a:buClr>
            </a:pPr>
            <a:r>
              <a:rPr lang="sr-Latn-BA" sz="2000">
                <a:solidFill>
                  <a:srgbClr val="3E3D2D"/>
                </a:solidFill>
              </a:rPr>
              <a:t>Interakcija kamatnih stopa i deviznih kurseva utiče na formiranje ponude i potražnje na deviznom tržištu i formiranje ravnotežnog deviznog kursa na osnovu nepokrivenog pariteta kamatnih stopa. </a:t>
            </a:r>
          </a:p>
          <a:p>
            <a:pPr lvl="0" algn="just">
              <a:buClr>
                <a:srgbClr val="94C600"/>
              </a:buClr>
            </a:pPr>
            <a:r>
              <a:rPr lang="sr-Latn-BA" sz="2000">
                <a:solidFill>
                  <a:srgbClr val="3E3D2D"/>
                </a:solidFill>
              </a:rPr>
              <a:t>Ukoliko devizni kurs značajno oscilira i ima neizvesno kretanje, zbog izraženog deviznog rizika i mogućnosti ostvarivanja </a:t>
            </a:r>
            <a:r>
              <a:rPr lang="sr-Latn-BA" sz="2000" smtClean="0">
                <a:solidFill>
                  <a:srgbClr val="3E3D2D"/>
                </a:solidFill>
              </a:rPr>
              <a:t>gubitaka, </a:t>
            </a:r>
            <a:r>
              <a:rPr lang="sr-Latn-BA" sz="2000">
                <a:solidFill>
                  <a:srgbClr val="3E3D2D"/>
                </a:solidFill>
              </a:rPr>
              <a:t>finansijski instrumenti moraju imati veću stopu prinosa za iznos premije rizika. </a:t>
            </a:r>
          </a:p>
          <a:p>
            <a:pPr algn="just"/>
            <a:endParaRPr lang="sr-Latn-BA" sz="2000" smtClean="0"/>
          </a:p>
        </p:txBody>
      </p:sp>
    </p:spTree>
    <p:extLst>
      <p:ext uri="{BB962C8B-B14F-4D97-AF65-F5344CB8AC3E}">
        <p14:creationId xmlns:p14="http://schemas.microsoft.com/office/powerpoint/2010/main" val="23872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776864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2000" smtClean="0"/>
              <a:t>U momentu donošenja investicione odluke poznate su stope prinosa na finansijske instrumente, dok je kretanje promptnog deviznog kursa u momentu dospeća investicije neizvesno. </a:t>
            </a:r>
          </a:p>
          <a:p>
            <a:pPr algn="just"/>
            <a:r>
              <a:rPr lang="sr-Latn-BA" sz="2000" b="1" smtClean="0"/>
              <a:t>Pokriveni kamatni paritet</a:t>
            </a:r>
            <a:r>
              <a:rPr lang="sr-Latn-BA" sz="2000" b="1">
                <a:solidFill>
                  <a:srgbClr val="3E3D2D"/>
                </a:solidFill>
              </a:rPr>
              <a:t> (covered </a:t>
            </a:r>
            <a:r>
              <a:rPr lang="sr-Latn-BA" sz="2000" b="1" smtClean="0">
                <a:solidFill>
                  <a:srgbClr val="3E3D2D"/>
                </a:solidFill>
              </a:rPr>
              <a:t>interest rate </a:t>
            </a:r>
            <a:r>
              <a:rPr lang="sr-Latn-BA" sz="2000" b="1">
                <a:solidFill>
                  <a:srgbClr val="3E3D2D"/>
                </a:solidFill>
              </a:rPr>
              <a:t>parity</a:t>
            </a:r>
            <a:r>
              <a:rPr lang="sr-Latn-BA" sz="2000" b="1" smtClean="0">
                <a:solidFill>
                  <a:srgbClr val="3E3D2D"/>
                </a:solidFill>
              </a:rPr>
              <a:t>) </a:t>
            </a:r>
            <a:r>
              <a:rPr lang="sr-Latn-BA" sz="2000" smtClean="0">
                <a:solidFill>
                  <a:srgbClr val="3E3D2D"/>
                </a:solidFill>
              </a:rPr>
              <a:t>pokazuje </a:t>
            </a:r>
            <a:r>
              <a:rPr lang="sr-Latn-BA" sz="2000">
                <a:solidFill>
                  <a:srgbClr val="3E3D2D"/>
                </a:solidFill>
              </a:rPr>
              <a:t>odnos između razlike u visini kamatnih stopa na slične finansijske instrumente u dve </a:t>
            </a:r>
            <a:r>
              <a:rPr lang="sr-Latn-BA" sz="2000" smtClean="0">
                <a:solidFill>
                  <a:srgbClr val="3E3D2D"/>
                </a:solidFill>
              </a:rPr>
              <a:t>zemlje </a:t>
            </a:r>
            <a:r>
              <a:rPr lang="sr-Latn-BA" sz="2000">
                <a:solidFill>
                  <a:srgbClr val="3E3D2D"/>
                </a:solidFill>
              </a:rPr>
              <a:t>i </a:t>
            </a:r>
            <a:r>
              <a:rPr lang="sr-Latn-BA" sz="2000" smtClean="0">
                <a:solidFill>
                  <a:srgbClr val="3E3D2D"/>
                </a:solidFill>
              </a:rPr>
              <a:t>terminske premije/terminskog diskonta. </a:t>
            </a:r>
            <a:endParaRPr lang="sr-Latn-BA" sz="2000">
              <a:solidFill>
                <a:srgbClr val="3E3D2D"/>
              </a:solidFill>
            </a:endParaRPr>
          </a:p>
          <a:p>
            <a:pPr marL="68580" indent="0" algn="just">
              <a:buNone/>
            </a:pPr>
            <a:r>
              <a:rPr lang="sr-Latn-BA" sz="2000" b="1" smtClean="0">
                <a:solidFill>
                  <a:srgbClr val="3E3D2D"/>
                </a:solidFill>
              </a:rPr>
              <a:t>    R – R* = (TK – PK)/PK x (360/n) x 100</a:t>
            </a:r>
          </a:p>
          <a:p>
            <a:pPr algn="just"/>
            <a:r>
              <a:rPr lang="sr-Latn-BA" sz="2000" smtClean="0"/>
              <a:t>TK &gt; PK </a:t>
            </a:r>
            <a:r>
              <a:rPr lang="sr-Latn-BA" sz="2000" b="1" i="1" smtClean="0"/>
              <a:t>terminska premija</a:t>
            </a:r>
            <a:r>
              <a:rPr lang="sr-Latn-BA" sz="2000" smtClean="0"/>
              <a:t>, očekivana depresijacija valute</a:t>
            </a:r>
          </a:p>
          <a:p>
            <a:pPr algn="just"/>
            <a:r>
              <a:rPr lang="sr-Latn-BA" sz="2000" smtClean="0"/>
              <a:t>TK &lt; PK </a:t>
            </a:r>
            <a:r>
              <a:rPr lang="sr-Latn-BA" sz="2000" b="1" i="1" smtClean="0"/>
              <a:t>terminski diskont</a:t>
            </a:r>
            <a:r>
              <a:rPr lang="sr-Latn-BA" sz="2000" smtClean="0"/>
              <a:t>, očekivana apresijacija valute</a:t>
            </a:r>
          </a:p>
          <a:p>
            <a:pPr algn="just"/>
            <a:r>
              <a:rPr lang="sr-Latn-BA" sz="2000" smtClean="0"/>
              <a:t>Investitor ima neutralnu poziciju ukoliko je razlika između kamatnih stopa na domaćem i inostranom tržištu jednaka terminskoj premiji ili </a:t>
            </a:r>
            <a:r>
              <a:rPr lang="sr-Latn-BA" sz="2100" smtClean="0">
                <a:solidFill>
                  <a:srgbClr val="3E3D2D"/>
                </a:solidFill>
              </a:rPr>
              <a:t>terminskom </a:t>
            </a:r>
            <a:r>
              <a:rPr lang="sr-Latn-BA" sz="2000" smtClean="0"/>
              <a:t>diskontu.</a:t>
            </a:r>
          </a:p>
          <a:p>
            <a:pPr algn="just"/>
            <a:r>
              <a:rPr lang="sr-Latn-BA" sz="2000" b="1" smtClean="0"/>
              <a:t>Devizno tržište je efikasno</a:t>
            </a:r>
            <a:r>
              <a:rPr lang="sr-Latn-BA" sz="2000" smtClean="0"/>
              <a:t> ukoliko se cene brzo usklađuju sa novim relevantnim informacijama i ukoliko terminski devizni kurs dobro predviđa budući promptni devizni kurs.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396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632848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BA" sz="2000" smtClean="0"/>
              <a:t>Primer: </a:t>
            </a:r>
          </a:p>
          <a:p>
            <a:pPr marL="525780" indent="-457200" algn="just">
              <a:buAutoNum type="arabicParenR"/>
            </a:pPr>
            <a:r>
              <a:rPr lang="sr-Latn-BA" sz="2000" smtClean="0"/>
              <a:t>Da li je ostvaren nepokriveni paritet kamatnih stopa ili ima prostora za kamatnu arbitražu ukoliko je očekivana stopa prinosa na državne obveznice na finansijskom tržištu Srbije 6%, a </a:t>
            </a:r>
            <a:r>
              <a:rPr lang="sr-Latn-BA" sz="2000">
                <a:solidFill>
                  <a:srgbClr val="3E3D2D"/>
                </a:solidFill>
              </a:rPr>
              <a:t>očekivana stopa prinosa na državne obveznice </a:t>
            </a:r>
            <a:r>
              <a:rPr lang="sr-Latn-BA" sz="2000" smtClean="0">
                <a:solidFill>
                  <a:srgbClr val="3E3D2D"/>
                </a:solidFill>
              </a:rPr>
              <a:t>n</a:t>
            </a:r>
            <a:r>
              <a:rPr lang="sr-Latn-BA" sz="2000" smtClean="0"/>
              <a:t>a finansijskom tržištu EU 4%, spot devizni kurs je 118,5 RSD, a očekivani devizni kurs u momentu dospeća investicije je 118,3 RSD, tj. očekuje se apresijacija dinara u odnosu na evro od 0,17%. </a:t>
            </a:r>
          </a:p>
          <a:p>
            <a:pPr marL="525780" lvl="0" indent="-457200" algn="just">
              <a:buClr>
                <a:srgbClr val="94C600"/>
              </a:buClr>
              <a:buFont typeface="Wingdings 2" pitchFamily="18" charset="2"/>
              <a:buAutoNum type="arabicParenR"/>
            </a:pPr>
            <a:r>
              <a:rPr lang="sr-Latn-BA" sz="2000">
                <a:solidFill>
                  <a:srgbClr val="3E3D2D"/>
                </a:solidFill>
              </a:rPr>
              <a:t>Da li je ostvaren nepokriveni </a:t>
            </a:r>
            <a:r>
              <a:rPr lang="sr-Latn-BA" sz="2000" smtClean="0">
                <a:solidFill>
                  <a:srgbClr val="3E3D2D"/>
                </a:solidFill>
              </a:rPr>
              <a:t>paritet </a:t>
            </a:r>
            <a:r>
              <a:rPr lang="sr-Latn-BA" sz="2000">
                <a:solidFill>
                  <a:srgbClr val="3E3D2D"/>
                </a:solidFill>
              </a:rPr>
              <a:t>kamatnih stopa ili ima prostora za kamatnu arbitražu ukoliko je očekivana stopa prinosa na državne obveznice na finansijskom tržištu Srbije </a:t>
            </a:r>
            <a:r>
              <a:rPr lang="sr-Latn-BA" sz="2000" smtClean="0">
                <a:solidFill>
                  <a:srgbClr val="3E3D2D"/>
                </a:solidFill>
              </a:rPr>
              <a:t>5,2%, </a:t>
            </a:r>
            <a:r>
              <a:rPr lang="sr-Latn-BA" sz="2000">
                <a:solidFill>
                  <a:srgbClr val="3E3D2D"/>
                </a:solidFill>
              </a:rPr>
              <a:t>a očekivana stopa prinosa na državne obveznice na finansijskom tržištu EU </a:t>
            </a:r>
            <a:r>
              <a:rPr lang="sr-Latn-BA" sz="2000" smtClean="0">
                <a:solidFill>
                  <a:srgbClr val="3E3D2D"/>
                </a:solidFill>
              </a:rPr>
              <a:t>3,93%, </a:t>
            </a:r>
            <a:r>
              <a:rPr lang="sr-Latn-BA" sz="2000">
                <a:solidFill>
                  <a:srgbClr val="3E3D2D"/>
                </a:solidFill>
              </a:rPr>
              <a:t>spot devizni kurs je 118,5 RSD, a očekivani devizni kurs u momentu dospeća investicije je </a:t>
            </a:r>
            <a:r>
              <a:rPr lang="sr-Latn-BA" sz="2000" smtClean="0">
                <a:solidFill>
                  <a:srgbClr val="3E3D2D"/>
                </a:solidFill>
              </a:rPr>
              <a:t>120 </a:t>
            </a:r>
            <a:r>
              <a:rPr lang="sr-Latn-BA" sz="2000">
                <a:solidFill>
                  <a:srgbClr val="3E3D2D"/>
                </a:solidFill>
              </a:rPr>
              <a:t>RSD, tj. očekuje se </a:t>
            </a:r>
            <a:r>
              <a:rPr lang="sr-Latn-BA" sz="2000" smtClean="0">
                <a:solidFill>
                  <a:srgbClr val="3E3D2D"/>
                </a:solidFill>
              </a:rPr>
              <a:t>depresijacija </a:t>
            </a:r>
            <a:r>
              <a:rPr lang="sr-Latn-BA" sz="2000">
                <a:solidFill>
                  <a:srgbClr val="3E3D2D"/>
                </a:solidFill>
              </a:rPr>
              <a:t>dinara u odnosu na evro od </a:t>
            </a:r>
            <a:r>
              <a:rPr lang="sr-Latn-BA" sz="2000" smtClean="0">
                <a:solidFill>
                  <a:srgbClr val="3E3D2D"/>
                </a:solidFill>
              </a:rPr>
              <a:t>1,27%. </a:t>
            </a:r>
            <a:endParaRPr lang="sr-Latn-BA" sz="2000">
              <a:solidFill>
                <a:srgbClr val="3E3D2D"/>
              </a:solidFill>
            </a:endParaRPr>
          </a:p>
          <a:p>
            <a:pPr marL="525780" indent="-457200" algn="just">
              <a:buAutoNum type="arabicParenR"/>
            </a:pPr>
            <a:endParaRPr lang="sr-Latn-BA" sz="2000" smtClean="0"/>
          </a:p>
        </p:txBody>
      </p:sp>
    </p:spTree>
    <p:extLst>
      <p:ext uri="{BB962C8B-B14F-4D97-AF65-F5344CB8AC3E}">
        <p14:creationId xmlns:p14="http://schemas.microsoft.com/office/powerpoint/2010/main" val="14992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7632848" cy="5040560"/>
          </a:xfrm>
        </p:spPr>
        <p:txBody>
          <a:bodyPr/>
          <a:lstStyle/>
          <a:p>
            <a:pPr marL="68580" lvl="0" indent="0" algn="just">
              <a:buClr>
                <a:srgbClr val="94C600"/>
              </a:buClr>
              <a:buNone/>
            </a:pPr>
            <a:r>
              <a:rPr lang="sr-Latn-BA" sz="2000" smtClean="0">
                <a:solidFill>
                  <a:srgbClr val="3E3D2D"/>
                </a:solidFill>
              </a:rPr>
              <a:t>Primer:</a:t>
            </a:r>
          </a:p>
          <a:p>
            <a:pPr marL="68580" lvl="0" indent="0" algn="just">
              <a:buClr>
                <a:srgbClr val="94C600"/>
              </a:buClr>
              <a:buNone/>
            </a:pPr>
            <a:r>
              <a:rPr lang="sr-Latn-BA" sz="2000" smtClean="0">
                <a:solidFill>
                  <a:srgbClr val="3E3D2D"/>
                </a:solidFill>
              </a:rPr>
              <a:t>Da </a:t>
            </a:r>
            <a:r>
              <a:rPr lang="sr-Latn-BA" sz="2000">
                <a:solidFill>
                  <a:srgbClr val="3E3D2D"/>
                </a:solidFill>
              </a:rPr>
              <a:t>li je ostvaren </a:t>
            </a:r>
            <a:r>
              <a:rPr lang="sr-Latn-BA" sz="2000" smtClean="0">
                <a:solidFill>
                  <a:srgbClr val="3E3D2D"/>
                </a:solidFill>
              </a:rPr>
              <a:t>pokriveni </a:t>
            </a:r>
            <a:r>
              <a:rPr lang="sr-Latn-BA" sz="2000">
                <a:solidFill>
                  <a:srgbClr val="3E3D2D"/>
                </a:solidFill>
              </a:rPr>
              <a:t>paritet kamatnih stopa ili ima prostora za kamatnu arbitražu ukoliko je očekivana stopa prinosa na državne obveznice na finansijskom tržištu Srbije </a:t>
            </a:r>
            <a:r>
              <a:rPr lang="sr-Latn-BA" sz="2000" smtClean="0">
                <a:solidFill>
                  <a:srgbClr val="3E3D2D"/>
                </a:solidFill>
              </a:rPr>
              <a:t>4,77%, </a:t>
            </a:r>
            <a:r>
              <a:rPr lang="sr-Latn-BA" sz="2000">
                <a:solidFill>
                  <a:srgbClr val="3E3D2D"/>
                </a:solidFill>
              </a:rPr>
              <a:t>a očekivana stopa prinosa na državne obveznice na finansijskom tržištu EU 3,93%, spot devizni kurs je 118,5 RSD, </a:t>
            </a:r>
            <a:r>
              <a:rPr lang="sr-Latn-BA" sz="2000" smtClean="0">
                <a:solidFill>
                  <a:srgbClr val="3E3D2D"/>
                </a:solidFill>
              </a:rPr>
              <a:t>a forvard </a:t>
            </a:r>
            <a:r>
              <a:rPr lang="sr-Latn-BA" sz="2000">
                <a:solidFill>
                  <a:srgbClr val="3E3D2D"/>
                </a:solidFill>
              </a:rPr>
              <a:t>devizni </a:t>
            </a:r>
            <a:r>
              <a:rPr lang="sr-Latn-BA" sz="2000" smtClean="0">
                <a:solidFill>
                  <a:srgbClr val="3E3D2D"/>
                </a:solidFill>
              </a:rPr>
              <a:t>kurs iznosi 119,5 RSD. Forvard premija je 0,84%. </a:t>
            </a:r>
            <a:endParaRPr lang="sr-Latn-BA" sz="2000">
              <a:solidFill>
                <a:srgbClr val="3E3D2D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920880" cy="432048"/>
          </a:xfrm>
        </p:spPr>
        <p:txBody>
          <a:bodyPr>
            <a:noAutofit/>
          </a:bodyPr>
          <a:lstStyle/>
          <a:p>
            <a:pPr algn="ctr"/>
            <a:r>
              <a:rPr lang="sr-Latn-BA" sz="2500" b="1" smtClean="0"/>
              <a:t>Intervencije Centralne banke na deviznom tržištu</a:t>
            </a:r>
            <a:endParaRPr lang="en-US" sz="25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848872" cy="4464496"/>
          </a:xfrm>
        </p:spPr>
        <p:txBody>
          <a:bodyPr>
            <a:noAutofit/>
          </a:bodyPr>
          <a:lstStyle/>
          <a:p>
            <a:pPr algn="just"/>
            <a:r>
              <a:rPr lang="sr-Latn-BA" sz="1900" smtClean="0"/>
              <a:t>Obim i frekvencija intervencija CB na deviznom tržištu zavisi od režima deviznog kursa (fiksni/fluktuirajući) i stabilnosti ponude i potražnje na deviznom tržištu. </a:t>
            </a:r>
          </a:p>
          <a:p>
            <a:pPr algn="just"/>
            <a:r>
              <a:rPr lang="sr-Latn-BA" sz="1900" b="1" i="1" smtClean="0"/>
              <a:t>U režimu fiksnog deviznog kursa</a:t>
            </a:r>
            <a:r>
              <a:rPr lang="sr-Latn-BA" sz="1900" smtClean="0"/>
              <a:t>, CB ima obavezu da konstantno neutrališe višak tražnje ili ponude inostrane valute na deviznom tržištu kroz smanjivanje ili povećavanje deviznih rezervi, kako bi održala nepromenjeni paritet deviznog kursa. </a:t>
            </a:r>
          </a:p>
          <a:p>
            <a:pPr algn="just"/>
            <a:r>
              <a:rPr lang="sr-Latn-BA" sz="1900" smtClean="0"/>
              <a:t>Intervencije Centralne banke su ograničene obimom raspoloživih deviznih rezervi.</a:t>
            </a:r>
          </a:p>
          <a:p>
            <a:pPr algn="just"/>
            <a:r>
              <a:rPr lang="sr-Latn-BA" sz="1900" smtClean="0"/>
              <a:t>Centralna banka treba da neutrališe privremene neravnoteže na deviznom tržištu i sezonske oscilacije deviznih priliva i odliva. </a:t>
            </a:r>
          </a:p>
        </p:txBody>
      </p:sp>
    </p:spTree>
    <p:extLst>
      <p:ext uri="{BB962C8B-B14F-4D97-AF65-F5344CB8AC3E}">
        <p14:creationId xmlns:p14="http://schemas.microsoft.com/office/powerpoint/2010/main" val="2526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236</TotalTime>
  <Words>1710</Words>
  <Application>Microsoft Office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Kamatna arbitraža i intervencije CB na deviznom tržištu</vt:lpstr>
      <vt:lpstr>Kamatna arbitraža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Intervencije Centralne banke na deviznom tržištu</vt:lpstr>
      <vt:lpstr>PowerPoint Presentation</vt:lpstr>
      <vt:lpstr>Usled rasta uvoza iz EU, dolazi do ↑D1€, CB ima 2 opcije: 1) da dozvoli rast DK – depresijaciju na nivo E1 i da se uspostavi nova ravnoteža u tački C ili 2) da izvrši intervenciju prodaje deviznih rezervi  i ↑S1€ u iznosu viška tražnje i održi DK na nepromenjenom nivou E0, a nova ravnoteža se uspostavlja u tački B. </vt:lpstr>
      <vt:lpstr>PowerPoint Presentation</vt:lpstr>
      <vt:lpstr>PowerPoint Presentation</vt:lpstr>
      <vt:lpstr>PowerPoint Presentation</vt:lpstr>
      <vt:lpstr>PowerPoint Presentation</vt:lpstr>
      <vt:lpstr>Stanje deviznih rezervi i kretanja na međubankarskom deviznom tržištu u februaru prema sajtu NBS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Vežbe 2</dc:title>
  <dc:creator>Dajana Vindžanović</dc:creator>
  <cp:lastModifiedBy>Dajana Vindžanović</cp:lastModifiedBy>
  <cp:revision>25</cp:revision>
  <dcterms:created xsi:type="dcterms:W3CDTF">2019-03-12T11:32:12Z</dcterms:created>
  <dcterms:modified xsi:type="dcterms:W3CDTF">2019-03-13T12:22:22Z</dcterms:modified>
</cp:coreProperties>
</file>