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FFD74-75FF-484D-8B1F-4C24F26A0B50}" type="datetimeFigureOut">
              <a:rPr lang="en-US" smtClean="0"/>
              <a:pPr/>
              <a:t>3/31/2019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64471B-E821-4BC1-873A-4DE071DEEEB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FFD74-75FF-484D-8B1F-4C24F26A0B50}" type="datetimeFigureOut">
              <a:rPr lang="en-US" smtClean="0"/>
              <a:pPr/>
              <a:t>3/31/2019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64471B-E821-4BC1-873A-4DE071DEEEB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FFD74-75FF-484D-8B1F-4C24F26A0B50}" type="datetimeFigureOut">
              <a:rPr lang="en-US" smtClean="0"/>
              <a:pPr/>
              <a:t>3/31/2019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64471B-E821-4BC1-873A-4DE071DEEEB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FFD74-75FF-484D-8B1F-4C24F26A0B50}" type="datetimeFigureOut">
              <a:rPr lang="en-US" smtClean="0"/>
              <a:pPr/>
              <a:t>3/31/2019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64471B-E821-4BC1-873A-4DE071DEEEB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FFD74-75FF-484D-8B1F-4C24F26A0B50}" type="datetimeFigureOut">
              <a:rPr lang="en-US" smtClean="0"/>
              <a:pPr/>
              <a:t>3/31/2019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64471B-E821-4BC1-873A-4DE071DEEEB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FFD74-75FF-484D-8B1F-4C24F26A0B50}" type="datetimeFigureOut">
              <a:rPr lang="en-US" smtClean="0"/>
              <a:pPr/>
              <a:t>3/31/2019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64471B-E821-4BC1-873A-4DE071DEEEB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FFD74-75FF-484D-8B1F-4C24F26A0B50}" type="datetimeFigureOut">
              <a:rPr lang="en-US" smtClean="0"/>
              <a:pPr/>
              <a:t>3/31/2019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64471B-E821-4BC1-873A-4DE071DEEEB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FFD74-75FF-484D-8B1F-4C24F26A0B50}" type="datetimeFigureOut">
              <a:rPr lang="en-US" smtClean="0"/>
              <a:pPr/>
              <a:t>3/31/2019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64471B-E821-4BC1-873A-4DE071DEEEB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FFD74-75FF-484D-8B1F-4C24F26A0B50}" type="datetimeFigureOut">
              <a:rPr lang="en-US" smtClean="0"/>
              <a:pPr/>
              <a:t>3/31/2019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64471B-E821-4BC1-873A-4DE071DEEEB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FFD74-75FF-484D-8B1F-4C24F26A0B50}" type="datetimeFigureOut">
              <a:rPr lang="en-US" smtClean="0"/>
              <a:pPr/>
              <a:t>3/31/2019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64471B-E821-4BC1-873A-4DE071DEEEB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FFD74-75FF-484D-8B1F-4C24F26A0B50}" type="datetimeFigureOut">
              <a:rPr lang="en-US" smtClean="0"/>
              <a:pPr/>
              <a:t>3/31/2019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64471B-E821-4BC1-873A-4DE071DEEEB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FFD74-75FF-484D-8B1F-4C24F26A0B50}" type="datetimeFigureOut">
              <a:rPr lang="en-US" smtClean="0"/>
              <a:pPr/>
              <a:t>3/31/2019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64471B-E821-4BC1-873A-4DE071DEEEB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Cyrl-CS" dirty="0" smtClean="0"/>
              <a:t>ФОРВАРДИ И ФЈУЧЕРСИ</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dirty="0" smtClean="0"/>
              <a:t>ФИНАНСИЈСКИ ФЈУЧЕРСИ</a:t>
            </a:r>
            <a:endParaRPr lang="en-US" dirty="0"/>
          </a:p>
        </p:txBody>
      </p:sp>
      <p:sp>
        <p:nvSpPr>
          <p:cNvPr id="3" name="Content Placeholder 2"/>
          <p:cNvSpPr>
            <a:spLocks noGrp="1"/>
          </p:cNvSpPr>
          <p:nvPr>
            <p:ph idx="1"/>
          </p:nvPr>
        </p:nvSpPr>
        <p:spPr>
          <a:xfrm>
            <a:off x="214282" y="1600200"/>
            <a:ext cx="8715436" cy="5114948"/>
          </a:xfrm>
        </p:spPr>
        <p:txBody>
          <a:bodyPr>
            <a:normAutofit fontScale="77500" lnSpcReduction="20000"/>
          </a:bodyPr>
          <a:lstStyle/>
          <a:p>
            <a:r>
              <a:rPr lang="sr-Cyrl-CS" dirty="0" smtClean="0"/>
              <a:t>Фјучерс уговори- терминске трансакције (као и форварди).</a:t>
            </a:r>
          </a:p>
          <a:p>
            <a:r>
              <a:rPr lang="sr-Cyrl-CS" dirty="0" smtClean="0"/>
              <a:t>“</a:t>
            </a:r>
            <a:r>
              <a:rPr lang="sr-Cyrl-CS" b="1" dirty="0" smtClean="0"/>
              <a:t>Куповина фјучерса</a:t>
            </a:r>
            <a:r>
              <a:rPr lang="sr-Cyrl-CS" dirty="0" smtClean="0"/>
              <a:t>” – заузимање дуге позиције.</a:t>
            </a:r>
          </a:p>
          <a:p>
            <a:r>
              <a:rPr lang="sr-Cyrl-CS" dirty="0" smtClean="0"/>
              <a:t>“</a:t>
            </a:r>
            <a:r>
              <a:rPr lang="sr-Cyrl-CS" b="1" dirty="0" smtClean="0"/>
              <a:t>Продаја фјучерса</a:t>
            </a:r>
            <a:r>
              <a:rPr lang="sr-Cyrl-CS" dirty="0" smtClean="0"/>
              <a:t>” – заузимање кратке позиције</a:t>
            </a:r>
            <a:r>
              <a:rPr lang="sr-Cyrl-CS" dirty="0" smtClean="0"/>
              <a:t>.</a:t>
            </a:r>
          </a:p>
          <a:p>
            <a:r>
              <a:rPr lang="sr-Cyrl-CS" b="1" dirty="0" smtClean="0"/>
              <a:t>Цена фјучерса- </a:t>
            </a:r>
            <a:r>
              <a:rPr lang="sr-Cyrl-CS" dirty="0" smtClean="0"/>
              <a:t>цена по којој је уговорена купопродаја основне активе.</a:t>
            </a:r>
            <a:endParaRPr lang="sr-Cyrl-CS" dirty="0" smtClean="0"/>
          </a:p>
          <a:p>
            <a:r>
              <a:rPr lang="sr-Cyrl-CS" dirty="0"/>
              <a:t>Дуга позиција остварује добит уколико је тржишна цена основне активе на датум испоруке виша од </a:t>
            </a:r>
            <a:r>
              <a:rPr lang="sr-Cyrl-CS" dirty="0" smtClean="0"/>
              <a:t>цене фјучерса.</a:t>
            </a:r>
            <a:endParaRPr lang="sr-Cyrl-CS" dirty="0" smtClean="0"/>
          </a:p>
          <a:p>
            <a:r>
              <a:rPr lang="sr-Cyrl-CS" dirty="0" smtClean="0"/>
              <a:t>Кратка позиција </a:t>
            </a:r>
            <a:r>
              <a:rPr lang="sr-Cyrl-CS" dirty="0"/>
              <a:t>остварује добит уколико тржишна цена активе падне испод </a:t>
            </a:r>
            <a:r>
              <a:rPr lang="sr-Cyrl-CS" dirty="0" smtClean="0"/>
              <a:t>цене фјучерса.</a:t>
            </a:r>
            <a:endParaRPr lang="sr-Cyrl-CS" dirty="0" smtClean="0"/>
          </a:p>
          <a:p>
            <a:r>
              <a:rPr lang="sr-Cyrl-CS" dirty="0"/>
              <a:t>Код финансијских фјучерса нема стварне испоруке основне финансијске активе (за разлику од робних фјучерс уговора), већ се уговори измирују готовоном тако што уговорна страна која губи плаћа страни добитнику разлику између спот цене и унапред утврђене цене по фјучерс уговору.</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dirty="0" smtClean="0"/>
              <a:t>КАРАКТЕРИСТИКЕ ФЈУЧЕРСА</a:t>
            </a:r>
            <a:endParaRPr lang="en-US" dirty="0"/>
          </a:p>
        </p:txBody>
      </p:sp>
      <p:sp>
        <p:nvSpPr>
          <p:cNvPr id="3" name="Content Placeholder 2"/>
          <p:cNvSpPr>
            <a:spLocks noGrp="1"/>
          </p:cNvSpPr>
          <p:nvPr>
            <p:ph idx="1"/>
          </p:nvPr>
        </p:nvSpPr>
        <p:spPr>
          <a:xfrm>
            <a:off x="457200" y="1600200"/>
            <a:ext cx="8229600" cy="5043510"/>
          </a:xfrm>
        </p:spPr>
        <p:txBody>
          <a:bodyPr>
            <a:normAutofit fontScale="70000" lnSpcReduction="20000"/>
          </a:bodyPr>
          <a:lstStyle/>
          <a:p>
            <a:r>
              <a:rPr lang="sr-Cyrl-CS" dirty="0"/>
              <a:t>Финансијски </a:t>
            </a:r>
            <a:r>
              <a:rPr lang="sr-Cyrl-CS" dirty="0" smtClean="0"/>
              <a:t>фјучерси формализују </a:t>
            </a:r>
            <a:r>
              <a:rPr lang="sr-Cyrl-CS" dirty="0"/>
              <a:t>и стандардизују </a:t>
            </a:r>
            <a:r>
              <a:rPr lang="sr-Cyrl-CS" dirty="0" smtClean="0"/>
              <a:t>уговарање- количина и квалитет </a:t>
            </a:r>
            <a:r>
              <a:rPr lang="sr-Cyrl-CS" dirty="0"/>
              <a:t>финансијске активе за </a:t>
            </a:r>
            <a:r>
              <a:rPr lang="sr-Cyrl-CS" dirty="0" smtClean="0"/>
              <a:t>испоруку. У пулу никад није само једна ХоВ (корнер).</a:t>
            </a:r>
          </a:p>
          <a:p>
            <a:r>
              <a:rPr lang="sr-Cyrl-CS" dirty="0" smtClean="0"/>
              <a:t>Стандардизација доприноси </a:t>
            </a:r>
            <a:r>
              <a:rPr lang="sr-Cyrl-CS" dirty="0"/>
              <a:t>већој ликвидности тржишта финансијских </a:t>
            </a:r>
            <a:r>
              <a:rPr lang="sr-Cyrl-CS" dirty="0" smtClean="0"/>
              <a:t>фјучерса иако смањује флексибилност уговарања.</a:t>
            </a:r>
          </a:p>
          <a:p>
            <a:r>
              <a:rPr lang="sr-Cyrl-CS" dirty="0" smtClean="0"/>
              <a:t>На </a:t>
            </a:r>
            <a:r>
              <a:rPr lang="sr-Cyrl-CS" dirty="0"/>
              <a:t>централизованом тржишту фјучерса купци и продавци тргују преко посредника (брокера), што значи да не морају лично да траже другу уговорну </a:t>
            </a:r>
            <a:r>
              <a:rPr lang="sr-Cyrl-CS" dirty="0" smtClean="0"/>
              <a:t>страну.</a:t>
            </a:r>
          </a:p>
          <a:p>
            <a:r>
              <a:rPr lang="sr-Cyrl-CS" dirty="0" smtClean="0"/>
              <a:t>Берза </a:t>
            </a:r>
            <a:r>
              <a:rPr lang="sr-Cyrl-CS" dirty="0"/>
              <a:t>гарантује да ће свака уговорна страна извршити своје уговорне обавезе, нису неопходне скупе провере финансијске способности потенцијалних уговорних партнера</a:t>
            </a:r>
            <a:r>
              <a:rPr lang="sr-Cyrl-CS" dirty="0" smtClean="0"/>
              <a:t>.</a:t>
            </a:r>
          </a:p>
          <a:p>
            <a:r>
              <a:rPr lang="sr-Cyrl-CS" dirty="0" smtClean="0"/>
              <a:t>Уговорне стране се договарају само око цене фјучерса.</a:t>
            </a:r>
          </a:p>
          <a:p>
            <a:r>
              <a:rPr lang="sr-Cyrl-CS" dirty="0" smtClean="0"/>
              <a:t>Цена фјучерса показује особину конвергентности (на дан испоруке, цена фјучерса и спот цена ХоВ су једнаке. Због арбитраже).</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lstStyle/>
          <a:p>
            <a:endParaRPr lang="sr-Cyrl-CS" dirty="0" smtClean="0"/>
          </a:p>
          <a:p>
            <a:endParaRPr lang="sr-Cyrl-CS" dirty="0"/>
          </a:p>
          <a:p>
            <a:r>
              <a:rPr lang="sr-Cyrl-CS" dirty="0" smtClean="0"/>
              <a:t>Профит </a:t>
            </a:r>
            <a:r>
              <a:rPr lang="sr-Cyrl-CS" dirty="0"/>
              <a:t>дуге позиције = спот цена активе у тренутку доспећа - почетна цена фјучерса</a:t>
            </a:r>
            <a:endParaRPr lang="en-US" dirty="0"/>
          </a:p>
          <a:p>
            <a:pPr>
              <a:buNone/>
            </a:pPr>
            <a:endParaRPr lang="sr-Cyrl-CS" dirty="0" smtClean="0"/>
          </a:p>
          <a:p>
            <a:pPr>
              <a:buNone/>
            </a:pPr>
            <a:endParaRPr lang="en-US" dirty="0"/>
          </a:p>
          <a:p>
            <a:r>
              <a:rPr lang="sr-Cyrl-CS" dirty="0"/>
              <a:t>Профит кратке позиције = почетна цена фјучерса - спот цена активе у тренутку доспећа</a:t>
            </a:r>
            <a:endParaRPr lang="en-US"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dirty="0" smtClean="0"/>
              <a:t>Каматни фјучерс-дуга позиција</a:t>
            </a:r>
            <a:endParaRPr lang="en-US" dirty="0"/>
          </a:p>
        </p:txBody>
      </p:sp>
      <p:sp>
        <p:nvSpPr>
          <p:cNvPr id="3" name="Content Placeholder 2"/>
          <p:cNvSpPr>
            <a:spLocks noGrp="1"/>
          </p:cNvSpPr>
          <p:nvPr>
            <p:ph idx="1"/>
          </p:nvPr>
        </p:nvSpPr>
        <p:spPr>
          <a:xfrm>
            <a:off x="457200" y="1600201"/>
            <a:ext cx="8229600" cy="900106"/>
          </a:xfrm>
        </p:spPr>
        <p:txBody>
          <a:bodyPr/>
          <a:lstStyle/>
          <a:p>
            <a:r>
              <a:rPr lang="sr-Cyrl-CS" dirty="0" smtClean="0"/>
              <a:t>Ф0 цена фјучерса</a:t>
            </a:r>
            <a:endParaRPr lang="en-US" dirty="0"/>
          </a:p>
        </p:txBody>
      </p:sp>
      <p:sp>
        <p:nvSpPr>
          <p:cNvPr id="2063"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2049" name="Group 1"/>
          <p:cNvGrpSpPr>
            <a:grpSpLocks noChangeAspect="1"/>
          </p:cNvGrpSpPr>
          <p:nvPr/>
        </p:nvGrpSpPr>
        <p:grpSpPr bwMode="auto">
          <a:xfrm>
            <a:off x="1214414" y="2143116"/>
            <a:ext cx="6169839" cy="4424758"/>
            <a:chOff x="3348" y="3442"/>
            <a:chExt cx="4683" cy="3359"/>
          </a:xfrm>
        </p:grpSpPr>
        <p:sp>
          <p:nvSpPr>
            <p:cNvPr id="2062" name="AutoShape 14"/>
            <p:cNvSpPr>
              <a:spLocks noChangeAspect="1" noChangeArrowheads="1" noTextEdit="1"/>
            </p:cNvSpPr>
            <p:nvPr/>
          </p:nvSpPr>
          <p:spPr bwMode="auto">
            <a:xfrm>
              <a:off x="3348" y="3442"/>
              <a:ext cx="4683" cy="3359"/>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2050" name="Group 2"/>
            <p:cNvGrpSpPr>
              <a:grpSpLocks/>
            </p:cNvGrpSpPr>
            <p:nvPr/>
          </p:nvGrpSpPr>
          <p:grpSpPr bwMode="auto">
            <a:xfrm>
              <a:off x="3492" y="3622"/>
              <a:ext cx="4411" cy="3053"/>
              <a:chOff x="3492" y="3622"/>
              <a:chExt cx="4411" cy="3053"/>
            </a:xfrm>
          </p:grpSpPr>
          <p:sp>
            <p:nvSpPr>
              <p:cNvPr id="2061" name="AutoShape 13"/>
              <p:cNvSpPr>
                <a:spLocks noChangeShapeType="1"/>
              </p:cNvSpPr>
              <p:nvPr/>
            </p:nvSpPr>
            <p:spPr bwMode="auto">
              <a:xfrm flipH="1">
                <a:off x="3912" y="5653"/>
                <a:ext cx="3925" cy="1"/>
              </a:xfrm>
              <a:prstGeom prst="straightConnector1">
                <a:avLst/>
              </a:prstGeom>
              <a:noFill/>
              <a:ln w="9525">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en-US"/>
              </a:p>
            </p:txBody>
          </p:sp>
          <p:sp>
            <p:nvSpPr>
              <p:cNvPr id="2060" name="AutoShape 12"/>
              <p:cNvSpPr>
                <a:spLocks noChangeShapeType="1"/>
              </p:cNvSpPr>
              <p:nvPr/>
            </p:nvSpPr>
            <p:spPr bwMode="auto">
              <a:xfrm flipH="1">
                <a:off x="5736" y="4028"/>
                <a:ext cx="6" cy="2647"/>
              </a:xfrm>
              <a:prstGeom prst="straightConnector1">
                <a:avLst/>
              </a:prstGeom>
              <a:noFill/>
              <a:ln w="9525">
                <a:solidFill>
                  <a:srgbClr val="000000"/>
                </a:solidFill>
                <a:prstDash val="lg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9" name="AutoShape 11"/>
              <p:cNvSpPr>
                <a:spLocks noChangeShapeType="1"/>
              </p:cNvSpPr>
              <p:nvPr/>
            </p:nvSpPr>
            <p:spPr bwMode="auto">
              <a:xfrm flipV="1">
                <a:off x="4559" y="4644"/>
                <a:ext cx="2550" cy="1863"/>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7" name="Text Box 9"/>
              <p:cNvSpPr txBox="1">
                <a:spLocks noChangeArrowheads="1"/>
              </p:cNvSpPr>
              <p:nvPr/>
            </p:nvSpPr>
            <p:spPr bwMode="auto">
              <a:xfrm>
                <a:off x="4273" y="3966"/>
                <a:ext cx="1361" cy="58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r-Cyrl-C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Раст каматне стопе</a:t>
                </a:r>
                <a:endParaRPr kumimoji="0" lang="sr-Cyrl-CS" sz="2400" b="0" i="0" u="none" strike="noStrike" cap="none" normalizeH="0" baseline="0" dirty="0" smtClean="0">
                  <a:ln>
                    <a:noFill/>
                  </a:ln>
                  <a:solidFill>
                    <a:schemeClr val="tx1"/>
                  </a:solidFill>
                  <a:effectLst/>
                  <a:latin typeface="Arial" pitchFamily="34" charset="0"/>
                </a:endParaRPr>
              </a:p>
            </p:txBody>
          </p:sp>
          <p:sp>
            <p:nvSpPr>
              <p:cNvPr id="2056" name="Text Box 8"/>
              <p:cNvSpPr txBox="1">
                <a:spLocks noChangeArrowheads="1"/>
              </p:cNvSpPr>
              <p:nvPr/>
            </p:nvSpPr>
            <p:spPr bwMode="auto">
              <a:xfrm>
                <a:off x="5945" y="3966"/>
                <a:ext cx="1362" cy="58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r-Cyrl-C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Пад каматне стопе</a:t>
                </a:r>
                <a:endParaRPr kumimoji="0" lang="sr-Cyrl-CS" sz="2400" b="0" i="0" u="none" strike="noStrike" cap="none" normalizeH="0" baseline="0" dirty="0" smtClean="0">
                  <a:ln>
                    <a:noFill/>
                  </a:ln>
                  <a:solidFill>
                    <a:schemeClr val="tx1"/>
                  </a:solidFill>
                  <a:effectLst/>
                  <a:latin typeface="Arial" pitchFamily="34" charset="0"/>
                </a:endParaRPr>
              </a:p>
            </p:txBody>
          </p:sp>
          <p:sp>
            <p:nvSpPr>
              <p:cNvPr id="2055" name="Text Box 7"/>
              <p:cNvSpPr txBox="1">
                <a:spLocks noChangeArrowheads="1"/>
              </p:cNvSpPr>
              <p:nvPr/>
            </p:nvSpPr>
            <p:spPr bwMode="auto">
              <a:xfrm>
                <a:off x="3492" y="3622"/>
                <a:ext cx="863" cy="34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r-Cyrl-CS"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Добитак</a:t>
                </a:r>
                <a:endParaRPr kumimoji="0" lang="sr-Cyrl-CS" sz="1600" b="0" i="0" u="none" strike="noStrike" cap="none" normalizeH="0" baseline="0" dirty="0" smtClean="0">
                  <a:ln>
                    <a:noFill/>
                  </a:ln>
                  <a:solidFill>
                    <a:schemeClr val="tx1"/>
                  </a:solidFill>
                  <a:effectLst/>
                  <a:latin typeface="Arial" pitchFamily="34" charset="0"/>
                </a:endParaRPr>
              </a:p>
            </p:txBody>
          </p:sp>
          <p:sp>
            <p:nvSpPr>
              <p:cNvPr id="2054" name="Text Box 6"/>
              <p:cNvSpPr txBox="1">
                <a:spLocks noChangeArrowheads="1"/>
              </p:cNvSpPr>
              <p:nvPr/>
            </p:nvSpPr>
            <p:spPr bwMode="auto">
              <a:xfrm>
                <a:off x="3581" y="6331"/>
                <a:ext cx="865" cy="34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r-Cyrl-C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Губитак</a:t>
                </a:r>
                <a:endParaRPr kumimoji="0" lang="sr-Cyrl-CS" b="0" i="0" u="none" strike="noStrike" cap="none" normalizeH="0" baseline="0" dirty="0" smtClean="0">
                  <a:ln>
                    <a:noFill/>
                  </a:ln>
                  <a:solidFill>
                    <a:schemeClr val="tx1"/>
                  </a:solidFill>
                  <a:effectLst/>
                  <a:latin typeface="Arial" pitchFamily="34" charset="0"/>
                </a:endParaRPr>
              </a:p>
            </p:txBody>
          </p:sp>
          <p:sp>
            <p:nvSpPr>
              <p:cNvPr id="2053" name="Text Box 5"/>
              <p:cNvSpPr txBox="1">
                <a:spLocks noChangeArrowheads="1"/>
              </p:cNvSpPr>
              <p:nvPr/>
            </p:nvSpPr>
            <p:spPr bwMode="auto">
              <a:xfrm>
                <a:off x="3912" y="5269"/>
                <a:ext cx="361" cy="29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Cyrl-C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0</a:t>
                </a:r>
                <a:endParaRPr kumimoji="0" lang="sr-Cyrl-CS" b="0" i="0" u="none" strike="noStrike" cap="none" normalizeH="0" baseline="0" dirty="0" smtClean="0">
                  <a:ln>
                    <a:noFill/>
                  </a:ln>
                  <a:solidFill>
                    <a:schemeClr val="tx1"/>
                  </a:solidFill>
                  <a:effectLst/>
                  <a:latin typeface="Arial" pitchFamily="34" charset="0"/>
                </a:endParaRPr>
              </a:p>
            </p:txBody>
          </p:sp>
          <p:sp>
            <p:nvSpPr>
              <p:cNvPr id="2052" name="Text Box 4"/>
              <p:cNvSpPr txBox="1">
                <a:spLocks noChangeArrowheads="1"/>
              </p:cNvSpPr>
              <p:nvPr/>
            </p:nvSpPr>
            <p:spPr bwMode="auto">
              <a:xfrm>
                <a:off x="5293" y="5213"/>
                <a:ext cx="395" cy="29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Cyrl-C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Ф</a:t>
                </a:r>
                <a:r>
                  <a:rPr kumimoji="0" lang="sr-Cyrl-CS" sz="20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0</a:t>
                </a:r>
                <a:endParaRPr kumimoji="0" lang="sr-Cyrl-CS" sz="2000" b="0" i="0" u="none" strike="noStrike" cap="none" normalizeH="0" baseline="0" dirty="0" smtClean="0">
                  <a:ln>
                    <a:noFill/>
                  </a:ln>
                  <a:solidFill>
                    <a:schemeClr val="tx1"/>
                  </a:solidFill>
                  <a:effectLst/>
                  <a:latin typeface="Arial" pitchFamily="34" charset="0"/>
                </a:endParaRPr>
              </a:p>
            </p:txBody>
          </p:sp>
          <p:sp>
            <p:nvSpPr>
              <p:cNvPr id="2051" name="Text Box 3"/>
              <p:cNvSpPr txBox="1">
                <a:spLocks noChangeArrowheads="1"/>
              </p:cNvSpPr>
              <p:nvPr/>
            </p:nvSpPr>
            <p:spPr bwMode="auto">
              <a:xfrm>
                <a:off x="7509" y="5212"/>
                <a:ext cx="394" cy="3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Cyrl-CS" sz="1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П</a:t>
                </a:r>
                <a:r>
                  <a:rPr kumimoji="0" lang="sr-Cyrl-CS" sz="1000" b="0" i="0" u="none" strike="noStrike" cap="none" normalizeH="0" baseline="-30000" smtClean="0">
                    <a:ln>
                      <a:noFill/>
                    </a:ln>
                    <a:solidFill>
                      <a:schemeClr val="tx1"/>
                    </a:solidFill>
                    <a:effectLst/>
                    <a:latin typeface="Times New Roman" pitchFamily="18" charset="0"/>
                    <a:ea typeface="Calibri" pitchFamily="34" charset="0"/>
                    <a:cs typeface="Times New Roman" pitchFamily="18" charset="0"/>
                  </a:rPr>
                  <a:t>т</a:t>
                </a:r>
                <a:endParaRPr kumimoji="0" lang="sr-Cyrl-CS" sz="1800" b="0" i="0" u="none" strike="noStrike" cap="none" normalizeH="0" baseline="0" smtClean="0">
                  <a:ln>
                    <a:noFill/>
                  </a:ln>
                  <a:solidFill>
                    <a:schemeClr val="tx1"/>
                  </a:solidFill>
                  <a:effectLst/>
                  <a:latin typeface="Arial" pitchFamily="34" charset="0"/>
                </a:endParaRPr>
              </a:p>
            </p:txBody>
          </p:sp>
        </p:gr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dirty="0" smtClean="0"/>
              <a:t>Каматни фјучерс-кратка позиција</a:t>
            </a:r>
            <a:endParaRPr lang="en-US" dirty="0"/>
          </a:p>
        </p:txBody>
      </p:sp>
      <p:sp>
        <p:nvSpPr>
          <p:cNvPr id="26639"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26625" name="Group 1"/>
          <p:cNvGrpSpPr>
            <a:grpSpLocks noChangeAspect="1"/>
          </p:cNvGrpSpPr>
          <p:nvPr/>
        </p:nvGrpSpPr>
        <p:grpSpPr bwMode="auto">
          <a:xfrm>
            <a:off x="1214414" y="1785926"/>
            <a:ext cx="6500858" cy="4822271"/>
            <a:chOff x="3348" y="3442"/>
            <a:chExt cx="4683" cy="3475"/>
          </a:xfrm>
        </p:grpSpPr>
        <p:sp>
          <p:nvSpPr>
            <p:cNvPr id="26638" name="AutoShape 14"/>
            <p:cNvSpPr>
              <a:spLocks noChangeAspect="1" noChangeArrowheads="1" noTextEdit="1"/>
            </p:cNvSpPr>
            <p:nvPr/>
          </p:nvSpPr>
          <p:spPr bwMode="auto">
            <a:xfrm>
              <a:off x="3348" y="3442"/>
              <a:ext cx="4683" cy="3475"/>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26626" name="Group 2"/>
            <p:cNvGrpSpPr>
              <a:grpSpLocks/>
            </p:cNvGrpSpPr>
            <p:nvPr/>
          </p:nvGrpSpPr>
          <p:grpSpPr bwMode="auto">
            <a:xfrm>
              <a:off x="3492" y="3622"/>
              <a:ext cx="4345" cy="3053"/>
              <a:chOff x="3492" y="3622"/>
              <a:chExt cx="4345" cy="3053"/>
            </a:xfrm>
          </p:grpSpPr>
          <p:sp>
            <p:nvSpPr>
              <p:cNvPr id="26637" name="AutoShape 13"/>
              <p:cNvSpPr>
                <a:spLocks noChangeShapeType="1"/>
              </p:cNvSpPr>
              <p:nvPr/>
            </p:nvSpPr>
            <p:spPr bwMode="auto">
              <a:xfrm flipH="1">
                <a:off x="3912" y="5653"/>
                <a:ext cx="3925" cy="1"/>
              </a:xfrm>
              <a:prstGeom prst="straightConnector1">
                <a:avLst/>
              </a:prstGeom>
              <a:noFill/>
              <a:ln w="9525">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en-US"/>
              </a:p>
            </p:txBody>
          </p:sp>
          <p:sp>
            <p:nvSpPr>
              <p:cNvPr id="26636" name="AutoShape 12"/>
              <p:cNvSpPr>
                <a:spLocks noChangeShapeType="1"/>
              </p:cNvSpPr>
              <p:nvPr/>
            </p:nvSpPr>
            <p:spPr bwMode="auto">
              <a:xfrm flipH="1">
                <a:off x="5736" y="4028"/>
                <a:ext cx="6" cy="2647"/>
              </a:xfrm>
              <a:prstGeom prst="straightConnector1">
                <a:avLst/>
              </a:prstGeom>
              <a:noFill/>
              <a:ln w="9525">
                <a:solidFill>
                  <a:srgbClr val="000000"/>
                </a:solidFill>
                <a:prstDash val="lg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26635" name="AutoShape 11"/>
              <p:cNvSpPr>
                <a:spLocks noChangeShapeType="1"/>
              </p:cNvSpPr>
              <p:nvPr/>
            </p:nvSpPr>
            <p:spPr bwMode="auto">
              <a:xfrm>
                <a:off x="4273" y="4675"/>
                <a:ext cx="2742" cy="181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633" name="Text Box 9"/>
              <p:cNvSpPr txBox="1">
                <a:spLocks noChangeArrowheads="1"/>
              </p:cNvSpPr>
              <p:nvPr/>
            </p:nvSpPr>
            <p:spPr bwMode="auto">
              <a:xfrm>
                <a:off x="4583" y="4008"/>
                <a:ext cx="1155" cy="58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r-Cyrl-C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Раст каматне стопе</a:t>
                </a:r>
                <a:endParaRPr kumimoji="0" lang="sr-Cyrl-CS" sz="2800" b="0" i="0" u="none" strike="noStrike" cap="none" normalizeH="0" baseline="0" dirty="0" smtClean="0">
                  <a:ln>
                    <a:noFill/>
                  </a:ln>
                  <a:solidFill>
                    <a:schemeClr val="tx1"/>
                  </a:solidFill>
                  <a:effectLst/>
                  <a:latin typeface="Arial" pitchFamily="34" charset="0"/>
                </a:endParaRPr>
              </a:p>
            </p:txBody>
          </p:sp>
          <p:sp>
            <p:nvSpPr>
              <p:cNvPr id="26632" name="Text Box 8"/>
              <p:cNvSpPr txBox="1">
                <a:spLocks noChangeArrowheads="1"/>
              </p:cNvSpPr>
              <p:nvPr/>
            </p:nvSpPr>
            <p:spPr bwMode="auto">
              <a:xfrm>
                <a:off x="5945" y="3966"/>
                <a:ext cx="1362" cy="58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r-Cyrl-C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Пад каматне стопе</a:t>
                </a:r>
                <a:endParaRPr kumimoji="0" lang="sr-Cyrl-CS" sz="2800" b="0" i="0" u="none" strike="noStrike" cap="none" normalizeH="0" baseline="0" dirty="0" smtClean="0">
                  <a:ln>
                    <a:noFill/>
                  </a:ln>
                  <a:solidFill>
                    <a:schemeClr val="tx1"/>
                  </a:solidFill>
                  <a:effectLst/>
                  <a:latin typeface="Arial" pitchFamily="34" charset="0"/>
                </a:endParaRPr>
              </a:p>
            </p:txBody>
          </p:sp>
          <p:sp>
            <p:nvSpPr>
              <p:cNvPr id="26631" name="Text Box 7"/>
              <p:cNvSpPr txBox="1">
                <a:spLocks noChangeArrowheads="1"/>
              </p:cNvSpPr>
              <p:nvPr/>
            </p:nvSpPr>
            <p:spPr bwMode="auto">
              <a:xfrm>
                <a:off x="3492" y="3622"/>
                <a:ext cx="863" cy="34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r-Cyrl-C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Добитак</a:t>
                </a:r>
                <a:endParaRPr kumimoji="0" lang="sr-Cyrl-CS" sz="2000" b="0" i="0" u="none" strike="noStrike" cap="none" normalizeH="0" baseline="0" dirty="0" smtClean="0">
                  <a:ln>
                    <a:noFill/>
                  </a:ln>
                  <a:solidFill>
                    <a:schemeClr val="tx1"/>
                  </a:solidFill>
                  <a:effectLst/>
                  <a:latin typeface="Arial" pitchFamily="34" charset="0"/>
                </a:endParaRPr>
              </a:p>
            </p:txBody>
          </p:sp>
          <p:sp>
            <p:nvSpPr>
              <p:cNvPr id="26630" name="Text Box 6"/>
              <p:cNvSpPr txBox="1">
                <a:spLocks noChangeArrowheads="1"/>
              </p:cNvSpPr>
              <p:nvPr/>
            </p:nvSpPr>
            <p:spPr bwMode="auto">
              <a:xfrm>
                <a:off x="3581" y="6331"/>
                <a:ext cx="865" cy="34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r-Cyrl-C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Губитак</a:t>
                </a:r>
                <a:endParaRPr kumimoji="0" lang="sr-Cyrl-CS" sz="2000" b="0" i="0" u="none" strike="noStrike" cap="none" normalizeH="0" baseline="0" dirty="0" smtClean="0">
                  <a:ln>
                    <a:noFill/>
                  </a:ln>
                  <a:solidFill>
                    <a:schemeClr val="tx1"/>
                  </a:solidFill>
                  <a:effectLst/>
                  <a:latin typeface="Arial" pitchFamily="34" charset="0"/>
                </a:endParaRPr>
              </a:p>
            </p:txBody>
          </p:sp>
          <p:sp>
            <p:nvSpPr>
              <p:cNvPr id="26628" name="Text Box 4"/>
              <p:cNvSpPr txBox="1">
                <a:spLocks noChangeArrowheads="1"/>
              </p:cNvSpPr>
              <p:nvPr/>
            </p:nvSpPr>
            <p:spPr bwMode="auto">
              <a:xfrm>
                <a:off x="5794" y="5147"/>
                <a:ext cx="395" cy="29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Cyrl-C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Ф</a:t>
                </a:r>
                <a:r>
                  <a:rPr kumimoji="0" lang="sr-Cyrl-CS" sz="24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0</a:t>
                </a:r>
                <a:endParaRPr kumimoji="0" lang="sr-Cyrl-CS" sz="2400" b="0" i="0" u="none" strike="noStrike" cap="none" normalizeH="0" baseline="0" dirty="0" smtClean="0">
                  <a:ln>
                    <a:noFill/>
                  </a:ln>
                  <a:solidFill>
                    <a:schemeClr val="tx1"/>
                  </a:solidFill>
                  <a:effectLst/>
                  <a:latin typeface="Arial" pitchFamily="34" charset="0"/>
                </a:endParaRPr>
              </a:p>
            </p:txBody>
          </p:sp>
        </p:gr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2" algn="ctr" rtl="0">
              <a:spcBef>
                <a:spcPct val="0"/>
              </a:spcBef>
            </a:pPr>
            <a:r>
              <a:rPr lang="sr-Cyrl-CS" sz="3600" b="1" dirty="0"/>
              <a:t>Организација трговине на тржиштима финансијских фјучерса</a:t>
            </a:r>
            <a:r>
              <a:rPr lang="en-US" sz="2000" b="1" dirty="0"/>
              <a:t/>
            </a:r>
            <a:br>
              <a:rPr lang="en-US" sz="2000" b="1" dirty="0"/>
            </a:br>
            <a:endParaRPr lang="en-US" dirty="0"/>
          </a:p>
        </p:txBody>
      </p:sp>
      <p:sp>
        <p:nvSpPr>
          <p:cNvPr id="3" name="Content Placeholder 2"/>
          <p:cNvSpPr>
            <a:spLocks noGrp="1"/>
          </p:cNvSpPr>
          <p:nvPr>
            <p:ph idx="1"/>
          </p:nvPr>
        </p:nvSpPr>
        <p:spPr>
          <a:xfrm>
            <a:off x="457200" y="1600200"/>
            <a:ext cx="8229600" cy="5043510"/>
          </a:xfrm>
        </p:spPr>
        <p:txBody>
          <a:bodyPr>
            <a:normAutofit fontScale="85000" lnSpcReduction="20000"/>
          </a:bodyPr>
          <a:lstStyle/>
          <a:p>
            <a:r>
              <a:rPr lang="sr-Cyrl-CS" dirty="0"/>
              <a:t>У процесу трговине финансијским фјучерсима важну улогу имају клириншке куће. Оне представљају посреднике између трговаца и за њихово оснивање су задужене берзе. </a:t>
            </a:r>
            <a:endParaRPr lang="sr-Cyrl-CS" dirty="0" smtClean="0"/>
          </a:p>
          <a:p>
            <a:r>
              <a:rPr lang="sr-Cyrl-CS" dirty="0" smtClean="0"/>
              <a:t>Клириншке куће постају </a:t>
            </a:r>
            <a:r>
              <a:rPr lang="sr-Cyrl-CS" dirty="0"/>
              <a:t>трговачки партнери оба трговца, што значи да једино оне могу да буду оштећене у случају да нека од уговорних страна не испуни своје обавезе. </a:t>
            </a:r>
            <a:endParaRPr lang="sr-Cyrl-CS" dirty="0" smtClean="0"/>
          </a:p>
          <a:p>
            <a:r>
              <a:rPr lang="sr-Cyrl-CS" dirty="0" smtClean="0"/>
              <a:t>У </a:t>
            </a:r>
            <a:r>
              <a:rPr lang="sr-Cyrl-CS" dirty="0"/>
              <a:t>циљу одржавања своје финансијске стабилности, клириншке куће обавезују продавце и купце уговора да отворе „маргински рачун“ код свог брокера и да на њега положе новчани депозит у распону од 5% до 15% вредности фјучерс уговора</a:t>
            </a:r>
            <a:r>
              <a:rPr lang="sr-Cyrl-CS" dirty="0" smtClean="0"/>
              <a: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3600" b="1" dirty="0" smtClean="0"/>
              <a:t>Дневно поравнавање</a:t>
            </a:r>
            <a:endParaRPr lang="en-US" sz="3600" b="1" dirty="0"/>
          </a:p>
        </p:txBody>
      </p:sp>
      <p:sp>
        <p:nvSpPr>
          <p:cNvPr id="3" name="Content Placeholder 2"/>
          <p:cNvSpPr>
            <a:spLocks noGrp="1"/>
          </p:cNvSpPr>
          <p:nvPr>
            <p:ph idx="1"/>
          </p:nvPr>
        </p:nvSpPr>
        <p:spPr>
          <a:xfrm>
            <a:off x="0" y="1600200"/>
            <a:ext cx="9144000" cy="5043510"/>
          </a:xfrm>
        </p:spPr>
        <p:txBody>
          <a:bodyPr>
            <a:normAutofit fontScale="85000" lnSpcReduction="20000"/>
          </a:bodyPr>
          <a:lstStyle/>
          <a:p>
            <a:r>
              <a:rPr lang="sr-Cyrl-CS" dirty="0" smtClean="0"/>
              <a:t>Поступак обрачунавања добитака и губитака се обавља свакодневно (дневно поравнање). То значи да се приходи који настају на бази дневних промена цене фјучерса манифестују на маргинским рачунима. </a:t>
            </a:r>
          </a:p>
          <a:p>
            <a:r>
              <a:rPr lang="sr-Cyrl-CS" dirty="0" smtClean="0"/>
              <a:t>Салдо на рачуну уговорне стране која је претрпела дневни губитак бива умањен, док се истовремено за исти новчани износ повећава салдо на рачуну уговорне стране која је остварила дневни добитак. </a:t>
            </a:r>
          </a:p>
          <a:p>
            <a:r>
              <a:rPr lang="sr-Cyrl-CS" dirty="0" smtClean="0"/>
              <a:t>Клириншке куће дефинишу критичну вредност депозита, испод које износ средстава на „маргинском рачуну“ не сме да падне. У случају да се ипак то догоди, трговац фјучерсима прима такозвани „маргински позив“, који га обавезује да уплати неопходан износ средстава на „маргински рачун“, или да затвори фјучерс позиције.</a:t>
            </a:r>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2" algn="ctr" rtl="0">
              <a:spcBef>
                <a:spcPct val="0"/>
              </a:spcBef>
            </a:pPr>
            <a:r>
              <a:rPr lang="sr-Cyrl-CS" sz="2800" b="1" dirty="0"/>
              <a:t>Мотиви коришћења фјучерс уговора (хеџинг и шпекулација)</a:t>
            </a:r>
            <a:r>
              <a:rPr lang="en-US" sz="2800" b="1" dirty="0"/>
              <a:t/>
            </a:r>
            <a:br>
              <a:rPr lang="en-US" sz="2800" b="1" dirty="0"/>
            </a:br>
            <a:endParaRPr lang="en-US" sz="2800" dirty="0"/>
          </a:p>
        </p:txBody>
      </p:sp>
      <p:sp>
        <p:nvSpPr>
          <p:cNvPr id="3" name="Content Placeholder 2"/>
          <p:cNvSpPr>
            <a:spLocks noGrp="1"/>
          </p:cNvSpPr>
          <p:nvPr>
            <p:ph idx="1"/>
          </p:nvPr>
        </p:nvSpPr>
        <p:spPr>
          <a:xfrm>
            <a:off x="457200" y="1600200"/>
            <a:ext cx="8229600" cy="5043510"/>
          </a:xfrm>
        </p:spPr>
        <p:txBody>
          <a:bodyPr>
            <a:normAutofit fontScale="77500" lnSpcReduction="20000"/>
          </a:bodyPr>
          <a:lstStyle/>
          <a:p>
            <a:r>
              <a:rPr lang="sr-Cyrl-CS" dirty="0" smtClean="0"/>
              <a:t>Субјекти који користе фјучерсе у сврху заштите од ризика називају се „хеџери“, док „шпекуланти“ теже остваривању зараде по основу промене цене </a:t>
            </a:r>
            <a:r>
              <a:rPr lang="sr-Cyrl-CS" dirty="0" smtClean="0"/>
              <a:t>фјучерса.</a:t>
            </a:r>
          </a:p>
          <a:p>
            <a:r>
              <a:rPr lang="sr-Cyrl-CS" dirty="0" smtClean="0"/>
              <a:t>Уколико предвиђају да ће у будућности доћи до раста цена основне финансијске активе, шпекуланти ће у цуљу остваривања прихода заузети дугу позицију у фјучерс уговору, и обрнуто. </a:t>
            </a:r>
            <a:endParaRPr lang="sr-Cyrl-CS" dirty="0" smtClean="0"/>
          </a:p>
          <a:p>
            <a:r>
              <a:rPr lang="sr-Cyrl-CS" dirty="0" smtClean="0"/>
              <a:t>За разлику од шпекуланата, хеџери користе фјучерс уговоре како би се заштитили од промена цена основне финансијске </a:t>
            </a:r>
            <a:r>
              <a:rPr lang="sr-Cyrl-CS" dirty="0" smtClean="0"/>
              <a:t>активе</a:t>
            </a:r>
          </a:p>
          <a:p>
            <a:r>
              <a:rPr lang="sr-Cyrl-CS" dirty="0" smtClean="0"/>
              <a:t>Филозофија банкарског пословања не полази од избегавања, већ од контролисања изложености ризицима, те се апсолутно хеџирање (потпуно елиминисање изложености ризицима) сматра „наивним“ хеџирањем.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dirty="0"/>
              <a:t>Д</a:t>
            </a:r>
            <a:r>
              <a:rPr lang="sr-Cyrl-CS" dirty="0" smtClean="0"/>
              <a:t>ефиниција</a:t>
            </a:r>
            <a:endParaRPr lang="en-US" dirty="0"/>
          </a:p>
        </p:txBody>
      </p:sp>
      <p:sp>
        <p:nvSpPr>
          <p:cNvPr id="3" name="Content Placeholder 2"/>
          <p:cNvSpPr>
            <a:spLocks noGrp="1"/>
          </p:cNvSpPr>
          <p:nvPr>
            <p:ph idx="1"/>
          </p:nvPr>
        </p:nvSpPr>
        <p:spPr/>
        <p:txBody>
          <a:bodyPr>
            <a:normAutofit/>
          </a:bodyPr>
          <a:lstStyle/>
          <a:p>
            <a:r>
              <a:rPr lang="sr-Cyrl-CS" b="1" dirty="0"/>
              <a:t>Финансијски деривати су хартије од вредности чије су цене изведене из цена других финансијских инструмената. </a:t>
            </a:r>
            <a:endParaRPr lang="sr-Cyrl-CS" b="1" dirty="0" smtClean="0"/>
          </a:p>
          <a:p>
            <a:r>
              <a:rPr lang="sr-Cyrl-CS" dirty="0" smtClean="0"/>
              <a:t>Омогућавају </a:t>
            </a:r>
            <a:r>
              <a:rPr lang="sr-Cyrl-CS" dirty="0"/>
              <a:t>обављање финансијских трансакција које смањују, или у потпуности елиминишу одређени ризик. </a:t>
            </a:r>
            <a:endParaRPr lang="sr-Cyrl-CS" dirty="0" smtClean="0"/>
          </a:p>
          <a:p>
            <a:r>
              <a:rPr lang="sr-Cyrl-CS" dirty="0" smtClean="0"/>
              <a:t>Напознатији </a:t>
            </a:r>
            <a:r>
              <a:rPr lang="sr-Cyrl-CS" dirty="0"/>
              <a:t>типови финансијских деривата су форварди, фјучерси, опције и свопови.</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lang="sr-Cyrl-CS" sz="2400" b="1" dirty="0" smtClean="0"/>
              <a:t>ТЕРМИНСКЕ ТРАНСАКЦИЈЕ- ДУГА И КРАТКА ПОЗИЦИЈА</a:t>
            </a:r>
            <a:r>
              <a:rPr lang="en-US" sz="2400" b="1" dirty="0"/>
              <a:t/>
            </a:r>
            <a:br>
              <a:rPr lang="en-US" sz="2400" b="1" dirty="0"/>
            </a:br>
            <a:endParaRPr lang="en-US" dirty="0"/>
          </a:p>
        </p:txBody>
      </p:sp>
      <p:sp>
        <p:nvSpPr>
          <p:cNvPr id="3" name="Content Placeholder 2"/>
          <p:cNvSpPr>
            <a:spLocks noGrp="1"/>
          </p:cNvSpPr>
          <p:nvPr>
            <p:ph idx="1"/>
          </p:nvPr>
        </p:nvSpPr>
        <p:spPr>
          <a:xfrm>
            <a:off x="0" y="1600200"/>
            <a:ext cx="9001156" cy="5043510"/>
          </a:xfrm>
        </p:spPr>
        <p:txBody>
          <a:bodyPr>
            <a:normAutofit lnSpcReduction="10000"/>
          </a:bodyPr>
          <a:lstStyle/>
          <a:p>
            <a:r>
              <a:rPr lang="sr-Cyrl-CS" dirty="0"/>
              <a:t>Када финансијска институција купи неку активу каже се да заузима </a:t>
            </a:r>
            <a:r>
              <a:rPr lang="sr-Cyrl-CS" b="1" dirty="0"/>
              <a:t>дугу </a:t>
            </a:r>
            <a:r>
              <a:rPr lang="sr-Cyrl-CS" b="1" dirty="0" smtClean="0"/>
              <a:t>позицију</a:t>
            </a:r>
            <a:r>
              <a:rPr lang="sr-Cyrl-CS" dirty="0" smtClean="0"/>
              <a:t>.</a:t>
            </a:r>
          </a:p>
          <a:p>
            <a:r>
              <a:rPr lang="sr-Cyrl-CS" dirty="0" smtClean="0"/>
              <a:t>Када </a:t>
            </a:r>
            <a:r>
              <a:rPr lang="sr-Cyrl-CS" dirty="0"/>
              <a:t>финансијска институција прода неку активу и уговори њену испоруку одређеног дана, каже се да заузима </a:t>
            </a:r>
            <a:r>
              <a:rPr lang="sr-Cyrl-CS" b="1" dirty="0"/>
              <a:t>кратку </a:t>
            </a:r>
            <a:r>
              <a:rPr lang="sr-Cyrl-CS" b="1" dirty="0" smtClean="0"/>
              <a:t>позицију</a:t>
            </a:r>
            <a:r>
              <a:rPr lang="sr-Cyrl-CS" dirty="0" smtClean="0"/>
              <a:t>.</a:t>
            </a:r>
          </a:p>
          <a:p>
            <a:r>
              <a:rPr lang="sr-Cyrl-CS" dirty="0"/>
              <a:t>Елиминисање ризика посредством финансијских деривата подразумева финансијску трансакцију којом се дуга позиција елиминише додатном кратком позицијом и обрнуто.</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dirty="0" smtClean="0"/>
              <a:t>ФИНАНСИЈСКИ ФОРВАРДИ</a:t>
            </a:r>
            <a:endParaRPr lang="en-US" dirty="0"/>
          </a:p>
        </p:txBody>
      </p:sp>
      <p:sp>
        <p:nvSpPr>
          <p:cNvPr id="3" name="Content Placeholder 2"/>
          <p:cNvSpPr>
            <a:spLocks noGrp="1"/>
          </p:cNvSpPr>
          <p:nvPr>
            <p:ph idx="1"/>
          </p:nvPr>
        </p:nvSpPr>
        <p:spPr/>
        <p:txBody>
          <a:bodyPr>
            <a:normAutofit fontScale="85000" lnSpcReduction="10000"/>
          </a:bodyPr>
          <a:lstStyle/>
          <a:p>
            <a:r>
              <a:rPr lang="sr-Cyrl-CS" b="1" dirty="0"/>
              <a:t>Форвард</a:t>
            </a:r>
            <a:r>
              <a:rPr lang="sr-Cyrl-CS" dirty="0"/>
              <a:t> уговор представља споразум двеју страна о финансијској трансакцији која ће да буде обављена у одређено време у будућности. </a:t>
            </a:r>
            <a:endParaRPr lang="sr-Cyrl-CS" dirty="0" smtClean="0"/>
          </a:p>
          <a:p>
            <a:endParaRPr lang="sr-Cyrl-CS" dirty="0" smtClean="0"/>
          </a:p>
          <a:p>
            <a:r>
              <a:rPr lang="sr-Cyrl-CS" dirty="0" smtClean="0"/>
              <a:t>Најважније </a:t>
            </a:r>
            <a:r>
              <a:rPr lang="sr-Cyrl-CS" dirty="0"/>
              <a:t>карактеристике форвард уговора су</a:t>
            </a:r>
            <a:r>
              <a:rPr lang="sr-Cyrl-CS" dirty="0" smtClean="0"/>
              <a:t>:</a:t>
            </a:r>
            <a:endParaRPr lang="en-US" dirty="0"/>
          </a:p>
          <a:p>
            <a:pPr lvl="1"/>
            <a:r>
              <a:rPr lang="sr-Cyrl-CS" dirty="0"/>
              <a:t>спецификација финансијског инструмента који ће бити испоручен,</a:t>
            </a:r>
            <a:endParaRPr lang="en-US" dirty="0"/>
          </a:p>
          <a:p>
            <a:pPr lvl="1"/>
            <a:r>
              <a:rPr lang="sr-Cyrl-CS" dirty="0"/>
              <a:t>количина  финансијског инструмента који ће бити испоручен,</a:t>
            </a:r>
            <a:endParaRPr lang="en-US" dirty="0"/>
          </a:p>
          <a:p>
            <a:pPr lvl="1"/>
            <a:r>
              <a:rPr lang="sr-Cyrl-CS" dirty="0"/>
              <a:t>цена финансијског инструмента у тренутку испоруке,</a:t>
            </a:r>
            <a:endParaRPr lang="en-US" dirty="0"/>
          </a:p>
          <a:p>
            <a:pPr lvl="1"/>
            <a:r>
              <a:rPr lang="sr-Cyrl-CS" dirty="0"/>
              <a:t>датум испоруке финансијског инструмента.</a:t>
            </a:r>
            <a:endParaRPr lang="en-US" dirty="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dirty="0" smtClean="0"/>
              <a:t>Карактеристике форвард уговора</a:t>
            </a:r>
            <a:endParaRPr lang="en-US" dirty="0"/>
          </a:p>
        </p:txBody>
      </p:sp>
      <p:sp>
        <p:nvSpPr>
          <p:cNvPr id="3" name="Content Placeholder 2"/>
          <p:cNvSpPr>
            <a:spLocks noGrp="1"/>
          </p:cNvSpPr>
          <p:nvPr>
            <p:ph idx="1"/>
          </p:nvPr>
        </p:nvSpPr>
        <p:spPr>
          <a:xfrm>
            <a:off x="214282" y="1600200"/>
            <a:ext cx="8715436" cy="5043510"/>
          </a:xfrm>
        </p:spPr>
        <p:txBody>
          <a:bodyPr>
            <a:normAutofit fontScale="77500" lnSpcReduction="20000"/>
          </a:bodyPr>
          <a:lstStyle/>
          <a:p>
            <a:r>
              <a:rPr lang="sr-Cyrl-CS" dirty="0" smtClean="0"/>
              <a:t>Форвард уговори могу да буду флексибилни у мери која одговара уговорним странама.</a:t>
            </a:r>
          </a:p>
          <a:p>
            <a:r>
              <a:rPr lang="sr-Cyrl-CS" dirty="0" smtClean="0"/>
              <a:t>Понекад је тешко пронаћи другу уговорну страну, која жели да тргује по условима које поставља иницијатор склапања уговора.</a:t>
            </a:r>
          </a:p>
          <a:p>
            <a:r>
              <a:rPr lang="sr-Cyrl-CS" dirty="0" smtClean="0"/>
              <a:t>Непостојање трећег лица, односно институције која гарантује да ће уговор бити извршен.</a:t>
            </a:r>
          </a:p>
          <a:p>
            <a:r>
              <a:rPr lang="sr-Cyrl-CS" dirty="0" smtClean="0"/>
              <a:t>Уговорне стране морају да провере једна другу, како би се увериле у финансијску стабилност и постојање чврсте намере да се услови постављени уговором и испуне.</a:t>
            </a:r>
          </a:p>
          <a:p>
            <a:r>
              <a:rPr lang="sr-Cyrl-CS" dirty="0"/>
              <a:t>Провера </a:t>
            </a:r>
            <a:r>
              <a:rPr lang="sr-Cyrl-CS" dirty="0" smtClean="0"/>
              <a:t>друге </a:t>
            </a:r>
            <a:r>
              <a:rPr lang="sr-Cyrl-CS" dirty="0"/>
              <a:t>уговорне стране често је захтеван и скуп </a:t>
            </a:r>
            <a:r>
              <a:rPr lang="sr-Cyrl-CS" dirty="0" smtClean="0"/>
              <a:t>посао.</a:t>
            </a:r>
          </a:p>
          <a:p>
            <a:r>
              <a:rPr lang="sr-Cyrl-CS" dirty="0" smtClean="0"/>
              <a:t>Тржиште форварда је најнеразвијенији сегмент тржишта финансијских деривата</a:t>
            </a:r>
          </a:p>
          <a:p>
            <a:endParaRPr lang="sr-Cyrl-C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dirty="0" smtClean="0"/>
              <a:t>МЕХАНИЗАМ ПРИМЕНЕ ФОРВАРД УГОВОРА</a:t>
            </a:r>
            <a:endParaRPr lang="en-US" dirty="0"/>
          </a:p>
        </p:txBody>
      </p:sp>
      <p:sp>
        <p:nvSpPr>
          <p:cNvPr id="3" name="Content Placeholder 2"/>
          <p:cNvSpPr>
            <a:spLocks noGrp="1"/>
          </p:cNvSpPr>
          <p:nvPr>
            <p:ph idx="1"/>
          </p:nvPr>
        </p:nvSpPr>
        <p:spPr/>
        <p:txBody>
          <a:bodyPr>
            <a:normAutofit fontScale="85000" lnSpcReduction="20000"/>
          </a:bodyPr>
          <a:lstStyle/>
          <a:p>
            <a:r>
              <a:rPr lang="sr-Cyrl-CS" dirty="0"/>
              <a:t>Портфолио менаџер банке држи у активи портфолио дугорочних (двадесетогодишњих) обвезница, чија је номинална вредност 1 милион евра, а тренутна тржишна вредност 970.000 евра. У случају прогнозе да ће каматна стопа у наредном периоду од три месеца да порасте за 2% (претпоставимо са тренутних 8% на 10%), менаџер се суочава са потенцијалним капиталним губитком, из разлога што раст каматне стопе утиче на пад цена обвезница. Под предпоставком да је дурација (трајање) обвезница 9 година, могуће је израчунати тачан износ потенцијалног губитка. </a:t>
            </a:r>
            <a:r>
              <a:rPr lang="sr-Cyrl-CS" dirty="0" smtClean="0"/>
              <a:t>(РЕЗУЛТАТ 161.667 ЕВРА)</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fontScale="85000" lnSpcReduction="10000"/>
          </a:bodyPr>
          <a:lstStyle/>
          <a:p>
            <a:r>
              <a:rPr lang="sr-Cyrl-CS" dirty="0"/>
              <a:t>Предвиђени губитак може да буде елиминисан склапањем форвард уговора, односно продајом портфолиа обвезница по тренутној тржишној цени од 970.000 евра, са термином испоруке од три месеца (заузимањем додатне кратке позиције</a:t>
            </a:r>
            <a:r>
              <a:rPr lang="sr-Cyrl-CS" dirty="0" smtClean="0"/>
              <a:t>).</a:t>
            </a:r>
          </a:p>
          <a:p>
            <a:r>
              <a:rPr lang="sr-Cyrl-CS" dirty="0"/>
              <a:t>У моменту предвиђеног раста каматне стопе од 2%, менаџер банке може да купи разматране обвезнице на спот тржишту по цени од 808.333 евра и да их у моменту доспећа форвард уговора испоручи купцу по цени од 970.000 евра. </a:t>
            </a:r>
            <a:endParaRPr lang="sr-Cyrl-CS" dirty="0" smtClean="0"/>
          </a:p>
          <a:p>
            <a:r>
              <a:rPr lang="sr-Cyrl-CS" dirty="0" smtClean="0"/>
              <a:t>Билансни </a:t>
            </a:r>
            <a:r>
              <a:rPr lang="sr-Cyrl-CS" dirty="0"/>
              <a:t>губитак од 161.667 евра је неутралисан ванбилансним добитком од 161.667 евра.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dirty="0" smtClean="0"/>
              <a:t>Пример 2</a:t>
            </a:r>
            <a:endParaRPr lang="en-US" dirty="0"/>
          </a:p>
        </p:txBody>
      </p:sp>
      <p:sp>
        <p:nvSpPr>
          <p:cNvPr id="3" name="Content Placeholder 2"/>
          <p:cNvSpPr>
            <a:spLocks noGrp="1"/>
          </p:cNvSpPr>
          <p:nvPr>
            <p:ph idx="1"/>
          </p:nvPr>
        </p:nvSpPr>
        <p:spPr/>
        <p:txBody>
          <a:bodyPr>
            <a:normAutofit lnSpcReduction="10000"/>
          </a:bodyPr>
          <a:lstStyle/>
          <a:p>
            <a:r>
              <a:rPr lang="sr-Cyrl-CS" dirty="0" smtClean="0"/>
              <a:t>Портфолио менаџер банке је уговорио продају портфолиа дугорочних обвезница </a:t>
            </a:r>
            <a:r>
              <a:rPr lang="sr-Cyrl-CS" dirty="0" smtClean="0"/>
              <a:t>за </a:t>
            </a:r>
            <a:r>
              <a:rPr lang="sr-Cyrl-CS" dirty="0" smtClean="0"/>
              <a:t>3 месеца по цени која је једнака тренутној тржишној цени од 550.000 евра. Прогноза је да ће каматна стопа у наредном периоду од три месеца да </a:t>
            </a:r>
            <a:r>
              <a:rPr lang="sr-Cyrl-CS" dirty="0" smtClean="0"/>
              <a:t>падне </a:t>
            </a:r>
            <a:r>
              <a:rPr lang="sr-Cyrl-CS" dirty="0" smtClean="0"/>
              <a:t>за </a:t>
            </a:r>
            <a:r>
              <a:rPr lang="sr-Cyrl-CS" dirty="0" smtClean="0"/>
              <a:t>2% (претпоставимо са тренутних 8% на 6%). Које су последице овог сценарија и </a:t>
            </a:r>
            <a:r>
              <a:rPr lang="sr-Cyrl-CS" dirty="0" smtClean="0"/>
              <a:t>како ће менаџер да искористи форвард уговор у сврху хеџинга?</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dirty="0" smtClean="0"/>
              <a:t>РЕШЕЊЕ</a:t>
            </a:r>
            <a:endParaRPr lang="en-US" dirty="0"/>
          </a:p>
        </p:txBody>
      </p:sp>
      <p:sp>
        <p:nvSpPr>
          <p:cNvPr id="3" name="Content Placeholder 2"/>
          <p:cNvSpPr>
            <a:spLocks noGrp="1"/>
          </p:cNvSpPr>
          <p:nvPr>
            <p:ph idx="1"/>
          </p:nvPr>
        </p:nvSpPr>
        <p:spPr/>
        <p:txBody>
          <a:bodyPr>
            <a:normAutofit fontScale="92500"/>
          </a:bodyPr>
          <a:lstStyle/>
          <a:p>
            <a:r>
              <a:rPr lang="sr-Cyrl-CS" dirty="0" smtClean="0"/>
              <a:t>Портфолио обвезница </a:t>
            </a:r>
            <a:r>
              <a:rPr lang="sr-Cyrl-CS" dirty="0" smtClean="0"/>
              <a:t>ће према форварду </a:t>
            </a:r>
            <a:r>
              <a:rPr lang="sr-Cyrl-CS" dirty="0" smtClean="0"/>
              <a:t>за три месеца бити продат за </a:t>
            </a:r>
            <a:r>
              <a:rPr lang="sr-Cyrl-CS" dirty="0" smtClean="0"/>
              <a:t>91.667 </a:t>
            </a:r>
            <a:r>
              <a:rPr lang="sr-Cyrl-CS" dirty="0" smtClean="0"/>
              <a:t>ерва јефтиније у односу на тржишну вредност у тренутку продаје (550.000 евра +91.667 евра = 641.667 евра).</a:t>
            </a:r>
          </a:p>
          <a:p>
            <a:r>
              <a:rPr lang="sr-Cyrl-CS" dirty="0" smtClean="0"/>
              <a:t>Менаџер ће пре предвиђеног пада каматне стопе купити исти порфолио обвезница </a:t>
            </a:r>
            <a:r>
              <a:rPr lang="sr-Cyrl-CS" dirty="0" smtClean="0"/>
              <a:t>(</a:t>
            </a:r>
            <a:r>
              <a:rPr lang="sr-Cyrl-CS" dirty="0" smtClean="0"/>
              <a:t>заузеће додатну дугу позицију) и на тај начин ће елиминисати губитак по форвард уговору.</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575</TotalTime>
  <Words>1201</Words>
  <Application>Microsoft Office PowerPoint</Application>
  <PresentationFormat>On-screen Show (4:3)</PresentationFormat>
  <Paragraphs>83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ФОРВАРДИ И ФЈУЧЕРСИ</vt:lpstr>
      <vt:lpstr>Дефиниција</vt:lpstr>
      <vt:lpstr>ТЕРМИНСКЕ ТРАНСАКЦИЈЕ- ДУГА И КРАТКА ПОЗИЦИЈА </vt:lpstr>
      <vt:lpstr>ФИНАНСИЈСКИ ФОРВАРДИ</vt:lpstr>
      <vt:lpstr>Карактеристике форвард уговора</vt:lpstr>
      <vt:lpstr>МЕХАНИЗАМ ПРИМЕНЕ ФОРВАРД УГОВОРА</vt:lpstr>
      <vt:lpstr>Slide 7</vt:lpstr>
      <vt:lpstr>Пример 2</vt:lpstr>
      <vt:lpstr>РЕШЕЊЕ</vt:lpstr>
      <vt:lpstr>ФИНАНСИЈСКИ ФЈУЧЕРСИ</vt:lpstr>
      <vt:lpstr>КАРАКТЕРИСТИКЕ ФЈУЧЕРСА</vt:lpstr>
      <vt:lpstr>Slide 12</vt:lpstr>
      <vt:lpstr>Каматни фјучерс-дуга позиција</vt:lpstr>
      <vt:lpstr>Каматни фјучерс-кратка позиција</vt:lpstr>
      <vt:lpstr>Организација трговине на тржиштима финансијских фјучерса </vt:lpstr>
      <vt:lpstr>Дневно поравнавање</vt:lpstr>
      <vt:lpstr>Мотиви коришћења фјучерс уговора (хеџинг и шпекулација)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ФОРВАРДИ И ФЈУЧЕРСИ</dc:title>
  <dc:creator>Željko</dc:creator>
  <cp:lastModifiedBy>Željko</cp:lastModifiedBy>
  <cp:revision>38</cp:revision>
  <dcterms:created xsi:type="dcterms:W3CDTF">2019-03-31T09:46:08Z</dcterms:created>
  <dcterms:modified xsi:type="dcterms:W3CDTF">2019-03-31T19:38:27Z</dcterms:modified>
</cp:coreProperties>
</file>