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29F7D12-96A2-4027-8EC0-F6ADBD405F3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4BB67AF-BE79-4CA3-BAD9-8D5F50AA9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smtClean="0"/>
              <a:t>Teorija pariteta kupovnih snaga</a:t>
            </a:r>
            <a:endParaRPr lang="en-US" sz="30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mtClean="0"/>
              <a:t>Dajana Ercegovac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/>
          </a:bodyPr>
          <a:lstStyle/>
          <a:p>
            <a:pPr algn="ctr"/>
            <a:r>
              <a:rPr lang="sr-Latn-BA" sz="2500" b="1" smtClean="0"/>
              <a:t>Teorija relativnog pariteta kupovnih snaga </a:t>
            </a:r>
            <a:endParaRPr lang="en-US" sz="25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4608512"/>
          </a:xfrm>
        </p:spPr>
        <p:txBody>
          <a:bodyPr>
            <a:normAutofit/>
          </a:bodyPr>
          <a:lstStyle/>
          <a:p>
            <a:pPr algn="just"/>
            <a:r>
              <a:rPr lang="sr-Latn-BA" sz="2100" smtClean="0"/>
              <a:t>Usled </a:t>
            </a:r>
            <a:r>
              <a:rPr lang="sr-Latn-BA" sz="2100" smtClean="0"/>
              <a:t>ograničenja teorije apsolutnog pariteta kupovnih snaga danas se uglavnom koristi relativna verzija teorije PPP (za izračunavanje </a:t>
            </a:r>
            <a:r>
              <a:rPr lang="en-US" sz="2100" smtClean="0"/>
              <a:t>realnog </a:t>
            </a:r>
            <a:r>
              <a:rPr lang="sr-Latn-BA" sz="2100" smtClean="0"/>
              <a:t>efektivnog </a:t>
            </a:r>
            <a:r>
              <a:rPr lang="sr-Latn-BA" sz="2100" smtClean="0"/>
              <a:t>deviznog kursa).</a:t>
            </a:r>
          </a:p>
          <a:p>
            <a:pPr algn="just"/>
            <a:r>
              <a:rPr lang="sr-Latn-BA" sz="2100" smtClean="0"/>
              <a:t>Prema teoriji relativnog pariteta kupovnih snaga, promena deviznog kursa treba da bude proporcionalna relativnoj promeni cena u dve zemlje u posmatranom periodu. </a:t>
            </a:r>
          </a:p>
          <a:p>
            <a:pPr algn="just"/>
            <a:r>
              <a:rPr lang="sr-Latn-BA" sz="2100" smtClean="0"/>
              <a:t>Npr. ukoliko nivo cena u SAD poraste za 5% u toku jedne godine, a u Velikoj Britaniji cene porastu za 3%, dolar bi trebao da depresira u odnosu na funtu za 2%.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2042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7848872" cy="5328592"/>
          </a:xfrm>
        </p:spPr>
        <p:txBody>
          <a:bodyPr>
            <a:normAutofit/>
          </a:bodyPr>
          <a:lstStyle/>
          <a:p>
            <a:pPr algn="just"/>
            <a:r>
              <a:rPr lang="sr-Latn-BA" sz="2100" smtClean="0"/>
              <a:t>Ovaj stepen depresijacije bi doveo do potiranja razlike u stopama inflacije u dve posmatrane zemlje i time bi relativne kupovne snage obe valute ostale nepromenjene. </a:t>
            </a:r>
          </a:p>
          <a:p>
            <a:pPr marL="68580" indent="0" algn="just">
              <a:buNone/>
            </a:pPr>
            <a:r>
              <a:rPr lang="sr-Latn-BA" sz="2100" smtClean="0"/>
              <a:t>    </a:t>
            </a:r>
            <a:r>
              <a:rPr lang="en-US" sz="2100" b="1" smtClean="0"/>
              <a:t>∆</a:t>
            </a:r>
            <a:r>
              <a:rPr lang="sr-Latn-BA" sz="2100" b="1" smtClean="0"/>
              <a:t>E = ∆P / ∆P*</a:t>
            </a:r>
          </a:p>
          <a:p>
            <a:pPr marL="68580" indent="0" algn="just">
              <a:buNone/>
            </a:pPr>
            <a:r>
              <a:rPr lang="sr-Latn-BA" sz="2100" b="1"/>
              <a:t> </a:t>
            </a:r>
            <a:r>
              <a:rPr lang="sr-Latn-BA" sz="2100" b="1" smtClean="0"/>
              <a:t>   (E</a:t>
            </a:r>
            <a:r>
              <a:rPr lang="sr-Latn-BA" sz="1400" b="1" smtClean="0"/>
              <a:t>t</a:t>
            </a:r>
            <a:r>
              <a:rPr lang="sr-Latn-BA" sz="2100" b="1" smtClean="0"/>
              <a:t> – E</a:t>
            </a:r>
            <a:r>
              <a:rPr lang="sr-Latn-BA" sz="1400" b="1" smtClean="0"/>
              <a:t>t-1</a:t>
            </a:r>
            <a:r>
              <a:rPr lang="sr-Latn-BA" sz="2100" b="1" smtClean="0"/>
              <a:t>)/E</a:t>
            </a:r>
            <a:r>
              <a:rPr lang="sr-Latn-BA" sz="1400" b="1" smtClean="0"/>
              <a:t>t-1</a:t>
            </a:r>
            <a:r>
              <a:rPr lang="sr-Latn-BA" sz="2100" b="1" smtClean="0"/>
              <a:t> = [(P</a:t>
            </a:r>
            <a:r>
              <a:rPr lang="sr-Latn-BA" sz="1600" b="1" smtClean="0"/>
              <a:t>t</a:t>
            </a:r>
            <a:r>
              <a:rPr lang="sr-Latn-BA" sz="2100" b="1" smtClean="0"/>
              <a:t> – P</a:t>
            </a:r>
            <a:r>
              <a:rPr lang="sr-Latn-BA" sz="1400" b="1" smtClean="0"/>
              <a:t>t-1</a:t>
            </a:r>
            <a:r>
              <a:rPr lang="sr-Latn-BA" sz="2100" b="1" smtClean="0"/>
              <a:t>)/P</a:t>
            </a:r>
            <a:r>
              <a:rPr lang="sr-Latn-BA" sz="1400" b="1" smtClean="0"/>
              <a:t>t-1</a:t>
            </a:r>
            <a:r>
              <a:rPr lang="sr-Latn-BA" sz="2100" b="1" smtClean="0"/>
              <a:t>] / [(P*</a:t>
            </a:r>
            <a:r>
              <a:rPr lang="sr-Latn-BA" sz="1600" b="1" smtClean="0"/>
              <a:t>t</a:t>
            </a:r>
            <a:r>
              <a:rPr lang="sr-Latn-BA" sz="2100" b="1" smtClean="0"/>
              <a:t> – P*</a:t>
            </a:r>
            <a:r>
              <a:rPr lang="sr-Latn-BA" sz="1400" b="1" smtClean="0"/>
              <a:t>t-1</a:t>
            </a:r>
            <a:r>
              <a:rPr lang="sr-Latn-BA" sz="2100" b="1" smtClean="0"/>
              <a:t>)/P*</a:t>
            </a:r>
            <a:r>
              <a:rPr lang="sr-Latn-BA" sz="1400" b="1" smtClean="0"/>
              <a:t>t-1</a:t>
            </a:r>
            <a:r>
              <a:rPr lang="sr-Latn-BA" sz="2100" b="1" smtClean="0"/>
              <a:t>]</a:t>
            </a:r>
          </a:p>
          <a:p>
            <a:pPr algn="just"/>
            <a:r>
              <a:rPr lang="en-US" sz="2100" smtClean="0"/>
              <a:t>∆</a:t>
            </a:r>
            <a:r>
              <a:rPr lang="sr-Latn-BA" sz="2100" smtClean="0"/>
              <a:t>E predstavja relativnu promenu deviznog kursa (procentualnu promenu u tekućem u odnosu na bazni period), </a:t>
            </a:r>
            <a:r>
              <a:rPr lang="en-US" sz="2100" smtClean="0"/>
              <a:t>∆</a:t>
            </a:r>
            <a:r>
              <a:rPr lang="sr-Latn-BA" sz="2100" smtClean="0"/>
              <a:t>P predstavlja relativnu promenu domaćih cena, a </a:t>
            </a:r>
            <a:r>
              <a:rPr lang="en-US" sz="2100" smtClean="0"/>
              <a:t>∆</a:t>
            </a:r>
            <a:r>
              <a:rPr lang="sr-Latn-BA" sz="2100" smtClean="0"/>
              <a:t>P* predstavlja relativnu promenu inostranih cena (%). </a:t>
            </a:r>
          </a:p>
          <a:p>
            <a:pPr algn="just"/>
            <a:r>
              <a:rPr lang="sr-Latn-BA" sz="2100" smtClean="0"/>
              <a:t>Devizni kurs u tekućem u odnosu na bazni period se neće menjati ukoliko su procentualne promene cena u dve posmatrane zemlje u istom periodu jednake. </a:t>
            </a:r>
          </a:p>
          <a:p>
            <a:pPr algn="just"/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40442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776864" cy="5328592"/>
          </a:xfrm>
        </p:spPr>
        <p:txBody>
          <a:bodyPr>
            <a:normAutofit/>
          </a:bodyPr>
          <a:lstStyle/>
          <a:p>
            <a:pPr algn="just"/>
            <a:r>
              <a:rPr lang="sr-Latn-BA" sz="2100" smtClean="0"/>
              <a:t>Pošto procentualna promena indeksa cena predstavlja meru inflacije – Indeks potrošačkih cena (CPI), relativna promena deviznog kursa se može izjednačiti sa razlikom u relativnim stopama inflacije domaće u odnosu na inostranu zemlju. </a:t>
            </a:r>
          </a:p>
          <a:p>
            <a:pPr marL="68580" indent="0" algn="just">
              <a:buNone/>
            </a:pPr>
            <a:r>
              <a:rPr lang="sr-Latn-BA" sz="2100"/>
              <a:t> </a:t>
            </a:r>
            <a:r>
              <a:rPr lang="sr-Latn-BA" sz="2100" smtClean="0"/>
              <a:t>   </a:t>
            </a:r>
            <a:r>
              <a:rPr lang="sr-Latn-BA" sz="2100" b="1" smtClean="0"/>
              <a:t>∆E =  - *</a:t>
            </a:r>
          </a:p>
          <a:p>
            <a:pPr algn="just"/>
            <a:r>
              <a:rPr lang="en-US" sz="2100" smtClean="0"/>
              <a:t>∆</a:t>
            </a:r>
            <a:r>
              <a:rPr lang="sr-Latn-BA" sz="2100" smtClean="0"/>
              <a:t>E predstavlja apresijaciju ili depresijaciju, npr. dolara u odnosu na funtu, izmerenu kao procentualnu promenu kursa u tekućem prema baznom periodu, srazmerno razlici u stopama inflacije u SAD i Velikoj Britaniji.</a:t>
            </a:r>
          </a:p>
          <a:p>
            <a:pPr algn="just"/>
            <a:r>
              <a:rPr lang="sr-Latn-BA" sz="2100" smtClean="0"/>
              <a:t>Ukoliko je stopa inflacije u SAD 5%, a u VB 7%, promena deviznog kursa treba da bude -2%, što zanči a dolar treba da apresira za 2% u odnosu na funtu.  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393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704856" cy="5328592"/>
          </a:xfrm>
        </p:spPr>
        <p:txBody>
          <a:bodyPr>
            <a:normAutofit/>
          </a:bodyPr>
          <a:lstStyle/>
          <a:p>
            <a:pPr algn="just"/>
            <a:r>
              <a:rPr lang="sr-Latn-BA" sz="2100" b="1" i="1" smtClean="0"/>
              <a:t>Nedostaci teorije relativnog pariteta kupovnih snaga</a:t>
            </a:r>
            <a:r>
              <a:rPr lang="sr-Latn-BA" sz="2100" smtClean="0"/>
              <a:t>: prema Balaši i Semjuelsonu, razlika između cena je prisutna u zavisnosti od nivoa razvijenosti zemlje, gde razvijene zemlje zbog većeg rasta produktivnosti u proizvodnji međunarodnih proizvoda imaju niže cene u odnosu na nerazvijene zemlje koje su nekonkurentne sa cenama. (Balaša-Semjuelson efekat). </a:t>
            </a:r>
          </a:p>
          <a:p>
            <a:pPr algn="just"/>
            <a:r>
              <a:rPr lang="sr-Latn-BA" sz="2100" smtClean="0"/>
              <a:t>Pošto opšti indeks cena uključuje u obračun i međunarodna razmenjiva dobra, ali i domaća nerazmenjiva dobra, a cene domaćih dobara se ne izjednačavaju u međunarodnoj trgovini, te</a:t>
            </a:r>
            <a:r>
              <a:rPr lang="en-US" sz="2100" smtClean="0"/>
              <a:t>o</a:t>
            </a:r>
            <a:r>
              <a:rPr lang="sr-Latn-BA" sz="2100" smtClean="0"/>
              <a:t>rija pariteta kupovnih snaga će preceniti devizni kurs razvijenih zemalja, a potceniti kurs manje razvijenih zemalja. 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7059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7776864" cy="5040560"/>
          </a:xfrm>
        </p:spPr>
        <p:txBody>
          <a:bodyPr>
            <a:normAutofit/>
          </a:bodyPr>
          <a:lstStyle/>
          <a:p>
            <a:pPr algn="just"/>
            <a:r>
              <a:rPr lang="sr-Latn-BA" sz="2100" smtClean="0"/>
              <a:t>Ograničenja u trgovini, transportni troškovi, cenovna diskriminacija, </a:t>
            </a:r>
            <a:r>
              <a:rPr lang="sr-Latn-BA" sz="2100" smtClean="0"/>
              <a:t>diferenciran</a:t>
            </a:r>
            <a:r>
              <a:rPr lang="en-US" sz="2100" smtClean="0"/>
              <a:t>e cene</a:t>
            </a:r>
            <a:r>
              <a:rPr lang="sr-Latn-BA" sz="2100" smtClean="0"/>
              <a:t> proizvod</a:t>
            </a:r>
            <a:r>
              <a:rPr lang="en-US" sz="2100" smtClean="0"/>
              <a:t>a</a:t>
            </a:r>
            <a:r>
              <a:rPr lang="sr-Latn-BA" sz="2100" smtClean="0"/>
              <a:t> </a:t>
            </a:r>
            <a:r>
              <a:rPr lang="sr-Latn-BA" sz="2100" smtClean="0"/>
              <a:t>multinacionalnih kompanija i ograničena mobinost radne snage, uslovljavaju odstupanja tekućeg deviznog kursa od nivoa prema teoriji PPP.</a:t>
            </a:r>
          </a:p>
          <a:p>
            <a:pPr algn="just"/>
            <a:r>
              <a:rPr lang="sr-Latn-BA" sz="2100" smtClean="0"/>
              <a:t>U kratkom roku su prisutna veća odstupanja tekućeg deviznog kursa od nivoa prema PPP, dok su u dugom roku odstupanja znatno manja i teorija PPP daje dobre rezultate u pogledu kretanja deviznog kursa na dug rok (Frenkel).</a:t>
            </a:r>
          </a:p>
          <a:p>
            <a:pPr algn="just"/>
            <a:r>
              <a:rPr lang="sr-Latn-BA" sz="2100" smtClean="0"/>
              <a:t>Ukoliko se analiziraju pojedinačni međunarodni proizvodi važi Zakon jedne cene i PPP, dok se sa uključivanjem u analizu svih međunarodnih prizvoda dobija manje dokaza o validnosti teorije</a:t>
            </a:r>
            <a:r>
              <a:rPr lang="en-US" sz="2100" smtClean="0"/>
              <a:t> PPP</a:t>
            </a:r>
            <a:r>
              <a:rPr lang="sr-Latn-BA" sz="2100" smtClean="0"/>
              <a:t>.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27625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sr-Latn-BA" sz="2600" b="1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ctr">
              <a:buNone/>
            </a:pPr>
            <a:r>
              <a:rPr lang="sr-Latn-BA" sz="2600" b="1" smtClean="0">
                <a:solidFill>
                  <a:schemeClr val="bg2">
                    <a:lumMod val="50000"/>
                  </a:schemeClr>
                </a:solidFill>
              </a:rPr>
              <a:t>HVALA NA PAŽNJI!</a:t>
            </a:r>
          </a:p>
          <a:p>
            <a:pPr marL="68580" indent="0" algn="ctr">
              <a:buNone/>
            </a:pPr>
            <a:endParaRPr lang="sr-Latn-BA" smtClean="0"/>
          </a:p>
          <a:p>
            <a:pPr marL="68580" indent="0" algn="ctr">
              <a:buNone/>
            </a:pPr>
            <a:r>
              <a:rPr lang="sr-Latn-BA" b="1" smtClean="0"/>
              <a:t>Dajana Ercegovac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2867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en-US" sz="2800" b="1" smtClean="0"/>
              <a:t>Realni devizni kurs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920880" cy="4392488"/>
          </a:xfrm>
        </p:spPr>
        <p:txBody>
          <a:bodyPr>
            <a:normAutofit/>
          </a:bodyPr>
          <a:lstStyle/>
          <a:p>
            <a:pPr algn="just"/>
            <a:r>
              <a:rPr lang="sr-Latn-BA" sz="2100" b="1" i="1" smtClean="0"/>
              <a:t>R</a:t>
            </a:r>
            <a:r>
              <a:rPr lang="en-US" sz="2100" b="1" i="1" smtClean="0"/>
              <a:t>ealni </a:t>
            </a:r>
            <a:r>
              <a:rPr lang="sr-Latn-BA" sz="2100" b="1" i="1" smtClean="0"/>
              <a:t>DK </a:t>
            </a:r>
            <a:r>
              <a:rPr lang="sr-Latn-BA" sz="2100" smtClean="0"/>
              <a:t>meri konkurentnost zemlje na inostranom tržištu.</a:t>
            </a:r>
          </a:p>
          <a:p>
            <a:pPr algn="just"/>
            <a:r>
              <a:rPr lang="sr-Latn-BA" sz="2100" smtClean="0"/>
              <a:t>Realni DK predstavlja nominalni (promptni) DK korigovan za odnos između inostrane i domaće inflacije.</a:t>
            </a:r>
          </a:p>
          <a:p>
            <a:pPr marL="68580" indent="0" algn="just">
              <a:buNone/>
            </a:pPr>
            <a:r>
              <a:rPr lang="sr-Latn-BA" sz="2100" b="1" smtClean="0"/>
              <a:t>              r = R x (P*/P)</a:t>
            </a:r>
          </a:p>
          <a:p>
            <a:pPr algn="just"/>
            <a:r>
              <a:rPr lang="sr-Latn-BA" sz="2100" smtClean="0"/>
              <a:t>Ukoliko je domaća inflacija veća od inostrane, tj. ako domaće cene porastu više od inostranih cena, tada RDK opada i dolazi do </a:t>
            </a:r>
            <a:r>
              <a:rPr lang="sr-Latn-BA" sz="2100" b="1" i="1" smtClean="0"/>
              <a:t>realne apresijacije </a:t>
            </a:r>
            <a:r>
              <a:rPr lang="sr-Latn-BA" sz="2100" smtClean="0"/>
              <a:t>domaće valute što smanjuje konkurentnost zemlje na inostranom tržištu.</a:t>
            </a:r>
          </a:p>
          <a:p>
            <a:pPr algn="just"/>
            <a:r>
              <a:rPr lang="sr-Latn-BA" sz="2100" smtClean="0"/>
              <a:t>Ukoliko imamo nominalnu depresijaciju ili pad nivoa domaćih cena ili porast nivoa inostranih cena dolazi do </a:t>
            </a:r>
            <a:r>
              <a:rPr lang="sr-Latn-BA" sz="2100" b="1" i="1" smtClean="0"/>
              <a:t>realne depresijacije </a:t>
            </a:r>
            <a:r>
              <a:rPr lang="sr-Latn-BA" sz="2100" smtClean="0"/>
              <a:t>nacionalne valute, što povećava konkurentnost zemlje u inostranstvu. </a:t>
            </a:r>
          </a:p>
          <a:p>
            <a:pPr algn="just"/>
            <a:endParaRPr lang="sr-Latn-BA" sz="2100" smtClean="0"/>
          </a:p>
          <a:p>
            <a:pPr marL="68580" indent="0" algn="just">
              <a:buNone/>
            </a:pPr>
            <a:endParaRPr lang="en-US" sz="2100" b="1"/>
          </a:p>
        </p:txBody>
      </p:sp>
    </p:spTree>
    <p:extLst>
      <p:ext uri="{BB962C8B-B14F-4D97-AF65-F5344CB8AC3E}">
        <p14:creationId xmlns:p14="http://schemas.microsoft.com/office/powerpoint/2010/main" val="19520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sr-Latn-BA" sz="2800" b="1" smtClean="0"/>
              <a:t>Efektivni devizni kurs i REER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2100" b="1" i="1" smtClean="0"/>
              <a:t>Bilateralni DK </a:t>
            </a:r>
            <a:r>
              <a:rPr lang="sr-Latn-BA" sz="2100" smtClean="0"/>
              <a:t>je devizni kurs između dve valute, dok </a:t>
            </a:r>
            <a:r>
              <a:rPr lang="sr-Latn-BA" sz="2100" b="1" i="1" smtClean="0"/>
              <a:t>nominalni efektivni DK </a:t>
            </a:r>
            <a:r>
              <a:rPr lang="sr-Latn-BA" sz="2100" smtClean="0"/>
              <a:t>meri globalnu konkurentnost izvoza kao mera vrednosti domaće valute u odnosu na vrednost korpe valuta glavnih trgovinskih partnera.</a:t>
            </a:r>
          </a:p>
          <a:p>
            <a:pPr algn="just"/>
            <a:r>
              <a:rPr lang="sr-Latn-BA" sz="2100" b="1" i="1" smtClean="0"/>
              <a:t>Realni efektivni DK </a:t>
            </a:r>
            <a:r>
              <a:rPr lang="sr-Latn-BA" sz="2100" smtClean="0"/>
              <a:t>obuhvata realne devizne kurseve korpe valuta glavnih trgovinskih partnera, gde je potrebno uključiti indekse cena na malo (CPI) za sve posmatrane zemlje. </a:t>
            </a:r>
          </a:p>
          <a:p>
            <a:pPr algn="just"/>
            <a:r>
              <a:rPr lang="sr-Latn-BA" sz="2100" b="1" i="1" smtClean="0"/>
              <a:t>R</a:t>
            </a:r>
            <a:r>
              <a:rPr lang="en-US" sz="2100" b="1" i="1"/>
              <a:t>E</a:t>
            </a:r>
            <a:r>
              <a:rPr lang="sr-Latn-BA" sz="2100" b="1" i="1" smtClean="0"/>
              <a:t>DK</a:t>
            </a:r>
            <a:r>
              <a:rPr lang="sr-Latn-BA" sz="2100" smtClean="0"/>
              <a:t> </a:t>
            </a:r>
            <a:r>
              <a:rPr lang="sr-Latn-BA" sz="2100" smtClean="0"/>
              <a:t>je sveobuhvatni pokazatelj međunarodne konkurentnosti privrede jedne zemlje. </a:t>
            </a:r>
          </a:p>
          <a:p>
            <a:pPr algn="just"/>
            <a:r>
              <a:rPr lang="sr-Latn-BA" sz="2100" b="1" i="1" smtClean="0"/>
              <a:t>Ravnotežni realni devizni kurs</a:t>
            </a:r>
            <a:r>
              <a:rPr lang="sr-Latn-BA" sz="2100" smtClean="0"/>
              <a:t> (</a:t>
            </a:r>
            <a:r>
              <a:rPr lang="sr-Latn-BA" sz="2100" b="1" i="1" smtClean="0"/>
              <a:t>REER </a:t>
            </a:r>
            <a:r>
              <a:rPr lang="sr-Latn-BA" sz="2100" smtClean="0"/>
              <a:t>– real equilibrium exchange rate) predstavlja relativni odnos cena međunarodnih dobara i cena domaćih dobara koji pri održivoj vrednosti određenih makroekonomskih varijabli (porezi, međunarodne cene, tehnologija) omogućuje postizanje simultane unutrašnje i spoljne ravnoteže. </a:t>
            </a:r>
          </a:p>
          <a:p>
            <a:pPr algn="just"/>
            <a:endParaRPr lang="sr-Latn-BA" sz="2100" smtClean="0"/>
          </a:p>
          <a:p>
            <a:pPr algn="just"/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56832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529128"/>
          </a:xfrm>
        </p:spPr>
        <p:txBody>
          <a:bodyPr>
            <a:normAutofit/>
          </a:bodyPr>
          <a:lstStyle/>
          <a:p>
            <a:pPr algn="ctr"/>
            <a:r>
              <a:rPr lang="sr-Latn-BA" sz="2800" b="1" smtClean="0"/>
              <a:t>Teorija pariteta kupovnih snaga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4752528"/>
          </a:xfrm>
        </p:spPr>
        <p:txBody>
          <a:bodyPr>
            <a:normAutofit lnSpcReduction="10000"/>
          </a:bodyPr>
          <a:lstStyle/>
          <a:p>
            <a:r>
              <a:rPr lang="sr-Latn-BA" sz="2100" u="sng" smtClean="0"/>
              <a:t>Teorije formiranja deviznog kursa</a:t>
            </a:r>
            <a:r>
              <a:rPr lang="sr-Latn-BA" sz="2100" smtClean="0"/>
              <a:t>:</a:t>
            </a:r>
          </a:p>
          <a:p>
            <a:pPr>
              <a:buFontTx/>
              <a:buChar char="-"/>
            </a:pPr>
            <a:r>
              <a:rPr lang="sr-Latn-BA" sz="2100" smtClean="0"/>
              <a:t>Teorija pariteta kupovnih snaga,</a:t>
            </a:r>
          </a:p>
          <a:p>
            <a:pPr>
              <a:buFontTx/>
              <a:buChar char="-"/>
            </a:pPr>
            <a:r>
              <a:rPr lang="sr-Latn-BA" sz="2100" smtClean="0"/>
              <a:t>Monetarni pristup,</a:t>
            </a:r>
          </a:p>
          <a:p>
            <a:pPr>
              <a:buFontTx/>
              <a:buChar char="-"/>
            </a:pPr>
            <a:r>
              <a:rPr lang="sr-Latn-BA" sz="2100" smtClean="0"/>
              <a:t>Platnobilansna teorija,</a:t>
            </a:r>
          </a:p>
          <a:p>
            <a:pPr>
              <a:buFontTx/>
              <a:buChar char="-"/>
            </a:pPr>
            <a:r>
              <a:rPr lang="sr-Latn-BA" sz="2100" smtClean="0"/>
              <a:t>Portfolio teorija.</a:t>
            </a:r>
          </a:p>
          <a:p>
            <a:pPr algn="just"/>
            <a:r>
              <a:rPr lang="sr-Latn-BA" sz="2100" b="1" i="1" smtClean="0"/>
              <a:t>Teorija pariteta kupovnih snaga (PPP -  Purchasing Power Parity)</a:t>
            </a:r>
            <a:r>
              <a:rPr lang="sr-Latn-BA" sz="2100" smtClean="0"/>
              <a:t> objašnjava kretanje deviznog kursa između dve valute promenama u nivou cena između posmatranih zemalja. </a:t>
            </a:r>
            <a:endParaRPr lang="en-US" sz="2100" smtClean="0"/>
          </a:p>
          <a:p>
            <a:pPr algn="just"/>
            <a:r>
              <a:rPr lang="en-US" sz="2100" smtClean="0"/>
              <a:t>Teorija pariteta kupovnih snaga ima apsolutnu i relativnu verziju.</a:t>
            </a:r>
            <a:endParaRPr lang="sr-Latn-BA" sz="2100" smtClean="0"/>
          </a:p>
          <a:p>
            <a:pPr algn="just"/>
            <a:r>
              <a:rPr lang="sr-Latn-BA" sz="2100" smtClean="0"/>
              <a:t>Zakon jedne cene objašnjava vezu između deviznog kursa i cene istog proizvoda u dve različite zemlje</a:t>
            </a:r>
            <a:r>
              <a:rPr lang="en-US" sz="2100" smtClean="0"/>
              <a:t> iska</a:t>
            </a:r>
            <a:r>
              <a:rPr lang="sr-Latn-BA" sz="2100"/>
              <a:t>z</a:t>
            </a:r>
            <a:r>
              <a:rPr lang="en-US" sz="2100" smtClean="0"/>
              <a:t>ane u lokalnoj valuti.</a:t>
            </a:r>
            <a:endParaRPr lang="sr-Latn-BA" sz="2100" smtClean="0"/>
          </a:p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4505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792088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2100" b="1" i="1" smtClean="0"/>
              <a:t>Robna arbitraža </a:t>
            </a:r>
            <a:r>
              <a:rPr lang="sr-Latn-BA" sz="2100" smtClean="0"/>
              <a:t>je moguća ukoliko se cene iste robe razlikuju u dve zemlje iskazane u istoj valuti i to više od transportnih troškova i carina.</a:t>
            </a:r>
          </a:p>
          <a:p>
            <a:pPr algn="just"/>
            <a:r>
              <a:rPr lang="sr-Latn-BA" sz="2100" smtClean="0"/>
              <a:t>Trgovci koji kupuju proizvode na jednom tržištu gde su cene niže i prodaju na drugom tržištu gde su cene više radi ostvarivanja zarade nazivaju se </a:t>
            </a:r>
            <a:r>
              <a:rPr lang="sr-Latn-BA" sz="2100" b="1" i="1" smtClean="0"/>
              <a:t>robnim arbitražerima</a:t>
            </a:r>
            <a:r>
              <a:rPr lang="sr-Latn-BA" sz="2100" smtClean="0"/>
              <a:t>. </a:t>
            </a:r>
          </a:p>
          <a:p>
            <a:pPr algn="just"/>
            <a:r>
              <a:rPr lang="sr-Latn-BA" sz="2100" smtClean="0"/>
              <a:t> Pod uticajem međunarodne trgovine i promene odnosa ponude i potražnje, robna arbitraža utiče na promenu cena istog proizvoda i smanjivanje razlike u cenama dok se cene ne izjednače, tako što dolazi do povećanja cena tamo gde su bile niže zbog veće tražnje, a smanjuju se tamo gde su bile više.</a:t>
            </a:r>
          </a:p>
          <a:p>
            <a:pPr marL="266700" lvl="1" indent="-266700" algn="just">
              <a:buClr>
                <a:srgbClr val="94C600"/>
              </a:buClr>
            </a:pPr>
            <a:r>
              <a:rPr lang="sr-Latn-BA" sz="2100">
                <a:solidFill>
                  <a:srgbClr val="3E3D2D"/>
                </a:solidFill>
              </a:rPr>
              <a:t>Prema </a:t>
            </a:r>
            <a:r>
              <a:rPr lang="sr-Latn-BA" sz="2100" b="1" i="1">
                <a:solidFill>
                  <a:srgbClr val="3E3D2D"/>
                </a:solidFill>
              </a:rPr>
              <a:t>zakonu jedne cene</a:t>
            </a:r>
            <a:r>
              <a:rPr lang="sr-Latn-BA" sz="2100">
                <a:solidFill>
                  <a:srgbClr val="3E3D2D"/>
                </a:solidFill>
              </a:rPr>
              <a:t>, na konkurentnim tržištima, usled robne arbitraže, cene proizvoda u dve zemlje će biti jednake kada se iskažu u istoj valuti koristeći promptni devizni kurs.</a:t>
            </a:r>
          </a:p>
          <a:p>
            <a:pPr algn="just"/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4013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704856" cy="5328592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sr-Latn-BA" sz="2100" b="1" smtClean="0">
                <a:solidFill>
                  <a:schemeClr val="bg2">
                    <a:lumMod val="50000"/>
                  </a:schemeClr>
                </a:solidFill>
              </a:rPr>
              <a:t>Teorija </a:t>
            </a:r>
            <a:r>
              <a:rPr lang="sr-Latn-BA" sz="2100" b="1">
                <a:solidFill>
                  <a:schemeClr val="bg2">
                    <a:lumMod val="50000"/>
                  </a:schemeClr>
                </a:solidFill>
              </a:rPr>
              <a:t>apsolutnog pariteta kupovnih snaga</a:t>
            </a:r>
            <a:endParaRPr lang="sr-Latn-BA" sz="2100" smtClean="0">
              <a:solidFill>
                <a:schemeClr val="bg2">
                  <a:lumMod val="50000"/>
                </a:schemeClr>
              </a:solidFill>
            </a:endParaRPr>
          </a:p>
          <a:p>
            <a:pPr marL="266700" lvl="1" indent="-266700" algn="just"/>
            <a:endParaRPr lang="sr-Latn-BA" sz="2100"/>
          </a:p>
          <a:p>
            <a:pPr marL="266700" lvl="1" indent="-266700" algn="just"/>
            <a:r>
              <a:rPr lang="sr-Latn-BA" sz="2100" smtClean="0"/>
              <a:t>Prema </a:t>
            </a:r>
            <a:r>
              <a:rPr lang="sr-Latn-BA" sz="2100" b="1" i="1" smtClean="0"/>
              <a:t>teoriji apsolutnog pariteta kupovnih snaga </a:t>
            </a:r>
            <a:r>
              <a:rPr lang="sr-Latn-BA" sz="2100" smtClean="0"/>
              <a:t>devizni kurs predstavlja odnos opšteg nivoa cena između dve zemlje koristeći troškove referentne korpe roba i usluga. </a:t>
            </a:r>
          </a:p>
          <a:p>
            <a:pPr marL="266700" lvl="1" indent="-266700" algn="just">
              <a:buNone/>
            </a:pPr>
            <a:r>
              <a:rPr lang="sr-Latn-BA" sz="2100" b="1" smtClean="0"/>
              <a:t>     E = P / P*</a:t>
            </a:r>
          </a:p>
          <a:p>
            <a:pPr marL="266700" lvl="1" indent="-266700" algn="just">
              <a:buNone/>
            </a:pPr>
            <a:r>
              <a:rPr lang="sr-Latn-BA" sz="2100" b="1"/>
              <a:t> </a:t>
            </a:r>
            <a:r>
              <a:rPr lang="sr-Latn-BA" sz="2100" b="1" smtClean="0"/>
              <a:t>    P = E x P*</a:t>
            </a:r>
          </a:p>
          <a:p>
            <a:pPr marL="266700" lvl="1" indent="-266700" algn="just"/>
            <a:r>
              <a:rPr lang="sr-Latn-BA" sz="2100" smtClean="0"/>
              <a:t>Ukoliko referenta korpa proizvoda i usluga u SAD košta 2000 dolara, a ista ta korpa u Velikoj Britaniji košta 1000 funti, onda devizni kurs prema Paritetu kupovnih snaga PPP - dolar funta treba da iznosi 2000/1000 =  2 dolara za 1 funtu. </a:t>
            </a:r>
            <a:endParaRPr lang="sr-Latn-BA" sz="2100"/>
          </a:p>
          <a:p>
            <a:pPr marL="365760" lvl="1" indent="0" algn="just">
              <a:buNone/>
            </a:pPr>
            <a:endParaRPr lang="sr-Latn-BA" sz="2100" b="1" smtClean="0"/>
          </a:p>
          <a:p>
            <a:pPr marL="365760" lvl="1" indent="0" algn="just">
              <a:buNone/>
            </a:pPr>
            <a:endParaRPr lang="en-US" sz="2100" b="1"/>
          </a:p>
        </p:txBody>
      </p:sp>
    </p:spTree>
    <p:extLst>
      <p:ext uri="{BB962C8B-B14F-4D97-AF65-F5344CB8AC3E}">
        <p14:creationId xmlns:p14="http://schemas.microsoft.com/office/powerpoint/2010/main" val="41864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BA" sz="2100" smtClean="0"/>
              <a:t>Ukoliko cena referentne korpe u SAD poraste na 4000 dolara, onda prema PPP kurs dolar funta bi bio 4 dolara za 1 funtu.</a:t>
            </a:r>
          </a:p>
          <a:p>
            <a:pPr algn="just"/>
            <a:r>
              <a:rPr lang="sr-Latn-BA" sz="2100" smtClean="0"/>
              <a:t>Prema </a:t>
            </a:r>
            <a:r>
              <a:rPr lang="sr-Latn-BA" sz="2100" b="1" i="1" smtClean="0"/>
              <a:t>apsolutnoj teoriji pariteta kupovnih snaga </a:t>
            </a:r>
            <a:r>
              <a:rPr lang="sr-Latn-BA" sz="2100" smtClean="0"/>
              <a:t>važi Zakon jedne cene za sve proizvode i usluge, ukoliko je prisutna liberalizacija trgovine, i nivoi cena u dve zemlje će biti jednaki kada se iskažu u istoj valuti. </a:t>
            </a:r>
          </a:p>
          <a:p>
            <a:pPr algn="just"/>
            <a:r>
              <a:rPr lang="sr-Latn-BA" sz="2100" smtClean="0"/>
              <a:t>U slučaju da različite zemlje koriste različite korpe roba i usluga sa različitim ponderima učešća u korpi za izračunjavanje indeksa cena onda neće važiti Zakon jedne cene za sve proizvode i usluge i devizni kurs će odsupati od nivoa koji se izračunava primenom PPP. </a:t>
            </a:r>
          </a:p>
          <a:p>
            <a:pPr algn="just"/>
            <a:r>
              <a:rPr lang="sr-Latn-BA" sz="2100" b="1" i="1" smtClean="0"/>
              <a:t>Teorija apsolutnog pariteta kupovnih snaga ima ograničenja u primeni </a:t>
            </a:r>
            <a:r>
              <a:rPr lang="sr-Latn-BA" sz="2100" smtClean="0"/>
              <a:t>koja se ogledaju u potencijalno različitim korpama proizvoda i usluga, kao i različitom učešću pojedinih proizvoda i usluga u korpi u posmatranim zemljama, kao i uključenost cena nerazmenjivih dobara u opštem nivou cena, a nerazmenjiva dobra nisu predmet međunarodne razmene i njihove cene se ne izjednačavaju posredstvom međunarodne trgovne, a ne uzima u obzir međunarodno kretanje kapitala. 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7191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7920880" cy="5328592"/>
          </a:xfrm>
        </p:spPr>
        <p:txBody>
          <a:bodyPr>
            <a:normAutofit/>
          </a:bodyPr>
          <a:lstStyle/>
          <a:p>
            <a:pPr algn="just"/>
            <a:r>
              <a:rPr lang="sr-Latn-BA" sz="2100" smtClean="0"/>
              <a:t>Usled ovih ograničenja devizni kurs formiran prema teoriji apsolutnog pariteta kupovnih snaga neće dovesti do uravnoteženja međunarodne razmene. </a:t>
            </a:r>
          </a:p>
          <a:p>
            <a:pPr algn="just"/>
            <a:r>
              <a:rPr lang="sr-Latn-BA" sz="2100" b="1" i="1" smtClean="0"/>
              <a:t>Big Mac Index </a:t>
            </a:r>
            <a:r>
              <a:rPr lang="sr-Latn-BA" sz="2100" smtClean="0"/>
              <a:t>ili </a:t>
            </a:r>
            <a:r>
              <a:rPr lang="sr-Latn-BA" sz="2100" b="1" i="1" smtClean="0"/>
              <a:t>Hamburger indeks</a:t>
            </a:r>
            <a:r>
              <a:rPr lang="sr-Latn-BA" sz="2100" smtClean="0"/>
              <a:t> predstavlja popularnu primenu teorije apsolutnog pariteta kupovnih snaga, koji se objavljuje u časopisu Ekonomist. (1986)</a:t>
            </a:r>
          </a:p>
          <a:p>
            <a:pPr algn="just"/>
            <a:r>
              <a:rPr lang="sr-Latn-BA" sz="2100" smtClean="0"/>
              <a:t>Pošto je McDonalds zastupljen svuda u svetu, ideja je da se poređenjem cena Big Meka u jednoj zemlji sa cenom u SAD-u utvrdi da li su tekući devizni kursevi valuta posmatranih zemalja precenjeni ili podcenjeni.</a:t>
            </a:r>
          </a:p>
          <a:p>
            <a:pPr algn="just"/>
            <a:r>
              <a:rPr lang="sr-Latn-BA" sz="2100" smtClean="0"/>
              <a:t>Iako cena Big Meka može da se razlikuje na lokalnom tržištu zbog razlika u nadnicama zaposlenih radnika, poreskih stopa, cena struje i komunalija, poređenje cena može biti koristan pokazatelj kretanja deviznog kursa na dug rok.  </a:t>
            </a:r>
          </a:p>
          <a:p>
            <a:pPr algn="just"/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6988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776864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BA" sz="2100" smtClean="0"/>
              <a:t>Novija istraživanja su pokazala da Hamburger indeks nije dobar pokazatelj za predviđanje deviznog kursa na kratak rok, ali da dalje bolje rezultate na duži rok, s tim da se nosioci ekonomske politike ne mogu osloniti na ovaj pokazatelj za predviđanje deviznog kursa na sistemskoj osnovi.</a:t>
            </a:r>
          </a:p>
          <a:p>
            <a:pPr algn="just"/>
            <a:r>
              <a:rPr lang="sr-Latn-BA" sz="2100" smtClean="0"/>
              <a:t>Hamburger indeks može ukazati na pravac kretanja kupovne moći posmatrane valute i predstavlja popularan način iskazivanja apresijacije ili depresijacije valute. </a:t>
            </a:r>
          </a:p>
          <a:p>
            <a:pPr algn="just"/>
            <a:r>
              <a:rPr lang="sr-Latn-BA" sz="2100" smtClean="0"/>
              <a:t>Npr. cena Big Meka u EU je 3,31€, u dolarima 4,94, u SAD-u cena je 3,57 dolara, prema PPP devizni kurs bi trebao da bude 0,93 evra za 1 dolar, a tekući devizni kurs je bio 0,67 evra za dolar, što znači da je prisutno  odstupanje i da je evro bio precenjen u odnosu na dolar za 38,7% i da je potre</a:t>
            </a:r>
            <a:r>
              <a:rPr lang="en-US" sz="2100" smtClean="0"/>
              <a:t>b</a:t>
            </a:r>
            <a:r>
              <a:rPr lang="sr-Latn-BA" sz="2100" smtClean="0"/>
              <a:t>no da evro depresira u odnosu na dolar kako bi se izjednjačile cene Big Meka u EU i SAD. </a:t>
            </a:r>
          </a:p>
          <a:p>
            <a:pPr algn="just"/>
            <a:r>
              <a:rPr lang="sr-Latn-BA" sz="2100" smtClean="0"/>
              <a:t>Ukoliko odstupanje u cenama ima negativan predznak onda je prisutna potcenjenost lokalne valute u odnosu na dolar i potrebno je da lokalna valuta apresira kako bi se izjednačile cene Big Meka. 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4217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219</TotalTime>
  <Words>1575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Teorija pariteta kupovnih snaga</vt:lpstr>
      <vt:lpstr>Realni devizni kurs</vt:lpstr>
      <vt:lpstr>Efektivni devizni kurs i REER</vt:lpstr>
      <vt:lpstr>Teorija pariteta kupovnih snaga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Teorija relativnog pariteta kupovnih snaga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Teorija pariteta kupovnih snaga</dc:title>
  <dc:creator>Dajana Vindžanović</dc:creator>
  <cp:lastModifiedBy>Dajana Vindžanović</cp:lastModifiedBy>
  <cp:revision>22</cp:revision>
  <dcterms:created xsi:type="dcterms:W3CDTF">2019-04-05T14:37:08Z</dcterms:created>
  <dcterms:modified xsi:type="dcterms:W3CDTF">2019-04-11T12:26:30Z</dcterms:modified>
</cp:coreProperties>
</file>