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74" r:id="rId4"/>
    <p:sldId id="275" r:id="rId5"/>
    <p:sldId id="276" r:id="rId6"/>
    <p:sldId id="277" r:id="rId7"/>
    <p:sldId id="279" r:id="rId8"/>
    <p:sldId id="289" r:id="rId9"/>
    <p:sldId id="280" r:id="rId10"/>
    <p:sldId id="288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C9473-37B2-4367-8014-D2C4145C797A}" type="datetimeFigureOut">
              <a:rPr lang="sr-Latn-RS" smtClean="0"/>
              <a:t>8.4.2019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FDDA7-333A-4DE5-8BC8-78C37FADA3B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182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DDA7-333A-4DE5-8BC8-78C37FADA3B4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7053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FFD74-75FF-484D-8B1F-4C24F26A0B50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471B-E821-4BC1-873A-4DE071DE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ФИНАНСИЈСКЕ ОПЦИЈЕ И ФИНАНСИЈСКИ СВОПОВИ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Најпознатији типови котираних опција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78647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r-Cyrl-CS" sz="3400" b="1" dirty="0" smtClean="0"/>
              <a:t>Америчке опције </a:t>
            </a:r>
            <a:r>
              <a:rPr lang="sr-Cyrl-CS" sz="3400" dirty="0" smtClean="0"/>
              <a:t>– власник има могућност да искористи право на куповину или продају основне финансијске активе, на датум доспећа или пре њега.</a:t>
            </a:r>
            <a:endParaRPr lang="en-US" sz="3400" dirty="0" smtClean="0"/>
          </a:p>
          <a:p>
            <a:pPr lvl="0"/>
            <a:r>
              <a:rPr lang="sr-Cyrl-CS" sz="3400" b="1" dirty="0" smtClean="0"/>
              <a:t>Европске опције </a:t>
            </a:r>
            <a:r>
              <a:rPr lang="sr-Cyrl-CS" sz="3400" dirty="0" smtClean="0"/>
              <a:t>– пружају власнику могућност реализације искључиво на датум доспећа.</a:t>
            </a:r>
            <a:endParaRPr lang="en-US" sz="3400" dirty="0" smtClean="0"/>
          </a:p>
          <a:p>
            <a:pPr lvl="0"/>
            <a:r>
              <a:rPr lang="sr-Cyrl-CS" sz="3400" b="1" dirty="0" smtClean="0"/>
              <a:t>Индексне опције </a:t>
            </a:r>
            <a:r>
              <a:rPr lang="sr-Cyrl-CS" sz="3400" dirty="0" smtClean="0"/>
              <a:t>– то су кол-опције или пут-опције које се заснивају на индексима тржишта акција (као што су индекс Нјуроршке берзе, </a:t>
            </a:r>
            <a:r>
              <a:rPr lang="sr-Latn-CS" sz="3400" i="1" dirty="0" smtClean="0"/>
              <a:t>S&amp;P 1500</a:t>
            </a:r>
            <a:r>
              <a:rPr lang="sr-Latn-CS" sz="3400" dirty="0" smtClean="0"/>
              <a:t>, </a:t>
            </a:r>
            <a:r>
              <a:rPr lang="sr-Cyrl-CS" sz="3400" dirty="0" smtClean="0"/>
              <a:t>итд.).</a:t>
            </a:r>
            <a:endParaRPr lang="en-US" sz="3400" dirty="0" smtClean="0"/>
          </a:p>
          <a:p>
            <a:pPr lvl="0"/>
            <a:r>
              <a:rPr lang="sr-Cyrl-CS" sz="3400" b="1" dirty="0" smtClean="0"/>
              <a:t>Фјучерс опције </a:t>
            </a:r>
            <a:r>
              <a:rPr lang="sr-Cyrl-CS" sz="3400" dirty="0" smtClean="0"/>
              <a:t>– пружају власнику право да купи/прода одређени фјучерс уговор, користећи извршну цену опције као цену фјучерса.</a:t>
            </a:r>
            <a:endParaRPr lang="en-US" sz="3400" dirty="0" smtClean="0"/>
          </a:p>
          <a:p>
            <a:pPr lvl="0"/>
            <a:r>
              <a:rPr lang="sr-Cyrl-CS" sz="3400" b="1" dirty="0" smtClean="0"/>
              <a:t>Валутне опције </a:t>
            </a:r>
            <a:r>
              <a:rPr lang="sr-Cyrl-CS" sz="3400" dirty="0" smtClean="0"/>
              <a:t>– пружају власнику право да купи/прода одређени износ стране валуте за одређени износ домаће валуте.</a:t>
            </a:r>
            <a:endParaRPr lang="en-US" sz="3400" dirty="0" smtClean="0"/>
          </a:p>
          <a:p>
            <a:pPr lvl="0"/>
            <a:r>
              <a:rPr lang="sr-Cyrl-CS" sz="3400" b="1" dirty="0" smtClean="0"/>
              <a:t>Каматне опције </a:t>
            </a:r>
            <a:r>
              <a:rPr lang="sr-Cyrl-CS" sz="3400" dirty="0" smtClean="0"/>
              <a:t>– подразумевају опције на трезорске записе, цертификате о депозиту, ГНМА проследне цертификате, приносе на трезорске хартије од вредности различитих доспећа, итд.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sr-Cyrl-CS" sz="2800" b="1" dirty="0"/>
              <a:t>ФИНАНСИЈСКИ СВОПОВИ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/>
          <a:lstStyle/>
          <a:p>
            <a:r>
              <a:rPr lang="sr-Cyrl-CS" dirty="0" smtClean="0"/>
              <a:t>Свопови представљају финансијске уговоре који обавезују уговорне стране на замену одређених обавеза плаћања којима располажу, за обавезе плаћања којима располаже друга страна.</a:t>
            </a:r>
          </a:p>
          <a:p>
            <a:r>
              <a:rPr lang="sr-Cyrl-CS" dirty="0" smtClean="0"/>
              <a:t>Најпознатији типови финансијских свопова су валутни свопови и каматни свопови.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ВАЛУТНИ СВОПОВИ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Валутни свопови подразумевају замену плаћања у једној валути за плаћања у другој валути, односно договор о размени низа исплата деноминованих у једној валути за исплате у другој валути по девизном курсу који је утврђен данас.</a:t>
            </a:r>
          </a:p>
          <a:p>
            <a:r>
              <a:rPr lang="sr-Cyrl-CS" dirty="0" smtClean="0"/>
              <a:t>ПРИМЕР: Уговорне стране могу данас да постигну договор о размени плаћања 1 милиона евра за 123 милиона динара у свакој од наредне три године.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КАМАТНИ СВОПОВИ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sr-Cyrl-CS" dirty="0" smtClean="0"/>
              <a:t>Каматни свопови подразумевају замену одређених каматних плаћања за низ других каматних плаћања у истој валути.</a:t>
            </a:r>
          </a:p>
          <a:p>
            <a:pPr>
              <a:buNone/>
            </a:pPr>
            <a:endParaRPr lang="sr-Cyrl-CS" dirty="0" smtClean="0"/>
          </a:p>
          <a:p>
            <a:r>
              <a:rPr lang="sr-Cyrl-CS" dirty="0" smtClean="0"/>
              <a:t>Основни елементи каматног свопа су: </a:t>
            </a:r>
            <a:endParaRPr lang="en-US" dirty="0" smtClean="0"/>
          </a:p>
          <a:p>
            <a:pPr lvl="1"/>
            <a:r>
              <a:rPr lang="sr-Cyrl-CS" dirty="0" smtClean="0"/>
              <a:t>каматне стопе које се размењују,</a:t>
            </a:r>
            <a:endParaRPr lang="en-US" dirty="0" smtClean="0"/>
          </a:p>
          <a:p>
            <a:pPr lvl="1"/>
            <a:r>
              <a:rPr lang="sr-Cyrl-CS" dirty="0" smtClean="0"/>
              <a:t>врсте камате (фиксна или варијабилна),</a:t>
            </a:r>
            <a:endParaRPr lang="en-US" dirty="0" smtClean="0"/>
          </a:p>
          <a:p>
            <a:pPr lvl="1"/>
            <a:r>
              <a:rPr lang="sr-Cyrl-CS" dirty="0" smtClean="0"/>
              <a:t>износ појмовне главнице (износ на ком се заснива исплата камата),</a:t>
            </a:r>
            <a:endParaRPr lang="en-US" dirty="0" smtClean="0"/>
          </a:p>
          <a:p>
            <a:pPr lvl="1"/>
            <a:r>
              <a:rPr lang="sr-Cyrl-CS" dirty="0" smtClean="0"/>
              <a:t>временски период предвиђен за обављање размене.</a:t>
            </a:r>
          </a:p>
          <a:p>
            <a:pPr lvl="0">
              <a:buNone/>
            </a:pPr>
            <a:endParaRPr lang="sr-Cyrl-CS" dirty="0" smtClean="0"/>
          </a:p>
          <a:p>
            <a:r>
              <a:rPr lang="sr-Cyrl-CS" dirty="0" smtClean="0"/>
              <a:t>Најчешће се на тржишту свопова као финансијски посредници појављују велике комерцијалне и инвестиционе банке.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ПРИМЕР</a:t>
            </a:r>
            <a:endParaRPr lang="en-US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428596" y="1357298"/>
            <a:ext cx="7826112" cy="4000528"/>
            <a:chOff x="2847" y="5152"/>
            <a:chExt cx="5850" cy="2992"/>
          </a:xfrm>
        </p:grpSpPr>
        <p:sp>
          <p:nvSpPr>
            <p:cNvPr id="2064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847" y="5152"/>
              <a:ext cx="5850" cy="29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4608" y="7213"/>
              <a:ext cx="2337" cy="6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Варијабилна камата у периоду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од 10 година 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(запис трезора + 2%) </a:t>
              </a:r>
              <a:r>
                <a:rPr kumimoji="0" lang="sr-Cyrl-CS" sz="16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* </a:t>
              </a: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милион евра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AutoShape 14"/>
            <p:cNvSpPr>
              <a:spLocks noChangeShapeType="1"/>
            </p:cNvSpPr>
            <p:nvPr/>
          </p:nvSpPr>
          <p:spPr bwMode="auto">
            <a:xfrm flipV="1">
              <a:off x="7648" y="7553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928" y="6115"/>
              <a:ext cx="1810" cy="1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Cyrl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Банка А</a:t>
              </a:r>
              <a:endPara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купац уговора</a:t>
              </a:r>
              <a:endPara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6945" y="6115"/>
              <a:ext cx="1752" cy="1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Cyrl-C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Компанија Б</a:t>
              </a:r>
              <a:endPara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продавац уговора</a:t>
              </a:r>
              <a:endPara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7349" y="5931"/>
              <a:ext cx="609" cy="3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Прима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7349" y="7268"/>
              <a:ext cx="610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Плаћа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3741" y="5931"/>
              <a:ext cx="610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Плаћа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3741" y="7213"/>
              <a:ext cx="610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Прима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 flipV="1">
              <a:off x="4046" y="5513"/>
              <a:ext cx="1" cy="418"/>
            </a:xfrm>
            <a:prstGeom prst="straightConnector1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>
              <a:off x="4046" y="5513"/>
              <a:ext cx="3603" cy="0"/>
            </a:xfrm>
            <a:prstGeom prst="straightConnector1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7647" y="5513"/>
              <a:ext cx="7" cy="418"/>
            </a:xfrm>
            <a:prstGeom prst="straightConnector1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4046" y="7970"/>
              <a:ext cx="3603" cy="0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 flipV="1">
              <a:off x="4052" y="7553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4819" y="5599"/>
              <a:ext cx="2006" cy="6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Фиксна камата у периоду од 10 година, 8% </a:t>
              </a:r>
              <a:r>
                <a:rPr kumimoji="0" lang="sr-Cyrl-CS" sz="16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*</a:t>
              </a:r>
              <a:r>
                <a:rPr kumimoji="0" lang="sr-Cyrl-C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милион евра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sr-Cyrl-CS" dirty="0" smtClean="0"/>
              <a:t>БАНКА 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72164"/>
          </a:xfrm>
        </p:spPr>
        <p:txBody>
          <a:bodyPr>
            <a:normAutofit fontScale="77500" lnSpcReduction="20000"/>
          </a:bodyPr>
          <a:lstStyle/>
          <a:p>
            <a:r>
              <a:rPr lang="sr-Cyrl-CS" dirty="0" smtClean="0"/>
              <a:t>Претпоставимо да Банка А: </a:t>
            </a:r>
            <a:endParaRPr lang="en-US" dirty="0" smtClean="0"/>
          </a:p>
          <a:p>
            <a:pPr lvl="1"/>
            <a:r>
              <a:rPr lang="sr-Cyrl-CS" dirty="0" smtClean="0"/>
              <a:t>управо пласира дугорочне кредите на хипотекарном тржишту (по фиксној каматној стопи),</a:t>
            </a:r>
            <a:endParaRPr lang="en-US" dirty="0" smtClean="0"/>
          </a:p>
          <a:p>
            <a:pPr lvl="1"/>
            <a:r>
              <a:rPr lang="sr-Cyrl-CS" dirty="0" smtClean="0"/>
              <a:t>има милион евра мање каматно осетљиве активе у односу на каматно осетљиву пасиву.</a:t>
            </a:r>
          </a:p>
          <a:p>
            <a:pPr lvl="0"/>
            <a:r>
              <a:rPr lang="sr-Cyrl-CS" dirty="0" smtClean="0"/>
              <a:t>Уколико банка има мање каматно осетљиве активе, раст каматне стопе узрокује бржи раст трошкова пасиве у односу на раст прихода активе.</a:t>
            </a:r>
          </a:p>
          <a:p>
            <a:pPr lvl="0"/>
            <a:r>
              <a:rPr lang="sr-Cyrl-CS" dirty="0" smtClean="0"/>
              <a:t>Банка има могућност да изврши конверзију милион евра активе са фиксном каматном стопом у милион евра активе са варијабилном каматном стопом како би изједначила осетљивост активе и пасиве на промене каматних стопа.</a:t>
            </a:r>
          </a:p>
          <a:p>
            <a:pPr lvl="0"/>
            <a:r>
              <a:rPr lang="sr-Cyrl-CS" dirty="0" smtClean="0"/>
              <a:t>Трансформација биланса стања намеће велике трансформационе трошкове, па банка може да потпишеуговор о каматном свопу (са слике).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КОМПАНИЈА 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Претпоставимо да финансијски менаџер компаније Б донесе одлуку да у циљу обезбеђивања средстава за финансирање пласмана са варијабилном каматном стопом емитује дугорочне обвезнице по фиксној каматној стопи, у вредности од милион евра. </a:t>
            </a:r>
          </a:p>
          <a:p>
            <a:r>
              <a:rPr lang="sr-Cyrl-CS" dirty="0" smtClean="0"/>
              <a:t>Предпоставимо да она има милион евра каматно осетљиве активе више у односу на каматно осетљиву пасиву, што је излаже губицима у случају пада каматне стопе. </a:t>
            </a:r>
          </a:p>
          <a:p>
            <a:r>
              <a:rPr lang="sr-Cyrl-CS" dirty="0" smtClean="0"/>
              <a:t>Помоћу каматног свопа, комапанија Б добија могућност да елиминише изложеност каматном ризику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На основу описаног хипотетичког примера може се закључити да код каматних свопова уговорне стране морају да имају супротна очекивања по питању будућег кретања каматних стопа (и осталих тржишних параметара). Банка А очекује раст каматних стопа и заузима позицију која је штити од очекиваног раста, док компанија Б заузима позицију која пружа заштиту од губитака по основу пада каматних стопа.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ФИНАНСИЈСКЕ ОПЦИЈЕ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sr-Cyrl-CS" b="1" dirty="0" smtClean="0"/>
              <a:t>Опцијски уговор је дериват који власнику да је право али не и обавезу да купи или прода основну финансијску активу по унапред утврђеној цени и у временском периоду који је одређен датумом истека опције. </a:t>
            </a:r>
          </a:p>
          <a:p>
            <a:r>
              <a:rPr lang="sr-Cyrl-CS" dirty="0" smtClean="0"/>
              <a:t>Опције се дела на </a:t>
            </a:r>
            <a:r>
              <a:rPr lang="sr-Cyrl-CS" b="1" dirty="0" smtClean="0"/>
              <a:t>кол-опције</a:t>
            </a:r>
            <a:r>
              <a:rPr lang="sr-Latn-CS" b="1" dirty="0" smtClean="0"/>
              <a:t> </a:t>
            </a:r>
            <a:r>
              <a:rPr lang="sr-Latn-CS" dirty="0" smtClean="0"/>
              <a:t>(</a:t>
            </a:r>
            <a:r>
              <a:rPr lang="sr-Cyrl-CS" dirty="0" smtClean="0"/>
              <a:t>заштита од раста цена основне активе) и </a:t>
            </a:r>
            <a:r>
              <a:rPr lang="sr-Cyrl-CS" b="1" dirty="0" smtClean="0"/>
              <a:t>пут-опције </a:t>
            </a:r>
            <a:r>
              <a:rPr lang="sr-Cyrl-CS" dirty="0" smtClean="0"/>
              <a:t>(заштита од пада цена основне активе).</a:t>
            </a:r>
          </a:p>
          <a:p>
            <a:r>
              <a:rPr lang="sr-Cyrl-CS" dirty="0" smtClean="0"/>
              <a:t>Уговорне стране опционог уговора имају супротна очекивања по питању будућих тржишних кретања.</a:t>
            </a: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КОЛ - ОПЦИЈЕ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 lnSpcReduction="20000"/>
          </a:bodyPr>
          <a:lstStyle/>
          <a:p>
            <a:r>
              <a:rPr lang="sr-Cyrl-CS" b="1" dirty="0" smtClean="0"/>
              <a:t>Кол-опције</a:t>
            </a:r>
            <a:r>
              <a:rPr lang="sr-Cyrl-CS" dirty="0" smtClean="0"/>
              <a:t> дају власнику (купцу опције) право на куповину основне финансијске активе по уговореној цени (</a:t>
            </a:r>
            <a:r>
              <a:rPr lang="sr-Cyrl-CS" b="1" dirty="0" smtClean="0"/>
              <a:t>цена извршења</a:t>
            </a:r>
            <a:r>
              <a:rPr lang="sr-Cyrl-CS" dirty="0" smtClean="0"/>
              <a:t>), на утврђени датум доспећа, или пре тог датума.</a:t>
            </a:r>
          </a:p>
          <a:p>
            <a:r>
              <a:rPr lang="sr-Cyrl-CS" b="1" dirty="0" smtClean="0"/>
              <a:t>Опциона премија- </a:t>
            </a:r>
            <a:r>
              <a:rPr lang="sr-Cyrl-CS" dirty="0" smtClean="0"/>
              <a:t>накнада коју купац кол-опције мора да исплати њеном продавцу, како би стекао право да реализује опцију ако је то исплативо.</a:t>
            </a:r>
          </a:p>
          <a:p>
            <a:r>
              <a:rPr lang="sr-Cyrl-CS" dirty="0" smtClean="0"/>
              <a:t>Након наплаћивања опционе премије, продавац кол-опције преузима обавезу да на неки будући датум достави (прода) активу купцу кол-опције по цени извршења, ако овај то затражи.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411807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Власник кол-опције није у обавези да реализује опцију.</a:t>
            </a:r>
          </a:p>
          <a:p>
            <a:r>
              <a:rPr lang="sr-Cyrl-CS" dirty="0" smtClean="0"/>
              <a:t>Власник ће се определити за извшење у случају да </a:t>
            </a:r>
            <a:r>
              <a:rPr lang="sr-Cyrl-CS" u="sng" dirty="0" smtClean="0"/>
              <a:t>тржишна вредност активе премаши цену извршења</a:t>
            </a:r>
            <a:r>
              <a:rPr lang="sr-Cyrl-CS" dirty="0" smtClean="0"/>
              <a:t>. </a:t>
            </a:r>
          </a:p>
          <a:p>
            <a:r>
              <a:rPr lang="sr-Cyrl-CS" b="1" dirty="0" smtClean="0"/>
              <a:t>Добит за власника опције је једнака разлици између тржишне вредности активе и цене извршења.</a:t>
            </a:r>
          </a:p>
          <a:p>
            <a:r>
              <a:rPr lang="sr-Cyrl-CS" dirty="0" smtClean="0"/>
              <a:t>У супротном, уколико је тржишна вредност активе нижа од цене извршења, опција остаје неискоришћена и престаје да има било какву вредност.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ЗАРАДА-ГУБИТАК ЗА ПРОДАВЦА КОЛ-ОПЦИЈЕ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 smtClean="0"/>
              <a:t>Уколико опција остане неискоришћена, продавац кол-опције остварује профит који је једнак износу опционе премије. </a:t>
            </a:r>
          </a:p>
          <a:p>
            <a:r>
              <a:rPr lang="sr-Cyrl-CS" dirty="0" smtClean="0"/>
              <a:t>Уколико купац кол-опције искористи опцију, продавац остварује профит који је једнак опционој премији умањеној за разлику између тржишне цене основне финансијске активе и цене извршења. </a:t>
            </a:r>
          </a:p>
          <a:p>
            <a:r>
              <a:rPr lang="sr-Cyrl-CS" dirty="0" smtClean="0"/>
              <a:t>Уколико је разлика између тржишне цене основне финансијске активе и цене извршења већа од опционе премије, продавац кол-опције се суочава са губитком.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ПРИМЕР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Компанија А је купила кол-опцију (европски тип) од Компаније Б за 10.000 долара, и стекла право да на датум доспећа опције од ње купи одређену финансијску активу по цени од 1.000.000 долара. На датум доспећа цена активе је била 1.012.500 долара</a:t>
            </a:r>
          </a:p>
          <a:p>
            <a:r>
              <a:rPr lang="sr-Cyrl-CS" dirty="0" smtClean="0"/>
              <a:t>Израчунајте ко је на добитку а ко на губитку и колико?</a:t>
            </a:r>
          </a:p>
          <a:p>
            <a:r>
              <a:rPr lang="sr-Cyrl-CS" dirty="0" smtClean="0"/>
              <a:t>Компанија А је очекивала да ће раст активе бити мањи од 1%. Да ли је то тачна тврдња?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ПУТ - ОПЦИЈЕ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b="1" dirty="0" smtClean="0"/>
              <a:t>Пут-опције </a:t>
            </a:r>
            <a:r>
              <a:rPr lang="sr-Cyrl-CS" dirty="0" smtClean="0"/>
              <a:t>власнику дају право да прода одређену финансијску активу по утврђеној цени извршења, на одређени датум, или пре њега.</a:t>
            </a:r>
          </a:p>
          <a:p>
            <a:r>
              <a:rPr lang="sr-Cyrl-CS" dirty="0" smtClean="0"/>
              <a:t>За разлику од кол-опција, профит од улагања у пут-опције расте када вредност основне финансијске активе пада.</a:t>
            </a:r>
          </a:p>
          <a:p>
            <a:r>
              <a:rPr lang="sr-Cyrl-CS" dirty="0" smtClean="0"/>
              <a:t>Власник пут-опције остварује зараду која је једнака разлици између цене извршења и тржишне цене активе у тренутку извршења.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ПРИМЕР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Компанија А је купила пут-опцију (амерички тип) од Компаније Б за 10.000 долара, и стекла право да јој у року од 3 месеца прода одређену финансијску активу по цени од 1.000.000 долара. Месец дана након потписивања уговора, цена активе је пала за 2%, али се убрзо вратила на стару вредност и није се више мењала.</a:t>
            </a:r>
          </a:p>
          <a:p>
            <a:r>
              <a:rPr lang="sr-Cyrl-CS" dirty="0" smtClean="0"/>
              <a:t>Да </a:t>
            </a:r>
            <a:r>
              <a:rPr lang="sr-Cyrl-CS" dirty="0" smtClean="0"/>
              <a:t>ли</a:t>
            </a:r>
            <a:r>
              <a:rPr lang="sr-Latn-RS" dirty="0" smtClean="0"/>
              <a:t> je</a:t>
            </a:r>
            <a:r>
              <a:rPr lang="sr-Cyrl-CS" dirty="0" smtClean="0"/>
              <a:t> </a:t>
            </a:r>
            <a:r>
              <a:rPr lang="sr-Cyrl-CS" dirty="0" smtClean="0"/>
              <a:t>Компанија А искористила опциони уговор и </a:t>
            </a:r>
            <a:r>
              <a:rPr lang="sr-Cyrl-CS" dirty="0" smtClean="0"/>
              <a:t>какав је </a:t>
            </a:r>
            <a:r>
              <a:rPr lang="sr-Cyrl-CS" dirty="0" smtClean="0"/>
              <a:t>финансијски резултат постигла по основу тог уговора?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Када извршење опције власнику доноси зараду, за ту опцију се каже да је „у новцу“ (</a:t>
            </a:r>
            <a:r>
              <a:rPr lang="sr-Latn-CS" i="1" dirty="0" smtClean="0"/>
              <a:t>in the money</a:t>
            </a:r>
            <a:r>
              <a:rPr lang="sr-Latn-CS" dirty="0" smtClean="0"/>
              <a:t>). </a:t>
            </a:r>
            <a:endParaRPr lang="sr-Cyrl-CS" dirty="0" smtClean="0"/>
          </a:p>
          <a:p>
            <a:r>
              <a:rPr lang="sr-Cyrl-CS" dirty="0" smtClean="0"/>
              <a:t>Опција је </a:t>
            </a:r>
            <a:r>
              <a:rPr lang="sr-Latn-CS" dirty="0" smtClean="0"/>
              <a:t>„</a:t>
            </a:r>
            <a:r>
              <a:rPr lang="sr-Cyrl-CS" dirty="0" smtClean="0"/>
              <a:t>ван новца</a:t>
            </a:r>
            <a:r>
              <a:rPr lang="sr-Latn-CS" dirty="0" smtClean="0"/>
              <a:t>“</a:t>
            </a:r>
            <a:r>
              <a:rPr lang="sr-Cyrl-CS" dirty="0" smtClean="0"/>
              <a:t> (</a:t>
            </a:r>
            <a:r>
              <a:rPr lang="sr-Latn-CS" i="1" dirty="0" smtClean="0"/>
              <a:t>out of the money</a:t>
            </a:r>
            <a:r>
              <a:rPr lang="sr-Cyrl-CS" dirty="0" smtClean="0"/>
              <a:t>) у случају да њено извршење није профитабилно за власника. </a:t>
            </a:r>
          </a:p>
          <a:p>
            <a:r>
              <a:rPr lang="sr-Cyrl-CS" dirty="0" smtClean="0"/>
              <a:t>На крају, за опције се каже да су „на новцу“ (</a:t>
            </a:r>
            <a:r>
              <a:rPr lang="sr-Latn-CS" i="1" dirty="0" smtClean="0"/>
              <a:t>at the money</a:t>
            </a:r>
            <a:r>
              <a:rPr lang="sr-Cyrl-CS" dirty="0" smtClean="0"/>
              <a:t>) у случају када су извршна цена опције и тржишна цена основне финансијске активе једнаке.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1154</Words>
  <Application>Microsoft Office PowerPoint</Application>
  <PresentationFormat>On-screen Show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ФИНАНСИЈСКЕ ОПЦИЈЕ И ФИНАНСИЈСКИ СВОПОВИ</vt:lpstr>
      <vt:lpstr>ФИНАНСИЈСКЕ ОПЦИЈЕ</vt:lpstr>
      <vt:lpstr>КОЛ - ОПЦИЈЕ</vt:lpstr>
      <vt:lpstr>PowerPoint Presentation</vt:lpstr>
      <vt:lpstr>ЗАРАДА-ГУБИТАК ЗА ПРОДАВЦА КОЛ-ОПЦИЈЕ</vt:lpstr>
      <vt:lpstr>ПРИМЕР</vt:lpstr>
      <vt:lpstr>ПУТ - ОПЦИЈЕ</vt:lpstr>
      <vt:lpstr>ПРИМЕР 2</vt:lpstr>
      <vt:lpstr>PowerPoint Presentation</vt:lpstr>
      <vt:lpstr>Најпознатији типови котираних опција</vt:lpstr>
      <vt:lpstr>ФИНАНСИЈСКИ СВОПОВИ </vt:lpstr>
      <vt:lpstr>ВАЛУТНИ СВОПОВИ</vt:lpstr>
      <vt:lpstr>КАМАТНИ СВОПОВИ</vt:lpstr>
      <vt:lpstr>ПРИМЕР</vt:lpstr>
      <vt:lpstr>БАНКА А</vt:lpstr>
      <vt:lpstr>КОМПАНИЈА Б</vt:lpstr>
      <vt:lpstr>ЗАКЉУЧАК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ФОРВАРДИ И ФЈУЧЕРСИ</dc:title>
  <dc:creator>Željko</dc:creator>
  <cp:lastModifiedBy>Amfiteatar 2</cp:lastModifiedBy>
  <cp:revision>72</cp:revision>
  <dcterms:created xsi:type="dcterms:W3CDTF">2019-03-31T09:46:08Z</dcterms:created>
  <dcterms:modified xsi:type="dcterms:W3CDTF">2019-04-08T09:18:14Z</dcterms:modified>
</cp:coreProperties>
</file>