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74B-E85C-48D6-B337-EE7C5F944108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6B96-C997-4CFD-8D10-1E636B893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26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74B-E85C-48D6-B337-EE7C5F944108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6B96-C997-4CFD-8D10-1E636B893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62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74B-E85C-48D6-B337-EE7C5F944108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6B96-C997-4CFD-8D10-1E636B893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23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74B-E85C-48D6-B337-EE7C5F944108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6B96-C997-4CFD-8D10-1E636B893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16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74B-E85C-48D6-B337-EE7C5F944108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6B96-C997-4CFD-8D10-1E636B893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23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74B-E85C-48D6-B337-EE7C5F944108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6B96-C997-4CFD-8D10-1E636B893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77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74B-E85C-48D6-B337-EE7C5F944108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6B96-C997-4CFD-8D10-1E636B893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86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74B-E85C-48D6-B337-EE7C5F944108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6B96-C997-4CFD-8D10-1E636B893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4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74B-E85C-48D6-B337-EE7C5F944108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6B96-C997-4CFD-8D10-1E636B893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97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74B-E85C-48D6-B337-EE7C5F944108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6B96-C997-4CFD-8D10-1E636B893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27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74B-E85C-48D6-B337-EE7C5F944108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6B96-C997-4CFD-8D10-1E636B893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14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A74B-E85C-48D6-B337-EE7C5F944108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6B96-C997-4CFD-8D10-1E636B893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62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9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Latn-CS" dirty="0" smtClean="0">
                <a:effectLst/>
                <a:latin typeface="Times New Roman"/>
                <a:ea typeface="Times New Roman"/>
              </a:rPr>
              <a:t>Cotton, D., Faley, D. </a:t>
            </a:r>
            <a:r>
              <a:rPr lang="x-none" dirty="0" smtClean="0">
                <a:effectLst/>
                <a:latin typeface="Times New Roman"/>
                <a:ea typeface="Times New Roman"/>
              </a:rPr>
              <a:t>&amp;</a:t>
            </a:r>
            <a:r>
              <a:rPr lang="sr-Latn-CS" dirty="0" smtClean="0">
                <a:effectLst/>
                <a:latin typeface="Times New Roman"/>
                <a:ea typeface="Times New Roman"/>
              </a:rPr>
              <a:t> Kent, S., (2012). </a:t>
            </a:r>
            <a:r>
              <a:rPr lang="sr-Latn-CS" i="1" dirty="0" smtClean="0">
                <a:effectLst/>
                <a:latin typeface="Times New Roman"/>
                <a:ea typeface="Times New Roman"/>
              </a:rPr>
              <a:t>Market Leader</a:t>
            </a:r>
            <a:r>
              <a:rPr lang="sr-Latn-CS" dirty="0" smtClean="0">
                <a:effectLst/>
                <a:latin typeface="Times New Roman"/>
                <a:ea typeface="Times New Roman"/>
              </a:rPr>
              <a:t>  </a:t>
            </a:r>
            <a:r>
              <a:rPr lang="sr-Latn-CS" i="1" dirty="0" smtClean="0">
                <a:effectLst/>
                <a:latin typeface="Times New Roman"/>
                <a:ea typeface="Times New Roman"/>
              </a:rPr>
              <a:t>Pre-intermediate </a:t>
            </a:r>
            <a:r>
              <a:rPr lang="x-none" i="1" dirty="0" smtClean="0">
                <a:effectLst/>
                <a:latin typeface="Times New Roman"/>
                <a:ea typeface="Times New Roman"/>
              </a:rPr>
              <a:t>Business English Course Book</a:t>
            </a:r>
            <a:r>
              <a:rPr lang="x-none" dirty="0" smtClean="0">
                <a:effectLst/>
                <a:latin typeface="Times New Roman"/>
                <a:ea typeface="Times New Roman"/>
              </a:rPr>
              <a:t>. </a:t>
            </a:r>
            <a:r>
              <a:rPr lang="sr-Latn-CS" dirty="0" smtClean="0">
                <a:effectLst/>
                <a:latin typeface="Times New Roman"/>
                <a:ea typeface="Times New Roman"/>
              </a:rPr>
              <a:t>Pearson Long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m</a:t>
            </a:r>
            <a:r>
              <a:rPr lang="sr-Latn-CS" dirty="0" smtClean="0">
                <a:effectLst/>
                <a:latin typeface="Times New Roman"/>
                <a:ea typeface="Times New Roman"/>
              </a:rPr>
              <a:t>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n</a:t>
            </a:r>
            <a:r>
              <a:rPr lang="sr-Latn-CS" dirty="0" smtClean="0">
                <a:effectLst/>
                <a:latin typeface="Times New Roman"/>
                <a:ea typeface="Times New Roman"/>
              </a:rPr>
              <a:t>, UK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Latn-CS" dirty="0" smtClean="0">
                <a:effectLst/>
                <a:latin typeface="Times New Roman"/>
                <a:ea typeface="Times New Roman"/>
              </a:rPr>
              <a:t>Rogers, J. (2012). </a:t>
            </a:r>
            <a:r>
              <a:rPr lang="sr-Latn-CS" i="1" dirty="0" smtClean="0">
                <a:effectLst/>
                <a:latin typeface="Times New Roman"/>
                <a:ea typeface="Times New Roman"/>
              </a:rPr>
              <a:t>Market Leader</a:t>
            </a:r>
            <a:r>
              <a:rPr lang="sr-Latn-CS" dirty="0" smtClean="0">
                <a:effectLst/>
                <a:latin typeface="Times New Roman"/>
                <a:ea typeface="Times New Roman"/>
              </a:rPr>
              <a:t> </a:t>
            </a:r>
            <a:r>
              <a:rPr lang="sr-Latn-CS" i="1" dirty="0" smtClean="0">
                <a:effectLst/>
                <a:latin typeface="Times New Roman"/>
                <a:ea typeface="Times New Roman"/>
              </a:rPr>
              <a:t>Pre-intermediate </a:t>
            </a:r>
            <a:r>
              <a:rPr lang="x-none" i="1" dirty="0" smtClean="0">
                <a:effectLst/>
                <a:latin typeface="Times New Roman"/>
                <a:ea typeface="Times New Roman"/>
              </a:rPr>
              <a:t>Business English Practice File</a:t>
            </a:r>
            <a:r>
              <a:rPr lang="x-none" dirty="0" smtClean="0">
                <a:effectLst/>
                <a:latin typeface="Times New Roman"/>
                <a:ea typeface="Times New Roman"/>
              </a:rPr>
              <a:t>. </a:t>
            </a:r>
            <a:r>
              <a:rPr lang="sr-Latn-CS" dirty="0" smtClean="0">
                <a:effectLst/>
                <a:latin typeface="Times New Roman"/>
                <a:ea typeface="Times New Roman"/>
              </a:rPr>
              <a:t>Pearson Longman, UK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latin typeface="Times New Roman"/>
                <a:ea typeface="Times New Roman"/>
              </a:rPr>
              <a:t>Knjiga</a:t>
            </a:r>
            <a:r>
              <a:rPr lang="en-US" dirty="0" smtClean="0">
                <a:latin typeface="Times New Roman"/>
                <a:ea typeface="Times New Roman"/>
              </a:rPr>
              <a:t> i </a:t>
            </a:r>
            <a:r>
              <a:rPr lang="en-US" dirty="0" err="1" smtClean="0">
                <a:latin typeface="Times New Roman"/>
                <a:ea typeface="Times New Roman"/>
              </a:rPr>
              <a:t>radni</a:t>
            </a:r>
            <a:r>
              <a:rPr lang="en-US" dirty="0" smtClean="0">
                <a:latin typeface="Times New Roman"/>
                <a:ea typeface="Times New Roman"/>
              </a:rPr>
              <a:t> list (od </a:t>
            </a:r>
            <a:r>
              <a:rPr lang="en-US" dirty="0" err="1" smtClean="0">
                <a:latin typeface="Times New Roman"/>
                <a:ea typeface="Times New Roman"/>
              </a:rPr>
              <a:t>srede</a:t>
            </a:r>
            <a:r>
              <a:rPr lang="en-US" dirty="0" smtClean="0">
                <a:latin typeface="Times New Roman"/>
                <a:ea typeface="Times New Roman"/>
              </a:rPr>
              <a:t>): </a:t>
            </a:r>
            <a:r>
              <a:rPr lang="en-US" dirty="0" err="1" smtClean="0">
                <a:latin typeface="Times New Roman"/>
                <a:ea typeface="Times New Roman"/>
              </a:rPr>
              <a:t>fotokopirnica</a:t>
            </a:r>
            <a:r>
              <a:rPr lang="en-US" dirty="0" smtClean="0">
                <a:latin typeface="Times New Roman"/>
                <a:ea typeface="Times New Roman"/>
              </a:rPr>
              <a:t> APOLO RICOH NS, PC APOLO u </a:t>
            </a:r>
            <a:r>
              <a:rPr lang="en-US" dirty="0" err="1" smtClean="0">
                <a:latin typeface="Times New Roman"/>
                <a:ea typeface="Times New Roman"/>
              </a:rPr>
              <a:t>centru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366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2781428"/>
              </p:ext>
            </p:extLst>
          </p:nvPr>
        </p:nvGraphicFramePr>
        <p:xfrm>
          <a:off x="441960" y="1265000"/>
          <a:ext cx="8229600" cy="42502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{08FB837D-C827-4EFA-A057-4D05807E0F7C}</a:tableStyleId>
              </a:tblPr>
              <a:tblGrid>
                <a:gridCol w="3926023"/>
                <a:gridCol w="1601041"/>
                <a:gridCol w="1633988"/>
                <a:gridCol w="1068548"/>
              </a:tblGrid>
              <a:tr h="46465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 dirty="0">
                          <a:effectLst/>
                        </a:rPr>
                        <a:t>Оцена  знања (максимални број поена 100)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 dirty="0">
                          <a:effectLst/>
                        </a:rPr>
                        <a:t>Предиспитне обавезе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4</a:t>
                      </a:r>
                      <a:r>
                        <a:rPr lang="sr-Latn-CS" sz="2400">
                          <a:effectLst/>
                        </a:rPr>
                        <a:t>5 </a:t>
                      </a:r>
                      <a:r>
                        <a:rPr lang="ru-RU" sz="2400">
                          <a:effectLst/>
                        </a:rPr>
                        <a:t>поена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>
                          <a:effectLst/>
                        </a:rPr>
                        <a:t>Завршни испит 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5</a:t>
                      </a:r>
                      <a:r>
                        <a:rPr lang="sr-Latn-CS" sz="2400">
                          <a:effectLst/>
                        </a:rPr>
                        <a:t>5 </a:t>
                      </a:r>
                      <a:r>
                        <a:rPr lang="ru-RU" sz="2400">
                          <a:effectLst/>
                        </a:rPr>
                        <a:t>поена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>
                          <a:effectLst/>
                        </a:rPr>
                        <a:t>присуство на предавањима и вежбама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>
                          <a:effectLst/>
                        </a:rPr>
                        <a:t>писмени испит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40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>
                          <a:effectLst/>
                        </a:rPr>
                        <a:t>провера знања у току наставе (колоквијум-и)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30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>
                          <a:effectLst/>
                        </a:rPr>
                        <a:t>усмени испит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</a:rPr>
                        <a:t>15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607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>
                          <a:effectLst/>
                        </a:rPr>
                        <a:t>остале активности и</a:t>
                      </a:r>
                      <a:r>
                        <a:rPr lang="ru-RU" sz="2400">
                          <a:effectLst/>
                        </a:rPr>
                        <a:t> учешће студената у раду на предавањима и вежбама 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>
                          <a:effectLst/>
                        </a:rPr>
                        <a:t>1</a:t>
                      </a:r>
                      <a:r>
                        <a:rPr lang="sr-Latn-C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3336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3048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b="1" dirty="0"/>
              <a:t>ПРВИ СТРАНИ ПОСЛОВНИ ЈЕЗИК 2 ЕНГЛЕСКИ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225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B, page 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 smtClean="0">
                <a:effectLst/>
                <a:latin typeface="arial"/>
              </a:rPr>
              <a:t>notice period</a:t>
            </a:r>
            <a:r>
              <a:rPr lang="en-US" b="0" i="0" dirty="0" smtClean="0">
                <a:effectLst/>
                <a:latin typeface="arial"/>
              </a:rPr>
              <a:t> definition: 1. the period between the time that you are told about something and the time that it must happen or be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6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Student A, role-play the phone calls, p. 132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12" t="39688" r="28741" b="9375"/>
          <a:stretch/>
        </p:blipFill>
        <p:spPr bwMode="auto">
          <a:xfrm>
            <a:off x="228600" y="1447800"/>
            <a:ext cx="8768701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67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Student B, role-play the phone calls, p.136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37" t="34375" r="29268" b="18437"/>
          <a:stretch/>
        </p:blipFill>
        <p:spPr bwMode="auto">
          <a:xfrm>
            <a:off x="152400" y="1600200"/>
            <a:ext cx="883031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77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Pair-work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727" t="57142" r="16885" b="20001"/>
          <a:stretch>
            <a:fillRect/>
          </a:stretch>
        </p:blipFill>
        <p:spPr bwMode="auto">
          <a:xfrm>
            <a:off x="428591" y="1571612"/>
            <a:ext cx="836995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2375" t="63418" r="16252" b="11010"/>
          <a:stretch>
            <a:fillRect/>
          </a:stretch>
        </p:blipFill>
        <p:spPr bwMode="auto">
          <a:xfrm>
            <a:off x="428596" y="3643314"/>
            <a:ext cx="82944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517" t="12332" r="20120" b="42823"/>
          <a:stretch>
            <a:fillRect/>
          </a:stretch>
        </p:blipFill>
        <p:spPr bwMode="auto">
          <a:xfrm>
            <a:off x="642910" y="1428736"/>
            <a:ext cx="7529400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for your </a:t>
            </a:r>
            <a:r>
              <a:rPr lang="en-US" dirty="0" smtClean="0"/>
              <a:t>attention.</a:t>
            </a:r>
            <a:br>
              <a:rPr lang="en-US" dirty="0" smtClean="0"/>
            </a:br>
            <a:r>
              <a:rPr lang="en-US" dirty="0" smtClean="0"/>
              <a:t>See you next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1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161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Literatura </vt:lpstr>
      <vt:lpstr>Slide 3</vt:lpstr>
      <vt:lpstr>Task B, page  10</vt:lpstr>
      <vt:lpstr>Student A, role-play the phone calls, p. 132</vt:lpstr>
      <vt:lpstr>Student B, role-play the phone calls, p.136</vt:lpstr>
      <vt:lpstr>Pair-work</vt:lpstr>
      <vt:lpstr>Topics</vt:lpstr>
      <vt:lpstr>Thank you for your attention. See you next class.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nina.kisin</cp:lastModifiedBy>
  <cp:revision>7</cp:revision>
  <dcterms:created xsi:type="dcterms:W3CDTF">2019-03-05T08:44:48Z</dcterms:created>
  <dcterms:modified xsi:type="dcterms:W3CDTF">2019-03-12T09:06:04Z</dcterms:modified>
</cp:coreProperties>
</file>