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81" r:id="rId8"/>
    <p:sldId id="282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80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2647D9-E5A1-454E-B5A8-D1AD2EF35C8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043B60-C34F-4CF9-985B-4584AAAC6CA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INDIKATORI KONKURENTNOSTI T.D.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PREDAVANJE </a:t>
            </a:r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304800"/>
            <a:ext cx="4572000" cy="5943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600" b="1" u="sng" smtClean="0"/>
              <a:t>1. Zemlja porekla</a:t>
            </a:r>
            <a:r>
              <a:rPr lang="en-US" sz="1600" b="1" smtClean="0"/>
              <a:t> (priprema za putovanje)</a:t>
            </a:r>
          </a:p>
          <a:p>
            <a:endParaRPr lang="en-US" sz="1600" b="1" smtClean="0"/>
          </a:p>
          <a:p>
            <a:r>
              <a:rPr lang="en-US" sz="1600" b="1" u="sng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1.1. Aktivnosti</a:t>
            </a:r>
            <a:endParaRPr lang="en-US" sz="1600" b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/>
            <a:r>
              <a:rPr lang="en-US" sz="1600" b="1" smtClean="0"/>
              <a:t>Informacije</a:t>
            </a:r>
          </a:p>
          <a:p>
            <a:pPr lvl="0"/>
            <a:r>
              <a:rPr lang="en-US" sz="1600" b="1" smtClean="0"/>
              <a:t>Buking i kupovina</a:t>
            </a:r>
          </a:p>
          <a:p>
            <a:pPr lvl="0"/>
            <a:r>
              <a:rPr lang="en-US" sz="1600" b="1" smtClean="0"/>
              <a:t>Dokumentacija</a:t>
            </a:r>
          </a:p>
          <a:p>
            <a:pPr lvl="0">
              <a:buNone/>
            </a:pPr>
            <a:endParaRPr lang="en-US" sz="1600" b="1" smtClean="0"/>
          </a:p>
          <a:p>
            <a:r>
              <a:rPr lang="en-US" sz="1600" b="1" u="sng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1.2. Predmet ocene</a:t>
            </a:r>
            <a:endParaRPr lang="en-US" sz="1600" b="1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/>
            <a:r>
              <a:rPr lang="en-US" sz="1600" b="1" smtClean="0"/>
              <a:t>Promotivni materijal</a:t>
            </a:r>
          </a:p>
          <a:p>
            <a:pPr lvl="0"/>
            <a:r>
              <a:rPr lang="en-US" sz="1600" b="1" smtClean="0"/>
              <a:t>Internet promocija</a:t>
            </a:r>
          </a:p>
          <a:p>
            <a:pPr lvl="0"/>
            <a:r>
              <a:rPr lang="en-US" sz="1600" b="1" smtClean="0"/>
              <a:t>Pozicioniranje</a:t>
            </a:r>
          </a:p>
          <a:p>
            <a:pPr lvl="0"/>
            <a:r>
              <a:rPr lang="en-US" sz="1600" b="1" smtClean="0"/>
              <a:t>Komunikacija s putnim agentima</a:t>
            </a:r>
          </a:p>
          <a:p>
            <a:pPr lvl="0"/>
            <a:r>
              <a:rPr lang="en-US" sz="1600" b="1" smtClean="0"/>
              <a:t>Sistem rezervisanja i komercijalizacije</a:t>
            </a:r>
          </a:p>
          <a:p>
            <a:pPr lvl="0"/>
            <a:r>
              <a:rPr lang="en-US" sz="1600" b="1" smtClean="0"/>
              <a:t>Informacije o turističkoj destinaciji</a:t>
            </a:r>
          </a:p>
          <a:p>
            <a:pPr lvl="0"/>
            <a:r>
              <a:rPr lang="en-US" sz="1600" b="1" smtClean="0"/>
              <a:t>Proizvodi i aktivnosti koje se nude</a:t>
            </a:r>
          </a:p>
          <a:p>
            <a:pPr lvl="0"/>
            <a:r>
              <a:rPr lang="en-US" sz="1600" b="1" smtClean="0"/>
              <a:t>Ostalo</a:t>
            </a:r>
          </a:p>
          <a:p>
            <a:endParaRPr lang="en-US" sz="160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800600" y="304800"/>
            <a:ext cx="4343400" cy="5943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400" b="1" u="sng" smtClean="0"/>
              <a:t>2. Destinacija (turističko iskustvo)</a:t>
            </a:r>
          </a:p>
          <a:p>
            <a:endParaRPr lang="en-US" sz="1400" b="1" smtClean="0"/>
          </a:p>
          <a:p>
            <a:r>
              <a:rPr lang="en-US" sz="1400" u="sng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2.1. Aktivnosti</a:t>
            </a:r>
            <a:endParaRPr lang="en-US" sz="140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/>
            <a:r>
              <a:rPr lang="en-US" sz="1400" b="1" smtClean="0"/>
              <a:t>Prevoz</a:t>
            </a:r>
          </a:p>
          <a:p>
            <a:pPr lvl="0"/>
            <a:r>
              <a:rPr lang="en-US" sz="1400" b="1" smtClean="0"/>
              <a:t>Smeštaj, hrana i piće</a:t>
            </a:r>
          </a:p>
          <a:p>
            <a:pPr lvl="0"/>
            <a:r>
              <a:rPr lang="en-US" sz="1400" b="1" smtClean="0"/>
              <a:t>Informacije</a:t>
            </a:r>
          </a:p>
          <a:p>
            <a:pPr lvl="0"/>
            <a:r>
              <a:rPr lang="en-US" sz="1400" b="1" smtClean="0"/>
              <a:t>Javne i privatne usluge</a:t>
            </a:r>
          </a:p>
          <a:p>
            <a:pPr lvl="0"/>
            <a:r>
              <a:rPr lang="en-US" sz="1400" b="1" smtClean="0"/>
              <a:t>Atrakcije, sadržaji, aktivnosti itd.</a:t>
            </a:r>
          </a:p>
          <a:p>
            <a:pPr lvl="0"/>
            <a:r>
              <a:rPr lang="en-US" sz="1400" b="1" smtClean="0"/>
              <a:t>Naknadna briga o gostu</a:t>
            </a:r>
          </a:p>
          <a:p>
            <a:pPr lvl="0"/>
            <a:endParaRPr lang="en-US" sz="1400" b="1" smtClean="0"/>
          </a:p>
          <a:p>
            <a:r>
              <a:rPr lang="en-US" sz="1400" b="1" u="sng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2.2.  Predmet ocene</a:t>
            </a:r>
            <a:endParaRPr lang="en-US" sz="1400" b="1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/>
            <a:r>
              <a:rPr lang="en-US" sz="1400" b="1" smtClean="0"/>
              <a:t>Kvantitet i kvalitet smeštajnih kapaciteta</a:t>
            </a:r>
          </a:p>
          <a:p>
            <a:pPr lvl="0"/>
            <a:r>
              <a:rPr lang="en-US" sz="1400" b="1" smtClean="0"/>
              <a:t>Kvantitet i kvalitete ugostiteljskih objekata</a:t>
            </a:r>
          </a:p>
          <a:p>
            <a:pPr lvl="0"/>
            <a:r>
              <a:rPr lang="en-US" sz="1400" b="1" smtClean="0"/>
              <a:t> Kvantitet i kvalitete sadržaja zabave</a:t>
            </a:r>
          </a:p>
          <a:p>
            <a:pPr lvl="0"/>
            <a:r>
              <a:rPr lang="en-US" sz="1400" b="1" smtClean="0"/>
              <a:t>Kvantitet i kvalitet aktivnosti koje se nude</a:t>
            </a:r>
          </a:p>
          <a:p>
            <a:pPr lvl="0"/>
            <a:r>
              <a:rPr lang="en-US" sz="1400" b="1" smtClean="0"/>
              <a:t>Brojnost i kvalitet turističkih biroa</a:t>
            </a:r>
          </a:p>
          <a:p>
            <a:pPr lvl="0"/>
            <a:r>
              <a:rPr lang="en-US" sz="1400" b="1" smtClean="0"/>
              <a:t>Promotivni materijali</a:t>
            </a:r>
          </a:p>
          <a:p>
            <a:pPr lvl="0"/>
            <a:r>
              <a:rPr lang="en-US" sz="1400" b="1" smtClean="0"/>
              <a:t>Javni saobraćaj i njegov kvalitet</a:t>
            </a:r>
          </a:p>
          <a:p>
            <a:pPr lvl="0"/>
            <a:r>
              <a:rPr lang="en-US" sz="1400" b="1" smtClean="0"/>
              <a:t>Dostupnost</a:t>
            </a:r>
          </a:p>
          <a:p>
            <a:pPr lvl="0"/>
            <a:r>
              <a:rPr lang="en-US" sz="1400" b="1" smtClean="0"/>
              <a:t> Sistem označavanja (eksterni i interni)</a:t>
            </a:r>
          </a:p>
          <a:p>
            <a:pPr lvl="0"/>
            <a:r>
              <a:rPr lang="en-US" sz="1400" b="1" smtClean="0"/>
              <a:t>Parkiranje</a:t>
            </a:r>
          </a:p>
          <a:p>
            <a:pPr lvl="0"/>
            <a:r>
              <a:rPr lang="en-US" sz="1400" b="1" smtClean="0"/>
              <a:t>Mobilnost</a:t>
            </a:r>
          </a:p>
          <a:p>
            <a:r>
              <a:rPr lang="en-US" sz="1400" b="1" smtClean="0"/>
              <a:t>Ostalo</a:t>
            </a:r>
            <a:endParaRPr lang="en-US" sz="14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Ocena lanca vrednosti ima za cilj da: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mtClean="0"/>
              <a:t>Na maksimalno efikasan način poveže turističke proizvode, usluge i aktivnosti koje se nude i</a:t>
            </a:r>
          </a:p>
          <a:p>
            <a:pPr lvl="0" algn="just"/>
            <a:r>
              <a:rPr lang="en-US" smtClean="0"/>
              <a:t>Definiše sve eventualne slabosti i nedorečenosti u celokupnom turističkom sistemu, kako bi se mogle primeniti odgovarajuće mere za otklanjanje ili ublažavanje tih nedostataka.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Formula "vrednost za napor"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Formula "vrednost za napor"</a:t>
            </a:r>
            <a:r>
              <a:rPr lang="en-US" smtClean="0"/>
              <a:t> služi za ocenjivanje koristi koju potencijalni turista stiče u poređenju sa trudom koji mora da uloži da bi došao u turističku destinaciju.</a:t>
            </a:r>
          </a:p>
          <a:p>
            <a:r>
              <a:rPr lang="en-US" smtClean="0"/>
              <a:t>Cilj turističke destinacije je da klijentima nudi više vrednosti uz njihov manji napor u poređenju sa konkurencijom.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7200"/>
            <a:ext cx="8839200" cy="5997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/>
              <a:t> </a:t>
            </a:r>
            <a:endParaRPr lang="en-US" smtClean="0"/>
          </a:p>
          <a:p>
            <a:pPr algn="ctr">
              <a:buNone/>
            </a:pPr>
            <a:r>
              <a:rPr lang="en-US" b="1" smtClean="0"/>
              <a:t>Formula „Value for Effort“</a:t>
            </a:r>
          </a:p>
          <a:p>
            <a:pPr algn="ctr">
              <a:buNone/>
            </a:pPr>
            <a:endParaRPr lang="en-US" smtClean="0"/>
          </a:p>
          <a:p>
            <a:r>
              <a:rPr lang="en-US" b="1" smtClean="0"/>
              <a:t>Opažanje vrednosti          Opažanje napora</a:t>
            </a:r>
            <a:endParaRPr lang="en-US" smtClean="0"/>
          </a:p>
          <a:p>
            <a:pPr>
              <a:buNone/>
            </a:pPr>
            <a:r>
              <a:rPr lang="en-US" smtClean="0"/>
              <a:t> (šta nudimo klijentima)      (zahtevi klijenata)</a:t>
            </a:r>
          </a:p>
          <a:p>
            <a:r>
              <a:rPr lang="en-US" smtClean="0"/>
              <a:t> ISKUSTVO                               NEUGODNOST                 </a:t>
            </a:r>
          </a:p>
          <a:p>
            <a:r>
              <a:rPr lang="en-US" smtClean="0"/>
              <a:t>+ OSEĆAJ                               NESIGURNOST </a:t>
            </a:r>
          </a:p>
          <a:p>
            <a:r>
              <a:rPr lang="en-US" b="1" smtClean="0"/>
              <a:t>= KVALITET USLUGA             = NOVAC (CENA)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ZAKLJUCAK!!!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smtClean="0"/>
              <a:t>Drugim rečima, turisti ne putuju da bi proveli vreme u avionu, ili proveli noć u hotelu. </a:t>
            </a:r>
          </a:p>
          <a:p>
            <a:pPr algn="just"/>
            <a:r>
              <a:rPr lang="en-US" b="1" smtClean="0"/>
              <a:t>Oni idu na put da bi doživeli, naučili, videli nešto novo i drugačije od uobičajenog. Mera u kojoj im to uspeva, opredeljuje i njihovu percepciju o vrednostima putovanja. </a:t>
            </a:r>
          </a:p>
          <a:p>
            <a:pPr algn="just"/>
            <a:r>
              <a:rPr lang="en-US" b="1" smtClean="0"/>
              <a:t>Način na koji se pojedina usluga izvršava, takođe je od izuzetnog značaja. Percepcije kvalitetnog usluživanja se uvek baziraju na onome što gost očekuje u odnosu na ono što mu se isporuči!!!!!!</a:t>
            </a:r>
            <a:endParaRPr 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ODRZIVOST T.D.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NEOPHODNA DA BI SE POSTIGLA KONKURENTNOST!!!</a:t>
            </a:r>
          </a:p>
          <a:p>
            <a:r>
              <a:rPr lang="en-US" smtClean="0"/>
              <a:t>OSNOVNI PRINCIPI I VREDNOSTI:</a:t>
            </a:r>
          </a:p>
          <a:p>
            <a:r>
              <a:rPr lang="en-US" smtClean="0"/>
              <a:t>MORAL</a:t>
            </a:r>
          </a:p>
          <a:p>
            <a:r>
              <a:rPr lang="en-US" smtClean="0"/>
              <a:t>ZNANJE</a:t>
            </a:r>
          </a:p>
          <a:p>
            <a:r>
              <a:rPr lang="en-US" smtClean="0"/>
              <a:t>PROFESIONALIZAM</a:t>
            </a:r>
          </a:p>
          <a:p>
            <a:r>
              <a:rPr lang="en-US" smtClean="0"/>
              <a:t>UPRAVLJANJE I MEDJUSOBNO POSTOVANJE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mtClean="0"/>
              <a:t>VICE model</a:t>
            </a:r>
            <a:br>
              <a:rPr lang="vi-VN" smtClean="0"/>
            </a:br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2743200" y="3352800"/>
            <a:ext cx="3810000" cy="2971800"/>
          </a:xfrm>
          <a:prstGeom prst="triangle">
            <a:avLst>
              <a:gd name="adj" fmla="val 499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 AND </a:t>
            </a:r>
          </a:p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   P</a:t>
            </a:r>
            <a:r>
              <a:rPr lang="vi-VN" smtClean="0"/>
              <a:t>redstavlja destinacijski menadžment</a:t>
            </a:r>
            <a:r>
              <a:rPr lang="en-US" smtClean="0"/>
              <a:t> </a:t>
            </a:r>
            <a:r>
              <a:rPr lang="vi-VN" smtClean="0"/>
              <a:t>kaointerakciju između posetilaca, industrije, lokalne zajednice i životne sredine.</a:t>
            </a:r>
            <a:br>
              <a:rPr lang="vi-VN" smtClean="0"/>
            </a:br>
            <a:r>
              <a:rPr lang="en-US" smtClean="0"/>
              <a:t>                            VISITORS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   INDUSTRY                                COMMUNITY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OSNOVE PROCESA UPRAVLJANJA T.D.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K</a:t>
            </a:r>
            <a:r>
              <a:rPr lang="vi-VN" smtClean="0"/>
              <a:t>oordinisano upravljanje svih elemenata koji </a:t>
            </a:r>
          </a:p>
          <a:p>
            <a:r>
              <a:rPr lang="vi-VN" smtClean="0"/>
              <a:t>čine destinaciju (atrakcije, usluge, pristup,</a:t>
            </a:r>
            <a:r>
              <a:rPr lang="en-US" smtClean="0"/>
              <a:t> </a:t>
            </a:r>
            <a:r>
              <a:rPr lang="vi-VN" smtClean="0"/>
              <a:t>marketing i cene). </a:t>
            </a:r>
          </a:p>
          <a:p>
            <a:r>
              <a:rPr lang="en-US" smtClean="0"/>
              <a:t>P</a:t>
            </a:r>
            <a:r>
              <a:rPr lang="vi-VN" smtClean="0"/>
              <a:t>odrazumeva strategijski pristup da bi se </a:t>
            </a:r>
          </a:p>
          <a:p>
            <a:r>
              <a:rPr lang="vi-VN" smtClean="0"/>
              <a:t>povezali nekada veoma različii subjekti u cilju boljeg vođenja destinacije→sprečavanje dupliranja napora</a:t>
            </a:r>
            <a:r>
              <a:rPr lang="en-US" smtClean="0"/>
              <a:t> </a:t>
            </a:r>
            <a:r>
              <a:rPr lang="vi-VN" smtClean="0"/>
              <a:t>u svrhu promocije, usluga za posetioce, biznis podrške itd.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sz="5400" smtClean="0">
                <a:solidFill>
                  <a:srgbClr val="FFFF00"/>
                </a:solidFill>
              </a:rPr>
              <a:t>Zašto destinacijom treba upravljati (rukovoditi)?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8686800" cy="54641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mtClean="0"/>
              <a:t>Turizam je konkurentna privredna delatnost i da bi bile konkurentne, destinacije treba da pruže kvalitetan doživljaj posetiocima. </a:t>
            </a:r>
          </a:p>
          <a:p>
            <a:r>
              <a:rPr lang="en-US" smtClean="0"/>
              <a:t>Od vitalnog je značaja da različite komponente koje čine tur. boravak budu upravljane i koordinisane kako bi se:</a:t>
            </a:r>
          </a:p>
          <a:p>
            <a:r>
              <a:rPr lang="en-US" smtClean="0"/>
              <a:t>maksimizirala vrednost usluge za posetioce ali i </a:t>
            </a:r>
          </a:p>
          <a:p>
            <a:r>
              <a:rPr lang="en-US" smtClean="0"/>
              <a:t>ostvarila korist za lokalnu zajednicu.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INDIKATORI KONKURENTNOSTI T.D.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MORAJU BITI EFIKASNI</a:t>
            </a:r>
          </a:p>
          <a:p>
            <a:pPr algn="ctr">
              <a:buNone/>
            </a:pPr>
            <a:r>
              <a:rPr lang="en-US" smtClean="0"/>
              <a:t>DVE GRUPE:</a:t>
            </a:r>
          </a:p>
          <a:p>
            <a:r>
              <a:rPr lang="en-US" smtClean="0"/>
              <a:t>1. OBJEKTIVNI – MOGU SE IZRAZITI BROJKAMA (velicina podrucja, visina planine)</a:t>
            </a:r>
          </a:p>
          <a:p>
            <a:r>
              <a:rPr lang="en-US" smtClean="0"/>
              <a:t>2. SUBJEKTIVNI – OPAZANJA-KVALITATIVNI (lepota pejzaza)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smtClean="0"/>
              <a:t>Prednosti upravljanja </a:t>
            </a:r>
            <a:br>
              <a:rPr lang="en-US" sz="4400" b="1" smtClean="0"/>
            </a:br>
            <a:r>
              <a:rPr lang="en-US" sz="4400" b="1" smtClean="0"/>
              <a:t>destinacijom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mtClean="0"/>
              <a:t>Uspostavljanje konkurentske prednosti</a:t>
            </a:r>
          </a:p>
          <a:p>
            <a:r>
              <a:rPr lang="vi-VN" smtClean="0"/>
              <a:t>Obezbeđivanje održivog turizma</a:t>
            </a:r>
          </a:p>
          <a:p>
            <a:r>
              <a:rPr lang="vi-VN" smtClean="0"/>
              <a:t>Širenje koristi od turizma</a:t>
            </a:r>
          </a:p>
          <a:p>
            <a:r>
              <a:rPr lang="vi-VN" smtClean="0"/>
              <a:t>Povećanje prihoda od turizma</a:t>
            </a:r>
          </a:p>
          <a:p>
            <a:r>
              <a:rPr lang="vi-VN" smtClean="0"/>
              <a:t>Izgradnja čvrstog i izražajnog brend identiteta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Uspostavljanje konkurentske </a:t>
            </a:r>
            <a:br>
              <a:rPr lang="en-US" smtClean="0"/>
            </a:br>
            <a:r>
              <a:rPr lang="en-US" smtClean="0"/>
              <a:t>prednosti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vi-VN" smtClean="0"/>
              <a:t>Da bi destinacija postigla konkurentsku poziciju</a:t>
            </a:r>
            <a:r>
              <a:rPr lang="en-US" smtClean="0"/>
              <a:t> </a:t>
            </a:r>
            <a:r>
              <a:rPr lang="vi-VN" smtClean="0"/>
              <a:t>na tržištu, potrebno je: </a:t>
            </a:r>
          </a:p>
          <a:p>
            <a:r>
              <a:rPr lang="vi-VN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ostvarenje snažne i jedinstvene pozicije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mtClean="0"/>
              <a:t>(drugačija vrsta iskustva u poređenju sa drugim destinacijama, razvijajući atrakcije i resurse u destinaciji na način da se naglase jedinstvene karakteristike te destinacije)-</a:t>
            </a:r>
          </a:p>
          <a:p>
            <a:r>
              <a:rPr lang="vi-VN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pružanje odličnog servisa i iskustva i „value for money</a:t>
            </a:r>
            <a:r>
              <a:rPr lang="vi-VN" smtClean="0"/>
              <a:t>“</a:t>
            </a:r>
          </a:p>
          <a:p>
            <a:r>
              <a:rPr lang="vi-VN" smtClean="0"/>
              <a:t>da svi </a:t>
            </a:r>
            <a:r>
              <a:rPr lang="vi-VN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aspekti posetilačkog doživljaja budu na najvišem standardu </a:t>
            </a:r>
            <a:r>
              <a:rPr lang="vi-VN" smtClean="0"/>
              <a:t>i dobro koordinisane.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smtClean="0"/>
              <a:t>Obezbeđivanje održivog turizma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458200" cy="457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mtClean="0"/>
              <a:t>Očuvanje integriteta životne sredine i  resursa </a:t>
            </a:r>
          </a:p>
          <a:p>
            <a:pPr algn="just"/>
            <a:r>
              <a:rPr lang="en-US" smtClean="0"/>
              <a:t>da atrakcije budu na prvom mestu zaštićene</a:t>
            </a:r>
          </a:p>
          <a:p>
            <a:pPr algn="just"/>
            <a:r>
              <a:rPr lang="en-US" smtClean="0"/>
              <a:t>sprečavanje socijalnih i kulturnih konflikata</a:t>
            </a:r>
          </a:p>
          <a:p>
            <a:pPr algn="just"/>
            <a:r>
              <a:rPr lang="en-US" smtClean="0"/>
              <a:t>sprečavanje negativnog uticaja turizma na tradiciju i lokalni način života</a:t>
            </a:r>
          </a:p>
          <a:p>
            <a:pPr algn="just">
              <a:buNone/>
            </a:pPr>
            <a:endParaRPr lang="en-US" smtClean="0"/>
          </a:p>
          <a:p>
            <a:pPr algn="just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Širenje koristi od turizma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lokalni proizvodi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napredak ruralnih zajednica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promocija razvoja malog biznisa</a:t>
            </a:r>
          </a:p>
          <a:p>
            <a:endParaRPr lang="en-US" smtClean="0"/>
          </a:p>
          <a:p>
            <a:r>
              <a:rPr lang="en-US" smtClean="0"/>
              <a:t>razvoj umetnosti i zanatstva ….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Povećanje prihoda od turizma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mtClean="0"/>
              <a:t>Povećanje prihoda od turizma kroz fokusiran prostorni razvoj i ciljani marketing, destinacije mogu da</a:t>
            </a:r>
          </a:p>
          <a:p>
            <a:r>
              <a:rPr lang="en-US" smtClean="0"/>
              <a:t>-produže prosečnu dužinu boravka turista, </a:t>
            </a:r>
          </a:p>
          <a:p>
            <a:r>
              <a:rPr lang="en-US" smtClean="0"/>
              <a:t>-povećaju turističku potrošnju</a:t>
            </a:r>
          </a:p>
          <a:p>
            <a:r>
              <a:rPr lang="en-US" smtClean="0"/>
              <a:t>-smanjivanjem sezonalnosti→</a:t>
            </a:r>
          </a:p>
          <a:p>
            <a:pPr>
              <a:buNone/>
            </a:pPr>
            <a:r>
              <a:rPr lang="en-US" smtClean="0"/>
              <a:t>→isplatljivost investicija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Izgradnja čvrstog brend identiteta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46059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mtClean="0"/>
              <a:t>Konstantno pružanje kvalitetne usluge, </a:t>
            </a:r>
          </a:p>
          <a:p>
            <a:r>
              <a:rPr lang="en-US" smtClean="0"/>
              <a:t>lojalnost brendu raste i </a:t>
            </a:r>
          </a:p>
          <a:p>
            <a:r>
              <a:rPr lang="en-US" smtClean="0"/>
              <a:t>posetioci se vraćaju u destinaciju.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362200" y="457200"/>
            <a:ext cx="43434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destinacije</a:t>
            </a:r>
          </a:p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Atrakcije</a:t>
            </a:r>
          </a:p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Usluge</a:t>
            </a:r>
          </a:p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Pristupačnost</a:t>
            </a:r>
          </a:p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Imidž</a:t>
            </a:r>
          </a:p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Ljudski resursi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0" y="32004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DMO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38100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MARKETING</a:t>
            </a:r>
            <a:endParaRPr lang="en-US" b="1"/>
          </a:p>
        </p:txBody>
      </p:sp>
      <p:sp>
        <p:nvSpPr>
          <p:cNvPr id="7" name="Rounded Rectangle 6"/>
          <p:cNvSpPr/>
          <p:nvPr/>
        </p:nvSpPr>
        <p:spPr>
          <a:xfrm>
            <a:off x="5867400" y="4038600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DOZIVLJAJ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6400" y="5334000"/>
            <a:ext cx="601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KREIRANJE ODGOVARAJUCEG OKRUZENJA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477000" y="2667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286794" y="2667000"/>
            <a:ext cx="837406" cy="686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657600" y="38862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8686800" cy="5921375"/>
          </a:xfrm>
        </p:spPr>
        <p:txBody>
          <a:bodyPr>
            <a:normAutofit/>
          </a:bodyPr>
          <a:lstStyle/>
          <a:p>
            <a:r>
              <a:rPr lang="en-US" dirty="0" err="1" smtClean="0"/>
              <a:t>Svetski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forum je </a:t>
            </a:r>
            <a:r>
              <a:rPr lang="en-US" dirty="0" err="1" smtClean="0"/>
              <a:t>sačinio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i="1" dirty="0" err="1" smtClean="0"/>
              <a:t>Indeks</a:t>
            </a:r>
            <a:r>
              <a:rPr lang="en-US" b="1" i="1" dirty="0" smtClean="0"/>
              <a:t> </a:t>
            </a:r>
            <a:r>
              <a:rPr lang="en-US" b="1" i="1" dirty="0" err="1" smtClean="0"/>
              <a:t>konkurentnosti</a:t>
            </a:r>
            <a:r>
              <a:rPr lang="en-US" b="1" i="1" dirty="0" smtClean="0"/>
              <a:t> </a:t>
            </a:r>
            <a:r>
              <a:rPr lang="en-US" b="1" i="1" dirty="0" err="1" smtClean="0"/>
              <a:t>putovanja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 </a:t>
            </a:r>
            <a:r>
              <a:rPr lang="en-US" b="1" i="1" dirty="0" err="1" smtClean="0"/>
              <a:t>turizma</a:t>
            </a:r>
            <a:r>
              <a:rPr lang="en-US" b="1" dirty="0" smtClean="0"/>
              <a:t> - </a:t>
            </a:r>
            <a:r>
              <a:rPr lang="en-US" dirty="0" smtClean="0"/>
              <a:t>Travel &amp; Tourism </a:t>
            </a:r>
            <a:r>
              <a:rPr lang="en-US" dirty="0" err="1" smtClean="0"/>
              <a:t>Competitivness</a:t>
            </a:r>
            <a:r>
              <a:rPr lang="en-US" dirty="0" smtClean="0"/>
              <a:t> Index (TTCI)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nacionalnih</a:t>
            </a:r>
            <a:r>
              <a:rPr lang="en-US" dirty="0" smtClean="0"/>
              <a:t> </a:t>
            </a:r>
            <a:r>
              <a:rPr lang="en-US" dirty="0" err="1" smtClean="0"/>
              <a:t>destinacija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 </a:t>
            </a:r>
            <a:r>
              <a:rPr lang="en-US" dirty="0" err="1" smtClean="0"/>
              <a:t>sadrži</a:t>
            </a:r>
            <a:r>
              <a:rPr lang="en-US" dirty="0" smtClean="0"/>
              <a:t> 14 </a:t>
            </a:r>
            <a:r>
              <a:rPr lang="en-US" dirty="0" err="1" smtClean="0"/>
              <a:t>stubova</a:t>
            </a:r>
            <a:r>
              <a:rPr lang="en-US" dirty="0" smtClean="0"/>
              <a:t> </a:t>
            </a:r>
            <a:r>
              <a:rPr lang="en-US" dirty="0" err="1" smtClean="0"/>
              <a:t>konkurentnosti</a:t>
            </a:r>
            <a:r>
              <a:rPr lang="en-US" dirty="0" smtClean="0"/>
              <a:t> </a:t>
            </a:r>
            <a:r>
              <a:rPr lang="en-US" dirty="0" err="1" smtClean="0"/>
              <a:t>podeljenih</a:t>
            </a:r>
            <a:r>
              <a:rPr lang="en-US" dirty="0" smtClean="0"/>
              <a:t> u tri </a:t>
            </a:r>
            <a:r>
              <a:rPr lang="en-US" dirty="0" err="1" smtClean="0"/>
              <a:t>podindeksa</a:t>
            </a:r>
            <a:endParaRPr lang="en-US" dirty="0" smtClean="0"/>
          </a:p>
          <a:p>
            <a:pPr marL="578358" indent="-514350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Podindeks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regulatornih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okvira</a:t>
            </a:r>
            <a:endParaRPr lang="en-US" dirty="0" smtClean="0">
              <a:solidFill>
                <a:srgbClr val="FFFF00"/>
              </a:solidFill>
            </a:endParaRPr>
          </a:p>
          <a:p>
            <a:pPr marL="578358" indent="-514350">
              <a:buAutoNum type="arabicPeriod"/>
            </a:pP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Poslovnog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okruzenja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infrastrukture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8358" indent="-514350">
              <a:buAutoNum type="arabicPeriod"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Prirodnih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kulturnih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ljudskih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resursa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8839200" cy="6226175"/>
          </a:xfrm>
        </p:spPr>
        <p:txBody>
          <a:bodyPr>
            <a:normAutofit fontScale="85000" lnSpcReduction="10000"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1) politička pravila i propisi, </a:t>
            </a:r>
          </a:p>
          <a:p>
            <a:r>
              <a:rPr lang="en-US" b="1" smtClean="0">
                <a:solidFill>
                  <a:srgbClr val="FFFF00"/>
                </a:solidFill>
              </a:rPr>
              <a:t>2) ekološka održivost, </a:t>
            </a:r>
          </a:p>
          <a:p>
            <a:r>
              <a:rPr lang="en-US" b="1" smtClean="0">
                <a:solidFill>
                  <a:srgbClr val="FFFF00"/>
                </a:solidFill>
              </a:rPr>
              <a:t>3) bezbednost,                      </a:t>
            </a:r>
            <a:r>
              <a:rPr lang="en-US" b="1" smtClean="0"/>
              <a:t>REGULATORNI OKVIR</a:t>
            </a:r>
          </a:p>
          <a:p>
            <a:r>
              <a:rPr lang="en-US" b="1" smtClean="0">
                <a:solidFill>
                  <a:srgbClr val="FFFF00"/>
                </a:solidFill>
              </a:rPr>
              <a:t>4) zdravlje i higijena, </a:t>
            </a:r>
          </a:p>
          <a:p>
            <a:r>
              <a:rPr lang="en-US" b="1" smtClean="0">
                <a:solidFill>
                  <a:srgbClr val="FFFF00"/>
                </a:solidFill>
              </a:rPr>
              <a:t>5) davanje prioriteta putovanju i turizmu, </a:t>
            </a:r>
          </a:p>
          <a:p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6) infrastruktura vazdušnog saobraćaja, </a:t>
            </a:r>
          </a:p>
          <a:p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7) infrastruktura kopnenog saobraćaja, </a:t>
            </a:r>
          </a:p>
          <a:p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8) turistička infrastruktura,   </a:t>
            </a:r>
            <a:r>
              <a:rPr lang="en-US" sz="3100" b="1" smtClean="0">
                <a:solidFill>
                  <a:schemeClr val="tx1">
                    <a:lumMod val="95000"/>
                  </a:schemeClr>
                </a:solidFill>
              </a:rPr>
              <a:t>POSLOVNO OKRUZENJE</a:t>
            </a:r>
          </a:p>
          <a:p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9) infrastruktura informacione i komunikacione tehnologije, </a:t>
            </a:r>
          </a:p>
          <a:p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10) cenovna konkurentnost, </a:t>
            </a:r>
          </a:p>
          <a:p>
            <a:r>
              <a:rPr lang="en-US" b="1" smtClean="0">
                <a:solidFill>
                  <a:schemeClr val="accent6">
                    <a:lumMod val="50000"/>
                  </a:schemeClr>
                </a:solidFill>
              </a:rPr>
              <a:t>11) ljudski kapital,      </a:t>
            </a:r>
            <a:r>
              <a:rPr lang="en-US" b="1" smtClean="0"/>
              <a:t>PRIRODNI, KULT. I LJUDSKI RES.</a:t>
            </a:r>
          </a:p>
          <a:p>
            <a:r>
              <a:rPr lang="en-US" b="1" smtClean="0">
                <a:solidFill>
                  <a:schemeClr val="accent6">
                    <a:lumMod val="50000"/>
                  </a:schemeClr>
                </a:solidFill>
              </a:rPr>
              <a:t>12) naklonjenost putovanjima i turizmu, </a:t>
            </a:r>
          </a:p>
          <a:p>
            <a:r>
              <a:rPr lang="en-US" b="1" smtClean="0">
                <a:solidFill>
                  <a:schemeClr val="accent6">
                    <a:lumMod val="50000"/>
                  </a:schemeClr>
                </a:solidFill>
              </a:rPr>
              <a:t>13) prirodni resursi, 14) kulturni resursi. </a:t>
            </a:r>
            <a:endParaRPr lang="en-US" b="1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8229600" cy="5464175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Indeks</a:t>
            </a:r>
            <a:r>
              <a:rPr lang="en-US" b="1" dirty="0" smtClean="0"/>
              <a:t> </a:t>
            </a:r>
            <a:r>
              <a:rPr lang="en-US" b="1" dirty="0" err="1" smtClean="0"/>
              <a:t>konkurentnosti</a:t>
            </a:r>
            <a:r>
              <a:rPr lang="en-US" b="1" dirty="0" smtClean="0"/>
              <a:t> </a:t>
            </a:r>
            <a:r>
              <a:rPr lang="en-US" b="1" dirty="0" err="1" smtClean="0"/>
              <a:t>predstavlja</a:t>
            </a:r>
            <a:r>
              <a:rPr lang="en-US" b="1" dirty="0" smtClean="0"/>
              <a:t> </a:t>
            </a:r>
            <a:r>
              <a:rPr lang="en-US" b="1" dirty="0" err="1" smtClean="0"/>
              <a:t>kombinaciju</a:t>
            </a:r>
            <a:r>
              <a:rPr lang="en-US" b="1" dirty="0" smtClean="0"/>
              <a:t> </a:t>
            </a:r>
            <a:r>
              <a:rPr lang="en-US" b="1" dirty="0" err="1" smtClean="0"/>
              <a:t>podataka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</a:t>
            </a:r>
            <a:r>
              <a:rPr lang="en-US" b="1" dirty="0" err="1" smtClean="0"/>
              <a:t>javno</a:t>
            </a:r>
            <a:r>
              <a:rPr lang="en-US" b="1" dirty="0" smtClean="0"/>
              <a:t> </a:t>
            </a:r>
            <a:r>
              <a:rPr lang="en-US" b="1" dirty="0" err="1" smtClean="0"/>
              <a:t>dostupnih</a:t>
            </a:r>
            <a:r>
              <a:rPr lang="en-US" b="1" dirty="0" smtClean="0"/>
              <a:t> </a:t>
            </a:r>
            <a:r>
              <a:rPr lang="en-US" b="1" dirty="0" err="1" smtClean="0"/>
              <a:t>izvora</a:t>
            </a:r>
            <a:r>
              <a:rPr lang="en-US" b="1" dirty="0" smtClean="0"/>
              <a:t>, od </a:t>
            </a:r>
            <a:r>
              <a:rPr lang="en-US" b="1" dirty="0" err="1" smtClean="0"/>
              <a:t>međunarodnih</a:t>
            </a:r>
            <a:r>
              <a:rPr lang="en-US" b="1" dirty="0" smtClean="0"/>
              <a:t> </a:t>
            </a:r>
            <a:r>
              <a:rPr lang="en-US" b="1" dirty="0" err="1" smtClean="0"/>
              <a:t>turističkih</a:t>
            </a:r>
            <a:r>
              <a:rPr lang="en-US" b="1" dirty="0" smtClean="0"/>
              <a:t> </a:t>
            </a:r>
            <a:r>
              <a:rPr lang="en-US" b="1" dirty="0" err="1" smtClean="0"/>
              <a:t>institucija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turističkih</a:t>
            </a:r>
            <a:r>
              <a:rPr lang="en-US" b="1" dirty="0" smtClean="0"/>
              <a:t> </a:t>
            </a:r>
            <a:r>
              <a:rPr lang="en-US" b="1" dirty="0" err="1" smtClean="0"/>
              <a:t>eksperata</a:t>
            </a:r>
            <a:r>
              <a:rPr lang="en-US" b="1" dirty="0" smtClean="0"/>
              <a:t>,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iscrpnih</a:t>
            </a:r>
            <a:r>
              <a:rPr lang="en-US" b="1" dirty="0" smtClean="0"/>
              <a:t> </a:t>
            </a:r>
            <a:r>
              <a:rPr lang="en-US" b="1" dirty="0" err="1" smtClean="0"/>
              <a:t>godišnjih</a:t>
            </a:r>
            <a:r>
              <a:rPr lang="en-US" b="1" dirty="0" smtClean="0"/>
              <a:t> </a:t>
            </a:r>
            <a:r>
              <a:rPr lang="en-US" b="1" dirty="0" err="1" smtClean="0"/>
              <a:t>istraživanja</a:t>
            </a:r>
            <a:r>
              <a:rPr lang="en-US" b="1" dirty="0" smtClean="0"/>
              <a:t> </a:t>
            </a:r>
            <a:r>
              <a:rPr lang="en-US" b="1" dirty="0" err="1" smtClean="0"/>
              <a:t>koja</a:t>
            </a:r>
            <a:r>
              <a:rPr lang="en-US" b="1" dirty="0" smtClean="0"/>
              <a:t> se </a:t>
            </a:r>
            <a:r>
              <a:rPr lang="en-US" b="1" dirty="0" err="1" smtClean="0"/>
              <a:t>sprovode</a:t>
            </a:r>
            <a:r>
              <a:rPr lang="en-US" b="1" dirty="0" smtClean="0"/>
              <a:t> od </a:t>
            </a:r>
            <a:r>
              <a:rPr lang="en-US" b="1" dirty="0" err="1" smtClean="0"/>
              <a:t>strane</a:t>
            </a:r>
            <a:r>
              <a:rPr lang="en-US" b="1" dirty="0" smtClean="0"/>
              <a:t> </a:t>
            </a:r>
            <a:r>
              <a:rPr lang="en-US" b="1" dirty="0" err="1" smtClean="0"/>
              <a:t>Svetskog</a:t>
            </a:r>
            <a:r>
              <a:rPr lang="en-US" b="1" dirty="0" smtClean="0"/>
              <a:t> </a:t>
            </a:r>
            <a:r>
              <a:rPr lang="en-US" b="1" dirty="0" err="1" smtClean="0"/>
              <a:t>ekonomskog</a:t>
            </a:r>
            <a:r>
              <a:rPr lang="en-US" b="1" dirty="0" smtClean="0"/>
              <a:t> </a:t>
            </a:r>
            <a:r>
              <a:rPr lang="en-US" b="1" dirty="0" err="1" smtClean="0"/>
              <a:t>foruma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INDEKS KONKURENTNOSTI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  <a:solidFill>
            <a:schemeClr val="accent1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2007 SRBIJA BILA NA </a:t>
            </a:r>
            <a:r>
              <a:rPr lang="en-US" b="1" dirty="0" smtClean="0">
                <a:solidFill>
                  <a:schemeClr val="bg1"/>
                </a:solidFill>
              </a:rPr>
              <a:t>66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mestu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2008 </a:t>
            </a:r>
            <a:r>
              <a:rPr lang="en-US" b="1" dirty="0" err="1" smtClean="0">
                <a:solidFill>
                  <a:schemeClr val="bg1"/>
                </a:solidFill>
              </a:rPr>
              <a:t>na</a:t>
            </a:r>
            <a:r>
              <a:rPr lang="en-US" b="1" dirty="0" smtClean="0">
                <a:solidFill>
                  <a:schemeClr val="bg1"/>
                </a:solidFill>
              </a:rPr>
              <a:t> 78,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2009 </a:t>
            </a:r>
            <a:r>
              <a:rPr lang="en-US" b="1" dirty="0" err="1" smtClean="0">
                <a:solidFill>
                  <a:schemeClr val="bg1"/>
                </a:solidFill>
              </a:rPr>
              <a:t>na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88,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2013 </a:t>
            </a:r>
            <a:r>
              <a:rPr lang="en-US" b="1" dirty="0">
                <a:solidFill>
                  <a:schemeClr val="bg1"/>
                </a:solidFill>
              </a:rPr>
              <a:t>NA </a:t>
            </a:r>
            <a:r>
              <a:rPr lang="en-US" b="1" dirty="0" smtClean="0">
                <a:solidFill>
                  <a:schemeClr val="bg1"/>
                </a:solidFill>
              </a:rPr>
              <a:t>89,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2015-2017.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95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mestu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!!!!! </a:t>
            </a:r>
          </a:p>
          <a:p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Prosecna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3,38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Hrvatska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nalazi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zavidno</a:t>
            </a:r>
            <a:r>
              <a:rPr lang="en-US" dirty="0" smtClean="0"/>
              <a:t> </a:t>
            </a:r>
            <a:r>
              <a:rPr lang="en-US" dirty="0" err="1" smtClean="0"/>
              <a:t>visokom</a:t>
            </a:r>
            <a:r>
              <a:rPr lang="en-US" dirty="0" smtClean="0"/>
              <a:t> </a:t>
            </a:r>
            <a:r>
              <a:rPr lang="en-US" dirty="0" smtClean="0"/>
              <a:t>32. </a:t>
            </a:r>
            <a:r>
              <a:rPr lang="en-US" dirty="0" err="1" smtClean="0"/>
              <a:t>mestu</a:t>
            </a:r>
            <a:r>
              <a:rPr lang="en-US" dirty="0" smtClean="0"/>
              <a:t>, </a:t>
            </a:r>
            <a:r>
              <a:rPr lang="en-US" dirty="0" err="1" smtClean="0"/>
              <a:t>Slovenija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smtClean="0"/>
              <a:t>41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Crna</a:t>
            </a:r>
            <a:r>
              <a:rPr lang="en-US" dirty="0" smtClean="0"/>
              <a:t> </a:t>
            </a:r>
            <a:r>
              <a:rPr lang="en-US" dirty="0" smtClean="0"/>
              <a:t>Gora </a:t>
            </a:r>
            <a:r>
              <a:rPr lang="en-US" dirty="0" smtClean="0"/>
              <a:t>je 2013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40</a:t>
            </a:r>
            <a:r>
              <a:rPr lang="en-US" dirty="0" smtClean="0"/>
              <a:t>, a </a:t>
            </a:r>
            <a:r>
              <a:rPr lang="en-US" dirty="0" smtClean="0"/>
              <a:t>2017 </a:t>
            </a:r>
            <a:r>
              <a:rPr lang="en-US" dirty="0" err="1" smtClean="0"/>
              <a:t>na</a:t>
            </a:r>
            <a:r>
              <a:rPr lang="en-US" dirty="0" smtClean="0"/>
              <a:t> 72 </a:t>
            </a:r>
            <a:r>
              <a:rPr lang="en-US" dirty="0" err="1" smtClean="0"/>
              <a:t>mestu</a:t>
            </a:r>
            <a:r>
              <a:rPr lang="en-US" dirty="0" smtClean="0"/>
              <a:t>!!!!!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smtClean="0"/>
              <a:t>je BIH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od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regiona</a:t>
            </a:r>
            <a:r>
              <a:rPr lang="en-US" dirty="0" smtClean="0"/>
              <a:t> a </a:t>
            </a:r>
            <a:r>
              <a:rPr lang="en-US" dirty="0" err="1" smtClean="0"/>
              <a:t>Moldavija</a:t>
            </a:r>
            <a:r>
              <a:rPr lang="en-US" dirty="0" smtClean="0"/>
              <a:t>, BIH I SRB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dnu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Evropskih</a:t>
            </a:r>
            <a:r>
              <a:rPr lang="en-US" dirty="0" smtClean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!!!!</a:t>
            </a:r>
          </a:p>
          <a:p>
            <a:r>
              <a:rPr lang="en-US" dirty="0" err="1" smtClean="0"/>
              <a:t>Zabrinjavajuce</a:t>
            </a:r>
            <a:r>
              <a:rPr lang="en-US" dirty="0" smtClean="0"/>
              <a:t>!!!!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1905001"/>
            <a:ext cx="1295401" cy="1506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Indeks</a:t>
            </a:r>
            <a:r>
              <a:rPr lang="en-US" b="1" dirty="0" smtClean="0"/>
              <a:t> </a:t>
            </a:r>
            <a:r>
              <a:rPr lang="en-US" b="1" dirty="0" err="1" smtClean="0"/>
              <a:t>konkurentnosti</a:t>
            </a:r>
            <a:r>
              <a:rPr lang="en-US" b="1" dirty="0" smtClean="0"/>
              <a:t> </a:t>
            </a:r>
            <a:r>
              <a:rPr lang="en-US" b="1" dirty="0" err="1" smtClean="0"/>
              <a:t>putovanja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turizma</a:t>
            </a:r>
            <a:r>
              <a:rPr lang="en-US" b="1" dirty="0" smtClean="0"/>
              <a:t> 2009.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mtClean="0"/>
              <a:t> </a:t>
            </a:r>
          </a:p>
          <a:p>
            <a:pPr>
              <a:buNone/>
            </a:pPr>
            <a:r>
              <a:rPr lang="en-US" smtClean="0"/>
              <a:t> </a:t>
            </a:r>
          </a:p>
          <a:p>
            <a:r>
              <a:rPr lang="en-US" sz="7200" b="1" smtClean="0"/>
              <a:t>1. Švajcarska   5,68 </a:t>
            </a:r>
          </a:p>
          <a:p>
            <a:r>
              <a:rPr lang="en-US" sz="7200" b="1" smtClean="0"/>
              <a:t> </a:t>
            </a:r>
          </a:p>
          <a:p>
            <a:r>
              <a:rPr lang="en-US" sz="7200" b="1" smtClean="0"/>
              <a:t> </a:t>
            </a:r>
          </a:p>
          <a:p>
            <a:r>
              <a:rPr lang="en-US" sz="7200" b="1" smtClean="0"/>
              <a:t>2. Austrija        5,46</a:t>
            </a:r>
          </a:p>
          <a:p>
            <a:r>
              <a:rPr lang="en-US" sz="7200" b="1" smtClean="0"/>
              <a:t> </a:t>
            </a:r>
          </a:p>
          <a:p>
            <a:r>
              <a:rPr lang="en-US" sz="7200" b="1" smtClean="0"/>
              <a:t> </a:t>
            </a:r>
          </a:p>
          <a:p>
            <a:r>
              <a:rPr lang="en-US" sz="7200" b="1" smtClean="0"/>
              <a:t>3.  Nemačka      5,41</a:t>
            </a:r>
          </a:p>
          <a:p>
            <a:r>
              <a:rPr lang="en-US" sz="7200" b="1" smtClean="0"/>
              <a:t> </a:t>
            </a:r>
          </a:p>
          <a:p>
            <a:r>
              <a:rPr lang="en-US" sz="7200" b="1" smtClean="0"/>
              <a:t> </a:t>
            </a:r>
          </a:p>
          <a:p>
            <a:r>
              <a:rPr lang="en-US" sz="7200" b="1" smtClean="0"/>
              <a:t>4. Australija       5,34</a:t>
            </a:r>
          </a:p>
          <a:p>
            <a:r>
              <a:rPr lang="en-US" sz="7200" b="1" smtClean="0"/>
              <a:t> </a:t>
            </a:r>
          </a:p>
          <a:p>
            <a:r>
              <a:rPr lang="en-US" sz="7200" b="1" smtClean="0"/>
              <a:t> </a:t>
            </a:r>
          </a:p>
          <a:p>
            <a:r>
              <a:rPr lang="en-US" sz="7200" b="1" smtClean="0"/>
              <a:t>5. Španija          5,32</a:t>
            </a:r>
          </a:p>
          <a:p>
            <a:pPr>
              <a:buNone/>
            </a:pPr>
            <a:r>
              <a:rPr lang="en-US" sz="6400" smtClean="0"/>
              <a:t>  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endParaRPr lang="en-US" sz="1800" b="1" dirty="0" smtClean="0"/>
          </a:p>
          <a:p>
            <a:r>
              <a:rPr lang="en-US" sz="1800" b="1" dirty="0" smtClean="0"/>
              <a:t>6. </a:t>
            </a:r>
            <a:r>
              <a:rPr lang="en-US" sz="1800" b="1" dirty="0" err="1" smtClean="0"/>
              <a:t>Velika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Britanija</a:t>
            </a:r>
            <a:r>
              <a:rPr lang="en-US" sz="1800" b="1" dirty="0" smtClean="0"/>
              <a:t>    5,29</a:t>
            </a:r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7. SAD               5,28</a:t>
            </a:r>
          </a:p>
          <a:p>
            <a:r>
              <a:rPr lang="en-US" sz="1800" b="1" dirty="0" smtClean="0"/>
              <a:t> </a:t>
            </a:r>
          </a:p>
          <a:p>
            <a:r>
              <a:rPr lang="en-US" sz="1800" b="1" dirty="0" smtClean="0"/>
              <a:t>8. </a:t>
            </a:r>
            <a:r>
              <a:rPr lang="en-US" sz="1800" b="1" dirty="0" err="1" smtClean="0"/>
              <a:t>Švedska</a:t>
            </a:r>
            <a:r>
              <a:rPr lang="en-US" sz="1800" b="1" dirty="0" smtClean="0"/>
              <a:t>        5,28</a:t>
            </a:r>
          </a:p>
          <a:p>
            <a:r>
              <a:rPr lang="en-US" sz="1800" b="1" dirty="0" smtClean="0"/>
              <a:t> </a:t>
            </a:r>
          </a:p>
          <a:p>
            <a:r>
              <a:rPr lang="en-US" sz="1800" b="1" dirty="0" smtClean="0"/>
              <a:t>9. </a:t>
            </a:r>
            <a:r>
              <a:rPr lang="en-US" sz="1800" b="1" dirty="0" err="1" smtClean="0"/>
              <a:t>Kanada</a:t>
            </a:r>
            <a:r>
              <a:rPr lang="en-US" sz="1800" b="1" dirty="0" smtClean="0"/>
              <a:t>        5,24</a:t>
            </a:r>
          </a:p>
          <a:p>
            <a:r>
              <a:rPr lang="en-US" sz="1800" b="1" dirty="0" smtClean="0"/>
              <a:t> </a:t>
            </a:r>
          </a:p>
          <a:p>
            <a:r>
              <a:rPr lang="en-US" sz="1800" b="1" dirty="0" smtClean="0"/>
              <a:t>10. </a:t>
            </a:r>
            <a:r>
              <a:rPr lang="en-US" sz="1800" b="1" dirty="0" err="1" smtClean="0"/>
              <a:t>Francusk</a:t>
            </a:r>
            <a:r>
              <a:rPr lang="en-US" sz="1800" b="1" dirty="0" smtClean="0"/>
              <a:t>    5,24</a:t>
            </a:r>
          </a:p>
          <a:p>
            <a:r>
              <a:rPr lang="en-US" sz="1800" b="1" dirty="0" smtClean="0"/>
              <a:t> </a:t>
            </a:r>
          </a:p>
          <a:p>
            <a:r>
              <a:rPr lang="en-US" sz="1800" b="1" dirty="0" smtClean="0"/>
              <a:t> </a:t>
            </a:r>
            <a:r>
              <a:rPr lang="en-US" sz="1800" b="1" dirty="0" smtClean="0">
                <a:solidFill>
                  <a:srgbClr val="FF0000"/>
                </a:solidFill>
              </a:rPr>
              <a:t>88. </a:t>
            </a:r>
            <a:r>
              <a:rPr lang="en-US" sz="1800" b="1" dirty="0" err="1" smtClean="0">
                <a:solidFill>
                  <a:srgbClr val="FF0000"/>
                </a:solidFill>
              </a:rPr>
              <a:t>Srbija</a:t>
            </a:r>
            <a:r>
              <a:rPr lang="en-US" sz="1800" b="1" dirty="0" smtClean="0">
                <a:solidFill>
                  <a:srgbClr val="FF0000"/>
                </a:solidFill>
              </a:rPr>
              <a:t>               3,71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7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TTCR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Spanija</a:t>
            </a:r>
            <a:r>
              <a:rPr lang="en-US" sz="3600" b="1" dirty="0" smtClean="0"/>
              <a:t> </a:t>
            </a:r>
          </a:p>
          <a:p>
            <a:r>
              <a:rPr lang="en-US" sz="3600" b="1" dirty="0" err="1" smtClean="0"/>
              <a:t>Francuska</a:t>
            </a:r>
            <a:r>
              <a:rPr lang="en-US" sz="3600" b="1" dirty="0" smtClean="0"/>
              <a:t> </a:t>
            </a:r>
          </a:p>
          <a:p>
            <a:r>
              <a:rPr lang="en-US" sz="3600" b="1" dirty="0" err="1" smtClean="0"/>
              <a:t>Nemacka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Japan</a:t>
            </a:r>
          </a:p>
          <a:p>
            <a:r>
              <a:rPr lang="en-US" sz="3600" b="1" dirty="0" smtClean="0"/>
              <a:t>UK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US</a:t>
            </a:r>
          </a:p>
          <a:p>
            <a:r>
              <a:rPr lang="en-US" sz="3200" b="1" dirty="0" err="1"/>
              <a:t>Australija</a:t>
            </a:r>
            <a:endParaRPr lang="en-US" sz="3200" b="1" dirty="0"/>
          </a:p>
          <a:p>
            <a:r>
              <a:rPr lang="en-US" sz="3200" b="1" dirty="0" err="1"/>
              <a:t>Italija</a:t>
            </a:r>
            <a:endParaRPr lang="en-US" sz="3200" b="1" dirty="0"/>
          </a:p>
          <a:p>
            <a:r>
              <a:rPr lang="en-US" sz="3200" b="1" dirty="0"/>
              <a:t>Canada</a:t>
            </a:r>
          </a:p>
          <a:p>
            <a:r>
              <a:rPr lang="en-US" sz="3200" b="1" dirty="0" err="1" smtClean="0"/>
              <a:t>Svajcarska</a:t>
            </a:r>
            <a:endParaRPr lang="en-US" sz="3200" b="1" dirty="0" smtClean="0"/>
          </a:p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</a:t>
            </a:r>
            <a:r>
              <a:rPr lang="en-US" sz="3200" b="1" u="sng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Srbija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018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DESTINACIJSKI LANAC VREDNOSTI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Destinacijski lanac vrednosti </a:t>
            </a:r>
            <a:r>
              <a:rPr lang="en-US" b="1" smtClean="0"/>
              <a:t>obuhvata različite aktivnosti koje turista obavlja od pripreme za putovanje, preko putovanja i boravka na destinaciji, do povratka kući i naknadne brige o gostu.</a:t>
            </a:r>
            <a:endParaRPr lang="en-US" b="1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392</TotalTime>
  <Words>1046</Words>
  <Application>Microsoft Office PowerPoint</Application>
  <PresentationFormat>On-screen Show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Verve</vt:lpstr>
      <vt:lpstr>INDIKATORI KONKURENTNOSTI T.D.</vt:lpstr>
      <vt:lpstr>INDIKATORI KONKURENTNOSTI T.D.</vt:lpstr>
      <vt:lpstr>PowerPoint Presentation</vt:lpstr>
      <vt:lpstr>PowerPoint Presentation</vt:lpstr>
      <vt:lpstr>PowerPoint Presentation</vt:lpstr>
      <vt:lpstr>INDEKS KONKURENTNOSTI</vt:lpstr>
      <vt:lpstr>Indeks konkurentnosti putovanja i turizma 2009. </vt:lpstr>
      <vt:lpstr>TTCR 2017</vt:lpstr>
      <vt:lpstr>DESTINACIJSKI LANAC VREDNOSTI</vt:lpstr>
      <vt:lpstr>PowerPoint Presentation</vt:lpstr>
      <vt:lpstr>Ocena lanca vrednosti ima za cilj da:</vt:lpstr>
      <vt:lpstr>Formula "vrednost za napor"</vt:lpstr>
      <vt:lpstr>PowerPoint Presentation</vt:lpstr>
      <vt:lpstr>ZAKLJUCAK!!!</vt:lpstr>
      <vt:lpstr>ODRZIVOST T.D.</vt:lpstr>
      <vt:lpstr>VICE model </vt:lpstr>
      <vt:lpstr>OSNOVE PROCESA UPRAVLJANJA T.D.</vt:lpstr>
      <vt:lpstr>PowerPoint Presentation</vt:lpstr>
      <vt:lpstr>PowerPoint Presentation</vt:lpstr>
      <vt:lpstr>Prednosti upravljanja  destinacijom </vt:lpstr>
      <vt:lpstr>Uspostavljanje konkurentske  prednosti</vt:lpstr>
      <vt:lpstr>Obezbeđivanje održivog turizma</vt:lpstr>
      <vt:lpstr>Širenje koristi od turizma</vt:lpstr>
      <vt:lpstr>Povećanje prihoda od turizma</vt:lpstr>
      <vt:lpstr>Izgradnja čvrstog brend identiteta</vt:lpstr>
      <vt:lpstr>PowerPoint Presentation</vt:lpstr>
    </vt:vector>
  </TitlesOfParts>
  <Company>http://sharingcentre.info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INDIKATORI KONKURENTNOSTI T.D.</dc:title>
  <dc:creator>Activated User</dc:creator>
  <cp:lastModifiedBy>Bojana Kovacevic</cp:lastModifiedBy>
  <cp:revision>25</cp:revision>
  <dcterms:created xsi:type="dcterms:W3CDTF">2015-03-15T12:33:52Z</dcterms:created>
  <dcterms:modified xsi:type="dcterms:W3CDTF">2018-04-13T12:13:02Z</dcterms:modified>
</cp:coreProperties>
</file>