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1" r:id="rId2"/>
  </p:sldMasterIdLst>
  <p:sldIdLst>
    <p:sldId id="256" r:id="rId3"/>
    <p:sldId id="327" r:id="rId4"/>
    <p:sldId id="349" r:id="rId5"/>
    <p:sldId id="331" r:id="rId6"/>
    <p:sldId id="333" r:id="rId7"/>
    <p:sldId id="334" r:id="rId8"/>
    <p:sldId id="337" r:id="rId9"/>
    <p:sldId id="336" r:id="rId10"/>
    <p:sldId id="338" r:id="rId11"/>
    <p:sldId id="339" r:id="rId12"/>
    <p:sldId id="341" r:id="rId13"/>
    <p:sldId id="342" r:id="rId14"/>
    <p:sldId id="343" r:id="rId15"/>
    <p:sldId id="344" r:id="rId16"/>
    <p:sldId id="345" r:id="rId17"/>
    <p:sldId id="346" r:id="rId18"/>
    <p:sldId id="340" r:id="rId19"/>
    <p:sldId id="347" r:id="rId20"/>
    <p:sldId id="348" r:id="rId21"/>
    <p:sldId id="274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90B19-9C11-49DA-B2E3-9AA7A48B1C1C}" type="datetimeFigureOut">
              <a:rPr lang="en-US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6324600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/>
              <a:t>EKONOMSKI FAKULTET KRAGUJEVAC, STUDIJSKO ISTRAŽIVAČKI RAD</a:t>
            </a: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BEAD8F2-112C-4827-9968-897D7D09C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8E601-1E8E-45C9-B919-C010414F0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16CBB-F853-4252-BB48-A87B1CBA1C72}" type="datetimeFigureOut">
              <a:rPr lang="en-US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A7099-63AB-4A80-99D5-B90638E8D424}" type="datetimeFigureOut">
              <a:rPr lang="en-US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3A700-9637-4823-A23E-11E7A5B97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58B51-9DE8-44D5-9641-32BFF519B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7BC5C-4963-476E-816E-48AD52099FF7}" type="datetimeFigureOut">
              <a:rPr lang="en-US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664B1-9319-4C76-B3BE-D3775ADCA6F7}" type="datetimeFigureOut">
              <a:rPr lang="en-US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E6F60-6DCB-4B5C-8A3A-A033FA3E8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D152D-F76C-4AFA-B526-5CE46D850CED}" type="datetimeFigureOut">
              <a:rPr lang="en-US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6553200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/>
              <a:t>EKONOMSKI FAKULTET KRAGUJEVAC, STUDIJSKO ISTRAŽIVAČKI RAD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82747-15E9-46F1-B9B6-4E1DBAB05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C46860D-36BE-4550-AD36-916D4EAB38CD}" type="datetimeFigureOut">
              <a:rPr lang="en-US"/>
              <a:pPr>
                <a:defRPr/>
              </a:pPr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10325"/>
            <a:ext cx="7315200" cy="36671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EKONOMSKI FAKULTET KRAGUJEVAC, STUDIJSKO ISTRAŽIVAČKI RAD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ECC0C-243B-457B-BE56-F877FD09AF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34E04-1525-40D3-AA5B-EEA6FE984063}" type="datetimeFigureOut">
              <a:rPr lang="en-US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25CE96B-E950-4173-B4F8-CEE609269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2EA1A-FC65-45F2-A5FA-BE177BAADC4F}" type="datetimeFigureOut">
              <a:rPr lang="en-US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33D48-8EA8-489B-B6E1-A9D4768C4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56835-1409-473B-88A2-67607CEE175A}" type="datetimeFigureOut">
              <a:rPr lang="en-US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6F44F0B-4A16-4384-A4A6-C5E3D0D16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B6A7A-208A-4783-BC9B-A5DD6DC102E4}" type="datetimeFigureOut">
              <a:rPr lang="en-US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C9444-3EA2-437C-9613-8ED422DBA6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0F9F4-35F8-41C2-A37B-1AA526B3D0B8}" type="datetimeFigureOut">
              <a:rPr lang="en-US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C456AB8-7AA5-4EB2-A0EA-BC8037356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D4A4566-5BB2-4814-9CCC-8B102906B7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846BB-4DF3-48DE-A1FD-DD9CE330AC76}" type="datetimeFigureOut">
              <a:rPr lang="en-US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CEB33C-5461-4428-95D7-EF2ECA3AFC15}" type="datetimeFigureOut">
              <a:rPr lang="en-US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7EE45A-451A-459C-8040-049AF336B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  <p:sldLayoutId id="214748402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83838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38383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38383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38383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38383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838383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838383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838383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838383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0808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830944-098B-478B-A762-2D76707666DA}" type="datetimeFigureOut">
              <a:rPr lang="en-US"/>
              <a:pPr>
                <a:defRPr/>
              </a:pPr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C0C7E0-9988-4261-95CA-33651BACF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819400"/>
            <a:ext cx="7620000" cy="2133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z="2400" smtClean="0"/>
              <a:t>FINANSIRANJE PREDUZEĆA NA TRŽIŠTU KAPITALA</a:t>
            </a:r>
            <a:endParaRPr lang="sr-Latn-CS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sr-Latn-C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sr-Latn-C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sr-Latn-C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r-Latn-CS" dirty="0" smtClean="0"/>
              <a:t>Profesor: dr branka paunović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x-none" dirty="0" smtClean="0"/>
          </a:p>
        </p:txBody>
      </p:sp>
      <p:sp>
        <p:nvSpPr>
          <p:cNvPr id="1536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/>
            </a:r>
            <a:br>
              <a:rPr lang="en-US" sz="2800" smtClean="0"/>
            </a:br>
            <a:r>
              <a:rPr lang="sr-Latn-CS" sz="3200" b="1" smtClean="0">
                <a:solidFill>
                  <a:schemeClr val="tx1"/>
                </a:solidFill>
              </a:rPr>
              <a:t>UVOD U FINANSIJSKO POSLOVANJE</a:t>
            </a:r>
            <a:r>
              <a:rPr lang="sr-Latn-CS" sz="2800" b="1" smtClean="0">
                <a:solidFill>
                  <a:schemeClr val="tx1"/>
                </a:solidFill>
              </a:rPr>
              <a:t/>
            </a:r>
            <a:br>
              <a:rPr lang="sr-Latn-CS" sz="2800" b="1" smtClean="0">
                <a:solidFill>
                  <a:schemeClr val="tx1"/>
                </a:solidFill>
              </a:rPr>
            </a:br>
            <a:r>
              <a:rPr lang="sr-Latn-CS" sz="2800" smtClean="0">
                <a:solidFill>
                  <a:schemeClr val="tx1"/>
                </a:solidFill>
              </a:rPr>
              <a:t> </a:t>
            </a:r>
            <a:endParaRPr lang="en-US" sz="280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6397625"/>
            <a:ext cx="7772400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latin typeface="+mn-lt"/>
              </a:rPr>
              <a:t>EKONOMSKI FAKULTET KRAGUJEVAC, STUDIJSKO ISTRAŽIVAČKI RAD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Primarno tržište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kompanija</a:t>
            </a:r>
            <a:r>
              <a:rPr lang="en-US" dirty="0" smtClean="0"/>
              <a:t> </a:t>
            </a:r>
            <a:r>
              <a:rPr lang="en-US" dirty="0" err="1" smtClean="0"/>
              <a:t>prvi</a:t>
            </a:r>
            <a:r>
              <a:rPr lang="en-US" dirty="0" smtClean="0"/>
              <a:t> put </a:t>
            </a:r>
            <a:r>
              <a:rPr lang="en-US" dirty="0" err="1" smtClean="0"/>
              <a:t>emituje</a:t>
            </a:r>
            <a:r>
              <a:rPr lang="en-US" dirty="0" smtClean="0"/>
              <a:t> 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 smtClean="0"/>
              <a:t>radi</a:t>
            </a:r>
            <a:r>
              <a:rPr lang="en-US" dirty="0" smtClean="0"/>
              <a:t> se o </a:t>
            </a:r>
            <a:r>
              <a:rPr lang="en-US" dirty="0" err="1" smtClean="0"/>
              <a:t>primarnom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. To </a:t>
            </a:r>
            <a:r>
              <a:rPr lang="en-US" dirty="0" err="1" smtClean="0"/>
              <a:t>emitovanje</a:t>
            </a:r>
            <a:r>
              <a:rPr lang="en-US" dirty="0" smtClean="0"/>
              <a:t> je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osnivanja</a:t>
            </a:r>
            <a:r>
              <a:rPr lang="en-US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finansiranja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en-US" dirty="0" smtClean="0"/>
              <a:t>  </a:t>
            </a:r>
            <a:r>
              <a:rPr lang="en-US" dirty="0" err="1" smtClean="0"/>
              <a:t>prikupljanja</a:t>
            </a:r>
            <a:r>
              <a:rPr lang="en-US" dirty="0" smtClean="0"/>
              <a:t> </a:t>
            </a:r>
            <a:r>
              <a:rPr lang="en-US" dirty="0" err="1" smtClean="0"/>
              <a:t>dodatnog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korporacija</a:t>
            </a:r>
            <a:r>
              <a:rPr lang="en-US" dirty="0" smtClean="0"/>
              <a:t> </a:t>
            </a:r>
            <a:r>
              <a:rPr lang="en-US" dirty="0" err="1" smtClean="0"/>
              <a:t>izađe</a:t>
            </a:r>
            <a:r>
              <a:rPr lang="en-US" dirty="0" smtClean="0"/>
              <a:t> u </a:t>
            </a:r>
            <a:r>
              <a:rPr lang="en-US" dirty="0" err="1" smtClean="0"/>
              <a:t>javnost</a:t>
            </a:r>
            <a:r>
              <a:rPr lang="en-US" dirty="0" smtClean="0"/>
              <a:t> </a:t>
            </a:r>
            <a:r>
              <a:rPr lang="en-US" dirty="0" err="1" smtClean="0"/>
              <a:t>ona</a:t>
            </a:r>
            <a:r>
              <a:rPr lang="en-US" dirty="0" smtClean="0"/>
              <a:t> </a:t>
            </a:r>
            <a:r>
              <a:rPr lang="en-US" dirty="0" err="1" smtClean="0"/>
              <a:t>emituje</a:t>
            </a:r>
            <a:r>
              <a:rPr lang="en-US" dirty="0" smtClean="0"/>
              <a:t> </a:t>
            </a:r>
            <a:r>
              <a:rPr lang="en-US" dirty="0" err="1" smtClean="0"/>
              <a:t>obične</a:t>
            </a:r>
            <a:r>
              <a:rPr lang="en-US" dirty="0" smtClean="0"/>
              <a:t> </a:t>
            </a:r>
            <a:r>
              <a:rPr lang="en-US" dirty="0" err="1" smtClean="0"/>
              <a:t>akcije</a:t>
            </a:r>
            <a:r>
              <a:rPr lang="en-US" dirty="0" smtClean="0"/>
              <a:t> (common stock, ordinary shares). To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investitiore</a:t>
            </a:r>
            <a:r>
              <a:rPr lang="en-US" dirty="0" smtClean="0"/>
              <a:t> </a:t>
            </a:r>
            <a:r>
              <a:rPr lang="en-US" dirty="0" err="1" smtClean="0"/>
              <a:t>znači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postaju</a:t>
            </a:r>
            <a:r>
              <a:rPr lang="en-US" dirty="0" smtClean="0"/>
              <a:t> </a:t>
            </a:r>
            <a:r>
              <a:rPr lang="en-US" dirty="0" err="1" smtClean="0"/>
              <a:t>vlasnici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oni</a:t>
            </a:r>
            <a:r>
              <a:rPr lang="en-US" dirty="0" smtClean="0"/>
              <a:t> </a:t>
            </a:r>
            <a:r>
              <a:rPr lang="en-US" dirty="0" err="1" smtClean="0"/>
              <a:t>tada</a:t>
            </a:r>
            <a:r>
              <a:rPr lang="en-US" dirty="0" smtClean="0"/>
              <a:t> </a:t>
            </a:r>
            <a:r>
              <a:rPr lang="en-US" dirty="0" err="1" smtClean="0"/>
              <a:t>finansiraju</a:t>
            </a:r>
            <a:r>
              <a:rPr lang="en-US" dirty="0" smtClean="0"/>
              <a:t> </a:t>
            </a:r>
            <a:r>
              <a:rPr lang="en-US" dirty="0" err="1" smtClean="0"/>
              <a:t>kompaniju</a:t>
            </a:r>
            <a:r>
              <a:rPr lang="en-US" dirty="0" smtClean="0"/>
              <a:t> </a:t>
            </a:r>
            <a:r>
              <a:rPr lang="en-US" dirty="0" err="1" smtClean="0"/>
              <a:t>kapitalom</a:t>
            </a:r>
            <a:r>
              <a:rPr lang="en-US" dirty="0" smtClean="0"/>
              <a:t> </a:t>
            </a:r>
            <a:endParaRPr lang="sr-Latn-C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Obične akcije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Posedovanje</a:t>
            </a:r>
            <a:r>
              <a:rPr lang="en-US" dirty="0" smtClean="0"/>
              <a:t> 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 smtClean="0"/>
              <a:t>znači</a:t>
            </a:r>
            <a:r>
              <a:rPr lang="en-US" dirty="0" smtClean="0"/>
              <a:t> </a:t>
            </a:r>
            <a:r>
              <a:rPr lang="en-US" dirty="0" err="1" smtClean="0"/>
              <a:t>posedovanje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err="1" smtClean="0"/>
              <a:t>vlasništva</a:t>
            </a:r>
            <a:r>
              <a:rPr lang="en-US" dirty="0" smtClean="0"/>
              <a:t> </a:t>
            </a:r>
            <a:r>
              <a:rPr lang="en-US" dirty="0" err="1" smtClean="0"/>
              <a:t>nad</a:t>
            </a:r>
            <a:r>
              <a:rPr lang="en-US" dirty="0" smtClean="0"/>
              <a:t> </a:t>
            </a:r>
            <a:r>
              <a:rPr lang="en-US" dirty="0" err="1" smtClean="0"/>
              <a:t>kompanijom</a:t>
            </a:r>
            <a:r>
              <a:rPr lang="en-US" dirty="0" smtClean="0"/>
              <a:t>. </a:t>
            </a:r>
            <a:endParaRPr lang="sr-Latn-CS" dirty="0" smtClean="0"/>
          </a:p>
          <a:p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razliku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dužničkih</a:t>
            </a:r>
            <a:r>
              <a:rPr lang="en-US" dirty="0" smtClean="0"/>
              <a:t> 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vrednosti</a:t>
            </a:r>
            <a:r>
              <a:rPr lang="en-US" dirty="0" smtClean="0"/>
              <a:t> ne </a:t>
            </a:r>
            <a:r>
              <a:rPr lang="en-US" dirty="0" err="1" smtClean="0"/>
              <a:t>dospevaju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naplatu</a:t>
            </a:r>
            <a:r>
              <a:rPr lang="en-US" dirty="0" smtClean="0"/>
              <a:t>,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dok</a:t>
            </a:r>
            <a:r>
              <a:rPr lang="en-US" dirty="0" smtClean="0"/>
              <a:t> </a:t>
            </a:r>
            <a:r>
              <a:rPr lang="en-US" dirty="0" err="1" smtClean="0"/>
              <a:t>preduzeće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poslovnu</a:t>
            </a:r>
            <a:r>
              <a:rPr lang="en-US" dirty="0" smtClean="0"/>
              <a:t> </a:t>
            </a:r>
            <a:r>
              <a:rPr lang="en-US" dirty="0" err="1" smtClean="0"/>
              <a:t>aktivnost</a:t>
            </a:r>
            <a:r>
              <a:rPr lang="sr-Latn-CS" dirty="0" smtClean="0"/>
              <a:t>.</a:t>
            </a:r>
            <a:r>
              <a:rPr lang="en-US" dirty="0" smtClean="0"/>
              <a:t> </a:t>
            </a:r>
            <a:endParaRPr lang="sr-Latn-CS" dirty="0" smtClean="0"/>
          </a:p>
          <a:p>
            <a:r>
              <a:rPr lang="en-US" dirty="0" smtClean="0"/>
              <a:t>U </a:t>
            </a:r>
            <a:r>
              <a:rPr lang="en-US" dirty="0" err="1" smtClean="0"/>
              <a:t>slučaju</a:t>
            </a:r>
            <a:r>
              <a:rPr lang="en-US" dirty="0" smtClean="0"/>
              <a:t> </a:t>
            </a:r>
            <a:r>
              <a:rPr lang="en-US" dirty="0" err="1" smtClean="0"/>
              <a:t>likvidacije</a:t>
            </a:r>
            <a:r>
              <a:rPr lang="en-US" dirty="0" smtClean="0"/>
              <a:t> </a:t>
            </a:r>
            <a:r>
              <a:rPr lang="en-US" dirty="0" err="1" smtClean="0"/>
              <a:t>ostali</a:t>
            </a:r>
            <a:r>
              <a:rPr lang="en-US" dirty="0" smtClean="0"/>
              <a:t> </a:t>
            </a:r>
            <a:r>
              <a:rPr lang="en-US" dirty="0" err="1" smtClean="0"/>
              <a:t>poverioci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prednost</a:t>
            </a:r>
            <a:r>
              <a:rPr lang="en-US" dirty="0" smtClean="0"/>
              <a:t>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akcionare</a:t>
            </a:r>
            <a:r>
              <a:rPr lang="en-US" dirty="0" smtClean="0"/>
              <a:t>. </a:t>
            </a:r>
            <a:endParaRPr lang="sr-Latn-CS" dirty="0" smtClean="0"/>
          </a:p>
          <a:p>
            <a:r>
              <a:rPr lang="en-US" dirty="0" err="1" smtClean="0"/>
              <a:t>Ona</a:t>
            </a:r>
            <a:r>
              <a:rPr lang="en-US" dirty="0" smtClean="0"/>
              <a:t> </a:t>
            </a:r>
            <a:r>
              <a:rPr lang="en-US" dirty="0" err="1" smtClean="0"/>
              <a:t>pruža</a:t>
            </a:r>
            <a:r>
              <a:rPr lang="en-US" dirty="0" smtClean="0"/>
              <a:t> </a:t>
            </a:r>
            <a:r>
              <a:rPr lang="en-US" dirty="0" err="1" smtClean="0"/>
              <a:t>mogućnost</a:t>
            </a:r>
            <a:r>
              <a:rPr lang="en-US" dirty="0" smtClean="0"/>
              <a:t> </a:t>
            </a:r>
            <a:r>
              <a:rPr lang="en-US" dirty="0" err="1" smtClean="0"/>
              <a:t>isplate</a:t>
            </a:r>
            <a:r>
              <a:rPr lang="en-US" dirty="0" smtClean="0"/>
              <a:t> </a:t>
            </a:r>
            <a:r>
              <a:rPr lang="en-US" dirty="0" err="1" smtClean="0"/>
              <a:t>dividende</a:t>
            </a:r>
            <a:r>
              <a:rPr lang="en-US" dirty="0" smtClean="0"/>
              <a:t>, a u </a:t>
            </a:r>
            <a:r>
              <a:rPr lang="en-US" dirty="0" err="1" smtClean="0"/>
              <a:t>slučaju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poraste</a:t>
            </a:r>
            <a:r>
              <a:rPr lang="en-US" dirty="0" smtClean="0"/>
              <a:t> </a:t>
            </a:r>
            <a:r>
              <a:rPr lang="en-US" dirty="0" err="1" smtClean="0"/>
              <a:t>vrednost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 </a:t>
            </a:r>
            <a:r>
              <a:rPr lang="en-US" dirty="0" err="1" smtClean="0"/>
              <a:t>njen</a:t>
            </a:r>
            <a:r>
              <a:rPr lang="en-US" dirty="0" smtClean="0"/>
              <a:t> </a:t>
            </a:r>
            <a:r>
              <a:rPr lang="en-US" dirty="0" err="1" smtClean="0"/>
              <a:t>vlasnik</a:t>
            </a:r>
            <a:r>
              <a:rPr lang="en-US" dirty="0" smtClean="0"/>
              <a:t> </a:t>
            </a:r>
            <a:r>
              <a:rPr lang="en-US" dirty="0" err="1" smtClean="0"/>
              <a:t>ostvaruje</a:t>
            </a:r>
            <a:r>
              <a:rPr lang="en-US" dirty="0" smtClean="0"/>
              <a:t> </a:t>
            </a:r>
            <a:r>
              <a:rPr lang="en-US" dirty="0" err="1" smtClean="0"/>
              <a:t>kapitalnu</a:t>
            </a:r>
            <a:r>
              <a:rPr lang="en-US" dirty="0" smtClean="0"/>
              <a:t> </a:t>
            </a:r>
            <a:r>
              <a:rPr lang="en-US" dirty="0" err="1" smtClean="0"/>
              <a:t>dobit</a:t>
            </a:r>
            <a:r>
              <a:rPr lang="en-US" dirty="0" smtClean="0"/>
              <a:t>.</a:t>
            </a:r>
            <a:endParaRPr lang="sr-Latn-CS" dirty="0" smtClean="0"/>
          </a:p>
          <a:p>
            <a:r>
              <a:rPr lang="en-US" dirty="0" err="1" smtClean="0"/>
              <a:t>Obične</a:t>
            </a:r>
            <a:r>
              <a:rPr lang="en-US" dirty="0" smtClean="0"/>
              <a:t> </a:t>
            </a:r>
            <a:r>
              <a:rPr lang="en-US" dirty="0" err="1" smtClean="0"/>
              <a:t>akcije</a:t>
            </a:r>
            <a:r>
              <a:rPr lang="en-US" dirty="0" smtClean="0"/>
              <a:t> nose </a:t>
            </a:r>
            <a:r>
              <a:rPr lang="en-US" dirty="0" err="1" smtClean="0"/>
              <a:t>puno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glasa</a:t>
            </a:r>
            <a:r>
              <a:rPr lang="en-US" dirty="0" smtClean="0"/>
              <a:t> u </a:t>
            </a:r>
            <a:r>
              <a:rPr lang="en-US" dirty="0" err="1" smtClean="0"/>
              <a:t>upravljanju</a:t>
            </a:r>
            <a:r>
              <a:rPr lang="en-US" dirty="0" smtClean="0"/>
              <a:t> </a:t>
            </a:r>
            <a:r>
              <a:rPr lang="en-US" dirty="0" err="1" smtClean="0"/>
              <a:t>kompanijom</a:t>
            </a:r>
            <a:r>
              <a:rPr lang="sr-Latn-CS" dirty="0" smtClean="0"/>
              <a:t>.</a:t>
            </a:r>
            <a:endParaRPr lang="en-US" dirty="0" smtClean="0"/>
          </a:p>
          <a:p>
            <a:endParaRPr lang="sr-Latn-C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Prioritetne akcije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razliku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običnih</a:t>
            </a:r>
            <a:r>
              <a:rPr lang="en-US" dirty="0" smtClean="0"/>
              <a:t> </a:t>
            </a:r>
            <a:r>
              <a:rPr lang="en-US" dirty="0" err="1" smtClean="0"/>
              <a:t>akcija</a:t>
            </a:r>
            <a:r>
              <a:rPr lang="en-US" dirty="0" smtClean="0"/>
              <a:t>, </a:t>
            </a:r>
            <a:r>
              <a:rPr lang="en-US" i="1" dirty="0" err="1" smtClean="0"/>
              <a:t>prioritetne</a:t>
            </a:r>
            <a:r>
              <a:rPr lang="en-US" i="1" dirty="0" smtClean="0"/>
              <a:t> </a:t>
            </a:r>
            <a:r>
              <a:rPr lang="en-US" i="1" dirty="0" err="1" smtClean="0"/>
              <a:t>akcije</a:t>
            </a:r>
            <a:r>
              <a:rPr lang="en-US" dirty="0" smtClean="0"/>
              <a:t> ne </a:t>
            </a:r>
            <a:r>
              <a:rPr lang="en-US" dirty="0" err="1" smtClean="0"/>
              <a:t>daju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upravljanje</a:t>
            </a:r>
            <a:r>
              <a:rPr lang="en-US" dirty="0" smtClean="0"/>
              <a:t>,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zato</a:t>
            </a:r>
            <a:r>
              <a:rPr lang="en-US" dirty="0" smtClean="0"/>
              <a:t> </a:t>
            </a:r>
            <a:r>
              <a:rPr lang="en-US" dirty="0" err="1" smtClean="0"/>
              <a:t>njihovi</a:t>
            </a:r>
            <a:r>
              <a:rPr lang="en-US" dirty="0" smtClean="0"/>
              <a:t> </a:t>
            </a:r>
            <a:r>
              <a:rPr lang="en-US" dirty="0" err="1" smtClean="0"/>
              <a:t>vlasnici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prioritet</a:t>
            </a:r>
            <a:r>
              <a:rPr lang="en-US" dirty="0" smtClean="0"/>
              <a:t> u </a:t>
            </a:r>
            <a:r>
              <a:rPr lang="en-US" dirty="0" err="1" smtClean="0"/>
              <a:t>isplati</a:t>
            </a:r>
            <a:r>
              <a:rPr lang="en-US" dirty="0" smtClean="0"/>
              <a:t> </a:t>
            </a:r>
            <a:r>
              <a:rPr lang="en-US" dirty="0" err="1" smtClean="0"/>
              <a:t>dividendi</a:t>
            </a:r>
            <a:r>
              <a:rPr lang="en-US" dirty="0" smtClean="0"/>
              <a:t>. </a:t>
            </a:r>
            <a:endParaRPr lang="sr-Latn-CS" dirty="0" smtClean="0"/>
          </a:p>
          <a:p>
            <a:r>
              <a:rPr lang="en-US" dirty="0" smtClean="0"/>
              <a:t>Oni</a:t>
            </a:r>
            <a:r>
              <a:rPr lang="sr-Latn-CS" dirty="0" smtClean="0"/>
              <a:t> </a:t>
            </a:r>
            <a:r>
              <a:rPr lang="en-US" dirty="0" smtClean="0"/>
              <a:t>ne </a:t>
            </a:r>
            <a:r>
              <a:rPr lang="en-US" dirty="0" err="1" smtClean="0"/>
              <a:t>uživaju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prednosti</a:t>
            </a:r>
            <a:r>
              <a:rPr lang="en-US" dirty="0" smtClean="0"/>
              <a:t> </a:t>
            </a:r>
            <a:r>
              <a:rPr lang="en-US" dirty="0" err="1" smtClean="0"/>
              <a:t>kapitalnih</a:t>
            </a:r>
            <a:r>
              <a:rPr lang="en-US" dirty="0" smtClean="0"/>
              <a:t> </a:t>
            </a:r>
            <a:r>
              <a:rPr lang="en-US" dirty="0" err="1" smtClean="0"/>
              <a:t>dobitaka</a:t>
            </a:r>
            <a:r>
              <a:rPr lang="en-US" dirty="0" smtClean="0"/>
              <a:t> u </a:t>
            </a:r>
            <a:r>
              <a:rPr lang="en-US" dirty="0" err="1" smtClean="0"/>
              <a:t>slučaju</a:t>
            </a:r>
            <a:r>
              <a:rPr lang="en-US" dirty="0" smtClean="0"/>
              <a:t> </a:t>
            </a:r>
            <a:r>
              <a:rPr lang="en-US" dirty="0" err="1" smtClean="0"/>
              <a:t>rasta</a:t>
            </a:r>
            <a:r>
              <a:rPr lang="en-US" dirty="0" smtClean="0"/>
              <a:t> </a:t>
            </a:r>
            <a:r>
              <a:rPr lang="en-US" dirty="0" err="1" smtClean="0"/>
              <a:t>vrednosti</a:t>
            </a:r>
            <a:r>
              <a:rPr lang="en-US" dirty="0" smtClean="0"/>
              <a:t> 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. </a:t>
            </a:r>
            <a:endParaRPr lang="sr-Latn-CS" dirty="0" smtClean="0"/>
          </a:p>
          <a:p>
            <a:r>
              <a:rPr lang="en-US" dirty="0" err="1" smtClean="0"/>
              <a:t>Ukoliko</a:t>
            </a:r>
            <a:r>
              <a:rPr lang="en-US" dirty="0" smtClean="0"/>
              <a:t> ne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mogućnost</a:t>
            </a:r>
            <a:r>
              <a:rPr lang="en-US" dirty="0" smtClean="0"/>
              <a:t> </a:t>
            </a:r>
            <a:r>
              <a:rPr lang="en-US" dirty="0" err="1" smtClean="0"/>
              <a:t>isplate</a:t>
            </a:r>
            <a:r>
              <a:rPr lang="en-US" dirty="0" smtClean="0"/>
              <a:t> </a:t>
            </a:r>
            <a:r>
              <a:rPr lang="en-US" dirty="0" err="1" smtClean="0"/>
              <a:t>dividende</a:t>
            </a:r>
            <a:r>
              <a:rPr lang="en-US" dirty="0" smtClean="0"/>
              <a:t> u </a:t>
            </a:r>
            <a:r>
              <a:rPr lang="en-US" dirty="0" err="1" smtClean="0"/>
              <a:t>toku</a:t>
            </a:r>
            <a:r>
              <a:rPr lang="en-US" dirty="0" smtClean="0"/>
              <a:t> </a:t>
            </a:r>
            <a:r>
              <a:rPr lang="en-US" dirty="0" err="1" smtClean="0"/>
              <a:t>godine</a:t>
            </a:r>
            <a:r>
              <a:rPr lang="en-US" dirty="0" smtClean="0"/>
              <a:t>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slabog</a:t>
            </a:r>
            <a:r>
              <a:rPr lang="en-US" dirty="0" smtClean="0"/>
              <a:t>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 err="1" smtClean="0"/>
              <a:t>rezultata</a:t>
            </a:r>
            <a:r>
              <a:rPr lang="en-US" dirty="0" smtClean="0"/>
              <a:t>, </a:t>
            </a:r>
            <a:r>
              <a:rPr lang="en-US" dirty="0" err="1" smtClean="0"/>
              <a:t>dividende</a:t>
            </a:r>
            <a:r>
              <a:rPr lang="en-US" dirty="0" smtClean="0"/>
              <a:t> se </a:t>
            </a:r>
            <a:r>
              <a:rPr lang="en-US" dirty="0" err="1" smtClean="0"/>
              <a:t>kumuliraju</a:t>
            </a:r>
            <a:r>
              <a:rPr lang="en-US" dirty="0" smtClean="0"/>
              <a:t> do </a:t>
            </a:r>
            <a:r>
              <a:rPr lang="en-US" dirty="0" err="1" smtClean="0"/>
              <a:t>perioda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se </a:t>
            </a:r>
            <a:r>
              <a:rPr lang="en-US" dirty="0" err="1" smtClean="0"/>
              <a:t>pojavi</a:t>
            </a:r>
            <a:r>
              <a:rPr lang="en-US" dirty="0" smtClean="0"/>
              <a:t> </a:t>
            </a:r>
            <a:r>
              <a:rPr lang="en-US" dirty="0" err="1" smtClean="0"/>
              <a:t>mogućnost</a:t>
            </a:r>
            <a:r>
              <a:rPr lang="en-US" dirty="0" smtClean="0"/>
              <a:t> </a:t>
            </a:r>
            <a:r>
              <a:rPr lang="en-US" dirty="0" err="1" smtClean="0"/>
              <a:t>njihove</a:t>
            </a:r>
            <a:r>
              <a:rPr lang="en-US" dirty="0" smtClean="0"/>
              <a:t> </a:t>
            </a:r>
            <a:r>
              <a:rPr lang="en-US" dirty="0" err="1" smtClean="0"/>
              <a:t>isplate</a:t>
            </a:r>
            <a:r>
              <a:rPr lang="en-US" dirty="0" smtClean="0"/>
              <a:t>, do </a:t>
            </a:r>
            <a:r>
              <a:rPr lang="en-US" dirty="0" err="1" smtClean="0"/>
              <a:t>tada</a:t>
            </a:r>
            <a:r>
              <a:rPr lang="en-US" dirty="0" smtClean="0"/>
              <a:t> </a:t>
            </a:r>
            <a:r>
              <a:rPr lang="en-US" dirty="0" err="1" smtClean="0"/>
              <a:t>predstavljaju</a:t>
            </a:r>
            <a:r>
              <a:rPr lang="en-US" dirty="0" smtClean="0"/>
              <a:t> dug </a:t>
            </a:r>
            <a:r>
              <a:rPr lang="en-US" dirty="0" err="1" smtClean="0"/>
              <a:t>firme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Konvertibilne prioritetne akcije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Convertible </a:t>
            </a:r>
            <a:r>
              <a:rPr lang="en-US" i="1" dirty="0" err="1" smtClean="0"/>
              <a:t>Preffered</a:t>
            </a:r>
            <a:r>
              <a:rPr lang="en-US" i="1" dirty="0" smtClean="0"/>
              <a:t> Stock </a:t>
            </a:r>
            <a:r>
              <a:rPr lang="en-US" dirty="0" smtClean="0"/>
              <a:t>(</a:t>
            </a:r>
            <a:r>
              <a:rPr lang="en-US" dirty="0" err="1" smtClean="0"/>
              <a:t>Konvertibilne</a:t>
            </a:r>
            <a:r>
              <a:rPr lang="en-US" dirty="0" smtClean="0"/>
              <a:t> </a:t>
            </a:r>
            <a:r>
              <a:rPr lang="en-US" dirty="0" err="1" smtClean="0"/>
              <a:t>prioritetne</a:t>
            </a:r>
            <a:r>
              <a:rPr lang="en-US" dirty="0" smtClean="0"/>
              <a:t> </a:t>
            </a:r>
            <a:r>
              <a:rPr lang="en-US" dirty="0" err="1" smtClean="0"/>
              <a:t>akcije</a:t>
            </a:r>
            <a:r>
              <a:rPr lang="en-US" dirty="0" smtClean="0"/>
              <a:t>) </a:t>
            </a:r>
            <a:r>
              <a:rPr lang="en-US" dirty="0" err="1" smtClean="0"/>
              <a:t>daju</a:t>
            </a:r>
            <a:r>
              <a:rPr lang="en-US" dirty="0" smtClean="0"/>
              <a:t> </a:t>
            </a:r>
            <a:r>
              <a:rPr lang="en-US" dirty="0" err="1" smtClean="0"/>
              <a:t>mogućnost</a:t>
            </a:r>
            <a:r>
              <a:rPr lang="en-US" dirty="0" smtClean="0"/>
              <a:t> </a:t>
            </a:r>
            <a:r>
              <a:rPr lang="en-US" dirty="0" err="1" smtClean="0"/>
              <a:t>pretvaranja</a:t>
            </a:r>
            <a:r>
              <a:rPr lang="en-US" dirty="0" smtClean="0"/>
              <a:t> u </a:t>
            </a:r>
            <a:r>
              <a:rPr lang="en-US" dirty="0" err="1" smtClean="0"/>
              <a:t>obične</a:t>
            </a:r>
            <a:r>
              <a:rPr lang="en-US" dirty="0" smtClean="0"/>
              <a:t> </a:t>
            </a:r>
            <a:r>
              <a:rPr lang="en-US" dirty="0" err="1" smtClean="0"/>
              <a:t>akcije</a:t>
            </a:r>
            <a:r>
              <a:rPr lang="en-US" dirty="0" smtClean="0"/>
              <a:t>. </a:t>
            </a:r>
            <a:endParaRPr lang="sr-Latn-CS" dirty="0" smtClean="0"/>
          </a:p>
          <a:p>
            <a:r>
              <a:rPr lang="en-US" dirty="0" smtClean="0"/>
              <a:t>Ova </a:t>
            </a:r>
            <a:r>
              <a:rPr lang="en-US" dirty="0" err="1" smtClean="0"/>
              <a:t>vrsta</a:t>
            </a:r>
            <a:r>
              <a:rPr lang="en-US" dirty="0" smtClean="0"/>
              <a:t> </a:t>
            </a:r>
            <a:r>
              <a:rPr lang="en-US" dirty="0" err="1" smtClean="0"/>
              <a:t>akcija</a:t>
            </a:r>
            <a:r>
              <a:rPr lang="en-US" dirty="0" smtClean="0"/>
              <a:t> je </a:t>
            </a:r>
            <a:r>
              <a:rPr lang="en-US" dirty="0" err="1" smtClean="0"/>
              <a:t>posebno</a:t>
            </a:r>
            <a:r>
              <a:rPr lang="en-US" dirty="0" smtClean="0"/>
              <a:t> </a:t>
            </a:r>
            <a:r>
              <a:rPr lang="en-US" dirty="0" err="1" smtClean="0"/>
              <a:t>interesantna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investitore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žele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sačekaju</a:t>
            </a:r>
            <a:r>
              <a:rPr lang="en-US" dirty="0" smtClean="0"/>
              <a:t> </a:t>
            </a:r>
            <a:r>
              <a:rPr lang="en-US" dirty="0" err="1" smtClean="0"/>
              <a:t>vreme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kompanija</a:t>
            </a:r>
            <a:r>
              <a:rPr lang="en-US" dirty="0" smtClean="0"/>
              <a:t> </a:t>
            </a:r>
            <a:r>
              <a:rPr lang="en-US" dirty="0" err="1" smtClean="0"/>
              <a:t>uđe</a:t>
            </a:r>
            <a:r>
              <a:rPr lang="en-US" dirty="0" smtClean="0"/>
              <a:t> u </a:t>
            </a:r>
            <a:r>
              <a:rPr lang="en-US" dirty="0" err="1" smtClean="0"/>
              <a:t>fazu</a:t>
            </a:r>
            <a:r>
              <a:rPr lang="en-US" dirty="0" smtClean="0"/>
              <a:t> </a:t>
            </a:r>
            <a:r>
              <a:rPr lang="en-US" dirty="0" err="1" smtClean="0"/>
              <a:t>brzog</a:t>
            </a:r>
            <a:r>
              <a:rPr lang="en-US" dirty="0" smtClean="0"/>
              <a:t> </a:t>
            </a:r>
            <a:r>
              <a:rPr lang="en-US" dirty="0" err="1" smtClean="0"/>
              <a:t>rasta</a:t>
            </a:r>
            <a:r>
              <a:rPr lang="en-US" dirty="0" smtClean="0"/>
              <a:t>. </a:t>
            </a:r>
            <a:r>
              <a:rPr lang="en-US" dirty="0" err="1" smtClean="0"/>
              <a:t>Da</a:t>
            </a:r>
            <a:r>
              <a:rPr lang="en-US" dirty="0" smtClean="0"/>
              <a:t> bi </a:t>
            </a:r>
            <a:r>
              <a:rPr lang="en-US" dirty="0" err="1" smtClean="0"/>
              <a:t>oni</a:t>
            </a:r>
            <a:r>
              <a:rPr lang="en-US" dirty="0" smtClean="0"/>
              <a:t> </a:t>
            </a:r>
            <a:r>
              <a:rPr lang="en-US" dirty="0" err="1" smtClean="0"/>
              <a:t>uživali</a:t>
            </a:r>
            <a:r>
              <a:rPr lang="en-US" dirty="0" smtClean="0"/>
              <a:t> u </a:t>
            </a:r>
            <a:r>
              <a:rPr lang="en-US" dirty="0" err="1" smtClean="0"/>
              <a:t>prednosti</a:t>
            </a:r>
            <a:r>
              <a:rPr lang="en-US" dirty="0" smtClean="0"/>
              <a:t> </a:t>
            </a:r>
            <a:r>
              <a:rPr lang="en-US" dirty="0" err="1" smtClean="0"/>
              <a:t>kapitalnog</a:t>
            </a:r>
            <a:r>
              <a:rPr lang="en-US" dirty="0" smtClean="0"/>
              <a:t> </a:t>
            </a:r>
            <a:r>
              <a:rPr lang="en-US" dirty="0" err="1" smtClean="0"/>
              <a:t>dobitka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najvažnijeg</a:t>
            </a:r>
            <a:r>
              <a:rPr lang="en-US" dirty="0" smtClean="0"/>
              <a:t> </a:t>
            </a:r>
            <a:r>
              <a:rPr lang="en-US" dirty="0" err="1" smtClean="0"/>
              <a:t>izvora</a:t>
            </a:r>
            <a:r>
              <a:rPr lang="en-US" dirty="0" smtClean="0"/>
              <a:t> </a:t>
            </a:r>
            <a:r>
              <a:rPr lang="en-US" dirty="0" err="1" smtClean="0"/>
              <a:t>visoke</a:t>
            </a:r>
            <a:r>
              <a:rPr lang="en-US" dirty="0" smtClean="0"/>
              <a:t> </a:t>
            </a:r>
            <a:r>
              <a:rPr lang="en-US" dirty="0" err="1" smtClean="0"/>
              <a:t>zarade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. Do tog </a:t>
            </a:r>
            <a:r>
              <a:rPr lang="en-US" dirty="0" err="1" smtClean="0"/>
              <a:t>momenta</a:t>
            </a:r>
            <a:r>
              <a:rPr lang="en-US" dirty="0" smtClean="0"/>
              <a:t> </a:t>
            </a:r>
            <a:r>
              <a:rPr lang="en-US" dirty="0" err="1" smtClean="0"/>
              <a:t>investitor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prednosti</a:t>
            </a:r>
            <a:r>
              <a:rPr lang="en-US" dirty="0" smtClean="0"/>
              <a:t> </a:t>
            </a:r>
            <a:r>
              <a:rPr lang="en-US" dirty="0" err="1" smtClean="0"/>
              <a:t>redovne</a:t>
            </a:r>
            <a:r>
              <a:rPr lang="en-US" dirty="0" smtClean="0"/>
              <a:t> </a:t>
            </a:r>
            <a:r>
              <a:rPr lang="en-US" dirty="0" err="1" smtClean="0"/>
              <a:t>isplate</a:t>
            </a:r>
            <a:r>
              <a:rPr lang="en-US" dirty="0" smtClean="0"/>
              <a:t> </a:t>
            </a:r>
            <a:r>
              <a:rPr lang="en-US" dirty="0" err="1" smtClean="0"/>
              <a:t>dividendi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Plavi žetoni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Blue Chip Shares </a:t>
            </a:r>
            <a:r>
              <a:rPr lang="en-US" dirty="0" smtClean="0"/>
              <a:t>(</a:t>
            </a:r>
            <a:r>
              <a:rPr lang="en-US" dirty="0" err="1" smtClean="0"/>
              <a:t>Prvoklasne</a:t>
            </a:r>
            <a:r>
              <a:rPr lang="en-US" dirty="0" smtClean="0"/>
              <a:t> 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 smtClean="0"/>
              <a:t>tz</a:t>
            </a:r>
            <a:r>
              <a:rPr lang="en-US" dirty="0" smtClean="0"/>
              <a:t>. </a:t>
            </a:r>
            <a:r>
              <a:rPr lang="en-US" dirty="0" err="1" smtClean="0"/>
              <a:t>Plavi</a:t>
            </a:r>
            <a:r>
              <a:rPr lang="en-US" dirty="0" smtClean="0"/>
              <a:t> </a:t>
            </a:r>
            <a:r>
              <a:rPr lang="en-US" dirty="0" err="1" smtClean="0"/>
              <a:t>žetoni</a:t>
            </a:r>
            <a:r>
              <a:rPr lang="en-US" dirty="0" smtClean="0"/>
              <a:t>)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 smtClean="0"/>
              <a:t>najkvalitetnijih</a:t>
            </a:r>
            <a:r>
              <a:rPr lang="en-US" dirty="0" smtClean="0"/>
              <a:t> </a:t>
            </a:r>
            <a:r>
              <a:rPr lang="en-US" dirty="0" err="1" smtClean="0"/>
              <a:t>velikih</a:t>
            </a:r>
            <a:r>
              <a:rPr lang="en-US" dirty="0" smtClean="0"/>
              <a:t> </a:t>
            </a:r>
            <a:r>
              <a:rPr lang="en-US" dirty="0" err="1" smtClean="0"/>
              <a:t>kompanija</a:t>
            </a:r>
            <a:r>
              <a:rPr lang="en-US" dirty="0" smtClean="0"/>
              <a:t>, </a:t>
            </a:r>
            <a:r>
              <a:rPr lang="en-US" dirty="0" err="1" smtClean="0"/>
              <a:t>dobro</a:t>
            </a:r>
            <a:r>
              <a:rPr lang="en-US" dirty="0" smtClean="0"/>
              <a:t> </a:t>
            </a:r>
            <a:r>
              <a:rPr lang="en-US" dirty="0" err="1" smtClean="0"/>
              <a:t>poznatih</a:t>
            </a:r>
            <a:r>
              <a:rPr lang="en-US" dirty="0" smtClean="0"/>
              <a:t> </a:t>
            </a:r>
            <a:r>
              <a:rPr lang="en-US" dirty="0" err="1" smtClean="0"/>
              <a:t>javnosti</a:t>
            </a:r>
            <a:r>
              <a:rPr lang="en-US" dirty="0" smtClean="0"/>
              <a:t>, </a:t>
            </a:r>
            <a:r>
              <a:rPr lang="en-US" dirty="0" err="1" smtClean="0"/>
              <a:t>koje</a:t>
            </a:r>
            <a:r>
              <a:rPr lang="en-US" dirty="0" smtClean="0"/>
              <a:t> u </a:t>
            </a:r>
            <a:r>
              <a:rPr lang="en-US" dirty="0" err="1" smtClean="0"/>
              <a:t>dužem</a:t>
            </a:r>
            <a:r>
              <a:rPr lang="en-US" dirty="0" smtClean="0"/>
              <a:t> </a:t>
            </a:r>
            <a:r>
              <a:rPr lang="en-US" dirty="0" err="1" smtClean="0"/>
              <a:t>periodu</a:t>
            </a:r>
            <a:r>
              <a:rPr lang="en-US" dirty="0" smtClean="0"/>
              <a:t> </a:t>
            </a:r>
            <a:r>
              <a:rPr lang="en-US" dirty="0" err="1" smtClean="0"/>
              <a:t>redovno</a:t>
            </a:r>
            <a:r>
              <a:rPr lang="en-US" dirty="0" smtClean="0"/>
              <a:t> </a:t>
            </a:r>
            <a:r>
              <a:rPr lang="en-US" dirty="0" err="1" smtClean="0"/>
              <a:t>plaćaju</a:t>
            </a:r>
            <a:r>
              <a:rPr lang="en-US" dirty="0" smtClean="0"/>
              <a:t> </a:t>
            </a:r>
            <a:r>
              <a:rPr lang="en-US" dirty="0" err="1" smtClean="0"/>
              <a:t>dividende</a:t>
            </a:r>
            <a:r>
              <a:rPr lang="en-US" dirty="0" smtClean="0"/>
              <a:t>, nose </a:t>
            </a:r>
            <a:r>
              <a:rPr lang="en-US" dirty="0" err="1" smtClean="0"/>
              <a:t>mali</a:t>
            </a:r>
            <a:r>
              <a:rPr lang="en-US" dirty="0" smtClean="0"/>
              <a:t> </a:t>
            </a:r>
            <a:r>
              <a:rPr lang="en-US" dirty="0" err="1" smtClean="0"/>
              <a:t>rizik</a:t>
            </a:r>
            <a:r>
              <a:rPr lang="en-US" dirty="0" smtClean="0"/>
              <a:t>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zato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mali</a:t>
            </a:r>
            <a:r>
              <a:rPr lang="en-US" dirty="0" smtClean="0"/>
              <a:t> </a:t>
            </a:r>
            <a:r>
              <a:rPr lang="en-US" dirty="0" err="1" smtClean="0"/>
              <a:t>prinos</a:t>
            </a:r>
            <a:r>
              <a:rPr lang="en-US" dirty="0" smtClean="0"/>
              <a:t>. </a:t>
            </a:r>
            <a:r>
              <a:rPr lang="en-US" dirty="0" err="1" smtClean="0"/>
              <a:t>Najpoznatije</a:t>
            </a:r>
            <a:r>
              <a:rPr lang="en-US" dirty="0" smtClean="0"/>
              <a:t> </a:t>
            </a:r>
            <a:r>
              <a:rPr lang="en-US" dirty="0" err="1" smtClean="0"/>
              <a:t>tržište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blue chip </a:t>
            </a:r>
            <a:r>
              <a:rPr lang="en-US" dirty="0" err="1" smtClean="0"/>
              <a:t>kompanije</a:t>
            </a:r>
            <a:r>
              <a:rPr lang="en-US" dirty="0" smtClean="0"/>
              <a:t> je </a:t>
            </a:r>
            <a:r>
              <a:rPr lang="en-US" dirty="0" err="1" smtClean="0"/>
              <a:t>Njujorška</a:t>
            </a:r>
            <a:r>
              <a:rPr lang="en-US" dirty="0" smtClean="0"/>
              <a:t> </a:t>
            </a:r>
            <a:r>
              <a:rPr lang="en-US" dirty="0" err="1" smtClean="0"/>
              <a:t>berza</a:t>
            </a:r>
            <a:r>
              <a:rPr lang="en-US" dirty="0" smtClean="0"/>
              <a:t> (NYSE)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kojoj</a:t>
            </a:r>
            <a:r>
              <a:rPr lang="en-US" dirty="0" smtClean="0"/>
              <a:t> se </a:t>
            </a:r>
            <a:r>
              <a:rPr lang="en-US" dirty="0" err="1" smtClean="0"/>
              <a:t>listiraju</a:t>
            </a:r>
            <a:r>
              <a:rPr lang="en-US" dirty="0" smtClean="0"/>
              <a:t> </a:t>
            </a:r>
            <a:r>
              <a:rPr lang="en-US" dirty="0" err="1" smtClean="0"/>
              <a:t>najpoznatije</a:t>
            </a:r>
            <a:r>
              <a:rPr lang="en-US" dirty="0" smtClean="0"/>
              <a:t> </a:t>
            </a:r>
            <a:r>
              <a:rPr lang="en-US" dirty="0" err="1" smtClean="0"/>
              <a:t>svetske</a:t>
            </a:r>
            <a:r>
              <a:rPr lang="en-US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veoma</a:t>
            </a:r>
            <a:r>
              <a:rPr lang="en-US" dirty="0" smtClean="0"/>
              <a:t> dug </a:t>
            </a:r>
            <a:r>
              <a:rPr lang="en-US" dirty="0" err="1" smtClean="0"/>
              <a:t>istorijat</a:t>
            </a:r>
            <a:r>
              <a:rPr lang="en-US" dirty="0" smtClean="0"/>
              <a:t> </a:t>
            </a:r>
            <a:r>
              <a:rPr lang="en-US" dirty="0" err="1" smtClean="0"/>
              <a:t>uspešnog</a:t>
            </a:r>
            <a:r>
              <a:rPr lang="en-US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Rastuće akcije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Growth Shares </a:t>
            </a:r>
            <a:r>
              <a:rPr lang="en-US" dirty="0" smtClean="0"/>
              <a:t>(</a:t>
            </a:r>
            <a:r>
              <a:rPr lang="en-US" dirty="0" err="1" smtClean="0"/>
              <a:t>Rastuće</a:t>
            </a:r>
            <a:r>
              <a:rPr lang="en-US" dirty="0" smtClean="0"/>
              <a:t> </a:t>
            </a:r>
            <a:r>
              <a:rPr lang="en-US" dirty="0" err="1" smtClean="0"/>
              <a:t>akcije</a:t>
            </a:r>
            <a:r>
              <a:rPr lang="en-US" dirty="0" smtClean="0"/>
              <a:t>)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 smtClean="0"/>
              <a:t>rastućih</a:t>
            </a:r>
            <a:r>
              <a:rPr lang="en-US" dirty="0" smtClean="0"/>
              <a:t> </a:t>
            </a:r>
            <a:r>
              <a:rPr lang="en-US" dirty="0" err="1" smtClean="0"/>
              <a:t>kompanija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uglavnom</a:t>
            </a:r>
            <a:r>
              <a:rPr lang="en-US" dirty="0" smtClean="0"/>
              <a:t> 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 smtClean="0"/>
              <a:t>onih</a:t>
            </a:r>
            <a:r>
              <a:rPr lang="en-US" dirty="0" smtClean="0"/>
              <a:t> </a:t>
            </a:r>
            <a:r>
              <a:rPr lang="en-US" dirty="0" err="1" smtClean="0"/>
              <a:t>firmi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visok</a:t>
            </a:r>
            <a:r>
              <a:rPr lang="en-US" dirty="0" smtClean="0"/>
              <a:t> </a:t>
            </a:r>
            <a:r>
              <a:rPr lang="en-US" dirty="0" err="1" smtClean="0"/>
              <a:t>potencijal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brz</a:t>
            </a:r>
            <a:r>
              <a:rPr lang="en-US" dirty="0" smtClean="0"/>
              <a:t> </a:t>
            </a:r>
            <a:r>
              <a:rPr lang="en-US" dirty="0" err="1" smtClean="0"/>
              <a:t>rast</a:t>
            </a:r>
            <a:r>
              <a:rPr lang="en-US" dirty="0" smtClean="0"/>
              <a:t>. </a:t>
            </a:r>
            <a:r>
              <a:rPr lang="en-US" dirty="0" err="1" smtClean="0"/>
              <a:t>Obično</a:t>
            </a:r>
            <a:r>
              <a:rPr lang="en-US" dirty="0" smtClean="0"/>
              <a:t> ne </a:t>
            </a:r>
            <a:r>
              <a:rPr lang="en-US" dirty="0" err="1" smtClean="0"/>
              <a:t>plaćaju</a:t>
            </a:r>
            <a:r>
              <a:rPr lang="en-US" dirty="0" smtClean="0"/>
              <a:t> </a:t>
            </a:r>
            <a:r>
              <a:rPr lang="en-US" dirty="0" err="1" smtClean="0"/>
              <a:t>dividendu</a:t>
            </a:r>
            <a:r>
              <a:rPr lang="en-US" dirty="0" smtClean="0"/>
              <a:t> </a:t>
            </a:r>
            <a:r>
              <a:rPr lang="en-US" dirty="0" err="1" smtClean="0"/>
              <a:t>već</a:t>
            </a:r>
            <a:r>
              <a:rPr lang="en-US" dirty="0" smtClean="0"/>
              <a:t> je </a:t>
            </a:r>
            <a:r>
              <a:rPr lang="en-US" dirty="0" err="1" smtClean="0"/>
              <a:t>dalje</a:t>
            </a:r>
            <a:r>
              <a:rPr lang="en-US" dirty="0" smtClean="0"/>
              <a:t> </a:t>
            </a:r>
            <a:r>
              <a:rPr lang="en-US" dirty="0" err="1" smtClean="0"/>
              <a:t>ulažu</a:t>
            </a:r>
            <a:r>
              <a:rPr lang="en-US" dirty="0" smtClean="0"/>
              <a:t> u </a:t>
            </a:r>
            <a:r>
              <a:rPr lang="en-US" dirty="0" err="1" smtClean="0"/>
              <a:t>razvoj</a:t>
            </a:r>
            <a:r>
              <a:rPr lang="en-US" dirty="0" smtClean="0"/>
              <a:t>, a </a:t>
            </a:r>
            <a:r>
              <a:rPr lang="en-US" dirty="0" err="1" smtClean="0"/>
              <a:t>glavni</a:t>
            </a:r>
            <a:r>
              <a:rPr lang="en-US" dirty="0" smtClean="0"/>
              <a:t> </a:t>
            </a:r>
            <a:r>
              <a:rPr lang="en-US" dirty="0" err="1" smtClean="0"/>
              <a:t>motiv</a:t>
            </a:r>
            <a:r>
              <a:rPr lang="en-US" dirty="0" smtClean="0"/>
              <a:t> </a:t>
            </a:r>
            <a:r>
              <a:rPr lang="en-US" dirty="0" err="1" smtClean="0"/>
              <a:t>investitora</a:t>
            </a:r>
            <a:r>
              <a:rPr lang="en-US" dirty="0" smtClean="0"/>
              <a:t> je </a:t>
            </a:r>
            <a:r>
              <a:rPr lang="en-US" dirty="0" err="1" smtClean="0"/>
              <a:t>kapitalna</a:t>
            </a:r>
            <a:r>
              <a:rPr lang="en-US" dirty="0" smtClean="0"/>
              <a:t> </a:t>
            </a:r>
            <a:r>
              <a:rPr lang="en-US" dirty="0" err="1" smtClean="0"/>
              <a:t>dobit</a:t>
            </a:r>
            <a:r>
              <a:rPr lang="en-US" dirty="0" smtClean="0"/>
              <a:t>. </a:t>
            </a:r>
            <a:r>
              <a:rPr lang="en-US" dirty="0" err="1" smtClean="0"/>
              <a:t>Ovim</a:t>
            </a:r>
            <a:r>
              <a:rPr lang="en-US" dirty="0" smtClean="0"/>
              <a:t> </a:t>
            </a:r>
            <a:r>
              <a:rPr lang="en-US" dirty="0" err="1" smtClean="0"/>
              <a:t>akcijama</a:t>
            </a:r>
            <a:r>
              <a:rPr lang="en-US" dirty="0" smtClean="0"/>
              <a:t> </a:t>
            </a:r>
            <a:r>
              <a:rPr lang="en-US" dirty="0" err="1" smtClean="0"/>
              <a:t>trguje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tržištima</a:t>
            </a:r>
            <a:r>
              <a:rPr lang="en-US" dirty="0" smtClean="0"/>
              <a:t> </a:t>
            </a:r>
            <a:r>
              <a:rPr lang="en-US" dirty="0" err="1" smtClean="0"/>
              <a:t>specijalizovanim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takozvane</a:t>
            </a:r>
            <a:r>
              <a:rPr lang="en-US" dirty="0" smtClean="0"/>
              <a:t> </a:t>
            </a:r>
            <a:r>
              <a:rPr lang="en-US" dirty="0" err="1" smtClean="0"/>
              <a:t>brzorastuće</a:t>
            </a:r>
            <a:r>
              <a:rPr lang="en-US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 – </a:t>
            </a:r>
            <a:r>
              <a:rPr lang="en-US" dirty="0" err="1" smtClean="0"/>
              <a:t>gazele</a:t>
            </a:r>
            <a:r>
              <a:rPr lang="en-US" dirty="0" smtClean="0"/>
              <a:t> (</a:t>
            </a:r>
            <a:r>
              <a:rPr lang="en-US" dirty="0" err="1" smtClean="0"/>
              <a:t>novu</a:t>
            </a:r>
            <a:r>
              <a:rPr lang="en-US" dirty="0" smtClean="0"/>
              <a:t> </a:t>
            </a:r>
            <a:r>
              <a:rPr lang="en-US" dirty="0" err="1" smtClean="0"/>
              <a:t>industriju</a:t>
            </a:r>
            <a:r>
              <a:rPr lang="en-US" dirty="0" smtClean="0"/>
              <a:t>, </a:t>
            </a:r>
            <a:r>
              <a:rPr lang="en-US" dirty="0" err="1" smtClean="0"/>
              <a:t>informacione</a:t>
            </a:r>
            <a:r>
              <a:rPr lang="en-US" dirty="0" smtClean="0"/>
              <a:t> </a:t>
            </a:r>
            <a:r>
              <a:rPr lang="en-US" dirty="0" err="1" smtClean="0"/>
              <a:t>tehnologije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internet). To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prevashodno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mala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srednja</a:t>
            </a:r>
            <a:r>
              <a:rPr lang="en-US" dirty="0" smtClean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. </a:t>
            </a:r>
            <a:r>
              <a:rPr lang="en-US" dirty="0" err="1" smtClean="0"/>
              <a:t>Najpoznatije</a:t>
            </a:r>
            <a:r>
              <a:rPr lang="en-US" dirty="0" smtClean="0"/>
              <a:t> </a:t>
            </a:r>
            <a:r>
              <a:rPr lang="en-US" dirty="0" err="1" smtClean="0"/>
              <a:t>tržište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ovakve</a:t>
            </a:r>
            <a:r>
              <a:rPr lang="en-US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 je NASDAQ u SAD.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Akcije male vrednosti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Penny Shares </a:t>
            </a:r>
            <a:r>
              <a:rPr lang="en-US" dirty="0" smtClean="0"/>
              <a:t> (</a:t>
            </a:r>
            <a:r>
              <a:rPr lang="en-US" dirty="0" err="1" smtClean="0"/>
              <a:t>Sitne</a:t>
            </a:r>
            <a:r>
              <a:rPr lang="en-US" dirty="0" smtClean="0"/>
              <a:t>, 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 smtClean="0"/>
              <a:t>manje</a:t>
            </a:r>
            <a:r>
              <a:rPr lang="en-US" dirty="0" smtClean="0"/>
              <a:t> </a:t>
            </a:r>
            <a:r>
              <a:rPr lang="en-US" dirty="0" err="1" smtClean="0"/>
              <a:t>vrednosti</a:t>
            </a:r>
            <a:r>
              <a:rPr lang="en-US" dirty="0" smtClean="0"/>
              <a:t>)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 smtClean="0"/>
              <a:t>novijih</a:t>
            </a:r>
            <a:r>
              <a:rPr lang="en-US" dirty="0" smtClean="0"/>
              <a:t> </a:t>
            </a:r>
            <a:r>
              <a:rPr lang="en-US" dirty="0" err="1" smtClean="0"/>
              <a:t>firmi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se </a:t>
            </a:r>
            <a:r>
              <a:rPr lang="en-US" dirty="0" err="1" smtClean="0"/>
              <a:t>emituju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niskim</a:t>
            </a:r>
            <a:r>
              <a:rPr lang="en-US" dirty="0" smtClean="0"/>
              <a:t> </a:t>
            </a:r>
            <a:r>
              <a:rPr lang="en-US" dirty="0" err="1" smtClean="0"/>
              <a:t>cenama</a:t>
            </a:r>
            <a:r>
              <a:rPr lang="en-US" dirty="0" smtClean="0"/>
              <a:t> nose </a:t>
            </a:r>
            <a:r>
              <a:rPr lang="en-US" dirty="0" err="1" smtClean="0"/>
              <a:t>visok</a:t>
            </a:r>
            <a:r>
              <a:rPr lang="en-US" dirty="0" smtClean="0"/>
              <a:t> </a:t>
            </a:r>
            <a:r>
              <a:rPr lang="en-US" dirty="0" err="1" smtClean="0"/>
              <a:t>rizik</a:t>
            </a:r>
            <a:r>
              <a:rPr lang="en-US" dirty="0" smtClean="0"/>
              <a:t>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visoku</a:t>
            </a:r>
            <a:r>
              <a:rPr lang="en-US" dirty="0" smtClean="0"/>
              <a:t> </a:t>
            </a:r>
            <a:r>
              <a:rPr lang="en-US" dirty="0" err="1" smtClean="0"/>
              <a:t>mogućnost</a:t>
            </a:r>
            <a:r>
              <a:rPr lang="en-US" dirty="0" smtClean="0"/>
              <a:t> </a:t>
            </a:r>
            <a:r>
              <a:rPr lang="en-US" dirty="0" err="1" smtClean="0"/>
              <a:t>zarade</a:t>
            </a:r>
            <a:r>
              <a:rPr lang="en-US" dirty="0" smtClean="0"/>
              <a:t>.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nedostatka</a:t>
            </a:r>
            <a:r>
              <a:rPr lang="en-US" dirty="0" smtClean="0"/>
              <a:t> </a:t>
            </a:r>
            <a:r>
              <a:rPr lang="en-US" dirty="0" err="1" smtClean="0"/>
              <a:t>istorije</a:t>
            </a:r>
            <a:r>
              <a:rPr lang="en-US" dirty="0" smtClean="0"/>
              <a:t> </a:t>
            </a:r>
            <a:r>
              <a:rPr lang="en-US" dirty="0" err="1" smtClean="0"/>
              <a:t>takvih</a:t>
            </a:r>
            <a:r>
              <a:rPr lang="en-US" dirty="0" smtClean="0"/>
              <a:t> </a:t>
            </a:r>
            <a:r>
              <a:rPr lang="en-US" dirty="0" err="1" smtClean="0"/>
              <a:t>kompanija</a:t>
            </a:r>
            <a:r>
              <a:rPr lang="en-US" dirty="0" smtClean="0"/>
              <a:t>, </a:t>
            </a:r>
            <a:r>
              <a:rPr lang="en-US" dirty="0" err="1" smtClean="0"/>
              <a:t>velikog</a:t>
            </a:r>
            <a:r>
              <a:rPr lang="en-US" dirty="0" smtClean="0"/>
              <a:t> </a:t>
            </a:r>
            <a:r>
              <a:rPr lang="en-US" dirty="0" err="1" smtClean="0"/>
              <a:t>rizika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nisko</a:t>
            </a:r>
            <a:r>
              <a:rPr lang="en-US" dirty="0" smtClean="0"/>
              <a:t> </a:t>
            </a:r>
            <a:r>
              <a:rPr lang="en-US" dirty="0" err="1" smtClean="0"/>
              <a:t>postavljenih</a:t>
            </a:r>
            <a:r>
              <a:rPr lang="en-US" dirty="0" smtClean="0"/>
              <a:t> </a:t>
            </a:r>
            <a:r>
              <a:rPr lang="en-US" dirty="0" err="1" smtClean="0"/>
              <a:t>kriterijuma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ulazak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tržište</a:t>
            </a:r>
            <a:r>
              <a:rPr lang="en-US" dirty="0" smtClean="0"/>
              <a:t>, </a:t>
            </a:r>
            <a:r>
              <a:rPr lang="en-US" dirty="0" err="1" smtClean="0"/>
              <a:t>ovakvim</a:t>
            </a:r>
            <a:r>
              <a:rPr lang="en-US" dirty="0" smtClean="0"/>
              <a:t> </a:t>
            </a:r>
            <a:r>
              <a:rPr lang="en-US" dirty="0" err="1" smtClean="0"/>
              <a:t>akcijama</a:t>
            </a:r>
            <a:r>
              <a:rPr lang="en-US" dirty="0" smtClean="0"/>
              <a:t> se </a:t>
            </a:r>
            <a:r>
              <a:rPr lang="en-US" dirty="0" err="1" smtClean="0"/>
              <a:t>uglavnom</a:t>
            </a:r>
            <a:r>
              <a:rPr lang="en-US" dirty="0" smtClean="0"/>
              <a:t> ne </a:t>
            </a:r>
            <a:r>
              <a:rPr lang="en-US" dirty="0" err="1" smtClean="0"/>
              <a:t>trguje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glavnim</a:t>
            </a:r>
            <a:r>
              <a:rPr lang="en-US" dirty="0" smtClean="0"/>
              <a:t> </a:t>
            </a:r>
            <a:r>
              <a:rPr lang="en-US" dirty="0" err="1" smtClean="0"/>
              <a:t>berzama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tržištima</a:t>
            </a:r>
            <a:r>
              <a:rPr lang="en-US" dirty="0" smtClean="0"/>
              <a:t>.</a:t>
            </a: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Vrednost akcije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Vrednost</a:t>
            </a:r>
            <a:r>
              <a:rPr lang="en-US" dirty="0" smtClean="0"/>
              <a:t> 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njenom</a:t>
            </a:r>
            <a:r>
              <a:rPr lang="en-US" dirty="0" smtClean="0"/>
              <a:t> </a:t>
            </a:r>
            <a:r>
              <a:rPr lang="en-US" dirty="0" err="1" smtClean="0"/>
              <a:t>emitovanju</a:t>
            </a:r>
            <a:r>
              <a:rPr lang="en-US" dirty="0" smtClean="0"/>
              <a:t> </a:t>
            </a:r>
            <a:r>
              <a:rPr lang="en-US" dirty="0" err="1" smtClean="0"/>
              <a:t>naziva</a:t>
            </a:r>
            <a:r>
              <a:rPr lang="en-US" dirty="0" smtClean="0"/>
              <a:t> se </a:t>
            </a:r>
            <a:r>
              <a:rPr lang="en-US" dirty="0" err="1" smtClean="0"/>
              <a:t>nominalna</a:t>
            </a:r>
            <a:r>
              <a:rPr lang="en-US" dirty="0" smtClean="0"/>
              <a:t> </a:t>
            </a:r>
            <a:r>
              <a:rPr lang="en-US" dirty="0" err="1" smtClean="0"/>
              <a:t>vrednost</a:t>
            </a:r>
            <a:r>
              <a:rPr lang="en-US" dirty="0" smtClean="0"/>
              <a:t> (face value, per value, nominal value). </a:t>
            </a:r>
            <a:r>
              <a:rPr lang="en-US" dirty="0" err="1" smtClean="0"/>
              <a:t>Ona</a:t>
            </a:r>
            <a:r>
              <a:rPr lang="en-US" dirty="0" smtClean="0"/>
              <a:t> </a:t>
            </a:r>
            <a:r>
              <a:rPr lang="en-US" dirty="0" err="1" smtClean="0"/>
              <a:t>služi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izrazi</a:t>
            </a:r>
            <a:r>
              <a:rPr lang="en-US" dirty="0" smtClean="0"/>
              <a:t> </a:t>
            </a:r>
            <a:r>
              <a:rPr lang="en-US" dirty="0" err="1" smtClean="0"/>
              <a:t>srazmeran</a:t>
            </a:r>
            <a:r>
              <a:rPr lang="en-US" dirty="0" smtClean="0"/>
              <a:t> </a:t>
            </a:r>
            <a:r>
              <a:rPr lang="en-US" dirty="0" err="1" smtClean="0"/>
              <a:t>udeo</a:t>
            </a:r>
            <a:r>
              <a:rPr lang="en-US" dirty="0" smtClean="0"/>
              <a:t> </a:t>
            </a:r>
            <a:r>
              <a:rPr lang="en-US" dirty="0" err="1" smtClean="0"/>
              <a:t>njenog</a:t>
            </a:r>
            <a:r>
              <a:rPr lang="en-US" dirty="0" smtClean="0"/>
              <a:t> </a:t>
            </a:r>
            <a:r>
              <a:rPr lang="en-US" dirty="0" err="1" smtClean="0"/>
              <a:t>vlasnika</a:t>
            </a:r>
            <a:r>
              <a:rPr lang="en-US" dirty="0" smtClean="0"/>
              <a:t> u </a:t>
            </a:r>
            <a:r>
              <a:rPr lang="en-US" dirty="0" err="1" smtClean="0"/>
              <a:t>ukupnom</a:t>
            </a:r>
            <a:r>
              <a:rPr lang="en-US" dirty="0" smtClean="0"/>
              <a:t> </a:t>
            </a:r>
            <a:r>
              <a:rPr lang="en-US" dirty="0" err="1" smtClean="0"/>
              <a:t>kapitalu</a:t>
            </a:r>
            <a:r>
              <a:rPr lang="en-US" dirty="0" smtClean="0"/>
              <a:t> (equity, stock),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obračunsku</a:t>
            </a:r>
            <a:r>
              <a:rPr lang="en-US" dirty="0" smtClean="0"/>
              <a:t> </a:t>
            </a:r>
            <a:r>
              <a:rPr lang="en-US" dirty="0" err="1" smtClean="0"/>
              <a:t>kategoriju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Tržišna</a:t>
            </a:r>
            <a:r>
              <a:rPr lang="en-US" dirty="0" smtClean="0"/>
              <a:t> </a:t>
            </a:r>
            <a:r>
              <a:rPr lang="en-US" dirty="0" err="1" smtClean="0"/>
              <a:t>vrednost</a:t>
            </a:r>
            <a:r>
              <a:rPr lang="en-US" dirty="0" smtClean="0"/>
              <a:t> </a:t>
            </a:r>
            <a:r>
              <a:rPr lang="en-US" dirty="0" err="1" smtClean="0"/>
              <a:t>akcije</a:t>
            </a:r>
            <a:r>
              <a:rPr lang="en-US" dirty="0" smtClean="0"/>
              <a:t> se </a:t>
            </a:r>
            <a:r>
              <a:rPr lang="en-US" dirty="0" err="1" smtClean="0"/>
              <a:t>gotovo</a:t>
            </a:r>
            <a:r>
              <a:rPr lang="en-US" dirty="0" smtClean="0"/>
              <a:t> </a:t>
            </a:r>
            <a:r>
              <a:rPr lang="en-US" dirty="0" err="1" smtClean="0"/>
              <a:t>uvek</a:t>
            </a:r>
            <a:r>
              <a:rPr lang="en-US" dirty="0" smtClean="0"/>
              <a:t> </a:t>
            </a:r>
            <a:r>
              <a:rPr lang="en-US" dirty="0" err="1" smtClean="0"/>
              <a:t>razlikuje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nominalne</a:t>
            </a:r>
            <a:r>
              <a:rPr lang="en-US" dirty="0" smtClean="0"/>
              <a:t> </a:t>
            </a:r>
            <a:r>
              <a:rPr lang="en-US" dirty="0" err="1" smtClean="0"/>
              <a:t>vrednosti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njene</a:t>
            </a:r>
            <a:r>
              <a:rPr lang="en-US" dirty="0" smtClean="0"/>
              <a:t> </a:t>
            </a:r>
            <a:r>
              <a:rPr lang="en-US" dirty="0" err="1" smtClean="0"/>
              <a:t>knjigovodstvene</a:t>
            </a:r>
            <a:r>
              <a:rPr lang="en-US" dirty="0" smtClean="0"/>
              <a:t> </a:t>
            </a:r>
            <a:r>
              <a:rPr lang="en-US" dirty="0" err="1" smtClean="0"/>
              <a:t>vrednosti</a:t>
            </a:r>
            <a:r>
              <a:rPr lang="en-US" dirty="0" smtClean="0"/>
              <a:t> (book value).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Dužnički finansijski instrumenti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Kada</a:t>
            </a:r>
            <a:r>
              <a:rPr lang="sr-Latn-CS" dirty="0" smtClean="0"/>
              <a:t> </a:t>
            </a:r>
            <a:r>
              <a:rPr lang="en-US" dirty="0" err="1" smtClean="0"/>
              <a:t>investitor</a:t>
            </a:r>
            <a:r>
              <a:rPr lang="en-US" dirty="0" smtClean="0"/>
              <a:t> </a:t>
            </a:r>
            <a:r>
              <a:rPr lang="en-US" dirty="0" err="1" smtClean="0"/>
              <a:t>kupi</a:t>
            </a:r>
            <a:r>
              <a:rPr lang="en-US" dirty="0" smtClean="0"/>
              <a:t> </a:t>
            </a:r>
            <a:r>
              <a:rPr lang="en-US" b="1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 smtClean="0"/>
              <a:t>emitenta</a:t>
            </a:r>
            <a:r>
              <a:rPr lang="en-US" dirty="0" smtClean="0"/>
              <a:t>, on </a:t>
            </a:r>
            <a:r>
              <a:rPr lang="en-US" dirty="0" err="1" smtClean="0"/>
              <a:t>postaje</a:t>
            </a:r>
            <a:r>
              <a:rPr lang="en-US" dirty="0" smtClean="0"/>
              <a:t> </a:t>
            </a:r>
            <a:r>
              <a:rPr lang="en-US" dirty="0" err="1" smtClean="0"/>
              <a:t>kreditor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. </a:t>
            </a:r>
            <a:endParaRPr lang="sr-Latn-CS" dirty="0" smtClean="0"/>
          </a:p>
          <a:p>
            <a:r>
              <a:rPr lang="en-US" dirty="0" smtClean="0"/>
              <a:t>On je </a:t>
            </a:r>
            <a:r>
              <a:rPr lang="en-US" dirty="0" err="1" smtClean="0"/>
              <a:t>vlasnik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b="1" dirty="0" err="1" smtClean="0"/>
              <a:t>nominalne</a:t>
            </a:r>
            <a:r>
              <a:rPr lang="en-US" b="1" dirty="0" smtClean="0"/>
              <a:t> </a:t>
            </a:r>
            <a:r>
              <a:rPr lang="en-US" b="1" dirty="0" err="1" smtClean="0"/>
              <a:t>vrednosti</a:t>
            </a:r>
            <a:r>
              <a:rPr lang="en-US" b="1" dirty="0" smtClean="0"/>
              <a:t> </a:t>
            </a:r>
            <a:r>
              <a:rPr lang="en-US" b="1" dirty="0" err="1" smtClean="0"/>
              <a:t>obveznice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kamate</a:t>
            </a:r>
            <a:r>
              <a:rPr lang="en-US" dirty="0" smtClean="0"/>
              <a:t> </a:t>
            </a:r>
            <a:r>
              <a:rPr lang="en-US" dirty="0" err="1" smtClean="0"/>
              <a:t>koju</a:t>
            </a:r>
            <a:r>
              <a:rPr lang="en-US" dirty="0" smtClean="0"/>
              <a:t> je </a:t>
            </a:r>
            <a:r>
              <a:rPr lang="en-US" dirty="0" err="1" smtClean="0"/>
              <a:t>kompanija</a:t>
            </a:r>
            <a:r>
              <a:rPr lang="en-US" dirty="0" smtClean="0"/>
              <a:t> </a:t>
            </a:r>
            <a:r>
              <a:rPr lang="en-US" dirty="0" err="1" smtClean="0"/>
              <a:t>obećala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plaćati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taj</a:t>
            </a:r>
            <a:r>
              <a:rPr lang="en-US" dirty="0" smtClean="0"/>
              <a:t> </a:t>
            </a:r>
            <a:r>
              <a:rPr lang="en-US" dirty="0" err="1" smtClean="0"/>
              <a:t>iznos</a:t>
            </a:r>
            <a:r>
              <a:rPr lang="en-US" dirty="0" smtClean="0"/>
              <a:t> u </a:t>
            </a:r>
            <a:r>
              <a:rPr lang="en-US" dirty="0" err="1" smtClean="0"/>
              <a:t>zamenu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dobijeni</a:t>
            </a:r>
            <a:r>
              <a:rPr lang="en-US" dirty="0" smtClean="0"/>
              <a:t> </a:t>
            </a:r>
            <a:r>
              <a:rPr lang="en-US" dirty="0" err="1" smtClean="0"/>
              <a:t>novac</a:t>
            </a:r>
            <a:r>
              <a:rPr lang="en-US" dirty="0" smtClean="0"/>
              <a:t> </a:t>
            </a:r>
            <a:r>
              <a:rPr lang="en-US" dirty="0" err="1" smtClean="0"/>
              <a:t>investitora</a:t>
            </a:r>
            <a:r>
              <a:rPr lang="en-US" dirty="0" smtClean="0"/>
              <a:t>. </a:t>
            </a:r>
            <a:endParaRPr lang="sr-Latn-CS" dirty="0" smtClean="0"/>
          </a:p>
          <a:p>
            <a:r>
              <a:rPr lang="en-US" dirty="0" err="1" smtClean="0"/>
              <a:t>Kamata</a:t>
            </a:r>
            <a:r>
              <a:rPr lang="en-US" dirty="0" smtClean="0"/>
              <a:t> se </a:t>
            </a:r>
            <a:r>
              <a:rPr lang="en-US" dirty="0" err="1" smtClean="0"/>
              <a:t>obično</a:t>
            </a:r>
            <a:r>
              <a:rPr lang="en-US" dirty="0" smtClean="0"/>
              <a:t> </a:t>
            </a:r>
            <a:r>
              <a:rPr lang="en-US" dirty="0" err="1" smtClean="0"/>
              <a:t>plaća</a:t>
            </a:r>
            <a:r>
              <a:rPr lang="en-US" dirty="0" smtClean="0"/>
              <a:t> </a:t>
            </a:r>
            <a:r>
              <a:rPr lang="en-US" b="1" dirty="0" err="1" smtClean="0"/>
              <a:t>polugodišnje</a:t>
            </a:r>
            <a:r>
              <a:rPr lang="en-US" dirty="0" smtClean="0"/>
              <a:t>, </a:t>
            </a:r>
            <a:r>
              <a:rPr lang="en-US" dirty="0" err="1" smtClean="0"/>
              <a:t>dok</a:t>
            </a:r>
            <a:r>
              <a:rPr lang="en-US" dirty="0" smtClean="0"/>
              <a:t> se </a:t>
            </a:r>
            <a:r>
              <a:rPr lang="en-US" dirty="0" err="1" smtClean="0"/>
              <a:t>obveznica</a:t>
            </a:r>
            <a:r>
              <a:rPr lang="en-US" dirty="0" smtClean="0"/>
              <a:t> ne </a:t>
            </a:r>
            <a:r>
              <a:rPr lang="en-US" dirty="0" err="1" smtClean="0"/>
              <a:t>otplati</a:t>
            </a:r>
            <a:r>
              <a:rPr lang="en-US" dirty="0" smtClean="0"/>
              <a:t>. </a:t>
            </a:r>
            <a:endParaRPr lang="sr-Latn-CS" dirty="0" smtClean="0"/>
          </a:p>
          <a:p>
            <a:r>
              <a:rPr lang="en-US" b="1" dirty="0" err="1" smtClean="0"/>
              <a:t>Cena</a:t>
            </a:r>
            <a:r>
              <a:rPr lang="en-US" b="1" dirty="0" smtClean="0"/>
              <a:t> </a:t>
            </a:r>
            <a:r>
              <a:rPr lang="en-US" b="1" dirty="0" err="1" smtClean="0"/>
              <a:t>obveznice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finansijskom</a:t>
            </a:r>
            <a:r>
              <a:rPr lang="en-US" b="1" dirty="0" smtClean="0"/>
              <a:t> </a:t>
            </a:r>
            <a:r>
              <a:rPr lang="en-US" b="1" dirty="0" err="1" smtClean="0"/>
              <a:t>tržištu</a:t>
            </a:r>
            <a:r>
              <a:rPr lang="en-US" b="1" dirty="0" smtClean="0"/>
              <a:t> </a:t>
            </a:r>
            <a:r>
              <a:rPr lang="en-US" b="1" dirty="0" err="1" smtClean="0"/>
              <a:t>varira</a:t>
            </a:r>
            <a:r>
              <a:rPr lang="en-US" b="1" dirty="0" smtClean="0"/>
              <a:t> </a:t>
            </a:r>
            <a:r>
              <a:rPr lang="en-US" b="1" dirty="0" err="1" smtClean="0"/>
              <a:t>zavisno</a:t>
            </a:r>
            <a:r>
              <a:rPr lang="en-US" b="1" dirty="0" smtClean="0"/>
              <a:t> </a:t>
            </a:r>
            <a:r>
              <a:rPr lang="en-US" b="1" dirty="0" err="1" smtClean="0"/>
              <a:t>od</a:t>
            </a:r>
            <a:r>
              <a:rPr lang="en-US" b="1" dirty="0" smtClean="0"/>
              <a:t> </a:t>
            </a:r>
            <a:r>
              <a:rPr lang="en-US" b="1" dirty="0" err="1" smtClean="0"/>
              <a:t>opšteg</a:t>
            </a:r>
            <a:r>
              <a:rPr lang="en-US" b="1" dirty="0" smtClean="0"/>
              <a:t> </a:t>
            </a:r>
            <a:r>
              <a:rPr lang="en-US" b="1" dirty="0" err="1" smtClean="0"/>
              <a:t>kretanja</a:t>
            </a:r>
            <a:r>
              <a:rPr lang="en-US" b="1" dirty="0" smtClean="0"/>
              <a:t> </a:t>
            </a:r>
            <a:r>
              <a:rPr lang="en-US" b="1" dirty="0" err="1" smtClean="0"/>
              <a:t>kamatnih</a:t>
            </a:r>
            <a:r>
              <a:rPr lang="en-US" b="1" dirty="0" smtClean="0"/>
              <a:t> </a:t>
            </a:r>
            <a:r>
              <a:rPr lang="en-US" b="1" dirty="0" err="1" smtClean="0"/>
              <a:t>stopa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tržištu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Emitovanje obveznica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Kompanija</a:t>
            </a:r>
            <a:r>
              <a:rPr lang="en-US" dirty="0" smtClean="0"/>
              <a:t> se </a:t>
            </a:r>
            <a:r>
              <a:rPr lang="en-US" dirty="0" err="1" smtClean="0"/>
              <a:t>odlučuje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emituje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u </a:t>
            </a:r>
            <a:r>
              <a:rPr lang="en-US" dirty="0" err="1" smtClean="0"/>
              <a:t>zavisnosti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faktora</a:t>
            </a:r>
            <a:r>
              <a:rPr lang="en-US" dirty="0" smtClean="0"/>
              <a:t>: </a:t>
            </a:r>
            <a:endParaRPr lang="sr-Latn-CS" dirty="0" smtClean="0"/>
          </a:p>
          <a:p>
            <a:pPr lvl="1"/>
            <a:r>
              <a:rPr lang="en-US" dirty="0" err="1" smtClean="0"/>
              <a:t>stanje</a:t>
            </a:r>
            <a:r>
              <a:rPr lang="en-US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, </a:t>
            </a:r>
            <a:endParaRPr lang="sr-Latn-CS" dirty="0" smtClean="0"/>
          </a:p>
          <a:p>
            <a:pPr lvl="1"/>
            <a:r>
              <a:rPr lang="en-US" dirty="0" err="1" smtClean="0"/>
              <a:t>stanje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finansijskom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, </a:t>
            </a:r>
            <a:endParaRPr lang="sr-Latn-CS" dirty="0" smtClean="0"/>
          </a:p>
          <a:p>
            <a:pPr lvl="1"/>
            <a:r>
              <a:rPr lang="sr-Latn-CS" dirty="0" smtClean="0"/>
              <a:t>p</a:t>
            </a:r>
            <a:r>
              <a:rPr lang="en-US" dirty="0" err="1" smtClean="0"/>
              <a:t>riroda</a:t>
            </a:r>
            <a:r>
              <a:rPr lang="en-US" dirty="0" smtClean="0"/>
              <a:t> </a:t>
            </a:r>
            <a:r>
              <a:rPr lang="en-US" dirty="0" err="1" smtClean="0"/>
              <a:t>projekta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je </a:t>
            </a:r>
            <a:r>
              <a:rPr lang="en-US" dirty="0" err="1" smtClean="0"/>
              <a:t>potreban</a:t>
            </a:r>
            <a:r>
              <a:rPr lang="en-US" dirty="0" smtClean="0"/>
              <a:t> </a:t>
            </a:r>
            <a:r>
              <a:rPr lang="en-US" dirty="0" err="1" smtClean="0"/>
              <a:t>dodatni</a:t>
            </a:r>
            <a:r>
              <a:rPr lang="en-US" dirty="0" smtClean="0"/>
              <a:t> </a:t>
            </a:r>
            <a:r>
              <a:rPr lang="en-US" dirty="0" err="1" smtClean="0"/>
              <a:t>kapital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301625" y="152400"/>
            <a:ext cx="8534400" cy="758825"/>
          </a:xfrm>
        </p:spPr>
        <p:txBody>
          <a:bodyPr/>
          <a:lstStyle/>
          <a:p>
            <a:r>
              <a:rPr lang="sr-Latn-CS" dirty="0" smtClean="0">
                <a:solidFill>
                  <a:schemeClr val="tx1"/>
                </a:solidFill>
              </a:rPr>
              <a:t>Finansiranje preduzeća na tržištu kapitala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600200"/>
            <a:ext cx="8504238" cy="4572000"/>
          </a:xfrm>
        </p:spPr>
        <p:txBody>
          <a:bodyPr/>
          <a:lstStyle/>
          <a:p>
            <a:r>
              <a:rPr lang="sr-Latn-CS" dirty="0" smtClean="0"/>
              <a:t>O</a:t>
            </a:r>
            <a:r>
              <a:rPr lang="en-US" dirty="0" err="1" smtClean="0"/>
              <a:t>snovni</a:t>
            </a:r>
            <a:r>
              <a:rPr lang="en-US" dirty="0" smtClean="0"/>
              <a:t> </a:t>
            </a:r>
            <a:r>
              <a:rPr lang="en-US" dirty="0" err="1" smtClean="0"/>
              <a:t>razlog</a:t>
            </a:r>
            <a:r>
              <a:rPr lang="en-US" dirty="0" smtClean="0"/>
              <a:t> </a:t>
            </a:r>
            <a:r>
              <a:rPr lang="en-US" dirty="0" err="1" smtClean="0"/>
              <a:t>zašto</a:t>
            </a:r>
            <a:r>
              <a:rPr lang="en-US" dirty="0" smtClean="0"/>
              <a:t> </a:t>
            </a:r>
            <a:r>
              <a:rPr lang="en-US" dirty="0" err="1" smtClean="0"/>
              <a:t>neka</a:t>
            </a:r>
            <a:r>
              <a:rPr lang="en-US" dirty="0" smtClean="0"/>
              <a:t> </a:t>
            </a:r>
            <a:r>
              <a:rPr lang="en-US" dirty="0" err="1" smtClean="0"/>
              <a:t>kompanija</a:t>
            </a:r>
            <a:r>
              <a:rPr lang="en-US" dirty="0" smtClean="0"/>
              <a:t> </a:t>
            </a:r>
            <a:r>
              <a:rPr lang="en-US" dirty="0" err="1" smtClean="0"/>
              <a:t>postaje</a:t>
            </a:r>
            <a:r>
              <a:rPr lang="en-US" dirty="0" smtClean="0"/>
              <a:t> </a:t>
            </a:r>
            <a:r>
              <a:rPr lang="en-US" b="1" dirty="0" err="1" smtClean="0"/>
              <a:t>otvoreno</a:t>
            </a:r>
            <a:r>
              <a:rPr lang="en-US" b="1" dirty="0" smtClean="0"/>
              <a:t> </a:t>
            </a:r>
            <a:r>
              <a:rPr lang="en-US" b="1" dirty="0" err="1" smtClean="0"/>
              <a:t>akcionarsko</a:t>
            </a:r>
            <a:r>
              <a:rPr lang="en-US" b="1" dirty="0" smtClean="0"/>
              <a:t> </a:t>
            </a:r>
            <a:r>
              <a:rPr lang="en-US" b="1" dirty="0" err="1" smtClean="0"/>
              <a:t>društvo</a:t>
            </a:r>
            <a:r>
              <a:rPr lang="en-US" b="1" dirty="0" smtClean="0"/>
              <a:t> </a:t>
            </a:r>
            <a:r>
              <a:rPr lang="en-US" dirty="0" err="1" smtClean="0"/>
              <a:t>jeste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njeni</a:t>
            </a:r>
            <a:r>
              <a:rPr lang="en-US" dirty="0" smtClean="0"/>
              <a:t> </a:t>
            </a:r>
            <a:r>
              <a:rPr lang="en-US" dirty="0" err="1" smtClean="0"/>
              <a:t>vlasnici</a:t>
            </a:r>
            <a:r>
              <a:rPr lang="en-US" dirty="0" smtClean="0"/>
              <a:t>, </a:t>
            </a:r>
            <a:r>
              <a:rPr lang="en-US" dirty="0" err="1" smtClean="0"/>
              <a:t>država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privatni</a:t>
            </a:r>
            <a:r>
              <a:rPr lang="en-US" dirty="0" smtClean="0"/>
              <a:t> </a:t>
            </a:r>
            <a:r>
              <a:rPr lang="en-US" dirty="0" err="1" smtClean="0"/>
              <a:t>vlasnici</a:t>
            </a:r>
            <a:r>
              <a:rPr lang="en-US" dirty="0" smtClean="0"/>
              <a:t>, u </a:t>
            </a:r>
            <a:r>
              <a:rPr lang="en-US" dirty="0" err="1" smtClean="0"/>
              <a:t>toj</a:t>
            </a:r>
            <a:r>
              <a:rPr lang="en-US" dirty="0" smtClean="0"/>
              <a:t> </a:t>
            </a:r>
            <a:r>
              <a:rPr lang="en-US" dirty="0" err="1" smtClean="0"/>
              <a:t>transformaciji</a:t>
            </a:r>
            <a:r>
              <a:rPr lang="en-US" dirty="0" smtClean="0"/>
              <a:t> vide </a:t>
            </a:r>
            <a:r>
              <a:rPr lang="en-US" b="1" dirty="0" err="1" smtClean="0"/>
              <a:t>prednost</a:t>
            </a:r>
            <a:r>
              <a:rPr lang="en-US" b="1" dirty="0" smtClean="0"/>
              <a:t> </a:t>
            </a: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/>
              <a:t>firmu</a:t>
            </a:r>
            <a:r>
              <a:rPr lang="en-US" dirty="0" smtClean="0"/>
              <a:t>. </a:t>
            </a:r>
            <a:endParaRPr lang="sr-Latn-CS" dirty="0" smtClean="0"/>
          </a:p>
          <a:p>
            <a:r>
              <a:rPr lang="en-US" dirty="0" smtClean="0"/>
              <a:t>Pre </a:t>
            </a:r>
            <a:r>
              <a:rPr lang="en-US" dirty="0" err="1" smtClean="0"/>
              <a:t>svega</a:t>
            </a:r>
            <a:r>
              <a:rPr lang="en-US" dirty="0" smtClean="0"/>
              <a:t> u </a:t>
            </a:r>
            <a:r>
              <a:rPr lang="en-US" dirty="0" err="1" smtClean="0"/>
              <a:t>pogledu</a:t>
            </a:r>
            <a:r>
              <a:rPr lang="en-US" dirty="0" smtClean="0"/>
              <a:t> </a:t>
            </a:r>
            <a:r>
              <a:rPr lang="en-US" b="1" dirty="0" err="1" smtClean="0"/>
              <a:t>finansiranja</a:t>
            </a:r>
            <a:r>
              <a:rPr lang="en-US" b="1" dirty="0" smtClean="0"/>
              <a:t> </a:t>
            </a:r>
            <a:r>
              <a:rPr lang="en-US" b="1" dirty="0" err="1" smtClean="0"/>
              <a:t>njenog</a:t>
            </a:r>
            <a:r>
              <a:rPr lang="en-US" b="1" dirty="0" smtClean="0"/>
              <a:t> </a:t>
            </a:r>
            <a:r>
              <a:rPr lang="en-US" b="1" dirty="0" err="1" smtClean="0"/>
              <a:t>razvoja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u </a:t>
            </a:r>
            <a:r>
              <a:rPr lang="en-US" b="1" dirty="0" err="1" smtClean="0"/>
              <a:t>pogledu</a:t>
            </a:r>
            <a:r>
              <a:rPr lang="en-US" b="1" dirty="0" smtClean="0"/>
              <a:t> </a:t>
            </a:r>
            <a:r>
              <a:rPr lang="en-US" b="1" dirty="0" err="1" smtClean="0"/>
              <a:t>upravljanja</a:t>
            </a:r>
            <a:r>
              <a:rPr lang="en-US" dirty="0" smtClean="0"/>
              <a:t>.</a:t>
            </a:r>
            <a:endParaRPr lang="sr-Latn-C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endParaRPr lang="sr-Latn-CS" smtClean="0"/>
          </a:p>
          <a:p>
            <a:pPr algn="ctr">
              <a:buFont typeface="Wingdings 2" pitchFamily="18" charset="2"/>
              <a:buNone/>
            </a:pPr>
            <a:endParaRPr lang="sr-Latn-CS" smtClean="0"/>
          </a:p>
          <a:p>
            <a:pPr algn="ctr">
              <a:buFont typeface="Wingdings 2" pitchFamily="18" charset="2"/>
              <a:buNone/>
            </a:pPr>
            <a:endParaRPr lang="sr-Latn-CS" smtClean="0"/>
          </a:p>
          <a:p>
            <a:pPr algn="ctr">
              <a:buFont typeface="Wingdings 2" pitchFamily="18" charset="2"/>
              <a:buNone/>
            </a:pPr>
            <a:r>
              <a:rPr lang="sr-Latn-CS" sz="4000" smtClean="0"/>
              <a:t>Hvala na pažnji!</a:t>
            </a:r>
            <a:endParaRPr lang="en-US" sz="40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301625" y="152400"/>
            <a:ext cx="8534400" cy="758825"/>
          </a:xfrm>
        </p:spPr>
        <p:txBody>
          <a:bodyPr/>
          <a:lstStyle/>
          <a:p>
            <a:r>
              <a:rPr lang="sr-Latn-CS" dirty="0" smtClean="0">
                <a:solidFill>
                  <a:schemeClr val="tx1"/>
                </a:solidFill>
              </a:rPr>
              <a:t>Finansiranje preduzeća na tržištu kapitala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600200"/>
            <a:ext cx="8504238" cy="4572000"/>
          </a:xfrm>
        </p:spPr>
        <p:txBody>
          <a:bodyPr/>
          <a:lstStyle/>
          <a:p>
            <a:r>
              <a:rPr lang="en-US" dirty="0" err="1" smtClean="0"/>
              <a:t>Investitori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tzv</a:t>
            </a:r>
            <a:r>
              <a:rPr lang="en-US" dirty="0" smtClean="0"/>
              <a:t>. </a:t>
            </a:r>
            <a:r>
              <a:rPr lang="en-US" b="1" dirty="0" err="1" smtClean="0"/>
              <a:t>institucionalni</a:t>
            </a:r>
            <a:r>
              <a:rPr lang="en-US" b="1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posluju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penzionim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zajedničkim</a:t>
            </a:r>
            <a:r>
              <a:rPr lang="en-US" dirty="0" smtClean="0"/>
              <a:t> </a:t>
            </a:r>
            <a:r>
              <a:rPr lang="en-US" dirty="0" err="1" smtClean="0"/>
              <a:t>fondovima</a:t>
            </a:r>
            <a:r>
              <a:rPr lang="en-US" dirty="0" smtClean="0"/>
              <a:t>,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osiguravajuća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b="1" dirty="0" err="1" smtClean="0"/>
              <a:t>indivividualni</a:t>
            </a:r>
            <a:r>
              <a:rPr lang="en-US" dirty="0" smtClean="0"/>
              <a:t> (retail) </a:t>
            </a:r>
            <a:r>
              <a:rPr lang="en-US" dirty="0" err="1" smtClean="0"/>
              <a:t>investitori</a:t>
            </a:r>
            <a:r>
              <a:rPr lang="en-US" dirty="0" smtClean="0"/>
              <a:t>. </a:t>
            </a:r>
            <a:endParaRPr lang="sr-Latn-CS" dirty="0" smtClean="0"/>
          </a:p>
          <a:p>
            <a:r>
              <a:rPr lang="en-US" dirty="0" err="1" smtClean="0"/>
              <a:t>Razvijeno</a:t>
            </a:r>
            <a:r>
              <a:rPr lang="en-US" dirty="0" smtClean="0"/>
              <a:t> </a:t>
            </a:r>
            <a:r>
              <a:rPr lang="en-US" dirty="0" err="1" smtClean="0"/>
              <a:t>finansijsko</a:t>
            </a:r>
            <a:r>
              <a:rPr lang="en-US" dirty="0" smtClean="0"/>
              <a:t> </a:t>
            </a:r>
            <a:r>
              <a:rPr lang="en-US" dirty="0" err="1" smtClean="0"/>
              <a:t>tržište</a:t>
            </a:r>
            <a:r>
              <a:rPr lang="en-US" dirty="0" smtClean="0"/>
              <a:t> </a:t>
            </a:r>
            <a:r>
              <a:rPr lang="en-US" dirty="0" err="1" smtClean="0"/>
              <a:t>pruža</a:t>
            </a:r>
            <a:r>
              <a:rPr lang="en-US" dirty="0" smtClean="0"/>
              <a:t> </a:t>
            </a:r>
            <a:r>
              <a:rPr lang="en-US" dirty="0" err="1" smtClean="0"/>
              <a:t>mogućnost</a:t>
            </a:r>
            <a:r>
              <a:rPr lang="en-US" dirty="0" smtClean="0"/>
              <a:t> </a:t>
            </a:r>
            <a:r>
              <a:rPr lang="en-US" b="1" dirty="0" err="1" smtClean="0"/>
              <a:t>investitorima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investiraju</a:t>
            </a:r>
            <a:r>
              <a:rPr lang="en-US" dirty="0" smtClean="0"/>
              <a:t>, a </a:t>
            </a:r>
            <a:r>
              <a:rPr lang="en-US" b="1" dirty="0" err="1" smtClean="0"/>
              <a:t>kompanijama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prikupljaju</a:t>
            </a:r>
            <a:r>
              <a:rPr lang="en-US" b="1" dirty="0" smtClean="0"/>
              <a:t> </a:t>
            </a:r>
            <a:r>
              <a:rPr lang="en-US" b="1" dirty="0" err="1" smtClean="0"/>
              <a:t>kapital</a:t>
            </a:r>
            <a:r>
              <a:rPr lang="en-US" b="1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putem</a:t>
            </a:r>
            <a:r>
              <a:rPr lang="en-US" dirty="0" smtClean="0"/>
              <a:t> </a:t>
            </a:r>
            <a:r>
              <a:rPr lang="en-US" dirty="0" err="1" smtClean="0"/>
              <a:t>dužničkih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instrumenata</a:t>
            </a:r>
            <a:r>
              <a:rPr lang="en-US" dirty="0" smtClean="0"/>
              <a:t>,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kojih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najpoznatije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301625" y="152400"/>
            <a:ext cx="8534400" cy="758825"/>
          </a:xfrm>
        </p:spPr>
        <p:txBody>
          <a:bodyPr/>
          <a:lstStyle/>
          <a:p>
            <a:r>
              <a:rPr lang="sr-Latn-CS" dirty="0" smtClean="0">
                <a:solidFill>
                  <a:schemeClr val="tx1"/>
                </a:solidFill>
              </a:rPr>
              <a:t>Finansiranje preduzeća na tržištu kapitala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600200"/>
            <a:ext cx="8504238" cy="4572000"/>
          </a:xfrm>
        </p:spPr>
        <p:txBody>
          <a:bodyPr/>
          <a:lstStyle/>
          <a:p>
            <a:r>
              <a:rPr lang="en-US" dirty="0" err="1" smtClean="0"/>
              <a:t>Kada</a:t>
            </a:r>
            <a:r>
              <a:rPr lang="en-US" dirty="0" smtClean="0"/>
              <a:t> se </a:t>
            </a:r>
            <a:r>
              <a:rPr lang="en-US" dirty="0" err="1" smtClean="0"/>
              <a:t>kompanija</a:t>
            </a:r>
            <a:r>
              <a:rPr lang="en-US" dirty="0" smtClean="0"/>
              <a:t> </a:t>
            </a:r>
            <a:r>
              <a:rPr lang="en-US" dirty="0" err="1" smtClean="0"/>
              <a:t>odluči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finansiranje</a:t>
            </a:r>
            <a:r>
              <a:rPr lang="en-US" dirty="0" smtClean="0"/>
              <a:t> </a:t>
            </a:r>
            <a:r>
              <a:rPr lang="en-US" dirty="0" err="1" smtClean="0"/>
              <a:t>preko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, </a:t>
            </a:r>
            <a:r>
              <a:rPr lang="en-US" dirty="0" err="1" smtClean="0"/>
              <a:t>ona</a:t>
            </a:r>
            <a:r>
              <a:rPr lang="en-US" dirty="0" smtClean="0"/>
              <a:t> to u </a:t>
            </a:r>
            <a:r>
              <a:rPr lang="en-US" dirty="0" err="1" smtClean="0"/>
              <a:t>razvijenim</a:t>
            </a:r>
            <a:r>
              <a:rPr lang="en-US" dirty="0" smtClean="0"/>
              <a:t> </a:t>
            </a:r>
            <a:r>
              <a:rPr lang="en-US" dirty="0" err="1" smtClean="0"/>
              <a:t>privredama</a:t>
            </a:r>
            <a:r>
              <a:rPr lang="en-US" dirty="0" smtClean="0"/>
              <a:t> </a:t>
            </a:r>
            <a:r>
              <a:rPr lang="en-US" dirty="0" err="1" smtClean="0"/>
              <a:t>uglavnom</a:t>
            </a:r>
            <a:r>
              <a:rPr lang="en-US" dirty="0" smtClean="0"/>
              <a:t> </a:t>
            </a:r>
            <a:r>
              <a:rPr lang="en-US" dirty="0" err="1" smtClean="0"/>
              <a:t>radi</a:t>
            </a:r>
            <a:r>
              <a:rPr lang="en-US" dirty="0" smtClean="0"/>
              <a:t> </a:t>
            </a:r>
            <a:r>
              <a:rPr lang="en-US" dirty="0" err="1" smtClean="0"/>
              <a:t>posredstvom</a:t>
            </a:r>
            <a:r>
              <a:rPr lang="en-US" dirty="0" smtClean="0"/>
              <a:t> </a:t>
            </a:r>
            <a:r>
              <a:rPr lang="en-US" b="1" dirty="0" err="1" smtClean="0"/>
              <a:t>investicionih</a:t>
            </a:r>
            <a:r>
              <a:rPr lang="en-US" b="1" dirty="0" smtClean="0"/>
              <a:t> </a:t>
            </a:r>
            <a:r>
              <a:rPr lang="en-US" b="1" dirty="0" err="1" smtClean="0"/>
              <a:t>banaka</a:t>
            </a:r>
            <a:r>
              <a:rPr lang="en-US" b="1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investicionog</a:t>
            </a:r>
            <a:r>
              <a:rPr lang="en-US" dirty="0" smtClean="0"/>
              <a:t> </a:t>
            </a:r>
            <a:r>
              <a:rPr lang="en-US" dirty="0" err="1" smtClean="0"/>
              <a:t>dilera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“</a:t>
            </a:r>
            <a:r>
              <a:rPr lang="en-US" dirty="0" err="1" smtClean="0"/>
              <a:t>underwritera</a:t>
            </a:r>
            <a:r>
              <a:rPr lang="en-US" dirty="0" smtClean="0"/>
              <a:t>” – </a:t>
            </a:r>
            <a:r>
              <a:rPr lang="en-US" dirty="0" err="1" smtClean="0"/>
              <a:t>garanta</a:t>
            </a:r>
            <a:r>
              <a:rPr lang="en-US" dirty="0" smtClean="0"/>
              <a:t> </a:t>
            </a:r>
            <a:r>
              <a:rPr lang="en-US" dirty="0" err="1" smtClean="0"/>
              <a:t>emisije</a:t>
            </a:r>
            <a:r>
              <a:rPr lang="en-US" dirty="0" smtClean="0"/>
              <a:t>. </a:t>
            </a:r>
            <a:endParaRPr lang="sr-Latn-CS" dirty="0" smtClean="0"/>
          </a:p>
          <a:p>
            <a:r>
              <a:rPr lang="en-US" dirty="0" err="1" smtClean="0"/>
              <a:t>Negov</a:t>
            </a:r>
            <a:r>
              <a:rPr lang="en-US" dirty="0" smtClean="0"/>
              <a:t> </a:t>
            </a:r>
            <a:r>
              <a:rPr lang="en-US" b="1" dirty="0" err="1" smtClean="0"/>
              <a:t>zadatak</a:t>
            </a:r>
            <a:r>
              <a:rPr lang="en-US" dirty="0" smtClean="0"/>
              <a:t> je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b="1" dirty="0" err="1" smtClean="0"/>
              <a:t>izvrši</a:t>
            </a:r>
            <a:r>
              <a:rPr lang="en-US" b="1" dirty="0" smtClean="0"/>
              <a:t> </a:t>
            </a:r>
            <a:r>
              <a:rPr lang="en-US" b="1" dirty="0" err="1" smtClean="0"/>
              <a:t>inicijalnu</a:t>
            </a:r>
            <a:r>
              <a:rPr lang="en-US" b="1" dirty="0" smtClean="0"/>
              <a:t> </a:t>
            </a:r>
            <a:r>
              <a:rPr lang="en-US" b="1" dirty="0" err="1" smtClean="0"/>
              <a:t>javnu</a:t>
            </a:r>
            <a:r>
              <a:rPr lang="en-US" b="1" dirty="0" smtClean="0"/>
              <a:t> </a:t>
            </a:r>
            <a:r>
              <a:rPr lang="en-US" b="1" dirty="0" err="1" smtClean="0"/>
              <a:t>ponudu</a:t>
            </a:r>
            <a:r>
              <a:rPr lang="en-US" b="1" dirty="0" smtClean="0"/>
              <a:t> 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 (</a:t>
            </a:r>
            <a:r>
              <a:rPr lang="en-US" dirty="0" err="1" smtClean="0"/>
              <a:t>engl</a:t>
            </a:r>
            <a:r>
              <a:rPr lang="en-US" dirty="0" smtClean="0"/>
              <a:t>.  </a:t>
            </a:r>
            <a:r>
              <a:rPr lang="en-US" dirty="0" err="1" smtClean="0"/>
              <a:t>skraćeno</a:t>
            </a:r>
            <a:r>
              <a:rPr lang="en-US" dirty="0" smtClean="0"/>
              <a:t> IPO),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emisiju</a:t>
            </a:r>
            <a:r>
              <a:rPr lang="en-US" dirty="0" smtClean="0"/>
              <a:t> 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 smtClean="0"/>
              <a:t>namenjenu</a:t>
            </a:r>
            <a:r>
              <a:rPr lang="en-US" dirty="0" smtClean="0"/>
              <a:t> </a:t>
            </a:r>
            <a:r>
              <a:rPr lang="en-US" dirty="0" err="1" smtClean="0"/>
              <a:t>kupovini</a:t>
            </a:r>
            <a:r>
              <a:rPr lang="en-US" dirty="0" smtClean="0"/>
              <a:t> u </a:t>
            </a:r>
            <a:r>
              <a:rPr lang="en-US" dirty="0" err="1" smtClean="0"/>
              <a:t>javnosti</a:t>
            </a:r>
            <a:r>
              <a:rPr lang="en-US" dirty="0" smtClean="0"/>
              <a:t>. </a:t>
            </a:r>
            <a:endParaRPr lang="sr-Latn-CS" dirty="0" smtClean="0"/>
          </a:p>
          <a:p>
            <a:r>
              <a:rPr lang="en-US" dirty="0" err="1" smtClean="0"/>
              <a:t>Uloga</a:t>
            </a:r>
            <a:r>
              <a:rPr lang="en-US" dirty="0" smtClean="0"/>
              <a:t> </a:t>
            </a:r>
            <a:r>
              <a:rPr lang="en-US" dirty="0" err="1" smtClean="0"/>
              <a:t>investicione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, </a:t>
            </a:r>
            <a:r>
              <a:rPr lang="en-US" dirty="0" err="1" smtClean="0"/>
              <a:t>jeste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savetuje</a:t>
            </a:r>
            <a:r>
              <a:rPr lang="en-US" dirty="0" smtClean="0"/>
              <a:t> </a:t>
            </a:r>
            <a:r>
              <a:rPr lang="en-US" dirty="0" err="1" smtClean="0"/>
              <a:t>firmu</a:t>
            </a:r>
            <a:r>
              <a:rPr lang="en-US" dirty="0" smtClean="0"/>
              <a:t> o </a:t>
            </a:r>
            <a:r>
              <a:rPr lang="en-US" dirty="0" err="1" smtClean="0"/>
              <a:t>broju</a:t>
            </a:r>
            <a:r>
              <a:rPr lang="en-US" dirty="0" smtClean="0"/>
              <a:t> 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emitovati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njihovoj</a:t>
            </a:r>
            <a:r>
              <a:rPr lang="en-US" dirty="0" smtClean="0"/>
              <a:t> </a:t>
            </a:r>
            <a:r>
              <a:rPr lang="en-US" dirty="0" err="1" smtClean="0"/>
              <a:t>ceni</a:t>
            </a:r>
            <a:r>
              <a:rPr lang="en-US" dirty="0" smtClean="0"/>
              <a:t>. </a:t>
            </a:r>
            <a:endParaRPr lang="sr-Latn-CS" dirty="0" smtClean="0"/>
          </a:p>
          <a:p>
            <a:endParaRPr lang="sr-Latn-CS" i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>
                <a:solidFill>
                  <a:schemeClr val="tx1"/>
                </a:solidFill>
              </a:rPr>
              <a:t>Pojavljivanje kompanije na berzi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Kada</a:t>
            </a:r>
            <a:r>
              <a:rPr lang="en-US" dirty="0" smtClean="0"/>
              <a:t> se </a:t>
            </a:r>
            <a:r>
              <a:rPr lang="en-US" dirty="0" err="1" smtClean="0"/>
              <a:t>investitor</a:t>
            </a:r>
            <a:r>
              <a:rPr lang="en-US" dirty="0" smtClean="0"/>
              <a:t> </a:t>
            </a:r>
            <a:r>
              <a:rPr lang="en-US" dirty="0" err="1" smtClean="0"/>
              <a:t>odluči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uloži</a:t>
            </a:r>
            <a:r>
              <a:rPr lang="en-US" dirty="0" smtClean="0"/>
              <a:t> </a:t>
            </a:r>
            <a:r>
              <a:rPr lang="en-US" dirty="0" err="1" smtClean="0"/>
              <a:t>novac</a:t>
            </a:r>
            <a:r>
              <a:rPr lang="en-US" dirty="0" smtClean="0"/>
              <a:t> u </a:t>
            </a:r>
            <a:r>
              <a:rPr lang="en-US" dirty="0" err="1" smtClean="0"/>
              <a:t>kupovinu</a:t>
            </a:r>
            <a:r>
              <a:rPr lang="en-US" dirty="0" smtClean="0"/>
              <a:t> 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 smtClean="0"/>
              <a:t>neke</a:t>
            </a:r>
            <a:r>
              <a:rPr lang="en-US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, </a:t>
            </a:r>
            <a:r>
              <a:rPr lang="en-US" dirty="0" err="1" smtClean="0"/>
              <a:t>biće</a:t>
            </a:r>
            <a:r>
              <a:rPr lang="en-US" dirty="0" smtClean="0"/>
              <a:t> mu </a:t>
            </a:r>
            <a:r>
              <a:rPr lang="en-US" dirty="0" err="1" smtClean="0"/>
              <a:t>potreban</a:t>
            </a:r>
            <a:r>
              <a:rPr lang="en-US" dirty="0" smtClean="0"/>
              <a:t> </a:t>
            </a:r>
            <a:r>
              <a:rPr lang="en-US" b="1" dirty="0" smtClean="0"/>
              <a:t>broker </a:t>
            </a:r>
            <a:r>
              <a:rPr lang="en-US" dirty="0" err="1" smtClean="0"/>
              <a:t>da</a:t>
            </a:r>
            <a:r>
              <a:rPr lang="en-US" dirty="0" smtClean="0"/>
              <a:t> bi </a:t>
            </a:r>
            <a:r>
              <a:rPr lang="en-US" dirty="0" err="1" smtClean="0"/>
              <a:t>nalog</a:t>
            </a:r>
            <a:r>
              <a:rPr lang="en-US" dirty="0" smtClean="0"/>
              <a:t> </a:t>
            </a:r>
            <a:r>
              <a:rPr lang="en-US" dirty="0" err="1" smtClean="0"/>
              <a:t>plasirao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berzu</a:t>
            </a:r>
            <a:r>
              <a:rPr lang="en-US" dirty="0" smtClean="0"/>
              <a:t>. </a:t>
            </a:r>
            <a:endParaRPr lang="sr-Latn-CS" dirty="0" smtClean="0"/>
          </a:p>
          <a:p>
            <a:r>
              <a:rPr lang="en-US" dirty="0" err="1" smtClean="0"/>
              <a:t>Uglavnom</a:t>
            </a:r>
            <a:r>
              <a:rPr lang="en-US" dirty="0" smtClean="0"/>
              <a:t> </a:t>
            </a:r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 smtClean="0"/>
              <a:t>dve</a:t>
            </a:r>
            <a:r>
              <a:rPr lang="en-US" dirty="0" smtClean="0"/>
              <a:t> </a:t>
            </a:r>
            <a:r>
              <a:rPr lang="en-US" dirty="0" err="1" smtClean="0"/>
              <a:t>vrste</a:t>
            </a:r>
            <a:r>
              <a:rPr lang="en-US" dirty="0" smtClean="0"/>
              <a:t> </a:t>
            </a:r>
            <a:r>
              <a:rPr lang="en-US" dirty="0" err="1" smtClean="0"/>
              <a:t>brokera</a:t>
            </a:r>
            <a:r>
              <a:rPr lang="en-US" dirty="0" smtClean="0"/>
              <a:t>: </a:t>
            </a:r>
            <a:r>
              <a:rPr lang="en-US" b="1" i="1" dirty="0" smtClean="0"/>
              <a:t>discount </a:t>
            </a:r>
            <a:r>
              <a:rPr lang="en-US" i="1" dirty="0" smtClean="0"/>
              <a:t>broker ( </a:t>
            </a:r>
            <a:r>
              <a:rPr lang="en-US" dirty="0" err="1" smtClean="0"/>
              <a:t>menični</a:t>
            </a:r>
            <a:r>
              <a:rPr lang="en-US" dirty="0" smtClean="0"/>
              <a:t> </a:t>
            </a:r>
            <a:r>
              <a:rPr lang="en-US" dirty="0" err="1" smtClean="0"/>
              <a:t>posrednik</a:t>
            </a:r>
            <a:r>
              <a:rPr lang="en-US" i="1" dirty="0" smtClean="0"/>
              <a:t>) </a:t>
            </a:r>
            <a:r>
              <a:rPr lang="en-US" b="1" i="1" dirty="0" smtClean="0"/>
              <a:t> </a:t>
            </a:r>
            <a:r>
              <a:rPr lang="en-US" dirty="0" err="1" smtClean="0"/>
              <a:t>koga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klijent</a:t>
            </a:r>
            <a:r>
              <a:rPr lang="en-US" dirty="0" smtClean="0"/>
              <a:t> </a:t>
            </a:r>
            <a:r>
              <a:rPr lang="en-US" dirty="0" err="1" smtClean="0"/>
              <a:t>izabrati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sam</a:t>
            </a:r>
            <a:r>
              <a:rPr lang="en-US" dirty="0" smtClean="0"/>
              <a:t> </a:t>
            </a:r>
            <a:r>
              <a:rPr lang="en-US" dirty="0" err="1" smtClean="0"/>
              <a:t>donosi</a:t>
            </a:r>
            <a:r>
              <a:rPr lang="en-US" dirty="0" smtClean="0"/>
              <a:t> </a:t>
            </a:r>
            <a:r>
              <a:rPr lang="en-US" dirty="0" err="1" smtClean="0"/>
              <a:t>odluku</a:t>
            </a:r>
            <a:r>
              <a:rPr lang="en-US" dirty="0" smtClean="0"/>
              <a:t> o </a:t>
            </a:r>
            <a:r>
              <a:rPr lang="en-US" dirty="0" err="1" smtClean="0"/>
              <a:t>plasiranju</a:t>
            </a:r>
            <a:r>
              <a:rPr lang="en-US" dirty="0" smtClean="0"/>
              <a:t> </a:t>
            </a:r>
            <a:r>
              <a:rPr lang="en-US" dirty="0" err="1" smtClean="0"/>
              <a:t>svojih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b="1" i="1" dirty="0" smtClean="0"/>
              <a:t>full-service</a:t>
            </a:r>
            <a:r>
              <a:rPr lang="en-US" i="1" dirty="0" smtClean="0"/>
              <a:t> broker (</a:t>
            </a:r>
            <a:r>
              <a:rPr lang="en-US" dirty="0" err="1" smtClean="0"/>
              <a:t>ful-serviser</a:t>
            </a:r>
            <a:r>
              <a:rPr lang="en-US" dirty="0" smtClean="0"/>
              <a:t> broker</a:t>
            </a:r>
            <a:r>
              <a:rPr lang="en-US" i="1" dirty="0" smtClean="0"/>
              <a:t>) 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daje</a:t>
            </a:r>
            <a:r>
              <a:rPr lang="en-US" dirty="0" smtClean="0"/>
              <a:t> </a:t>
            </a:r>
            <a:r>
              <a:rPr lang="en-US" dirty="0" err="1" smtClean="0"/>
              <a:t>investicione</a:t>
            </a:r>
            <a:r>
              <a:rPr lang="en-US" dirty="0" smtClean="0"/>
              <a:t> </a:t>
            </a:r>
            <a:r>
              <a:rPr lang="en-US" dirty="0" err="1" smtClean="0"/>
              <a:t>savete</a:t>
            </a:r>
            <a:r>
              <a:rPr lang="en-US" dirty="0" smtClean="0"/>
              <a:t>, </a:t>
            </a:r>
            <a:r>
              <a:rPr lang="en-US" dirty="0" err="1" smtClean="0"/>
              <a:t>radi</a:t>
            </a:r>
            <a:r>
              <a:rPr lang="en-US" dirty="0" smtClean="0"/>
              <a:t> </a:t>
            </a:r>
            <a:r>
              <a:rPr lang="en-US" dirty="0" err="1" smtClean="0"/>
              <a:t>analize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publikuje</a:t>
            </a:r>
            <a:r>
              <a:rPr lang="en-US" dirty="0" smtClean="0"/>
              <a:t> </a:t>
            </a:r>
            <a:r>
              <a:rPr lang="en-US" dirty="0" err="1" smtClean="0"/>
              <a:t>izveštaje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>
                <a:solidFill>
                  <a:schemeClr val="tx1"/>
                </a:solidFill>
              </a:rPr>
              <a:t>Pojavljivanje kompanije na berzi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CS" dirty="0" smtClean="0"/>
          </a:p>
          <a:p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kompanija</a:t>
            </a:r>
            <a:r>
              <a:rPr lang="en-US" dirty="0" smtClean="0"/>
              <a:t> </a:t>
            </a:r>
            <a:r>
              <a:rPr lang="en-US" dirty="0" err="1" smtClean="0"/>
              <a:t>postane</a:t>
            </a:r>
            <a:r>
              <a:rPr lang="en-US" dirty="0" smtClean="0"/>
              <a:t> </a:t>
            </a:r>
            <a:r>
              <a:rPr lang="en-US" b="1" dirty="0" err="1" smtClean="0"/>
              <a:t>javna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emituje</a:t>
            </a:r>
            <a:r>
              <a:rPr lang="en-US" dirty="0" smtClean="0"/>
              <a:t> </a:t>
            </a:r>
            <a:r>
              <a:rPr lang="en-US" dirty="0" err="1" smtClean="0"/>
              <a:t>akcije</a:t>
            </a:r>
            <a:r>
              <a:rPr lang="en-US" dirty="0" smtClean="0"/>
              <a:t>,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akcijama</a:t>
            </a:r>
            <a:r>
              <a:rPr lang="en-US" dirty="0" smtClean="0"/>
              <a:t> se </a:t>
            </a:r>
            <a:r>
              <a:rPr lang="en-US" dirty="0" err="1" smtClean="0"/>
              <a:t>trguje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berzi</a:t>
            </a:r>
            <a:r>
              <a:rPr lang="en-US" dirty="0" smtClean="0"/>
              <a:t>. </a:t>
            </a:r>
            <a:endParaRPr lang="sr-Latn-CS" dirty="0" smtClean="0"/>
          </a:p>
          <a:p>
            <a:r>
              <a:rPr lang="sr-Latn-CS" b="1" dirty="0" smtClean="0"/>
              <a:t>Berza</a:t>
            </a:r>
            <a:r>
              <a:rPr lang="sr-Latn-CS" dirty="0" smtClean="0"/>
              <a:t> je mesto gde se organizovano trguje hartijama od vrednosti po utvrđenim pravilima. </a:t>
            </a:r>
          </a:p>
          <a:p>
            <a:r>
              <a:rPr lang="sr-Latn-CS" dirty="0" smtClean="0"/>
              <a:t>K</a:t>
            </a:r>
            <a:r>
              <a:rPr lang="en-US" dirty="0" err="1" smtClean="0"/>
              <a:t>ompanija</a:t>
            </a:r>
            <a:r>
              <a:rPr lang="en-US" dirty="0" smtClean="0"/>
              <a:t> </a:t>
            </a:r>
            <a:r>
              <a:rPr lang="en-US" dirty="0" err="1" smtClean="0"/>
              <a:t>mora</a:t>
            </a:r>
            <a:r>
              <a:rPr lang="en-US" dirty="0" smtClean="0"/>
              <a:t> </a:t>
            </a:r>
            <a:r>
              <a:rPr lang="en-US" dirty="0" err="1" smtClean="0"/>
              <a:t>zadovoljiti</a:t>
            </a:r>
            <a:r>
              <a:rPr lang="en-US" dirty="0" smtClean="0"/>
              <a:t> </a:t>
            </a:r>
            <a:r>
              <a:rPr lang="en-US" b="1" dirty="0" err="1" smtClean="0"/>
              <a:t>standarde</a:t>
            </a:r>
            <a:r>
              <a:rPr lang="en-US" dirty="0" smtClean="0"/>
              <a:t> </a:t>
            </a:r>
            <a:r>
              <a:rPr lang="en-US" dirty="0" err="1" smtClean="0"/>
              <a:t>postavljene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 smtClean="0"/>
              <a:t>berze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Komisije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hartije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vrednosti</a:t>
            </a:r>
            <a:r>
              <a:rPr lang="en-US" dirty="0" smtClean="0"/>
              <a:t>. </a:t>
            </a:r>
            <a:endParaRPr lang="sr-Latn-C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Listiranje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err="1" smtClean="0"/>
              <a:t>Da</a:t>
            </a:r>
            <a:r>
              <a:rPr lang="en-GB" dirty="0" smtClean="0"/>
              <a:t> bi se </a:t>
            </a:r>
            <a:r>
              <a:rPr lang="en-GB" dirty="0" err="1" smtClean="0"/>
              <a:t>moglo</a:t>
            </a:r>
            <a:r>
              <a:rPr lang="en-GB" dirty="0" smtClean="0"/>
              <a:t> </a:t>
            </a:r>
            <a:r>
              <a:rPr lang="en-GB" dirty="0" err="1" smtClean="0"/>
              <a:t>zvanično</a:t>
            </a:r>
            <a:r>
              <a:rPr lang="en-GB" dirty="0" smtClean="0"/>
              <a:t> </a:t>
            </a:r>
            <a:r>
              <a:rPr lang="en-GB" dirty="0" err="1" smtClean="0"/>
              <a:t>trgovati</a:t>
            </a:r>
            <a:r>
              <a:rPr lang="en-GB" dirty="0" smtClean="0"/>
              <a:t> </a:t>
            </a:r>
            <a:r>
              <a:rPr lang="en-GB" dirty="0" err="1" smtClean="0"/>
              <a:t>akcijama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berzi</a:t>
            </a:r>
            <a:r>
              <a:rPr lang="en-GB" dirty="0" smtClean="0"/>
              <a:t> </a:t>
            </a:r>
            <a:r>
              <a:rPr lang="en-GB" dirty="0" err="1" smtClean="0"/>
              <a:t>potrebno</a:t>
            </a:r>
            <a:r>
              <a:rPr lang="en-GB" dirty="0" smtClean="0"/>
              <a:t> je </a:t>
            </a:r>
            <a:r>
              <a:rPr lang="en-GB" b="1" dirty="0" err="1" smtClean="0"/>
              <a:t>listirati</a:t>
            </a:r>
            <a:r>
              <a:rPr lang="en-GB" dirty="0" smtClean="0"/>
              <a:t> </a:t>
            </a:r>
            <a:r>
              <a:rPr lang="en-GB" dirty="0" err="1" smtClean="0"/>
              <a:t>hartije</a:t>
            </a:r>
            <a:r>
              <a:rPr lang="en-GB" dirty="0" smtClean="0"/>
              <a:t> </a:t>
            </a:r>
            <a:r>
              <a:rPr lang="en-GB" dirty="0" err="1" smtClean="0"/>
              <a:t>od</a:t>
            </a:r>
            <a:r>
              <a:rPr lang="en-GB" dirty="0" smtClean="0"/>
              <a:t> </a:t>
            </a:r>
            <a:r>
              <a:rPr lang="en-GB" dirty="0" err="1" smtClean="0"/>
              <a:t>vrednosti</a:t>
            </a:r>
            <a:r>
              <a:rPr lang="en-GB" dirty="0" smtClean="0"/>
              <a:t>. </a:t>
            </a:r>
            <a:endParaRPr lang="sr-Latn-CS" dirty="0" smtClean="0"/>
          </a:p>
          <a:p>
            <a:r>
              <a:rPr lang="en-GB" dirty="0" smtClean="0"/>
              <a:t>To </a:t>
            </a:r>
            <a:r>
              <a:rPr lang="en-GB" dirty="0" err="1" smtClean="0"/>
              <a:t>podrazumeva</a:t>
            </a:r>
            <a:r>
              <a:rPr lang="en-GB" dirty="0" smtClean="0"/>
              <a:t> </a:t>
            </a:r>
            <a:r>
              <a:rPr lang="en-GB" b="1" dirty="0" err="1" smtClean="0"/>
              <a:t>ustanovljavanje</a:t>
            </a:r>
            <a:r>
              <a:rPr lang="en-GB" b="1" dirty="0" smtClean="0"/>
              <a:t> </a:t>
            </a:r>
            <a:r>
              <a:rPr lang="en-GB" b="1" dirty="0" err="1" smtClean="0"/>
              <a:t>tržišne</a:t>
            </a:r>
            <a:r>
              <a:rPr lang="en-GB" b="1" dirty="0" smtClean="0"/>
              <a:t> </a:t>
            </a:r>
            <a:r>
              <a:rPr lang="en-GB" b="1" dirty="0" err="1" smtClean="0"/>
              <a:t>vrednosti</a:t>
            </a:r>
            <a:r>
              <a:rPr lang="en-GB" b="1" dirty="0" smtClean="0"/>
              <a:t> </a:t>
            </a:r>
            <a:r>
              <a:rPr lang="en-GB" b="1" dirty="0" err="1" smtClean="0"/>
              <a:t>i</a:t>
            </a:r>
            <a:r>
              <a:rPr lang="en-GB" b="1" dirty="0" smtClean="0"/>
              <a:t> </a:t>
            </a:r>
            <a:r>
              <a:rPr lang="en-GB" b="1" dirty="0" err="1" smtClean="0"/>
              <a:t>njihovo</a:t>
            </a:r>
            <a:r>
              <a:rPr lang="en-GB" b="1" dirty="0" smtClean="0"/>
              <a:t> </a:t>
            </a:r>
            <a:r>
              <a:rPr lang="en-GB" b="1" dirty="0" err="1" smtClean="0"/>
              <a:t>unošenje</a:t>
            </a:r>
            <a:r>
              <a:rPr lang="en-GB" b="1" dirty="0" smtClean="0"/>
              <a:t> u </a:t>
            </a:r>
            <a:r>
              <a:rPr lang="en-GB" b="1" dirty="0" err="1" smtClean="0"/>
              <a:t>listu</a:t>
            </a:r>
            <a:r>
              <a:rPr lang="en-GB" b="1" dirty="0" smtClean="0"/>
              <a:t> </a:t>
            </a:r>
            <a:r>
              <a:rPr lang="en-GB" b="1" dirty="0" err="1" smtClean="0"/>
              <a:t>artikala</a:t>
            </a:r>
            <a:r>
              <a:rPr lang="en-GB" b="1" dirty="0" smtClean="0"/>
              <a:t> </a:t>
            </a:r>
            <a:r>
              <a:rPr lang="en-GB" dirty="0" err="1" smtClean="0"/>
              <a:t>kojima</a:t>
            </a:r>
            <a:r>
              <a:rPr lang="en-GB" dirty="0" smtClean="0"/>
              <a:t> se </a:t>
            </a:r>
            <a:r>
              <a:rPr lang="en-GB" dirty="0" err="1" smtClean="0"/>
              <a:t>zvanično</a:t>
            </a:r>
            <a:r>
              <a:rPr lang="en-GB" dirty="0" smtClean="0"/>
              <a:t> </a:t>
            </a:r>
            <a:r>
              <a:rPr lang="en-GB" dirty="0" err="1" smtClean="0"/>
              <a:t>trguje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berzi</a:t>
            </a:r>
            <a:r>
              <a:rPr lang="en-GB" dirty="0" smtClean="0"/>
              <a:t>.  </a:t>
            </a:r>
            <a:endParaRPr lang="sr-Latn-CS" dirty="0" smtClean="0"/>
          </a:p>
          <a:p>
            <a:r>
              <a:rPr lang="en-GB" dirty="0" err="1" smtClean="0"/>
              <a:t>Preduzeće</a:t>
            </a:r>
            <a:r>
              <a:rPr lang="en-GB" dirty="0" smtClean="0"/>
              <a:t> </a:t>
            </a:r>
            <a:r>
              <a:rPr lang="en-GB" dirty="0" err="1" smtClean="0"/>
              <a:t>koje</a:t>
            </a:r>
            <a:r>
              <a:rPr lang="en-GB" dirty="0" smtClean="0"/>
              <a:t> </a:t>
            </a:r>
            <a:r>
              <a:rPr lang="en-GB" dirty="0" err="1" smtClean="0"/>
              <a:t>želi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se </a:t>
            </a:r>
            <a:r>
              <a:rPr lang="en-GB" dirty="0" err="1" smtClean="0"/>
              <a:t>njegove</a:t>
            </a:r>
            <a:r>
              <a:rPr lang="en-GB" dirty="0" smtClean="0"/>
              <a:t> </a:t>
            </a:r>
            <a:r>
              <a:rPr lang="en-GB" dirty="0" err="1" smtClean="0"/>
              <a:t>akcije</a:t>
            </a:r>
            <a:r>
              <a:rPr lang="en-GB" dirty="0" smtClean="0"/>
              <a:t> </a:t>
            </a:r>
            <a:r>
              <a:rPr lang="en-GB" dirty="0" err="1" smtClean="0"/>
              <a:t>kotiraju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berzi</a:t>
            </a:r>
            <a:r>
              <a:rPr lang="en-GB" dirty="0" smtClean="0"/>
              <a:t> </a:t>
            </a:r>
            <a:r>
              <a:rPr lang="en-GB" dirty="0" err="1" smtClean="0"/>
              <a:t>podnosi</a:t>
            </a:r>
            <a:r>
              <a:rPr lang="en-GB" dirty="0" smtClean="0"/>
              <a:t> </a:t>
            </a:r>
            <a:r>
              <a:rPr lang="en-GB" b="1" dirty="0" err="1" smtClean="0"/>
              <a:t>zahtev</a:t>
            </a:r>
            <a:r>
              <a:rPr lang="en-GB" dirty="0" smtClean="0"/>
              <a:t> </a:t>
            </a:r>
            <a:r>
              <a:rPr lang="en-GB" dirty="0" err="1" smtClean="0"/>
              <a:t>nadležnom</a:t>
            </a:r>
            <a:r>
              <a:rPr lang="en-GB" dirty="0" smtClean="0"/>
              <a:t> </a:t>
            </a:r>
            <a:r>
              <a:rPr lang="en-GB" dirty="0" err="1" smtClean="0"/>
              <a:t>organu</a:t>
            </a:r>
            <a:r>
              <a:rPr lang="en-GB" dirty="0" smtClean="0"/>
              <a:t> </a:t>
            </a:r>
            <a:r>
              <a:rPr lang="en-GB" dirty="0" err="1" smtClean="0"/>
              <a:t>berze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kotacije</a:t>
            </a:r>
            <a:r>
              <a:rPr lang="en-GB" dirty="0" smtClean="0"/>
              <a:t>, </a:t>
            </a:r>
            <a:r>
              <a:rPr lang="en-GB" dirty="0" err="1" smtClean="0"/>
              <a:t>odnosno</a:t>
            </a:r>
            <a:r>
              <a:rPr lang="en-GB" dirty="0" smtClean="0"/>
              <a:t> </a:t>
            </a:r>
            <a:r>
              <a:rPr lang="en-GB" dirty="0" err="1" smtClean="0"/>
              <a:t>komisiji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ocenu</a:t>
            </a:r>
            <a:r>
              <a:rPr lang="en-GB" dirty="0" smtClean="0"/>
              <a:t> </a:t>
            </a:r>
            <a:r>
              <a:rPr lang="en-GB" dirty="0" err="1" smtClean="0"/>
              <a:t>boniteta</a:t>
            </a:r>
            <a:r>
              <a:rPr lang="en-GB" dirty="0" smtClean="0"/>
              <a:t> </a:t>
            </a:r>
            <a:r>
              <a:rPr lang="en-GB" dirty="0" err="1" smtClean="0"/>
              <a:t>emitenta</a:t>
            </a:r>
            <a:r>
              <a:rPr lang="en-GB" dirty="0" smtClean="0"/>
              <a:t>. </a:t>
            </a:r>
            <a:r>
              <a:rPr lang="en-GB" dirty="0" err="1" smtClean="0"/>
              <a:t>Preduzeće</a:t>
            </a:r>
            <a:r>
              <a:rPr lang="en-GB" dirty="0" smtClean="0"/>
              <a:t> </a:t>
            </a:r>
            <a:r>
              <a:rPr lang="en-GB" dirty="0" err="1" smtClean="0"/>
              <a:t>pri</a:t>
            </a:r>
            <a:r>
              <a:rPr lang="en-GB" dirty="0" smtClean="0"/>
              <a:t> tom </a:t>
            </a:r>
            <a:r>
              <a:rPr lang="en-GB" b="1" dirty="0" err="1" smtClean="0"/>
              <a:t>prilaže</a:t>
            </a:r>
            <a:r>
              <a:rPr lang="en-GB" b="1" dirty="0" smtClean="0"/>
              <a:t> </a:t>
            </a:r>
            <a:r>
              <a:rPr lang="en-GB" b="1" dirty="0" err="1" smtClean="0"/>
              <a:t>i</a:t>
            </a:r>
            <a:r>
              <a:rPr lang="en-GB" b="1" dirty="0" smtClean="0"/>
              <a:t> </a:t>
            </a:r>
            <a:r>
              <a:rPr lang="en-GB" b="1" dirty="0" err="1" smtClean="0"/>
              <a:t>prospekt</a:t>
            </a:r>
            <a:r>
              <a:rPr lang="en-GB" b="1" dirty="0" smtClean="0"/>
              <a:t> </a:t>
            </a:r>
            <a:r>
              <a:rPr lang="en-GB" dirty="0" err="1" smtClean="0"/>
              <a:t>koji</a:t>
            </a:r>
            <a:r>
              <a:rPr lang="en-GB" dirty="0" smtClean="0"/>
              <a:t> </a:t>
            </a:r>
            <a:r>
              <a:rPr lang="en-GB" dirty="0" err="1" smtClean="0"/>
              <a:t>sadrži</a:t>
            </a:r>
            <a:r>
              <a:rPr lang="en-GB" dirty="0" smtClean="0"/>
              <a:t> </a:t>
            </a:r>
            <a:r>
              <a:rPr lang="en-GB" dirty="0" err="1" smtClean="0"/>
              <a:t>informacije</a:t>
            </a:r>
            <a:r>
              <a:rPr lang="en-GB" dirty="0" smtClean="0"/>
              <a:t> o </a:t>
            </a:r>
            <a:r>
              <a:rPr lang="en-GB" dirty="0" err="1" smtClean="0"/>
              <a:t>njegovom</a:t>
            </a:r>
            <a:r>
              <a:rPr lang="en-GB" dirty="0" smtClean="0"/>
              <a:t> </a:t>
            </a:r>
            <a:r>
              <a:rPr lang="en-GB" dirty="0" err="1" smtClean="0"/>
              <a:t>istorijatu</a:t>
            </a:r>
            <a:r>
              <a:rPr lang="en-GB" dirty="0" smtClean="0"/>
              <a:t>, </a:t>
            </a:r>
            <a:r>
              <a:rPr lang="en-GB" dirty="0" err="1" smtClean="0"/>
              <a:t>menadžmentu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finansijskom</a:t>
            </a:r>
            <a:r>
              <a:rPr lang="en-GB" dirty="0" smtClean="0"/>
              <a:t> </a:t>
            </a:r>
            <a:r>
              <a:rPr lang="en-GB" dirty="0" err="1" smtClean="0"/>
              <a:t>stanju</a:t>
            </a:r>
            <a:r>
              <a:rPr lang="en-GB" dirty="0" smtClean="0"/>
              <a:t>, </a:t>
            </a:r>
            <a:r>
              <a:rPr lang="en-GB" dirty="0" err="1" smtClean="0"/>
              <a:t>kao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ažurirani</a:t>
            </a:r>
            <a:r>
              <a:rPr lang="en-GB" dirty="0" smtClean="0"/>
              <a:t> </a:t>
            </a:r>
            <a:r>
              <a:rPr lang="en-GB" dirty="0" err="1" smtClean="0"/>
              <a:t>izveštaj</a:t>
            </a:r>
            <a:r>
              <a:rPr lang="en-GB" dirty="0" smtClean="0"/>
              <a:t> o </a:t>
            </a:r>
            <a:r>
              <a:rPr lang="en-GB" dirty="0" err="1" smtClean="0"/>
              <a:t>poslovanju</a:t>
            </a:r>
            <a:r>
              <a:rPr lang="en-GB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>
                <a:solidFill>
                  <a:schemeClr val="tx1"/>
                </a:solidFill>
              </a:rPr>
              <a:t>Pojavljivanje kompanije na berzi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Berza</a:t>
            </a:r>
            <a:r>
              <a:rPr lang="sr-Latn-CS" b="1" dirty="0" smtClean="0"/>
              <a:t> propisuje i pravila za listiranje akcija </a:t>
            </a:r>
            <a:r>
              <a:rPr lang="sr-Latn-CS" dirty="0" smtClean="0"/>
              <a:t>kompanija koja obuhvataju: ispunjavanje uslova javne distibucije; prijavljivanje posedovanja više od 10 odsto i više procenata vlasništva akcija koje poseduje menadžment kompanije ili drugi investitori; kao i objavljivanje prospekta sa propisanim podacima o kompaniji. </a:t>
            </a:r>
          </a:p>
          <a:p>
            <a:r>
              <a:rPr lang="sr-Latn-CS" dirty="0" smtClean="0"/>
              <a:t>Radi poređenja kompanije se </a:t>
            </a:r>
            <a:r>
              <a:rPr lang="sr-Latn-CS" b="1" dirty="0" smtClean="0"/>
              <a:t>klasifikuju</a:t>
            </a:r>
            <a:r>
              <a:rPr lang="sr-Latn-CS" dirty="0" smtClean="0"/>
              <a:t> prema pojedinim oblastima, uglavnom na industriju, naftu i gas, rudarstvo, nove tehnologije itd. 	</a:t>
            </a:r>
          </a:p>
          <a:p>
            <a:r>
              <a:rPr lang="sr-Latn-CS" dirty="0" smtClean="0"/>
              <a:t>Kompanija na listingu ima obavezu da </a:t>
            </a:r>
            <a:r>
              <a:rPr lang="sr-Latn-CS" b="1" dirty="0" smtClean="0"/>
              <a:t>informiše</a:t>
            </a:r>
            <a:r>
              <a:rPr lang="sr-Latn-CS" dirty="0" smtClean="0"/>
              <a:t> o svakoj značajnoj promeni koja se desi.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Prednosti listiranja na američkoj berzi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prikupi</a:t>
            </a:r>
            <a:r>
              <a:rPr lang="en-US" dirty="0" smtClean="0"/>
              <a:t> </a:t>
            </a:r>
            <a:r>
              <a:rPr lang="en-US" dirty="0" err="1" smtClean="0"/>
              <a:t>kapital</a:t>
            </a:r>
            <a:r>
              <a:rPr lang="sr-Latn-CS" dirty="0" smtClean="0"/>
              <a:t>,</a:t>
            </a:r>
            <a:endParaRPr lang="en-US" dirty="0" smtClean="0"/>
          </a:p>
          <a:p>
            <a:r>
              <a:rPr lang="en-US" dirty="0" err="1" smtClean="0"/>
              <a:t>Proceni</a:t>
            </a:r>
            <a:r>
              <a:rPr lang="sr-Latn-CS" dirty="0" smtClean="0"/>
              <a:t>,</a:t>
            </a:r>
          </a:p>
          <a:p>
            <a:r>
              <a:rPr lang="en-US" dirty="0" err="1" smtClean="0"/>
              <a:t>Proširiće</a:t>
            </a:r>
            <a:r>
              <a:rPr lang="en-US" dirty="0" smtClean="0"/>
              <a:t> </a:t>
            </a:r>
            <a:r>
              <a:rPr lang="en-US" dirty="0" err="1" smtClean="0"/>
              <a:t>bazu</a:t>
            </a:r>
            <a:r>
              <a:rPr lang="en-US" dirty="0" smtClean="0"/>
              <a:t> </a:t>
            </a:r>
            <a:r>
              <a:rPr lang="en-US" dirty="0" err="1" smtClean="0"/>
              <a:t>akcionara</a:t>
            </a:r>
            <a:r>
              <a:rPr lang="sr-Latn-CS" dirty="0" smtClean="0"/>
              <a:t>,</a:t>
            </a:r>
            <a:r>
              <a:rPr lang="en-US" dirty="0" smtClean="0"/>
              <a:t> </a:t>
            </a:r>
            <a:endParaRPr lang="sr-Latn-CS" dirty="0" smtClean="0"/>
          </a:p>
          <a:p>
            <a:r>
              <a:rPr lang="en-US" dirty="0" err="1" smtClean="0"/>
              <a:t>Stvoriće</a:t>
            </a:r>
            <a:r>
              <a:rPr lang="en-US" dirty="0" smtClean="0"/>
              <a:t> </a:t>
            </a:r>
            <a:r>
              <a:rPr lang="en-US" dirty="0" err="1" smtClean="0"/>
              <a:t>vidljivost</a:t>
            </a:r>
            <a:r>
              <a:rPr lang="sr-Latn-CS" dirty="0" smtClean="0"/>
              <a:t>,</a:t>
            </a:r>
            <a:endParaRPr lang="en-US" dirty="0" smtClean="0"/>
          </a:p>
          <a:p>
            <a:r>
              <a:rPr lang="en-US" dirty="0" err="1" smtClean="0"/>
              <a:t>Upotreba</a:t>
            </a:r>
            <a:r>
              <a:rPr lang="en-US" dirty="0" smtClean="0"/>
              <a:t> </a:t>
            </a:r>
            <a:r>
              <a:rPr lang="en-US" dirty="0" err="1" smtClean="0"/>
              <a:t>američkih</a:t>
            </a:r>
            <a:r>
              <a:rPr lang="en-US" dirty="0" smtClean="0"/>
              <a:t> 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poslove</a:t>
            </a:r>
            <a:r>
              <a:rPr lang="en-US" dirty="0" smtClean="0"/>
              <a:t> </a:t>
            </a:r>
            <a:r>
              <a:rPr lang="en-US" dirty="0" err="1" smtClean="0"/>
              <a:t>akvizicije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964</TotalTime>
  <Words>1158</Words>
  <Application>Microsoft Office PowerPoint</Application>
  <PresentationFormat>Projekcija na ekranu (4:3)</PresentationFormat>
  <Paragraphs>79</Paragraphs>
  <Slides>20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5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20</vt:i4>
      </vt:variant>
    </vt:vector>
  </HeadingPairs>
  <TitlesOfParts>
    <vt:vector size="27" baseType="lpstr">
      <vt:lpstr>Arial</vt:lpstr>
      <vt:lpstr>Calibri</vt:lpstr>
      <vt:lpstr>Georgia</vt:lpstr>
      <vt:lpstr>Wingdings</vt:lpstr>
      <vt:lpstr>Wingdings 2</vt:lpstr>
      <vt:lpstr>Civic</vt:lpstr>
      <vt:lpstr>Custom Design</vt:lpstr>
      <vt:lpstr> UVOD U FINANSIJSKO POSLOVANJE  </vt:lpstr>
      <vt:lpstr>Finansiranje preduzeća na tržištu kapitala</vt:lpstr>
      <vt:lpstr>Finansiranje preduzeća na tržištu kapitala</vt:lpstr>
      <vt:lpstr>Finansiranje preduzeća na tržištu kapitala</vt:lpstr>
      <vt:lpstr>Pojavljivanje kompanije na berzi</vt:lpstr>
      <vt:lpstr>Pojavljivanje kompanije na berzi</vt:lpstr>
      <vt:lpstr>Listiranje</vt:lpstr>
      <vt:lpstr>Pojavljivanje kompanije na berzi</vt:lpstr>
      <vt:lpstr>Prednosti listiranja na američkoj berzi</vt:lpstr>
      <vt:lpstr>Primarno tržište</vt:lpstr>
      <vt:lpstr>Obične akcije</vt:lpstr>
      <vt:lpstr>Prioritetne akcije</vt:lpstr>
      <vt:lpstr>Konvertibilne prioritetne akcije</vt:lpstr>
      <vt:lpstr>Plavi žetoni</vt:lpstr>
      <vt:lpstr>Rastuće akcije</vt:lpstr>
      <vt:lpstr>Akcije male vrednosti</vt:lpstr>
      <vt:lpstr>Vrednost akcije</vt:lpstr>
      <vt:lpstr>Dužnički finansijski instrumenti</vt:lpstr>
      <vt:lpstr>Emitovanje obveznica</vt:lpstr>
      <vt:lpstr>PowerPoint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Windows7</dc:creator>
  <cp:lastModifiedBy>Milan Momčilović</cp:lastModifiedBy>
  <cp:revision>243</cp:revision>
  <dcterms:created xsi:type="dcterms:W3CDTF">2016-08-15T07:27:36Z</dcterms:created>
  <dcterms:modified xsi:type="dcterms:W3CDTF">2019-10-23T11:37:04Z</dcterms:modified>
</cp:coreProperties>
</file>