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95" r:id="rId2"/>
    <p:sldId id="358" r:id="rId3"/>
    <p:sldId id="359" r:id="rId4"/>
    <p:sldId id="376" r:id="rId5"/>
    <p:sldId id="377" r:id="rId6"/>
    <p:sldId id="396" r:id="rId7"/>
    <p:sldId id="397" r:id="rId8"/>
    <p:sldId id="398" r:id="rId9"/>
    <p:sldId id="407" r:id="rId10"/>
    <p:sldId id="399" r:id="rId11"/>
    <p:sldId id="400" r:id="rId12"/>
    <p:sldId id="401" r:id="rId13"/>
    <p:sldId id="402" r:id="rId14"/>
    <p:sldId id="403" r:id="rId15"/>
    <p:sldId id="408" r:id="rId16"/>
    <p:sldId id="404" r:id="rId17"/>
  </p:sldIdLst>
  <p:sldSz cx="9525000" cy="6858000"/>
  <p:notesSz cx="6659563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  <a:srgbClr val="0066CC"/>
    <a:srgbClr val="3333FF"/>
    <a:srgbClr val="003366"/>
    <a:srgbClr val="3333CC"/>
    <a:srgbClr val="6600FF"/>
    <a:srgbClr val="3366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0" autoAdjust="0"/>
    <p:restoredTop sz="99844" autoAdjust="0"/>
  </p:normalViewPr>
  <p:slideViewPr>
    <p:cSldViewPr>
      <p:cViewPr>
        <p:scale>
          <a:sx n="90" d="100"/>
          <a:sy n="90" d="100"/>
        </p:scale>
        <p:origin x="-1038" y="-72"/>
      </p:cViewPr>
      <p:guideLst>
        <p:guide orient="horz" pos="216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7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0638" y="-30163"/>
            <a:ext cx="2892426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11225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-30163"/>
            <a:ext cx="28924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2000" y="733425"/>
            <a:ext cx="5133975" cy="3692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59313"/>
            <a:ext cx="487045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0638" y="9271000"/>
            <a:ext cx="2892426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11225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271000"/>
            <a:ext cx="28924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000" i="1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9B865833-258B-42FE-866D-A848D645F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7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56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0" y="0"/>
            <a:ext cx="1130300" cy="6854825"/>
            <a:chOff x="0" y="0"/>
            <a:chExt cx="712" cy="4318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712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charset="-18"/>
              </a:endParaRPr>
            </a:p>
          </p:txBody>
        </p: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50" y="103"/>
              <a:ext cx="100" cy="4126"/>
              <a:chOff x="50" y="103"/>
              <a:chExt cx="100" cy="4126"/>
            </a:xfrm>
          </p:grpSpPr>
          <p:sp>
            <p:nvSpPr>
              <p:cNvPr id="7" name="Rectangle 3"/>
              <p:cNvSpPr>
                <a:spLocks noChangeArrowheads="1"/>
              </p:cNvSpPr>
              <p:nvPr/>
            </p:nvSpPr>
            <p:spPr bwMode="auto">
              <a:xfrm>
                <a:off x="50" y="110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50" y="1250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50" y="139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50" y="1538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50" y="1683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50" y="182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50" y="197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0" y="2116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50" y="225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50" y="2404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50" y="2549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50" y="2691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50" y="283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50" y="2979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50" y="3124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50" y="3269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50" y="3412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50" y="3557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50" y="3702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50" y="384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50" y="399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50" y="4134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50" y="103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50" y="24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50" y="39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50" y="535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50" y="678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50" y="82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50" y="96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90625" y="2286000"/>
            <a:ext cx="80962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05000" y="3886200"/>
            <a:ext cx="66675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B6E3B-C40B-4838-AEE9-18B25CAAE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3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7B1D6-8CC3-4A8E-BEED-D6AE022A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2813" y="609600"/>
            <a:ext cx="202406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0625" y="609600"/>
            <a:ext cx="5919788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5A58-E272-474F-A573-9AB11C430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2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25" y="609600"/>
            <a:ext cx="80962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90625" y="1981200"/>
            <a:ext cx="3971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4950" y="1981200"/>
            <a:ext cx="3971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BC0B-D302-4531-BBC5-594B59A01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3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20B7-BB92-4474-B576-6DDEF427F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4406900"/>
            <a:ext cx="80962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75" y="2906713"/>
            <a:ext cx="80962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2E02-7B74-4C3A-B886-386226763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625" y="1981200"/>
            <a:ext cx="39719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4950" y="1981200"/>
            <a:ext cx="39719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3C49-C5C6-4009-96ED-52CB5478A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3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535113"/>
            <a:ext cx="42084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" y="2174875"/>
            <a:ext cx="42084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700" y="1535113"/>
            <a:ext cx="42100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8700" y="2174875"/>
            <a:ext cx="42100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5F0CB-7A48-4590-944B-7008A1955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E4729-2015-47B1-939B-66101F177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3029B-6D8B-4530-9A9E-DCDEE37B2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1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3050"/>
            <a:ext cx="31337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275" y="273050"/>
            <a:ext cx="53244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" y="1435100"/>
            <a:ext cx="31337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E5FA5-619E-4F65-94E4-2894FDB8B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1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4800600"/>
            <a:ext cx="5715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6900" y="612775"/>
            <a:ext cx="5715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900" y="5367338"/>
            <a:ext cx="5715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5AB87-ED6E-4A22-BFFF-FCD11F750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3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3"/>
          <p:cNvGrpSpPr>
            <a:grpSpLocks/>
          </p:cNvGrpSpPr>
          <p:nvPr/>
        </p:nvGrpSpPr>
        <p:grpSpPr bwMode="auto">
          <a:xfrm>
            <a:off x="0" y="0"/>
            <a:ext cx="1130300" cy="6854825"/>
            <a:chOff x="0" y="0"/>
            <a:chExt cx="712" cy="4318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712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charset="-18"/>
              </a:endParaRPr>
            </a:p>
          </p:txBody>
        </p:sp>
        <p:grpSp>
          <p:nvGrpSpPr>
            <p:cNvPr id="1033" name="Group 32"/>
            <p:cNvGrpSpPr>
              <a:grpSpLocks/>
            </p:cNvGrpSpPr>
            <p:nvPr/>
          </p:nvGrpSpPr>
          <p:grpSpPr bwMode="auto">
            <a:xfrm>
              <a:off x="50" y="102"/>
              <a:ext cx="100" cy="4128"/>
              <a:chOff x="50" y="102"/>
              <a:chExt cx="100" cy="4128"/>
            </a:xfrm>
          </p:grpSpPr>
          <p:sp>
            <p:nvSpPr>
              <p:cNvPr id="3" name="Rectangle 3"/>
              <p:cNvSpPr>
                <a:spLocks noChangeArrowheads="1"/>
              </p:cNvSpPr>
              <p:nvPr/>
            </p:nvSpPr>
            <p:spPr bwMode="auto">
              <a:xfrm>
                <a:off x="50" y="110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0" y="125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0" y="139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0" y="1538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0" y="1683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0" y="182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4" name="Rectangle 9"/>
              <p:cNvSpPr>
                <a:spLocks noChangeArrowheads="1"/>
              </p:cNvSpPr>
              <p:nvPr/>
            </p:nvSpPr>
            <p:spPr bwMode="auto">
              <a:xfrm>
                <a:off x="50" y="197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0" y="2115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0" y="225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0" y="240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0" y="254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0" y="2692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0" y="283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0" y="298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50" y="3124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0" y="3269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0" y="3412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0" y="3557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0" y="3702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0" y="384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0" y="399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0" y="413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0" y="102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0" y="24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0" y="39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0" y="535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0" y="67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0" y="82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50" y="96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90625" y="609600"/>
            <a:ext cx="8096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625" y="1981200"/>
            <a:ext cx="80962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0625" y="6248400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0625" y="6248400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02500" y="6248400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735337C4-71B4-4FC3-B10A-04DAE9DC5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sr-Latn-RS" sz="2400" b="1" dirty="0" smtClean="0">
                <a:effectLst/>
              </a:rPr>
              <a:t>Investicione banke i dužničke HOV na primarnom tržištu</a:t>
            </a:r>
          </a:p>
          <a:p>
            <a:pPr algn="ctr">
              <a:lnSpc>
                <a:spcPct val="90000"/>
              </a:lnSpc>
              <a:buNone/>
            </a:pPr>
            <a:r>
              <a:rPr lang="sr-Latn-RS" sz="2400" b="1" dirty="0" smtClean="0">
                <a:effectLst/>
              </a:rPr>
              <a:t>1. Karakteristike dužničkih HOV</a:t>
            </a:r>
            <a:endParaRPr lang="sr-Latn-RS" sz="2400" b="1" dirty="0">
              <a:effectLst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effectLst/>
              </a:rPr>
              <a:t>Emitenti dužničkih HOV su najčešće država, državni organi, državne agencije, korporativne finansijske institucije i dr;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effectLst/>
              </a:rPr>
              <a:t>Obveznice se mogu emitovati na dva načina:</a:t>
            </a:r>
          </a:p>
          <a:p>
            <a:pPr marL="720000" algn="just">
              <a:buFont typeface="Arial" pitchFamily="34" charset="0"/>
              <a:buChar char="•"/>
              <a:defRPr/>
            </a:pPr>
            <a:r>
              <a:rPr lang="sr-Latn-RS" sz="2400" i="1" dirty="0" smtClean="0">
                <a:effectLst/>
              </a:rPr>
              <a:t>Javnom emisijom i </a:t>
            </a:r>
          </a:p>
          <a:p>
            <a:pPr marL="720000" algn="just">
              <a:buFont typeface="Arial" pitchFamily="34" charset="0"/>
              <a:buChar char="•"/>
              <a:defRPr/>
            </a:pPr>
            <a:r>
              <a:rPr lang="sr-Latn-RS" sz="2400" i="1" dirty="0" smtClean="0">
                <a:effectLst/>
              </a:rPr>
              <a:t>Privatnim plasmanom</a:t>
            </a:r>
            <a:r>
              <a:rPr lang="sr-Latn-RS" sz="2400" dirty="0" smtClean="0">
                <a:effectLst/>
              </a:rPr>
              <a:t>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b="1" dirty="0" smtClean="0">
                <a:effectLst/>
              </a:rPr>
              <a:t>Javna emisija </a:t>
            </a:r>
            <a:r>
              <a:rPr lang="sr-Latn-RS" sz="2400" dirty="0" smtClean="0">
                <a:effectLst/>
              </a:rPr>
              <a:t>znači da se ponuda upućuje javno neodređenom broju potencijalnih investitora. I u ovom slučaju je važan izbor investicione banke;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effectLst/>
              </a:rPr>
              <a:t>Izbor investicione banke se vrši tenderom ili pregovaranjem nakon čega se investiciona banka opredeljuje za „čvrstu obavezu“ ili za „najbolju nameru“;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effectLst/>
              </a:rPr>
              <a:t>Ako je u pitanju „čvrsta obaveza“ tada banka otkupljuje emisiju obveznica od emitenta i preuzima celokupan rizik;</a:t>
            </a:r>
          </a:p>
          <a:p>
            <a:pPr algn="just">
              <a:buFont typeface="Arial" pitchFamily="34" charset="0"/>
              <a:buChar char="•"/>
              <a:defRPr/>
            </a:pPr>
            <a:endParaRPr lang="sr-Latn-RS" sz="2400" i="1" dirty="0" smtClean="0">
              <a:effectLst/>
            </a:endParaRPr>
          </a:p>
          <a:p>
            <a:pPr marL="0" indent="0" algn="just">
              <a:buNone/>
              <a:defRPr/>
            </a:pPr>
            <a:endParaRPr lang="sr-Latn-R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068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4108" y="260350"/>
            <a:ext cx="8064896" cy="6240463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400" b="1" dirty="0" smtClean="0">
                <a:effectLst/>
              </a:rPr>
              <a:t>2. Investicione banke – dileri na sekundarnom tržištu HOV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Dileri predstavljaju trgovce sa HOV koji na sekundarnom finansijskom tržištu nastupaju u svoje ime i za svoj račun;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Oni ostvaruju prihode na razlici između kupovne i prodajne cene i snose rizik promene cena HOV sve dok su one u njihovom vlasništvu;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Sa određenim HOV kao što su akcije i obveznice moguće je trgovati i na finansijskim berzama i na dilerskim tržištima;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Pravila trgovanja na finansijskim berzama su daleko rigoroznija nego na dilerskim tržištima;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Stoga se na berzama trguje sa kvalitetnim HOV finansijski moćnih kompanija;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Iako je dilersko tržište relativno slobodno, dileri imaju obavezu da se registruju u Udruženju dilera HOV. Registracija podrazumeva da su u obavezi da ispune određene finansijske i klirinške standarde;</a:t>
            </a:r>
          </a:p>
          <a:p>
            <a:pPr algn="just">
              <a:buFont typeface="Wingdings" pitchFamily="2" charset="2"/>
              <a:buChar char="§"/>
            </a:pPr>
            <a:endParaRPr lang="sr-Latn-R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23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4108" y="260350"/>
            <a:ext cx="8064896" cy="62404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Dileri su na sekundarnom tržištu HOV izloženi cenovnom riziku;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Cenovni rizik predstavlja rizik promene cena HOV koje se nalaze u portfelju emitenta; 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Repo tržište omogućava dilerima da u nedostatku sredstava ne kupuju HOV po većim cenama već da pozajme HOV koje mogu pokriti budućom kupovinom i to po istoj ceni po kojoj su oni prodali svoje prvobitne HOV;</a:t>
            </a:r>
          </a:p>
        </p:txBody>
      </p:sp>
    </p:spTree>
    <p:extLst>
      <p:ext uri="{BB962C8B-B14F-4D97-AF65-F5344CB8AC3E}">
        <p14:creationId xmlns:p14="http://schemas.microsoft.com/office/powerpoint/2010/main" val="14755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4108" y="260350"/>
            <a:ext cx="8064896" cy="6240463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400" b="1" dirty="0" smtClean="0">
                <a:effectLst/>
              </a:rPr>
              <a:t>3. Investicione banke – brokeri na sekundarnom tržišu HOV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Brokeri predstavljaju posrednike u trgovanju sa HOV i nastupaju „u svoje ime a za račun klijenata“ (komisionari) ili „u ime i za račun klijenata“ (agenti);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Brokeri za svoje usluge naplaćuju proviziju, ne snose cenovni rizik jer ne drže u vlasništvu HOV sa kojima trguju;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Obaveza je brokera da naloge svojih klijenata zastupa na najbolji mogući način;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Kada klijent ima nameru da kupi ili proda HOV, obraća se investicionoj banci i dostavlja nalog istoj za kupovinu ili prodaju;</a:t>
            </a:r>
          </a:p>
          <a:p>
            <a:pPr marL="0" indent="0" algn="just">
              <a:buNone/>
            </a:pPr>
            <a:r>
              <a:rPr lang="sr-Latn-RS" sz="2400" dirty="0" smtClean="0">
                <a:effectLst/>
              </a:rPr>
              <a:t>Trgovanje na berzi se obavlja preko sledećih računa: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i="1" dirty="0" smtClean="0">
                <a:effectLst/>
              </a:rPr>
              <a:t>Gotovinski račun </a:t>
            </a:r>
            <a:r>
              <a:rPr lang="sr-Latn-RS" sz="2400" dirty="0" smtClean="0">
                <a:effectLst/>
              </a:rPr>
              <a:t>(klijent promptno plaća HOV gotovinom ili čekovima);</a:t>
            </a:r>
          </a:p>
          <a:p>
            <a:pPr algn="just">
              <a:buFont typeface="Wingdings" pitchFamily="2" charset="2"/>
              <a:buChar char="§"/>
            </a:pPr>
            <a:endParaRPr lang="sr-Latn-R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316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4108" y="260350"/>
            <a:ext cx="8064896" cy="62404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sr-Latn-RS" sz="2400" i="1" dirty="0">
                <a:effectLst/>
              </a:rPr>
              <a:t>Kreditni račun </a:t>
            </a:r>
            <a:r>
              <a:rPr lang="sr-Latn-RS" sz="2400" dirty="0">
                <a:effectLst/>
              </a:rPr>
              <a:t>(klijent </a:t>
            </a:r>
            <a:r>
              <a:rPr lang="sr-Latn-RS" sz="2400" dirty="0" smtClean="0">
                <a:effectLst/>
              </a:rPr>
              <a:t>pozajmljuje </a:t>
            </a:r>
            <a:r>
              <a:rPr lang="sr-Latn-RS" sz="2400" dirty="0">
                <a:effectLst/>
              </a:rPr>
              <a:t>od brokerske kuće određeni iznos za kupovinu</a:t>
            </a:r>
            <a:r>
              <a:rPr lang="sr-Latn-RS" sz="2400" dirty="0" smtClean="0">
                <a:effectLst/>
              </a:rPr>
              <a:t>);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i="1" dirty="0" smtClean="0">
                <a:effectLst/>
              </a:rPr>
              <a:t>Zajednički račun </a:t>
            </a:r>
            <a:r>
              <a:rPr lang="sr-Latn-RS" sz="2400" dirty="0" smtClean="0">
                <a:effectLst/>
              </a:rPr>
              <a:t>(dva ili više pojedinaca otvaraju zajednički račun da bi smanjili troškove njegovog održavanja);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i="1" dirty="0" smtClean="0">
                <a:effectLst/>
              </a:rPr>
              <a:t>Diskrecioni račun </a:t>
            </a:r>
            <a:r>
              <a:rPr lang="sr-Latn-RS" sz="2400" dirty="0" smtClean="0">
                <a:effectLst/>
              </a:rPr>
              <a:t>(klijent daje ovlašćenje brokeru da za njega vrši transakcije, bez njegovog prethodnog odobravanja);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Brokerska kuća se često opredeljuje da obavlja usluge portfolio menadžera u oblasti investicionog savetovanja i finansijskog planiranja;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Brokerska kuća se može opredeliti za pružanje usluga naplate dividende, naplate kamata, posredovanja između emitenata i kupaca, analizom HOV i dr;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Dobro poznavanje klijenta je od velike važnosti;</a:t>
            </a:r>
          </a:p>
          <a:p>
            <a:pPr algn="just">
              <a:buFont typeface="Wingdings" pitchFamily="2" charset="2"/>
              <a:buChar char="§"/>
            </a:pPr>
            <a:endParaRPr lang="sr-Latn-RS" sz="2400" dirty="0">
              <a:effectLst/>
            </a:endParaRPr>
          </a:p>
          <a:p>
            <a:pPr marL="0" indent="0" algn="just">
              <a:buNone/>
            </a:pPr>
            <a:endParaRPr lang="sr-Latn-R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844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4108" y="260350"/>
            <a:ext cx="8064896" cy="6240463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400" b="1" dirty="0" smtClean="0">
                <a:effectLst/>
              </a:rPr>
              <a:t>4. Investicione banke u poslovima špekulacije i arbitraže na sekundarnom tržištu HOV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Špekulacija podrazumeva investiranje u HOV radi ostvarivanja prihoda po osnovu anticipiranih promena vezanih za nivo cena;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Ukoliko je finansijsko tržište stabilno, tada su manje mogućnosti za ostvarivanje prihoda po osnovu špekulacije i arbitraže;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Špekulativni poslovi vezani su za prihod po osnovu trgovanja i predviđanja budućih cena HOV;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Ukoliko je izvesno da će u budućnosti doći do porasta cena određenih HOV, tada se iste kupuju da bi se kasnije prodavale po višim cenama;</a:t>
            </a:r>
          </a:p>
        </p:txBody>
      </p:sp>
    </p:spTree>
    <p:extLst>
      <p:ext uri="{BB962C8B-B14F-4D97-AF65-F5344CB8AC3E}">
        <p14:creationId xmlns:p14="http://schemas.microsoft.com/office/powerpoint/2010/main" val="34501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4108" y="260350"/>
            <a:ext cx="8064896" cy="62404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sr-Latn-RS" sz="2400" dirty="0">
                <a:effectLst/>
              </a:rPr>
              <a:t>Ukoliko se predviđa pad cena određenih HOV, one se prodaju uz sklapanje ugovora o kupovini na termin uz očekivanje da će se moći o roku izvršenja ugovora kupiti po nižoj ceni i tako zaraditi na razlici između prodajne i </a:t>
            </a:r>
            <a:r>
              <a:rPr lang="sr-Latn-RS" sz="2400" dirty="0" smtClean="0">
                <a:effectLst/>
              </a:rPr>
              <a:t>kupovne cene;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Stoga, špekulanti posluju na osnovu svojih predviđanja i mogu da ostvare dobitak ili gubitak u poslovanju;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Da bi smanjili rizik, pri predviđanju promena špekulanti koriste sledeće metode:</a:t>
            </a:r>
          </a:p>
          <a:p>
            <a:pPr marL="720000" algn="just">
              <a:buFont typeface="Wingdings" pitchFamily="2" charset="2"/>
              <a:buChar char="§"/>
            </a:pPr>
            <a:r>
              <a:rPr lang="sr-Latn-RS" sz="2400" i="1" dirty="0" smtClean="0">
                <a:effectLst/>
              </a:rPr>
              <a:t>Fundamentalne analize,</a:t>
            </a:r>
          </a:p>
          <a:p>
            <a:pPr marL="720000" algn="just">
              <a:buFont typeface="Wingdings" pitchFamily="2" charset="2"/>
              <a:buChar char="§"/>
            </a:pPr>
            <a:r>
              <a:rPr lang="sr-Latn-RS" sz="2400" i="1" dirty="0" smtClean="0">
                <a:effectLst/>
              </a:rPr>
              <a:t>Tehničke analize;</a:t>
            </a:r>
          </a:p>
          <a:p>
            <a:pPr marL="396000"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Fundamentalna analiza polazi od procene uspešnosti i profitabilnosti određene kompanije u narednom periodu, uvažavajući moguće promene u organizacionoj strukturi, privrednoj grani u kojoj posluje kompanija i sistemskim zakonima;</a:t>
            </a:r>
          </a:p>
          <a:p>
            <a:pPr marL="0" indent="0" algn="ctr">
              <a:buNone/>
            </a:pPr>
            <a:endParaRPr lang="sr-Latn-RS" sz="2400" dirty="0">
              <a:effectLst/>
            </a:endParaRPr>
          </a:p>
          <a:p>
            <a:pPr algn="just">
              <a:buFont typeface="Wingdings" pitchFamily="2" charset="2"/>
              <a:buChar char="§"/>
            </a:pPr>
            <a:endParaRPr lang="sr-Latn-RS" sz="2400" dirty="0" smtClean="0">
              <a:effectLst/>
            </a:endParaRPr>
          </a:p>
          <a:p>
            <a:pPr marL="0" indent="0" algn="ctr">
              <a:buNone/>
            </a:pPr>
            <a:endParaRPr lang="sr-Latn-RS" sz="2400" b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093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4108" y="260350"/>
            <a:ext cx="8064896" cy="62404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Tehnička analiza polazi od analize dosadašnjih kretanja cena HOV, da bi se na osnovu njih predvidela njihova buduća kretanja;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Arbitraža predstavlja simultanu kupovinu i prodaju istih ili sličnih HOV u cilju ostvarenja prihoda na razlici u ceni između pojedinih HOV;</a:t>
            </a:r>
          </a:p>
          <a:p>
            <a:pPr marL="0" indent="0" algn="just">
              <a:buNone/>
            </a:pPr>
            <a:r>
              <a:rPr lang="sr-Latn-RS" sz="2400" dirty="0" smtClean="0">
                <a:effectLst/>
              </a:rPr>
              <a:t>Poznate su sledeće vrste arbitraže: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Arbitraža bez rizika (prihod je izvestan jer je prisutna istovremena kupovina i prodaja HOV),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Perceptivna arbitraža (rizik je prisutan u minimalnom iznosu jer je vremenska razlika između kupovine i prodaje HOV svega jedan dan) i 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smtClean="0">
                <a:effectLst/>
              </a:rPr>
              <a:t>Rizik arbitraža (odnosi se na merdžere i akvizicije).</a:t>
            </a:r>
            <a:endParaRPr lang="sr-Latn-RS" sz="2400" dirty="0" smtClean="0">
              <a:effectLst/>
            </a:endParaRPr>
          </a:p>
          <a:p>
            <a:pPr marL="0" indent="0" algn="just">
              <a:buNone/>
            </a:pPr>
            <a:endParaRPr lang="sr-Latn-R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057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Ako je u pitanju „najbolja namera“, tada investiciona banka ne preuzima rizik i ne otkupljuje obveznice već samo čini napor kako bi se one što pre prodale;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b="1" dirty="0" smtClean="0">
                <a:effectLst/>
              </a:rPr>
              <a:t>Privatni plasman </a:t>
            </a:r>
            <a:r>
              <a:rPr lang="sr-Latn-RS" sz="2400" dirty="0" smtClean="0">
                <a:effectLst/>
              </a:rPr>
              <a:t>obveznica polazi od njihove direktne prodaje manjem broju potencijalnih investitora;</a:t>
            </a:r>
          </a:p>
          <a:p>
            <a:pPr marL="0" indent="0" algn="ctr">
              <a:buNone/>
            </a:pPr>
            <a:r>
              <a:rPr lang="sr-Latn-RS" sz="2400" b="1" dirty="0" smtClean="0">
                <a:effectLst/>
              </a:rPr>
              <a:t>2. Karakteristike državnih HOV</a:t>
            </a:r>
            <a:endParaRPr lang="sr-Latn-RS" sz="2400" b="1" dirty="0">
              <a:effectLst/>
            </a:endParaRP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Država vrši prikupljanje novčanih sredstava radi pokrića budžetskog deficita ili finansiranja projekata od nacionalnog značaja;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U visoko razvijenim zemljama tržište državnih HOV je popularno među investitorima zbog visoke likvidnosti i niskog rizika;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Američki trezor je jedan od najvećih emitenata dužničkih HOV, najčešće emituje blagajničke zapise, blagajničke note i blagajničke obveznice;</a:t>
            </a:r>
          </a:p>
          <a:p>
            <a:pPr algn="just">
              <a:buFont typeface="Wingdings" pitchFamily="2" charset="2"/>
              <a:buChar char="§"/>
            </a:pPr>
            <a:endParaRPr lang="sr-Latn-RS" sz="2400" dirty="0" smtClean="0">
              <a:effectLst/>
            </a:endParaRPr>
          </a:p>
          <a:p>
            <a:pPr marL="0" indent="0">
              <a:buNone/>
            </a:pPr>
            <a:endParaRPr lang="sr-Latn-RS" sz="2400" dirty="0">
              <a:effectLst/>
            </a:endParaRPr>
          </a:p>
          <a:p>
            <a:pPr marL="0" indent="0">
              <a:buNone/>
            </a:pPr>
            <a:endParaRPr lang="sr-Latn-RS" sz="2400" dirty="0">
              <a:effectLst/>
            </a:endParaRPr>
          </a:p>
          <a:p>
            <a:pPr marL="0" indent="0" algn="just">
              <a:buNone/>
              <a:defRPr/>
            </a:pPr>
            <a:endParaRPr lang="sr-Latn-RS" sz="24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188640"/>
            <a:ext cx="8180387" cy="6553473"/>
          </a:xfrm>
        </p:spPr>
        <p:txBody>
          <a:bodyPr/>
          <a:lstStyle/>
          <a:p>
            <a:pPr algn="just">
              <a:buFont typeface="Wingdings" pitchFamily="2" charset="2"/>
              <a:buChar char="§"/>
              <a:defRPr/>
            </a:pPr>
            <a:r>
              <a:rPr lang="sr-Latn-RS" sz="2400" dirty="0" smtClean="0">
                <a:effectLst/>
              </a:rPr>
              <a:t>Njihovo emitovanje i trgovanje se vrši bez štampanja, samo upisivanjem na određene račune i prenosom sa računa na račun a kupci dobijaju samo potvrdu;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sr-Latn-RS" sz="2400" dirty="0" smtClean="0">
                <a:effectLst/>
              </a:rPr>
              <a:t>Prodaja državnih HOV Trezora se odvija preko zakazanih aukcija a investicione banke kao dileri ostvaruju prihod po osnovu razlike u ceni preprodajom investitorima kupljenih HOV;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sr-Latn-RS" sz="2400" dirty="0" smtClean="0">
                <a:effectLst/>
              </a:rPr>
              <a:t>Sa HOV Trezora je moguće trgovati pre nego što su emitovane. Takva trgovina se zove WI (when issued) trgovina i obavlja se pre početka aukcije; </a:t>
            </a:r>
            <a:endParaRPr lang="sr-Latn-CS" sz="2400" dirty="0">
              <a:effectLst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sr-Latn-RS" sz="2400" dirty="0" smtClean="0">
              <a:effectLst/>
            </a:endParaRPr>
          </a:p>
          <a:p>
            <a:pPr marL="0" indent="0" algn="just">
              <a:buNone/>
              <a:defRPr/>
            </a:pPr>
            <a:endParaRPr lang="sr-Latn-RS" sz="2400" dirty="0" smtClean="0">
              <a:effectLst/>
            </a:endParaRPr>
          </a:p>
          <a:p>
            <a:pPr marL="0" indent="0" algn="just">
              <a:buNone/>
              <a:defRPr/>
            </a:pPr>
            <a:r>
              <a:rPr lang="sr-Latn-RS" sz="2400" dirty="0" smtClean="0">
                <a:effectLst/>
              </a:rPr>
              <a:t> </a:t>
            </a:r>
            <a:endParaRPr lang="sr-Latn-CS" sz="2400" dirty="0" smtClean="0">
              <a:effectLst/>
            </a:endParaRPr>
          </a:p>
          <a:p>
            <a:pPr algn="just">
              <a:buFont typeface="Monotype Sorts" charset="2"/>
              <a:buNone/>
              <a:defRPr/>
            </a:pPr>
            <a:endParaRPr lang="sr-Latn-CS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190625" y="404812"/>
            <a:ext cx="8035925" cy="6264547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sr-Latn-RS" sz="2400" b="1" dirty="0" smtClean="0">
                <a:effectLst/>
              </a:rPr>
              <a:t>3. HOV državnih agencija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sr-Latn-RS" sz="2400" dirty="0" smtClean="0">
                <a:effectLst/>
              </a:rPr>
              <a:t>U visoko razvijenom zemljama, državne agencije emituju HOV kako bi se prikupila slobodna novčana sredstva radi finansiranja sopstvenih aktivnosti;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sr-Latn-RS" sz="2400" dirty="0" smtClean="0">
                <a:effectLst/>
              </a:rPr>
              <a:t>Ove HOV se smatraju nerizičnim, sigurnim i visokog su ranga (AAA) jer se smatra da je država garant istih;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sr-Latn-RS" sz="2400" dirty="0" smtClean="0">
                <a:effectLst/>
              </a:rPr>
              <a:t>Investicione banke se pojavljuju u ulozi agenta radi organizovanja emisije dotičnih HOV;</a:t>
            </a:r>
            <a:endParaRPr lang="sr-Latn-RS" sz="2400" dirty="0">
              <a:effectLst/>
            </a:endParaRPr>
          </a:p>
          <a:p>
            <a:pPr marL="720000" algn="just">
              <a:buFont typeface="Wingdings" pitchFamily="2" charset="2"/>
              <a:buChar char="§"/>
              <a:defRPr/>
            </a:pPr>
            <a:endParaRPr lang="sr-Latn-CS" sz="2400" dirty="0" smtClean="0">
              <a:effectLst/>
            </a:endParaRPr>
          </a:p>
          <a:p>
            <a:pPr marL="0" indent="0" algn="just">
              <a:buNone/>
              <a:defRPr/>
            </a:pPr>
            <a:r>
              <a:rPr lang="sr-Latn-CS" sz="2400" dirty="0" smtClean="0">
                <a:effectLst/>
              </a:rPr>
              <a:t> </a:t>
            </a:r>
            <a:endParaRPr lang="sr-Latn-CS" sz="2400" dirty="0">
              <a:effectLst/>
            </a:endParaRPr>
          </a:p>
          <a:p>
            <a:pPr marL="0" indent="0" algn="just">
              <a:buNone/>
              <a:defRPr/>
            </a:pPr>
            <a:endParaRPr lang="sr-Latn-CS" sz="2400" dirty="0" smtClean="0">
              <a:effectLst/>
            </a:endParaRPr>
          </a:p>
          <a:p>
            <a:pPr algn="just">
              <a:lnSpc>
                <a:spcPct val="80000"/>
              </a:lnSpc>
              <a:buFont typeface="Courier New" pitchFamily="49" charset="0"/>
              <a:buChar char="o"/>
              <a:defRPr/>
            </a:pPr>
            <a:endParaRPr lang="sr-Latn-CS" sz="2400" dirty="0">
              <a:effectLst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sr-Latn-CS" sz="2400" dirty="0" smtClean="0">
              <a:effectLst/>
            </a:endParaRPr>
          </a:p>
          <a:p>
            <a:pPr algn="just">
              <a:lnSpc>
                <a:spcPct val="80000"/>
              </a:lnSpc>
              <a:buFont typeface="Monotype Sorts" charset="2"/>
              <a:buChar char="n"/>
              <a:defRPr/>
            </a:pPr>
            <a:endParaRPr lang="sr-Latn-CS" sz="2400" dirty="0" smtClean="0"/>
          </a:p>
          <a:p>
            <a:pPr algn="just">
              <a:lnSpc>
                <a:spcPct val="80000"/>
              </a:lnSpc>
              <a:buFont typeface="Monotype Sorts" charset="2"/>
              <a:buNone/>
              <a:defRPr/>
            </a:pPr>
            <a:endParaRPr lang="sr-Cyrl-CS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4108" y="260350"/>
            <a:ext cx="8064896" cy="6240463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400" b="1" dirty="0" smtClean="0">
                <a:effectLst/>
              </a:rPr>
              <a:t>4. HOV lokalnih organa vlasti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Emituju se na lokalnom, regionalnom i saveznom nivou radi prikupljanja slobodnih novčanih sredstava za pokriće budžetskih deficita ili izgradnju objekata od šireg društvenog značaja;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Kratkoročne ili dugoročne HOV emitovane od strane republike, pokrajine, opština, gradova i drugih organa vlasti nazivaju se municipalnim HOV;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Emitovanje municipalnih HOV se vrši javno ili putem privatnog plasmana;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Većina municipalnih obveznica je izuzeta od plaćanja poreza na ostvarenu dobit, što znači da prihod od kamata koji ostvari investitor nije predmet oporezivanja;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Iz tog razloga ove obveznice nose nižu kamatnu stopu;</a:t>
            </a:r>
            <a:endParaRPr lang="sr-Latn-RS" sz="2400" dirty="0">
              <a:effectLst/>
            </a:endParaRPr>
          </a:p>
          <a:p>
            <a:pPr algn="just">
              <a:buFont typeface="Wingdings" pitchFamily="2" charset="2"/>
              <a:buChar char="§"/>
            </a:pPr>
            <a:endParaRPr lang="sr-Latn-RS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4108" y="260350"/>
            <a:ext cx="8064896" cy="6240463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400" b="1" dirty="0" smtClean="0">
                <a:effectLst/>
              </a:rPr>
              <a:t>5. Korporativne dužničke HOV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Korporativne HOV se najviše emituju na američkom finansijskom tržištu i to od strane javnih preduzeća, transportnih, industrijskih i finansijskih kompanija;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Najčešće se emituju korporativne obveznice i komercijalni zapisi;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Korporativne obveznice spadaju u dugoročne HOV i u funkciji su prikupljanja slobodnih novčanih sredstava. </a:t>
            </a:r>
            <a:r>
              <a:rPr lang="sr-Latn-RS" sz="2400" dirty="0" smtClean="0">
                <a:effectLst/>
              </a:rPr>
              <a:t>Odnos </a:t>
            </a:r>
            <a:r>
              <a:rPr lang="sr-Latn-RS" sz="2400" dirty="0" smtClean="0">
                <a:effectLst/>
              </a:rPr>
              <a:t>između investitora i emitenta se reguliše ugovorom i pokriven je hipotekom;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Korporativne obveznice se mogu prodavati javnom emisijom i privatnim plasmanom;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Komercijalni zapisi spadaju u red kratkoročnih dužničkih HOV sa rokom dospeća do godinu dana;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Kod komercijalnih zapisa nije potrebna registracija emisije pa ih to čini atraktivnim;</a:t>
            </a:r>
            <a:endParaRPr lang="sr-Latn-R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422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4108" y="260350"/>
            <a:ext cx="8064896" cy="6240463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400" b="1" dirty="0" smtClean="0">
                <a:effectLst/>
              </a:rPr>
              <a:t>Investicione banke na sekundarnom tržištu HOV</a:t>
            </a:r>
          </a:p>
          <a:p>
            <a:pPr marL="457200" indent="-457200" algn="ctr">
              <a:buAutoNum type="arabicPeriod"/>
            </a:pPr>
            <a:r>
              <a:rPr lang="sr-Latn-RS" sz="2400" b="1" dirty="0" smtClean="0">
                <a:effectLst/>
              </a:rPr>
              <a:t>Investicione banke i sekundarno tržište HOV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Pod sekundarnim tržištem se podrazumeva finansijsko tržište na kojem se vrši svaka dalja kupovina i prodaja HOV;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Nakon emisije i prve prodaje HOV na primarnom tržištu pojavljuje se trgovina sa emitovanim vlasničkim i dužničkim HOV i na sekundarnom tržištu;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Kupovinom i prodajom HOV na sekundarnom tržištu investicione banke postaju kreatori finansijskog tržišta jer pored uloge animatora finansijskog tržišta, mogu biti u ulozi specijaliste samo za trgovanje sa određenim HOV;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Centralna aktivnost investicionih banaka na sekundarnom tržištu HOV odnosi se na obavljanje brokersko dilerskih usluga;</a:t>
            </a:r>
          </a:p>
        </p:txBody>
      </p:sp>
    </p:spTree>
    <p:extLst>
      <p:ext uri="{BB962C8B-B14F-4D97-AF65-F5344CB8AC3E}">
        <p14:creationId xmlns:p14="http://schemas.microsoft.com/office/powerpoint/2010/main" val="229617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4108" y="260350"/>
            <a:ext cx="8064896" cy="6240463"/>
          </a:xfrm>
        </p:spPr>
        <p:txBody>
          <a:bodyPr/>
          <a:lstStyle/>
          <a:p>
            <a:pPr marL="0" indent="0" algn="just">
              <a:buNone/>
            </a:pPr>
            <a:r>
              <a:rPr lang="sr-Latn-RS" sz="2400" dirty="0">
                <a:effectLst/>
              </a:rPr>
              <a:t>Funkcije sekundarnog tržišta su:</a:t>
            </a:r>
          </a:p>
          <a:p>
            <a:pPr marL="720000" algn="just">
              <a:buFont typeface="Wingdings" pitchFamily="2" charset="2"/>
              <a:buChar char="§"/>
            </a:pPr>
            <a:r>
              <a:rPr lang="sr-Latn-RS" sz="2400" i="1" dirty="0">
                <a:effectLst/>
              </a:rPr>
              <a:t>Održavanje likvidnosti po osnovu prodaje emitovanih </a:t>
            </a:r>
            <a:r>
              <a:rPr lang="sr-Latn-RS" sz="2400" i="1" dirty="0" smtClean="0">
                <a:effectLst/>
              </a:rPr>
              <a:t>HOV i </a:t>
            </a:r>
            <a:endParaRPr lang="sr-Latn-RS" sz="2400" i="1" dirty="0">
              <a:effectLst/>
            </a:endParaRPr>
          </a:p>
          <a:p>
            <a:pPr marL="720000" algn="just">
              <a:buFont typeface="Wingdings" pitchFamily="2" charset="2"/>
              <a:buChar char="§"/>
            </a:pPr>
            <a:r>
              <a:rPr lang="sr-Latn-RS" sz="2400" i="1" dirty="0">
                <a:effectLst/>
              </a:rPr>
              <a:t>Definisanje cene HOV na osnovu ponude i tražnje</a:t>
            </a:r>
            <a:r>
              <a:rPr lang="sr-Latn-RS" sz="2400" i="1" dirty="0" smtClean="0">
                <a:effectLst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Polazeći od sistema trgovanja, sekundarno finansijsko tržište može biti u obliku aukcijskog tržišta i u obliku dilerskog tržišta;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Aukcijsko tržište počiva na ponudi i tražnji kupovnih i prodajnih cena HOV. HOV se obično prodaju investitorima po najvišim kupovnim cenama a kupuju se od prodavaca po najnižim ponuđenim cenama;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Dilersko tržište predstavlja finansijsko tržište na kojem dileri održavaju likvidnost tako što naizmenično kupuju i prodaju HOV;</a:t>
            </a:r>
            <a:endParaRPr lang="sr-Latn-RS" sz="2400" dirty="0">
              <a:effectLst/>
            </a:endParaRPr>
          </a:p>
          <a:p>
            <a:pPr algn="just">
              <a:buFont typeface="Wingdings" pitchFamily="2" charset="2"/>
              <a:buChar char="§"/>
            </a:pPr>
            <a:endParaRPr lang="sr-Latn-R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252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4108" y="260350"/>
            <a:ext cx="8064896" cy="62404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Sa aspekta vremena plaćanja i isporuke HOV, poslovi na finansijskoj berzi mogu biti promptni (keš ili spot) i terminski (futurs);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Ako su u pitanju promptni poslovi, oni se izvršavaju odmah ili u roku od 3 do 5 dana dok u slučaju terminskih poslova obaveze se ne izvršavaju odmah po zaključenju berzanskog posla, već u nekom dužem vremenskom periodu;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Vanberzansko tržište omogućava trgovinu HOV koje nisu na listingu finansijske berze, pa emitenti koji ne ispunjavaju uslove na berzi, svoje aktivnosti mogu usmeriti na vanberzansko tržište;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400" dirty="0" smtClean="0">
                <a:effectLst/>
              </a:rPr>
              <a:t>Razlike između vanberzanskog i berzanskog tržišta;</a:t>
            </a:r>
            <a:endParaRPr lang="sr-Latn-RS" sz="2400" dirty="0">
              <a:effectLst/>
            </a:endParaRPr>
          </a:p>
          <a:p>
            <a:pPr algn="just">
              <a:buFont typeface="Wingdings" pitchFamily="2" charset="2"/>
              <a:buChar char="§"/>
            </a:pPr>
            <a:endParaRPr lang="sr-Latn-RS" sz="2400" dirty="0" smtClean="0">
              <a:effectLst/>
            </a:endParaRPr>
          </a:p>
          <a:p>
            <a:pPr algn="just">
              <a:buFont typeface="Wingdings" pitchFamily="2" charset="2"/>
              <a:buChar char="§"/>
            </a:pPr>
            <a:endParaRPr lang="sr-Latn-R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826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Azure 3">
      <a:dk1>
        <a:srgbClr val="000000"/>
      </a:dk1>
      <a:lt1>
        <a:srgbClr val="FFFFFF"/>
      </a:lt1>
      <a:dk2>
        <a:srgbClr val="000000"/>
      </a:dk2>
      <a:lt2>
        <a:srgbClr val="CBCBCB"/>
      </a:lt2>
      <a:accent1>
        <a:srgbClr val="B2B2B2"/>
      </a:accent1>
      <a:accent2>
        <a:srgbClr val="868686"/>
      </a:accent2>
      <a:accent3>
        <a:srgbClr val="FFFFFF"/>
      </a:accent3>
      <a:accent4>
        <a:srgbClr val="000000"/>
      </a:accent4>
      <a:accent5>
        <a:srgbClr val="D5D5D5"/>
      </a:accent5>
      <a:accent6>
        <a:srgbClr val="797979"/>
      </a:accent6>
      <a:hlink>
        <a:srgbClr val="5F5F5F"/>
      </a:hlink>
      <a:folHlink>
        <a:srgbClr val="DDDDDD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 CE" charset="-18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D:\OFFICE95\Templates\Presentation Designs\Azure.pot</Template>
  <TotalTime>38057</TotalTime>
  <Words>1573</Words>
  <Application>Microsoft Office PowerPoint</Application>
  <PresentationFormat>Custom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Azure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Висока пословна школа струковних студија Нови Сад</dc:title>
  <dc:creator>Slobodanka Vučenović</dc:creator>
  <cp:lastModifiedBy>Korisnik</cp:lastModifiedBy>
  <cp:revision>1083</cp:revision>
  <cp:lastPrinted>2002-03-25T14:51:58Z</cp:lastPrinted>
  <dcterms:created xsi:type="dcterms:W3CDTF">1995-06-02T22:19:30Z</dcterms:created>
  <dcterms:modified xsi:type="dcterms:W3CDTF">2016-04-08T15:54:50Z</dcterms:modified>
</cp:coreProperties>
</file>