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95" r:id="rId4"/>
    <p:sldId id="259" r:id="rId5"/>
    <p:sldId id="287" r:id="rId6"/>
    <p:sldId id="288" r:id="rId7"/>
    <p:sldId id="261" r:id="rId8"/>
    <p:sldId id="260" r:id="rId9"/>
    <p:sldId id="265" r:id="rId10"/>
    <p:sldId id="263" r:id="rId11"/>
    <p:sldId id="264" r:id="rId12"/>
    <p:sldId id="266" r:id="rId13"/>
    <p:sldId id="267" r:id="rId14"/>
    <p:sldId id="268" r:id="rId15"/>
    <p:sldId id="270" r:id="rId16"/>
    <p:sldId id="276" r:id="rId17"/>
    <p:sldId id="289" r:id="rId18"/>
    <p:sldId id="293" r:id="rId19"/>
    <p:sldId id="294" r:id="rId20"/>
    <p:sldId id="292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DB83C04-7A04-49C6-849D-15411C249E3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321183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Предавања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Др Наташа Папић-Благојевић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Пример: Дате су просечне брзине (у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km/h)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седам аутомобила које су измерене на путу Нови Сад – Зрењанин: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	77	82	74	81	79	84	74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Израчунати медијану.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6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13612"/>
              </p:ext>
            </p:extLst>
          </p:nvPr>
        </p:nvGraphicFramePr>
        <p:xfrm>
          <a:off x="2843808" y="2492896"/>
          <a:ext cx="3240360" cy="2880317"/>
        </p:xfrm>
        <a:graphic>
          <a:graphicData uri="http://schemas.openxmlformats.org/drawingml/2006/table">
            <a:tbl>
              <a:tblPr/>
              <a:tblGrid>
                <a:gridCol w="2025225"/>
                <a:gridCol w="1215135"/>
              </a:tblGrid>
              <a:tr h="49881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Просечно време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Медијана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MEDIAN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40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40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067944" y="4221088"/>
            <a:ext cx="288032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6296" y="4051651"/>
            <a:ext cx="48763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Latn-RS" sz="2000" b="1" i="1" dirty="0">
                <a:latin typeface="Times New Roman"/>
                <a:ea typeface="Calibri"/>
                <a:cs typeface="Times New Roman"/>
              </a:rPr>
              <a:t>M</a:t>
            </a:r>
            <a:r>
              <a:rPr lang="sr-Latn-RS" sz="2000" b="1" i="1" baseline="-25000" dirty="0">
                <a:latin typeface="Times New Roman"/>
                <a:ea typeface="Calibri"/>
                <a:cs typeface="Times New Roman"/>
              </a:rPr>
              <a:t>e</a:t>
            </a:r>
            <a:endParaRPr lang="en-US" sz="2000" b="1" i="1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47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924944"/>
            <a:ext cx="7745505" cy="3201218"/>
          </a:xfrm>
        </p:spPr>
        <p:txBody>
          <a:bodyPr>
            <a:normAutofit/>
          </a:bodyPr>
          <a:lstStyle/>
          <a:p>
            <a:r>
              <a:rPr lang="sr-Cyrl-R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Модус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вредност обележја са највећом фреквенцијом.</a:t>
            </a:r>
          </a:p>
          <a:p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На основу распореда возила према просечној брзини, одредити модус.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Модус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123948"/>
              </p:ext>
            </p:extLst>
          </p:nvPr>
        </p:nvGraphicFramePr>
        <p:xfrm>
          <a:off x="3347864" y="2564904"/>
          <a:ext cx="2952328" cy="2997787"/>
        </p:xfrm>
        <a:graphic>
          <a:graphicData uri="http://schemas.openxmlformats.org/drawingml/2006/table">
            <a:tbl>
              <a:tblPr/>
              <a:tblGrid>
                <a:gridCol w="1528785"/>
                <a:gridCol w="1423543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Просечно време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Модус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MODE.SNGL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7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357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4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636912"/>
            <a:ext cx="7745505" cy="3489250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Мере дисперзије су показатељи распршености, дисперзије или варијације података у посматраном скупу података.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Апсолутне мере варијације (исказују се у јединицама мере обележја): </a:t>
            </a:r>
          </a:p>
          <a:p>
            <a:pPr marL="868680" lvl="1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Интервал или ранг варијације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868680" lvl="1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Средње апсолутно одступање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AD</a:t>
            </a:r>
            <a:endParaRPr lang="sr-Cyrl-RS" i="1" dirty="0" smtClean="0">
              <a:latin typeface="Times New Roman" pitchFamily="18" charset="0"/>
              <a:cs typeface="Times New Roman" pitchFamily="18" charset="0"/>
            </a:endParaRPr>
          </a:p>
          <a:p>
            <a:pPr marL="868680" lvl="1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Стандардна девијација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sr-Cyrl-RS" i="1" dirty="0" smtClean="0">
              <a:latin typeface="Times New Roman" pitchFamily="18" charset="0"/>
              <a:cs typeface="Times New Roman" pitchFamily="18" charset="0"/>
            </a:endParaRPr>
          </a:p>
          <a:p>
            <a:pPr marL="868680" lvl="1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Варијанса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sr-Latn-R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Cyrl-RS" i="1" baseline="30000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Мере дисперзије/варијације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636912"/>
            <a:ext cx="7745505" cy="3489250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Релативне мере варијације:</a:t>
            </a:r>
          </a:p>
          <a:p>
            <a:pPr marL="868680" lvl="1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Коефицијент варијације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868680" lvl="1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Стандардизовано одступање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Интервал варијације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Интервал или ранг варијације је мера дисперзије која представља разлику између највеће и најмање вредности у посматраној серији података.</a:t>
            </a:r>
            <a:endParaRPr lang="sr-Latn-RS" dirty="0" smtClean="0"/>
          </a:p>
          <a:p>
            <a:pPr marL="0" indent="0" algn="ctr">
              <a:buNone/>
            </a:pPr>
            <a:endParaRPr lang="sr-Latn-RS" i="1" dirty="0" smtClean="0"/>
          </a:p>
          <a:p>
            <a:pPr marL="0" indent="0" algn="ctr">
              <a:buNone/>
            </a:pPr>
            <a:r>
              <a:rPr lang="sr-Latn-RS" i="1" dirty="0"/>
              <a:t>I</a:t>
            </a:r>
            <a:r>
              <a:rPr lang="sr-Latn-RS" i="1" baseline="-25000" dirty="0"/>
              <a:t>v</a:t>
            </a:r>
            <a:r>
              <a:rPr lang="sr-Latn-RS" dirty="0"/>
              <a:t> = </a:t>
            </a:r>
            <a:r>
              <a:rPr lang="sr-Latn-RS" i="1" dirty="0" smtClean="0"/>
              <a:t>R</a:t>
            </a:r>
            <a:r>
              <a:rPr lang="sr-Latn-RS" dirty="0" smtClean="0"/>
              <a:t> = </a:t>
            </a:r>
            <a:r>
              <a:rPr lang="sr-Latn-RS" i="1" dirty="0" smtClean="0"/>
              <a:t>x</a:t>
            </a:r>
            <a:r>
              <a:rPr lang="sr-Latn-RS" i="1" baseline="-25000" dirty="0" smtClean="0"/>
              <a:t>max</a:t>
            </a:r>
            <a:r>
              <a:rPr lang="sr-Latn-RS" dirty="0" smtClean="0"/>
              <a:t> – </a:t>
            </a:r>
            <a:r>
              <a:rPr lang="sr-Latn-RS" i="1" dirty="0" smtClean="0"/>
              <a:t>x</a:t>
            </a:r>
            <a:r>
              <a:rPr lang="sr-Latn-RS" i="1" baseline="-25000" dirty="0" smtClean="0"/>
              <a:t>min</a:t>
            </a:r>
            <a:endParaRPr lang="sr-Cyrl-RS" i="1" baseline="-25000" dirty="0" smtClean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980729"/>
            <a:ext cx="7745505" cy="5145434"/>
          </a:xfrm>
        </p:spPr>
        <p:txBody>
          <a:bodyPr/>
          <a:lstStyle/>
          <a:p>
            <a:r>
              <a:rPr lang="sr-Cyrl-RS" dirty="0" smtClean="0"/>
              <a:t>Пример: </a:t>
            </a:r>
            <a:r>
              <a:rPr lang="sr-Cyrl-RS" dirty="0"/>
              <a:t>Одредити </a:t>
            </a:r>
            <a:r>
              <a:rPr lang="sr-Cyrl-RS" dirty="0" smtClean="0"/>
              <a:t>интервал варијације за </a:t>
            </a:r>
            <a:r>
              <a:rPr lang="sr-Cyrl-RS" dirty="0"/>
              <a:t>распоред ученика према времену проведеном на путу до школе.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722354"/>
              </p:ext>
            </p:extLst>
          </p:nvPr>
        </p:nvGraphicFramePr>
        <p:xfrm>
          <a:off x="2411760" y="2348880"/>
          <a:ext cx="4393530" cy="3274695"/>
        </p:xfrm>
        <a:graphic>
          <a:graphicData uri="http://schemas.openxmlformats.org/drawingml/2006/table">
            <a:tbl>
              <a:tblPr/>
              <a:tblGrid>
                <a:gridCol w="1383906"/>
                <a:gridCol w="1060251"/>
                <a:gridCol w="714274"/>
                <a:gridCol w="1235099"/>
              </a:tblGrid>
              <a:tr h="584371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Потребно време у минутима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  <a:r>
                        <a:rPr lang="en-US" sz="1600" b="0" i="1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max</a:t>
                      </a:r>
                      <a:endParaRPr lang="en-US" sz="1600" b="0" i="1" u="none" strike="noStrike" baseline="-25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6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  <a:r>
                        <a:rPr lang="en-US" sz="1600" b="0" i="1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min</a:t>
                      </a:r>
                      <a:endParaRPr lang="en-US" sz="1600" b="0" i="1" u="none" strike="noStrike" baseline="-25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6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Интервал варијације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Варијанса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i="1" dirty="0" smtClean="0"/>
              <a:t>Варијанса</a:t>
            </a:r>
            <a:r>
              <a:rPr lang="sr-Cyrl-RS" dirty="0" smtClean="0"/>
              <a:t> је мера просечног одступања вредности посматраних података од аритметичке средине.</a:t>
            </a:r>
          </a:p>
          <a:p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038181"/>
              </p:ext>
            </p:extLst>
          </p:nvPr>
        </p:nvGraphicFramePr>
        <p:xfrm>
          <a:off x="2411760" y="3429000"/>
          <a:ext cx="4270375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3" imgW="1790700" imgH="609600" progId="Equation.3">
                  <p:embed/>
                </p:oleObj>
              </mc:Choice>
              <mc:Fallback>
                <p:oleObj name="Equation" r:id="rId3" imgW="1790700" imgH="60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429000"/>
                        <a:ext cx="4270375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58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Стандардна девијација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Вредност стандардне девијације показује колико близу су вредности серије података груписане око аритметичке средине.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793085"/>
              </p:ext>
            </p:extLst>
          </p:nvPr>
        </p:nvGraphicFramePr>
        <p:xfrm>
          <a:off x="3707904" y="4077072"/>
          <a:ext cx="1524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" imgW="990170" imgH="406224" progId="Equation.3">
                  <p:embed/>
                </p:oleObj>
              </mc:Choice>
              <mc:Fallback>
                <p:oleObj name="Equation" r:id="rId3" imgW="990170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077072"/>
                        <a:ext cx="1524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1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780928"/>
            <a:ext cx="7745505" cy="3345234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Израчунате средње вредности: аритметичка средина, геометријска средина, хармонијска средина.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Позиционе средње вредности: модус и медијана.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Мере централне тенденције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5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202660"/>
          </a:xfrm>
        </p:spPr>
        <p:txBody>
          <a:bodyPr/>
          <a:lstStyle/>
          <a:p>
            <a:pPr algn="l"/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 smtClean="0"/>
              <a:t>Пример</a:t>
            </a:r>
            <a:r>
              <a:rPr lang="sr-Cyrl-RS" sz="2400" dirty="0"/>
              <a:t>: : Одредити варијансу и стандардну девијацију </a:t>
            </a:r>
            <a:r>
              <a:rPr lang="sr-Cyrl-RS" sz="2400" dirty="0" smtClean="0"/>
              <a:t>за распоред </a:t>
            </a:r>
            <a:r>
              <a:rPr lang="sr-Cyrl-RS" sz="2400" dirty="0"/>
              <a:t>ученика према времену проведеном на путу до школе.</a:t>
            </a:r>
            <a:br>
              <a:rPr lang="sr-Cyrl-RS" sz="2400" dirty="0"/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793548"/>
              </p:ext>
            </p:extLst>
          </p:nvPr>
        </p:nvGraphicFramePr>
        <p:xfrm>
          <a:off x="2411760" y="2276869"/>
          <a:ext cx="3969990" cy="3607518"/>
        </p:xfrm>
        <a:graphic>
          <a:graphicData uri="http://schemas.openxmlformats.org/drawingml/2006/table">
            <a:tbl>
              <a:tblPr/>
              <a:tblGrid>
                <a:gridCol w="1295470"/>
                <a:gridCol w="947226"/>
                <a:gridCol w="1727294"/>
              </a:tblGrid>
              <a:tr h="81413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Потребно време у минутима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Варијанса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(VAR.S)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Стандардна </a:t>
                      </a:r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девијација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(STDEV.S)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45,8222222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6,769211344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49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780928"/>
            <a:ext cx="7745505" cy="3345234"/>
          </a:xfrm>
        </p:spPr>
        <p:txBody>
          <a:bodyPr>
            <a:normAutofit/>
          </a:bodyPr>
          <a:lstStyle/>
          <a:p>
            <a:r>
              <a:rPr lang="ru-RU" dirty="0"/>
              <a:t>Испитивањем облика распореда фреквенција приказује се како је посматрана расподела центрирана око средње вредности</a:t>
            </a:r>
            <a:r>
              <a:rPr lang="ru-RU" dirty="0" smtClean="0"/>
              <a:t>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Разликујемо: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мере симетрије и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мере спљоштености.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Мере облика распореда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ере симетрије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Мере симетрије или мере центрирања показују да ли су подаци симетрични или асиметрични у односу на средњу вредност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За неки распоред кажемо да је симетричан, ако фреквенције обележја лево и десно од аритметичке средине симетрично опадају.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3124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098" y="4293095"/>
            <a:ext cx="5662336" cy="22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0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Када фреквенције показују тенденцију груписања око вредности обележја изнад или испод средње вредности у питању су блаже или јаче асиметрични распореди. </a:t>
            </a:r>
            <a:endParaRPr lang="ru-RU" dirty="0" smtClean="0"/>
          </a:p>
          <a:p>
            <a:endParaRPr lang="sr-Cyrl-RS" dirty="0" smtClean="0"/>
          </a:p>
        </p:txBody>
      </p:sp>
      <p:pic>
        <p:nvPicPr>
          <p:cNvPr id="17441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11633"/>
            <a:ext cx="5860551" cy="22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9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 израчунавање симетричности посматраног распореда користи се </a:t>
            </a:r>
            <a:r>
              <a:rPr lang="sr-Cyrl-RS" i="1" dirty="0" smtClean="0"/>
              <a:t>коефицијент асиметрије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Коефицијент асиметрије:</a:t>
            </a:r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dirty="0" smtClean="0"/>
              <a:t>где је </a:t>
            </a:r>
            <a:r>
              <a:rPr lang="sr-Latn-RS" i="1" dirty="0" smtClean="0"/>
              <a:t>m</a:t>
            </a:r>
            <a:r>
              <a:rPr lang="sr-Cyrl-RS" baseline="-25000" dirty="0" smtClean="0"/>
              <a:t>3</a:t>
            </a:r>
            <a:r>
              <a:rPr lang="sr-Cyrl-RS" dirty="0" smtClean="0"/>
              <a:t> трећи централни момент, а </a:t>
            </a:r>
            <a:r>
              <a:rPr lang="sr-Cyrl-RS" i="1" dirty="0" smtClean="0"/>
              <a:t>ѕ</a:t>
            </a:r>
            <a:r>
              <a:rPr lang="sr-Cyrl-RS" i="1" baseline="30000" dirty="0" smtClean="0"/>
              <a:t>3</a:t>
            </a:r>
            <a:r>
              <a:rPr lang="sr-Cyrl-RS" dirty="0" smtClean="0"/>
              <a:t> стандардна девијација трећег степена.</a:t>
            </a:r>
            <a:endParaRPr lang="sr-Cyrl-RS" dirty="0"/>
          </a:p>
          <a:p>
            <a:pPr marL="0" indent="0">
              <a:buNone/>
            </a:pPr>
            <a:endParaRPr lang="sr-Cyrl-RS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968" y="3933056"/>
            <a:ext cx="883637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12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852936"/>
            <a:ext cx="7745505" cy="3273226"/>
          </a:xfrm>
        </p:spPr>
        <p:txBody>
          <a:bodyPr/>
          <a:lstStyle/>
          <a:p>
            <a:r>
              <a:rPr lang="el-GR" i="1" dirty="0" smtClean="0"/>
              <a:t>α</a:t>
            </a:r>
            <a:r>
              <a:rPr lang="sr-Latn-RS" i="1" baseline="-25000" dirty="0" smtClean="0"/>
              <a:t>3</a:t>
            </a:r>
            <a:r>
              <a:rPr lang="sr-Latn-RS" dirty="0" smtClean="0"/>
              <a:t> &lt; 0 – </a:t>
            </a:r>
            <a:r>
              <a:rPr lang="sr-Cyrl-RS" dirty="0" smtClean="0"/>
              <a:t>негативна асиметрија (</a:t>
            </a:r>
            <a:r>
              <a:rPr lang="el-GR" i="1" dirty="0" smtClean="0"/>
              <a:t>μ</a:t>
            </a:r>
            <a:r>
              <a:rPr lang="sr-Cyrl-RS" dirty="0" smtClean="0"/>
              <a:t>&lt;</a:t>
            </a:r>
            <a:r>
              <a:rPr lang="sr-Latn-RS" i="1" dirty="0" smtClean="0"/>
              <a:t>Me</a:t>
            </a:r>
            <a:r>
              <a:rPr lang="sr-Latn-RS" dirty="0" smtClean="0"/>
              <a:t>&lt;</a:t>
            </a:r>
            <a:r>
              <a:rPr lang="sr-Latn-RS" i="1" dirty="0" smtClean="0"/>
              <a:t>Mo</a:t>
            </a:r>
            <a:r>
              <a:rPr lang="sr-Latn-RS" dirty="0" smtClean="0"/>
              <a:t>)</a:t>
            </a:r>
          </a:p>
          <a:p>
            <a:r>
              <a:rPr lang="el-GR" i="1" dirty="0"/>
              <a:t>α</a:t>
            </a:r>
            <a:r>
              <a:rPr lang="sr-Latn-RS" i="1" baseline="-25000" dirty="0"/>
              <a:t>3</a:t>
            </a:r>
            <a:r>
              <a:rPr lang="sr-Latn-RS" dirty="0"/>
              <a:t> </a:t>
            </a:r>
            <a:r>
              <a:rPr lang="sr-Latn-RS" dirty="0" smtClean="0"/>
              <a:t>&gt; </a:t>
            </a:r>
            <a:r>
              <a:rPr lang="sr-Latn-RS" dirty="0"/>
              <a:t>0 – </a:t>
            </a:r>
            <a:r>
              <a:rPr lang="sr-Cyrl-RS" dirty="0" smtClean="0"/>
              <a:t>позитивна асиметрија </a:t>
            </a:r>
            <a:r>
              <a:rPr lang="sr-Cyrl-RS" dirty="0"/>
              <a:t>(</a:t>
            </a:r>
            <a:r>
              <a:rPr lang="el-GR" i="1" dirty="0" smtClean="0"/>
              <a:t>μ</a:t>
            </a:r>
            <a:r>
              <a:rPr lang="sr-Cyrl-RS" i="1" dirty="0" smtClean="0"/>
              <a:t>&gt;</a:t>
            </a:r>
            <a:r>
              <a:rPr lang="sr-Latn-RS" i="1" dirty="0" smtClean="0"/>
              <a:t>Me</a:t>
            </a:r>
            <a:r>
              <a:rPr lang="sr-Cyrl-RS" i="1" dirty="0" smtClean="0"/>
              <a:t>&gt;</a:t>
            </a:r>
            <a:r>
              <a:rPr lang="sr-Latn-RS" i="1" dirty="0" smtClean="0"/>
              <a:t>Mo</a:t>
            </a:r>
            <a:r>
              <a:rPr lang="sr-Latn-RS" dirty="0" smtClean="0"/>
              <a:t>)</a:t>
            </a:r>
            <a:endParaRPr lang="sr-Cyrl-RS" dirty="0" smtClean="0"/>
          </a:p>
          <a:p>
            <a:r>
              <a:rPr lang="el-GR" i="1" dirty="0"/>
              <a:t>α</a:t>
            </a:r>
            <a:r>
              <a:rPr lang="sr-Latn-RS" i="1" baseline="-25000" dirty="0"/>
              <a:t>3</a:t>
            </a:r>
            <a:r>
              <a:rPr lang="sr-Latn-RS" dirty="0"/>
              <a:t> </a:t>
            </a:r>
            <a:r>
              <a:rPr lang="sr-Cyrl-RS" dirty="0" smtClean="0"/>
              <a:t>=</a:t>
            </a:r>
            <a:r>
              <a:rPr lang="sr-Latn-RS" dirty="0" smtClean="0"/>
              <a:t> </a:t>
            </a:r>
            <a:r>
              <a:rPr lang="sr-Latn-RS" dirty="0"/>
              <a:t>0 – </a:t>
            </a:r>
            <a:r>
              <a:rPr lang="sr-Cyrl-RS" dirty="0" smtClean="0"/>
              <a:t>симетричан распоред </a:t>
            </a:r>
            <a:r>
              <a:rPr lang="sr-Cyrl-RS" dirty="0"/>
              <a:t>(</a:t>
            </a:r>
            <a:r>
              <a:rPr lang="el-GR" i="1" dirty="0" smtClean="0"/>
              <a:t>μ</a:t>
            </a:r>
            <a:r>
              <a:rPr lang="sr-Cyrl-RS" i="1" dirty="0" smtClean="0"/>
              <a:t>=</a:t>
            </a:r>
            <a:r>
              <a:rPr lang="sr-Latn-RS" i="1" dirty="0" smtClean="0"/>
              <a:t>Me</a:t>
            </a:r>
            <a:r>
              <a:rPr lang="sr-Cyrl-RS" i="1" dirty="0" smtClean="0"/>
              <a:t>=</a:t>
            </a:r>
            <a:r>
              <a:rPr lang="sr-Latn-RS" i="1" dirty="0" smtClean="0"/>
              <a:t>Mo</a:t>
            </a:r>
            <a:r>
              <a:rPr lang="sr-Latn-RS" dirty="0"/>
              <a:t>)</a:t>
            </a:r>
            <a:endParaRPr lang="sr-Cyrl-RS" dirty="0"/>
          </a:p>
          <a:p>
            <a:endParaRPr lang="sr-Cyrl-RS" dirty="0"/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3021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836712"/>
            <a:ext cx="7745505" cy="5289451"/>
          </a:xfrm>
        </p:spPr>
        <p:txBody>
          <a:bodyPr>
            <a:normAutofit/>
          </a:bodyPr>
          <a:lstStyle/>
          <a:p>
            <a:r>
              <a:rPr lang="sr-Cyrl-RS" dirty="0" smtClean="0"/>
              <a:t>Испитати симетричност распореда ученика према времену </a:t>
            </a:r>
            <a:r>
              <a:rPr lang="sr-Cyrl-RS" dirty="0"/>
              <a:t>које проведу на путу до </a:t>
            </a:r>
            <a:r>
              <a:rPr lang="sr-Cyrl-RS" dirty="0" smtClean="0"/>
              <a:t>школе.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Распоред је симетричан у десно, позитивна асиметрија</a:t>
            </a:r>
          </a:p>
          <a:p>
            <a:pPr marL="0" indent="0">
              <a:buNone/>
            </a:pPr>
            <a:r>
              <a:rPr lang="sr-Cyrl-RS" dirty="0" smtClean="0"/>
              <a:t>(</a:t>
            </a:r>
            <a:r>
              <a:rPr lang="el-GR" i="1" dirty="0"/>
              <a:t>α</a:t>
            </a:r>
            <a:r>
              <a:rPr lang="sr-Latn-RS" i="1" baseline="-25000" dirty="0"/>
              <a:t>3</a:t>
            </a:r>
            <a:r>
              <a:rPr lang="sr-Latn-RS" dirty="0"/>
              <a:t> </a:t>
            </a:r>
            <a:r>
              <a:rPr lang="sr-Cyrl-RS" dirty="0" smtClean="0"/>
              <a:t>= 0,09 </a:t>
            </a:r>
            <a:r>
              <a:rPr lang="sr-Latn-RS" dirty="0" smtClean="0"/>
              <a:t>&gt; 0</a:t>
            </a:r>
            <a:r>
              <a:rPr lang="sr-Cyrl-RS" dirty="0" smtClean="0"/>
              <a:t>)</a:t>
            </a:r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2" y="2276871"/>
            <a:ext cx="2473694" cy="25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109586" y="2780928"/>
            <a:ext cx="6946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/>
          <p:nvPr/>
        </p:nvPicPr>
        <p:blipFill rotWithShape="1">
          <a:blip r:embed="rId3"/>
          <a:srcRect l="32104" t="35659" r="60343" b="58915"/>
          <a:stretch/>
        </p:blipFill>
        <p:spPr bwMode="auto">
          <a:xfrm>
            <a:off x="6948264" y="2555949"/>
            <a:ext cx="1008112" cy="4499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99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Мера спљоштености</a:t>
            </a:r>
            <a:r>
              <a:rPr lang="ru-RU" dirty="0"/>
              <a:t> </a:t>
            </a:r>
            <a:r>
              <a:rPr lang="ru-RU" dirty="0" smtClean="0"/>
              <a:t>мери </a:t>
            </a:r>
            <a:r>
              <a:rPr lang="ru-RU" dirty="0"/>
              <a:t>где се налази врх дистрибуције. </a:t>
            </a:r>
            <a:endParaRPr lang="ru-RU" dirty="0" smtClean="0"/>
          </a:p>
          <a:p>
            <a:r>
              <a:rPr lang="ru-RU" dirty="0" smtClean="0"/>
              <a:t>Степени </a:t>
            </a:r>
            <a:r>
              <a:rPr lang="ru-RU" dirty="0"/>
              <a:t>спљоштености врха дистрибуције фреквенције: </a:t>
            </a:r>
            <a:endParaRPr lang="ru-RU" dirty="0" smtClean="0"/>
          </a:p>
          <a:p>
            <a:pPr lvl="1"/>
            <a:r>
              <a:rPr lang="ru-RU" dirty="0" smtClean="0"/>
              <a:t>средња </a:t>
            </a:r>
            <a:r>
              <a:rPr lang="ru-RU" dirty="0"/>
              <a:t>или нормална, </a:t>
            </a:r>
            <a:endParaRPr lang="ru-RU" dirty="0" smtClean="0"/>
          </a:p>
          <a:p>
            <a:pPr lvl="1"/>
            <a:r>
              <a:rPr lang="ru-RU" dirty="0" smtClean="0"/>
              <a:t>издужена </a:t>
            </a:r>
            <a:r>
              <a:rPr lang="ru-RU" dirty="0"/>
              <a:t>или </a:t>
            </a:r>
            <a:endParaRPr lang="ru-RU" dirty="0" smtClean="0"/>
          </a:p>
          <a:p>
            <a:pPr lvl="1"/>
            <a:r>
              <a:rPr lang="ru-RU" dirty="0" smtClean="0"/>
              <a:t>равна </a:t>
            </a:r>
            <a:r>
              <a:rPr lang="ru-RU" dirty="0"/>
              <a:t>спљоштеност</a:t>
            </a:r>
            <a:r>
              <a:rPr lang="ru-RU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 b="1" dirty="0" smtClean="0"/>
              <a:t/>
            </a:r>
            <a:br>
              <a:rPr lang="sr-Cyrl-CS" sz="4000" b="1" dirty="0" smtClean="0"/>
            </a:br>
            <a:r>
              <a:rPr lang="sr-Cyrl-CS" sz="4000" dirty="0" smtClean="0"/>
              <a:t>Мере спљоштености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6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>
            <a:normAutofit/>
          </a:bodyPr>
          <a:lstStyle/>
          <a:p>
            <a:r>
              <a:rPr lang="ru-RU" dirty="0"/>
              <a:t>Графички приказана статистичка серија </a:t>
            </a:r>
            <a:r>
              <a:rPr lang="ru-RU" dirty="0" smtClean="0"/>
              <a:t>може </a:t>
            </a:r>
            <a:r>
              <a:rPr lang="ru-RU" dirty="0"/>
              <a:t>бити нормално спљоштена или заобљена (</a:t>
            </a:r>
            <a:r>
              <a:rPr lang="ru-RU" i="1" dirty="0"/>
              <a:t>А</a:t>
            </a:r>
            <a:r>
              <a:rPr lang="ru-RU" dirty="0"/>
              <a:t>), више спљоштена (нижа) у односу на нормалну </a:t>
            </a:r>
            <a:r>
              <a:rPr lang="ru-RU" dirty="0" smtClean="0"/>
              <a:t>(</a:t>
            </a:r>
            <a:r>
              <a:rPr lang="en-US" dirty="0" smtClean="0"/>
              <a:t>C</a:t>
            </a:r>
            <a:r>
              <a:rPr lang="ru-RU" dirty="0" smtClean="0"/>
              <a:t>) </a:t>
            </a:r>
            <a:r>
              <a:rPr lang="ru-RU" dirty="0"/>
              <a:t>и више издужена (виша) у односу на нормалну </a:t>
            </a:r>
            <a:r>
              <a:rPr lang="ru-RU" dirty="0" smtClean="0"/>
              <a:t>(</a:t>
            </a:r>
            <a:r>
              <a:rPr lang="sr-Latn-RS" i="1" dirty="0"/>
              <a:t>B</a:t>
            </a:r>
            <a:r>
              <a:rPr lang="ru-RU" dirty="0" smtClean="0"/>
              <a:t>):</a:t>
            </a:r>
            <a:endParaRPr lang="sr-Latn-RS" dirty="0" smtClean="0"/>
          </a:p>
          <a:p>
            <a:endParaRPr lang="ru-R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 b="1" dirty="0" smtClean="0"/>
              <a:t/>
            </a:r>
            <a:br>
              <a:rPr lang="sr-Cyrl-CS" sz="4000" b="1" dirty="0" smtClean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31" name="Picture 27"/>
          <p:cNvPicPr>
            <a:picLocks noChangeAspect="1" noChangeArrowheads="1"/>
          </p:cNvPicPr>
          <p:nvPr/>
        </p:nvPicPr>
        <p:blipFill>
          <a:blip r:embed="rId2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558" y="3068960"/>
            <a:ext cx="5256213" cy="316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23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>
            <a:normAutofit/>
          </a:bodyPr>
          <a:lstStyle/>
          <a:p>
            <a:r>
              <a:rPr lang="sr-Cyrl-RS" dirty="0"/>
              <a:t>За израчунавање </a:t>
            </a:r>
            <a:r>
              <a:rPr lang="sr-Cyrl-RS" dirty="0" smtClean="0"/>
              <a:t>спљоштености посматраног </a:t>
            </a:r>
            <a:r>
              <a:rPr lang="sr-Cyrl-RS" dirty="0"/>
              <a:t>распореда користи се </a:t>
            </a:r>
            <a:r>
              <a:rPr lang="sr-Cyrl-RS" i="1" dirty="0"/>
              <a:t>коефицијент </a:t>
            </a:r>
            <a:r>
              <a:rPr lang="sr-Cyrl-RS" i="1" dirty="0" smtClean="0"/>
              <a:t>спљоштености</a:t>
            </a:r>
            <a:r>
              <a:rPr lang="sr-Cyrl-RS" dirty="0" smtClean="0"/>
              <a:t>.</a:t>
            </a:r>
            <a:endParaRPr lang="sr-Cyrl-RS" dirty="0"/>
          </a:p>
          <a:p>
            <a:r>
              <a:rPr lang="sr-Cyrl-RS" dirty="0"/>
              <a:t>Коефицијент </a:t>
            </a:r>
            <a:r>
              <a:rPr lang="sr-Cyrl-RS" dirty="0" smtClean="0"/>
              <a:t>спљоштености:</a:t>
            </a:r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endParaRPr lang="sr-Cyrl-RS" dirty="0"/>
          </a:p>
          <a:p>
            <a:r>
              <a:rPr lang="sr-Cyrl-RS" dirty="0"/>
              <a:t>где је </a:t>
            </a:r>
            <a:r>
              <a:rPr lang="sr-Latn-RS" i="1" dirty="0" smtClean="0"/>
              <a:t>m</a:t>
            </a:r>
            <a:r>
              <a:rPr lang="sr-Cyrl-RS" baseline="-25000" dirty="0" smtClean="0"/>
              <a:t>4</a:t>
            </a:r>
            <a:r>
              <a:rPr lang="sr-Cyrl-RS" dirty="0" smtClean="0"/>
              <a:t> четврти централни </a:t>
            </a:r>
            <a:r>
              <a:rPr lang="sr-Cyrl-RS" dirty="0"/>
              <a:t>момент, а </a:t>
            </a:r>
            <a:r>
              <a:rPr lang="sr-Cyrl-RS" i="1" dirty="0" smtClean="0"/>
              <a:t>ѕ</a:t>
            </a:r>
            <a:r>
              <a:rPr lang="sr-Cyrl-RS" i="1" baseline="30000" dirty="0" smtClean="0"/>
              <a:t>4</a:t>
            </a:r>
            <a:r>
              <a:rPr lang="sr-Cyrl-RS" dirty="0" smtClean="0"/>
              <a:t> </a:t>
            </a:r>
            <a:r>
              <a:rPr lang="sr-Cyrl-RS" dirty="0"/>
              <a:t>стандардна девијација </a:t>
            </a:r>
            <a:r>
              <a:rPr lang="sr-Cyrl-RS" dirty="0" smtClean="0"/>
              <a:t>четвртог степена</a:t>
            </a:r>
            <a:r>
              <a:rPr lang="sr-Cyrl-RS" dirty="0"/>
              <a:t>.</a:t>
            </a:r>
          </a:p>
          <a:p>
            <a:endParaRPr lang="ru-R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 b="1" dirty="0" smtClean="0"/>
              <a:t/>
            </a:r>
            <a:br>
              <a:rPr lang="sr-Cyrl-CS" sz="4000" b="1" dirty="0" smtClean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675211"/>
            <a:ext cx="1080000" cy="78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50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Негруписани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подаци – подаци који се односе на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информације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о сваком елементу основног скупа или узорка појединачно.</a:t>
            </a:r>
          </a:p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Груписани подаци – подаци презентовани у виду дистрибуције/расподеле фреквенција.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780927"/>
            <a:ext cx="7745505" cy="3345235"/>
          </a:xfrm>
        </p:spPr>
        <p:txBody>
          <a:bodyPr>
            <a:normAutofit/>
          </a:bodyPr>
          <a:lstStyle/>
          <a:p>
            <a:r>
              <a:rPr lang="el-GR" i="1" dirty="0" smtClean="0"/>
              <a:t>α</a:t>
            </a:r>
            <a:r>
              <a:rPr lang="sr-Cyrl-RS" i="1" baseline="-25000" dirty="0" smtClean="0"/>
              <a:t>4</a:t>
            </a:r>
            <a:r>
              <a:rPr lang="sr-Latn-RS" dirty="0" smtClean="0"/>
              <a:t> </a:t>
            </a:r>
            <a:r>
              <a:rPr lang="sr-Latn-RS" dirty="0"/>
              <a:t>&lt; </a:t>
            </a:r>
            <a:r>
              <a:rPr lang="en-US" dirty="0"/>
              <a:t>3</a:t>
            </a:r>
            <a:r>
              <a:rPr lang="sr-Latn-RS" dirty="0" smtClean="0"/>
              <a:t> –</a:t>
            </a:r>
            <a:r>
              <a:rPr lang="sr-Cyrl-RS" dirty="0" smtClean="0"/>
              <a:t> распоред </a:t>
            </a:r>
            <a:r>
              <a:rPr lang="sr-Cyrl-RS" dirty="0"/>
              <a:t>је више </a:t>
            </a:r>
            <a:r>
              <a:rPr lang="sr-Cyrl-RS" dirty="0" smtClean="0"/>
              <a:t>спљоштен у </a:t>
            </a:r>
            <a:r>
              <a:rPr lang="sr-Cyrl-RS" dirty="0"/>
              <a:t>односу на </a:t>
            </a:r>
            <a:r>
              <a:rPr lang="sr-Cyrl-RS" dirty="0" smtClean="0"/>
              <a:t>нормалан</a:t>
            </a:r>
          </a:p>
          <a:p>
            <a:r>
              <a:rPr lang="el-GR" i="1" dirty="0" smtClean="0"/>
              <a:t>α</a:t>
            </a:r>
            <a:r>
              <a:rPr lang="sr-Cyrl-RS" i="1" baseline="-25000" dirty="0" smtClean="0"/>
              <a:t>4</a:t>
            </a:r>
            <a:r>
              <a:rPr lang="sr-Latn-RS" dirty="0" smtClean="0"/>
              <a:t> </a:t>
            </a:r>
            <a:r>
              <a:rPr lang="sr-Latn-RS" dirty="0"/>
              <a:t>&gt; </a:t>
            </a:r>
            <a:r>
              <a:rPr lang="en-US" dirty="0" smtClean="0"/>
              <a:t>3</a:t>
            </a:r>
            <a:r>
              <a:rPr lang="sr-Latn-RS" dirty="0" smtClean="0"/>
              <a:t> –</a:t>
            </a:r>
            <a:r>
              <a:rPr lang="sr-Cyrl-RS" dirty="0" smtClean="0"/>
              <a:t> распоред је више издужен у односу на нормалан</a:t>
            </a:r>
          </a:p>
          <a:p>
            <a:r>
              <a:rPr lang="el-GR" i="1" dirty="0" smtClean="0"/>
              <a:t>α</a:t>
            </a:r>
            <a:r>
              <a:rPr lang="sr-Cyrl-RS" i="1" baseline="-25000" dirty="0" smtClean="0"/>
              <a:t>4</a:t>
            </a:r>
            <a:r>
              <a:rPr lang="sr-Latn-RS" dirty="0" smtClean="0"/>
              <a:t> </a:t>
            </a:r>
            <a:r>
              <a:rPr lang="sr-Cyrl-RS" dirty="0"/>
              <a:t>=</a:t>
            </a:r>
            <a:r>
              <a:rPr lang="sr-Latn-RS" dirty="0"/>
              <a:t> </a:t>
            </a:r>
            <a:r>
              <a:rPr lang="en-US" dirty="0" smtClean="0"/>
              <a:t>3</a:t>
            </a:r>
            <a:r>
              <a:rPr lang="sr-Latn-RS" dirty="0" smtClean="0"/>
              <a:t> </a:t>
            </a:r>
            <a:r>
              <a:rPr lang="sr-Latn-RS" dirty="0"/>
              <a:t>– </a:t>
            </a:r>
            <a:r>
              <a:rPr lang="sr-Cyrl-RS" dirty="0" smtClean="0"/>
              <a:t>распоред је нормално спљоштен</a:t>
            </a:r>
            <a:endParaRPr lang="ru-R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 b="1" dirty="0" smtClean="0"/>
              <a:t/>
            </a:r>
            <a:br>
              <a:rPr lang="sr-Cyrl-CS" sz="4000" b="1" dirty="0" smtClean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836712"/>
            <a:ext cx="7745505" cy="5289451"/>
          </a:xfrm>
        </p:spPr>
        <p:txBody>
          <a:bodyPr>
            <a:normAutofit/>
          </a:bodyPr>
          <a:lstStyle/>
          <a:p>
            <a:r>
              <a:rPr lang="sr-Cyrl-RS" dirty="0"/>
              <a:t>Испитати спљоштеност распореда ученика према времену које проведу на путу до школе.</a:t>
            </a: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Посматрани распоред је више спљоштен у односу на нормалан.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2281237"/>
            <a:ext cx="3205648" cy="26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396523" y="2852936"/>
            <a:ext cx="6957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 rotWithShape="1">
          <a:blip r:embed="rId3"/>
          <a:srcRect l="30505" t="46770" r="60335" b="46506"/>
          <a:stretch/>
        </p:blipFill>
        <p:spPr bwMode="auto">
          <a:xfrm>
            <a:off x="7236295" y="2600936"/>
            <a:ext cx="1116000" cy="50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044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636912"/>
            <a:ext cx="7745505" cy="3489250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Филиповић, Л. и Папић-Благојевић, Н. (2013). Квантитативне методе. Алфа-граф НС, Нови Сад.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Levine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D. M., Stephan, D. F.,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Krehbiel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T. C., &amp; Berenson, M. L. (2011). Statistics for Managers, Using Microsoft Excel, Sixth Edition. New Jersey: Pearson Education, Inc.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Mann, S. P. (2009). Introductory Statistics, Sixth Edition. John Wiley &amp; Sons, Inc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Аритметичка средина за негруписане податке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i="1" dirty="0"/>
              <a:t>Аритметичка средина </a:t>
            </a:r>
            <a:r>
              <a:rPr lang="sr-Cyrl-RS" dirty="0" smtClean="0"/>
              <a:t>је најчешћа мера централне тенденције, означава просек.</a:t>
            </a:r>
          </a:p>
          <a:p>
            <a:r>
              <a:rPr lang="sr-Cyrl-RS" dirty="0" smtClean="0"/>
              <a:t>Аритметичка средина за узорак: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704126"/>
              </p:ext>
            </p:extLst>
          </p:nvPr>
        </p:nvGraphicFramePr>
        <p:xfrm>
          <a:off x="2555776" y="3573016"/>
          <a:ext cx="39909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1689100" imgH="609600" progId="Equation.3">
                  <p:embed/>
                </p:oleObj>
              </mc:Choice>
              <mc:Fallback>
                <p:oleObj name="Equation" r:id="rId3" imgW="1689100" imgH="60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573016"/>
                        <a:ext cx="3990975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5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/>
              <a:t>Пример: Посматрајући групу од 10 ученика и бележећи време које проведу на путу до школе, забележена су следећа времена изражена у минутима:</a:t>
            </a:r>
          </a:p>
          <a:p>
            <a:pPr marL="0" indent="0" algn="ctr">
              <a:buNone/>
            </a:pPr>
            <a:r>
              <a:rPr lang="sr-Cyrl-RS" dirty="0" smtClean="0"/>
              <a:t>39  29  43  52  39  44  40  31  44  35</a:t>
            </a:r>
          </a:p>
          <a:p>
            <a:pPr marL="0" indent="0" algn="ctr">
              <a:buNone/>
            </a:pPr>
            <a:endParaRPr lang="sr-Cyrl-RS" dirty="0" smtClean="0"/>
          </a:p>
          <a:p>
            <a:r>
              <a:rPr lang="sr-Cyrl-RS" dirty="0" smtClean="0"/>
              <a:t>Израчунати просечно време које је ученицима било потребно да дођу до школе.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40675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384911"/>
              </p:ext>
            </p:extLst>
          </p:nvPr>
        </p:nvGraphicFramePr>
        <p:xfrm>
          <a:off x="2771800" y="2276872"/>
          <a:ext cx="3722464" cy="3633415"/>
        </p:xfrm>
        <a:graphic>
          <a:graphicData uri="http://schemas.openxmlformats.org/drawingml/2006/table">
            <a:tbl>
              <a:tblPr/>
              <a:tblGrid>
                <a:gridCol w="841829"/>
                <a:gridCol w="1631045"/>
                <a:gridCol w="1249590"/>
              </a:tblGrid>
              <a:tr h="564012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Ученици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Потребно време у минутима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Аритметичка 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средина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AVERAGE</a:t>
                      </a:r>
                      <a:endParaRPr lang="sr-Cyrl-R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1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i="1" dirty="0" smtClean="0"/>
              <a:t>Медијана</a:t>
            </a:r>
            <a:r>
              <a:rPr lang="sr-Cyrl-RS" dirty="0" smtClean="0"/>
              <a:t> дели статистичку серију на два једнака дела, тако да је једна половина података мања од медијане, а друга половина већа од медијане.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Поступак одређивања медијане:</a:t>
            </a:r>
          </a:p>
          <a:p>
            <a:pPr marL="868680" lvl="1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Рангирања података у растући низ;</a:t>
            </a:r>
          </a:p>
          <a:p>
            <a:pPr marL="868680" lvl="1" indent="-457200">
              <a:buFont typeface="+mj-lt"/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Проналажење средишњег члана чија вредност одговара медијани.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 b="1" dirty="0" smtClean="0"/>
              <a:t/>
            </a:r>
            <a:br>
              <a:rPr lang="sr-Cyrl-CS" sz="4000" b="1" dirty="0" smtClean="0"/>
            </a:br>
            <a:r>
              <a:rPr lang="sr-Cyrl-CS" sz="4000" dirty="0" smtClean="0"/>
              <a:t>Медијана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Непаран број података:</a:t>
            </a:r>
          </a:p>
          <a:p>
            <a:pPr lvl="0"/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Паран број података:</a:t>
            </a:r>
          </a:p>
          <a:p>
            <a:pPr lvl="0"/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06025"/>
            <a:ext cx="1224000" cy="6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231" y="4520625"/>
            <a:ext cx="1591581" cy="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6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9247" y="692697"/>
            <a:ext cx="7745505" cy="5433466"/>
          </a:xfrm>
        </p:spPr>
        <p:txBody>
          <a:bodyPr/>
          <a:lstStyle/>
          <a:p>
            <a:r>
              <a:rPr lang="sr-Cyrl-RS" dirty="0" smtClean="0"/>
              <a:t>Одредити медијану за распоред ученика према времену проведеном на путу до школе.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92847"/>
              </p:ext>
            </p:extLst>
          </p:nvPr>
        </p:nvGraphicFramePr>
        <p:xfrm>
          <a:off x="3479800" y="2492893"/>
          <a:ext cx="2748384" cy="3271648"/>
        </p:xfrm>
        <a:graphic>
          <a:graphicData uri="http://schemas.openxmlformats.org/drawingml/2006/table">
            <a:tbl>
              <a:tblPr/>
              <a:tblGrid>
                <a:gridCol w="1981393"/>
                <a:gridCol w="766991"/>
              </a:tblGrid>
              <a:tr h="56646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Потребно време у </a:t>
                      </a:r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минутима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Медијана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MEDIAN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>
            <a:off x="4860032" y="4221088"/>
            <a:ext cx="2304256" cy="3600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532114"/>
              </p:ext>
            </p:extLst>
          </p:nvPr>
        </p:nvGraphicFramePr>
        <p:xfrm>
          <a:off x="7308304" y="4246209"/>
          <a:ext cx="12668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1269449" imgH="393529" progId="Equation.3">
                  <p:embed/>
                </p:oleObj>
              </mc:Choice>
              <mc:Fallback>
                <p:oleObj name="Equation" r:id="rId3" imgW="1269449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246209"/>
                        <a:ext cx="1266825" cy="39052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  <a:alpha val="62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0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1495</TotalTime>
  <Words>916</Words>
  <Application>Microsoft Office PowerPoint</Application>
  <PresentationFormat>On-screen Show (4:3)</PresentationFormat>
  <Paragraphs>212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Hardcover</vt:lpstr>
      <vt:lpstr>Equation</vt:lpstr>
      <vt:lpstr>Предавања 2</vt:lpstr>
      <vt:lpstr>Мере централне тенденције</vt:lpstr>
      <vt:lpstr>PowerPoint Presentation</vt:lpstr>
      <vt:lpstr>Аритметичка средина за негруписане податке</vt:lpstr>
      <vt:lpstr>PowerPoint Presentation</vt:lpstr>
      <vt:lpstr>PowerPoint Presentation</vt:lpstr>
      <vt:lpstr> Медијана </vt:lpstr>
      <vt:lpstr>PowerPoint Presentation</vt:lpstr>
      <vt:lpstr>PowerPoint Presentation</vt:lpstr>
      <vt:lpstr>PowerPoint Presentation</vt:lpstr>
      <vt:lpstr>PowerPoint Presentation</vt:lpstr>
      <vt:lpstr>Модус</vt:lpstr>
      <vt:lpstr>PowerPoint Presentation</vt:lpstr>
      <vt:lpstr>Мере дисперзије/варијације</vt:lpstr>
      <vt:lpstr>PowerPoint Presentation</vt:lpstr>
      <vt:lpstr>Интервал варијације</vt:lpstr>
      <vt:lpstr>PowerPoint Presentation</vt:lpstr>
      <vt:lpstr>Варијанса</vt:lpstr>
      <vt:lpstr>Стандардна девијација</vt:lpstr>
      <vt:lpstr>  Пример: : Одредити варијансу и стандардну девијацију за распоред ученика према времену проведеном на путу до школе. </vt:lpstr>
      <vt:lpstr>Мере облика распореда</vt:lpstr>
      <vt:lpstr>Мере симетрије</vt:lpstr>
      <vt:lpstr>PowerPoint Presentation</vt:lpstr>
      <vt:lpstr>PowerPoint Presentation</vt:lpstr>
      <vt:lpstr>PowerPoint Presentation</vt:lpstr>
      <vt:lpstr>PowerPoint Presentation</vt:lpstr>
      <vt:lpstr> Мере спљоштености </vt:lpstr>
      <vt:lpstr> </vt:lpstr>
      <vt:lpstr> </vt:lpstr>
      <vt:lpstr> </vt:lpstr>
      <vt:lpstr>PowerPoint Presentation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статистичких модела у пословању</dc:title>
  <dc:creator>Windows7</dc:creator>
  <cp:lastModifiedBy>Наташа</cp:lastModifiedBy>
  <cp:revision>45</cp:revision>
  <dcterms:created xsi:type="dcterms:W3CDTF">2018-02-19T17:01:42Z</dcterms:created>
  <dcterms:modified xsi:type="dcterms:W3CDTF">2019-11-12T15:49:43Z</dcterms:modified>
</cp:coreProperties>
</file>