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6" r:id="rId1"/>
  </p:sldMasterIdLst>
  <p:sldIdLst>
    <p:sldId id="256" r:id="rId2"/>
    <p:sldId id="257" r:id="rId3"/>
    <p:sldId id="258" r:id="rId4"/>
    <p:sldId id="260" r:id="rId5"/>
    <p:sldId id="307" r:id="rId6"/>
    <p:sldId id="262" r:id="rId7"/>
    <p:sldId id="264" r:id="rId8"/>
    <p:sldId id="263" r:id="rId9"/>
    <p:sldId id="266" r:id="rId10"/>
    <p:sldId id="293" r:id="rId11"/>
    <p:sldId id="304" r:id="rId12"/>
    <p:sldId id="267" r:id="rId13"/>
    <p:sldId id="268" r:id="rId14"/>
    <p:sldId id="269" r:id="rId15"/>
    <p:sldId id="270" r:id="rId16"/>
    <p:sldId id="271" r:id="rId17"/>
    <p:sldId id="306" r:id="rId18"/>
    <p:sldId id="294" r:id="rId19"/>
    <p:sldId id="295" r:id="rId20"/>
    <p:sldId id="297" r:id="rId21"/>
    <p:sldId id="298" r:id="rId22"/>
    <p:sldId id="274" r:id="rId23"/>
    <p:sldId id="299" r:id="rId24"/>
    <p:sldId id="301" r:id="rId25"/>
    <p:sldId id="302" r:id="rId26"/>
    <p:sldId id="30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dows7\Desktop\&#1055;&#1088;&#1080;&#1084;&#1077;&#1085;&#1072;%20&#1089;&#1090;&#1072;&#1090;&#1080;&#1089;&#1090;&#1080;&#1095;&#1082;&#1080;&#1093;%20&#1084;&#1086;&#1076;&#1077;&#1083;&#1072;\&#1055;&#1057;&#1055;&#1052;%202019-20\P5-Tren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dows7\Desktop\&#1055;&#1088;&#1080;&#1084;&#1077;&#1085;&#1072;%20&#1089;&#1090;&#1072;&#1090;&#1080;&#1089;&#1090;&#1080;&#1095;&#1082;&#1080;&#1093;%20&#1084;&#1086;&#1076;&#1077;&#1083;&#1072;\&#1055;&#1057;&#1055;&#1052;%202019-20\P5-Tren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dows7\Desktop\&#1055;&#1088;&#1080;&#1084;&#1077;&#1085;&#1072;%20&#1089;&#1090;&#1072;&#1090;&#1080;&#1089;&#1090;&#1080;&#1095;&#1082;&#1080;&#1093;%20&#1084;&#1086;&#1076;&#1077;&#1083;&#1072;\&#1055;&#1057;&#1055;&#1052;%202019-20\P5-Tren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dows7\Desktop\&#1055;&#1088;&#1080;&#1084;&#1077;&#1085;&#1072;%20&#1089;&#1090;&#1072;&#1090;&#1080;&#1089;&#1090;&#1080;&#1095;&#1082;&#1080;&#1093;%20&#1084;&#1086;&#1076;&#1077;&#1083;&#1072;\&#1055;&#1057;&#1055;&#1052;%202019-20\P5-Tren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dows7\Desktop\&#1055;&#1088;&#1080;&#1084;&#1077;&#1085;&#1072;%20&#1089;&#1090;&#1072;&#1090;&#1080;&#1089;&#1090;&#1080;&#1095;&#1082;&#1080;&#1093;%20&#1084;&#1086;&#1076;&#1077;&#1083;&#1072;\&#1055;&#1057;&#1055;&#1052;%202019-20\P5-Tren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dows7\Desktop\&#1055;&#1088;&#1080;&#1084;&#1077;&#1085;&#1072;%20&#1089;&#1090;&#1072;&#1090;&#1080;&#1089;&#1090;&#1080;&#1095;&#1082;&#1080;&#1093;%20&#1084;&#1086;&#1076;&#1077;&#1083;&#1072;\&#1055;&#1057;&#1055;&#1052;%202019-20\P5-Tren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LinTrend!$C$1</c:f>
              <c:strCache>
                <c:ptCount val="1"/>
                <c:pt idx="0">
                  <c:v>Приходи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0.12169816272965879"/>
                  <c:y val="0.22316272965879266"/>
                </c:manualLayout>
              </c:layout>
              <c:numFmt formatCode="General" sourceLinked="0"/>
            </c:trendlineLbl>
          </c:trendline>
          <c:trendline>
            <c:trendlineType val="linear"/>
            <c:dispRSqr val="1"/>
            <c:dispEq val="0"/>
            <c:trendlineLbl>
              <c:layout>
                <c:manualLayout>
                  <c:x val="9.8531496062992122E-2"/>
                  <c:y val="0.11205161854768154"/>
                </c:manualLayout>
              </c:layout>
              <c:numFmt formatCode="General" sourceLinked="0"/>
            </c:trendlineLbl>
          </c:trendline>
          <c:xVal>
            <c:numRef>
              <c:f>LinTrend!$A$2:$A$16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xVal>
          <c:yVal>
            <c:numRef>
              <c:f>LinTrend!$C$2:$C$16</c:f>
              <c:numCache>
                <c:formatCode>General</c:formatCode>
                <c:ptCount val="15"/>
                <c:pt idx="0">
                  <c:v>18</c:v>
                </c:pt>
                <c:pt idx="1">
                  <c:v>18.5</c:v>
                </c:pt>
                <c:pt idx="2">
                  <c:v>18.899999999999999</c:v>
                </c:pt>
                <c:pt idx="3">
                  <c:v>18.8</c:v>
                </c:pt>
                <c:pt idx="4">
                  <c:v>19.8</c:v>
                </c:pt>
                <c:pt idx="5">
                  <c:v>20.5</c:v>
                </c:pt>
                <c:pt idx="6">
                  <c:v>20.100000000000001</c:v>
                </c:pt>
                <c:pt idx="7">
                  <c:v>19.600000000000001</c:v>
                </c:pt>
                <c:pt idx="8">
                  <c:v>21</c:v>
                </c:pt>
                <c:pt idx="9">
                  <c:v>21.9</c:v>
                </c:pt>
                <c:pt idx="10">
                  <c:v>23.1</c:v>
                </c:pt>
                <c:pt idx="11">
                  <c:v>24.1</c:v>
                </c:pt>
                <c:pt idx="12">
                  <c:v>28.9</c:v>
                </c:pt>
                <c:pt idx="13">
                  <c:v>31.9</c:v>
                </c:pt>
                <c:pt idx="14">
                  <c:v>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4678016"/>
        <c:axId val="136733824"/>
      </c:scatterChart>
      <c:valAx>
        <c:axId val="24467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733824"/>
        <c:crosses val="autoZero"/>
        <c:crossBetween val="midCat"/>
      </c:valAx>
      <c:valAx>
        <c:axId val="13673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678016"/>
        <c:crosses val="autoZero"/>
        <c:crossBetween val="midCat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EksTr!$C$1</c:f>
              <c:strCache>
                <c:ptCount val="1"/>
                <c:pt idx="0">
                  <c:v>Приходи</c:v>
                </c:pt>
              </c:strCache>
            </c:strRef>
          </c:tx>
          <c:spPr>
            <a:ln w="28575">
              <a:noFill/>
            </a:ln>
          </c:spPr>
          <c:trendline>
            <c:trendlineType val="exp"/>
            <c:dispRSqr val="1"/>
            <c:dispEq val="1"/>
            <c:trendlineLbl>
              <c:layout>
                <c:manualLayout>
                  <c:x val="-9.1218802306459235E-2"/>
                  <c:y val="-6.3246674344433054E-2"/>
                </c:manualLayout>
              </c:layout>
              <c:numFmt formatCode="General" sourceLinked="0"/>
            </c:trendlineLbl>
          </c:trendline>
          <c:xVal>
            <c:numRef>
              <c:f>EksTr!$A$2:$A$16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xVal>
          <c:yVal>
            <c:numRef>
              <c:f>EksTr!$C$2:$C$16</c:f>
              <c:numCache>
                <c:formatCode>General</c:formatCode>
                <c:ptCount val="15"/>
                <c:pt idx="0">
                  <c:v>18</c:v>
                </c:pt>
                <c:pt idx="1">
                  <c:v>18.5</c:v>
                </c:pt>
                <c:pt idx="2">
                  <c:v>18.899999999999999</c:v>
                </c:pt>
                <c:pt idx="3">
                  <c:v>18.8</c:v>
                </c:pt>
                <c:pt idx="4">
                  <c:v>19.8</c:v>
                </c:pt>
                <c:pt idx="5">
                  <c:v>20.5</c:v>
                </c:pt>
                <c:pt idx="6">
                  <c:v>20.100000000000001</c:v>
                </c:pt>
                <c:pt idx="7">
                  <c:v>19.600000000000001</c:v>
                </c:pt>
                <c:pt idx="8">
                  <c:v>21</c:v>
                </c:pt>
                <c:pt idx="9">
                  <c:v>21.9</c:v>
                </c:pt>
                <c:pt idx="10">
                  <c:v>23.1</c:v>
                </c:pt>
                <c:pt idx="11">
                  <c:v>24.1</c:v>
                </c:pt>
                <c:pt idx="12">
                  <c:v>28.9</c:v>
                </c:pt>
                <c:pt idx="13">
                  <c:v>31.9</c:v>
                </c:pt>
                <c:pt idx="14">
                  <c:v>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564608"/>
        <c:axId val="64641280"/>
      </c:scatterChart>
      <c:valAx>
        <c:axId val="6456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4641280"/>
        <c:crosses val="autoZero"/>
        <c:crossBetween val="midCat"/>
      </c:valAx>
      <c:valAx>
        <c:axId val="64641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56460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KvadTr!$D$1</c:f>
              <c:strCache>
                <c:ptCount val="1"/>
                <c:pt idx="0">
                  <c:v>Приходи</c:v>
                </c:pt>
              </c:strCache>
            </c:strRef>
          </c:tx>
          <c:spPr>
            <a:ln w="28575">
              <a:noFill/>
            </a:ln>
          </c:spPr>
          <c:trendline>
            <c:trendlineType val="poly"/>
            <c:order val="2"/>
            <c:dispRSqr val="0"/>
            <c:dispEq val="1"/>
            <c:trendlineLbl>
              <c:layout>
                <c:manualLayout>
                  <c:x val="-6.2933264489479793E-2"/>
                  <c:y val="-2.0939786703480397E-2"/>
                </c:manualLayout>
              </c:layout>
              <c:numFmt formatCode="General" sourceLinked="0"/>
            </c:trendlineLbl>
          </c:trendline>
          <c:xVal>
            <c:numRef>
              <c:f>KvadTr!$B$2:$B$16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xVal>
          <c:yVal>
            <c:numRef>
              <c:f>KvadTr!$D$2:$D$16</c:f>
              <c:numCache>
                <c:formatCode>General</c:formatCode>
                <c:ptCount val="15"/>
                <c:pt idx="0">
                  <c:v>18</c:v>
                </c:pt>
                <c:pt idx="1">
                  <c:v>18.5</c:v>
                </c:pt>
                <c:pt idx="2">
                  <c:v>18.899999999999999</c:v>
                </c:pt>
                <c:pt idx="3">
                  <c:v>18.8</c:v>
                </c:pt>
                <c:pt idx="4">
                  <c:v>19.8</c:v>
                </c:pt>
                <c:pt idx="5">
                  <c:v>20.5</c:v>
                </c:pt>
                <c:pt idx="6">
                  <c:v>20.100000000000001</c:v>
                </c:pt>
                <c:pt idx="7">
                  <c:v>19.600000000000001</c:v>
                </c:pt>
                <c:pt idx="8">
                  <c:v>21</c:v>
                </c:pt>
                <c:pt idx="9">
                  <c:v>21.9</c:v>
                </c:pt>
                <c:pt idx="10">
                  <c:v>23.1</c:v>
                </c:pt>
                <c:pt idx="11">
                  <c:v>24.1</c:v>
                </c:pt>
                <c:pt idx="12">
                  <c:v>28.9</c:v>
                </c:pt>
                <c:pt idx="13">
                  <c:v>31.9</c:v>
                </c:pt>
                <c:pt idx="14">
                  <c:v>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696960"/>
        <c:axId val="134698880"/>
      </c:scatterChart>
      <c:valAx>
        <c:axId val="13469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698880"/>
        <c:crosses val="autoZero"/>
        <c:crossBetween val="midCat"/>
      </c:valAx>
      <c:valAx>
        <c:axId val="134698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69696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LTrend</a:t>
            </a:r>
            <a:r>
              <a:rPr lang="sr-Cyrl-RS"/>
              <a:t>  </a:t>
            </a:r>
            <a:r>
              <a:rPr lang="en-US"/>
              <a:t>Residual Plot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LinTrend!$A$2:$A$16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xVal>
          <c:yVal>
            <c:numRef>
              <c:f>'ЛР-РА'!$C$25:$C$39</c:f>
              <c:numCache>
                <c:formatCode>General</c:formatCode>
                <c:ptCount val="15"/>
                <c:pt idx="0">
                  <c:v>1.9983333333333348</c:v>
                </c:pt>
                <c:pt idx="1">
                  <c:v>1.5833333333333357</c:v>
                </c:pt>
                <c:pt idx="2">
                  <c:v>1.0683333333333351</c:v>
                </c:pt>
                <c:pt idx="3">
                  <c:v>5.3333333333338118E-2</c:v>
                </c:pt>
                <c:pt idx="4">
                  <c:v>0.13833333333333542</c:v>
                </c:pt>
                <c:pt idx="5">
                  <c:v>-7.666666666666444E-2</c:v>
                </c:pt>
                <c:pt idx="6">
                  <c:v>-1.3916666666666622</c:v>
                </c:pt>
                <c:pt idx="7">
                  <c:v>-2.8066666666666613</c:v>
                </c:pt>
                <c:pt idx="8">
                  <c:v>-2.3216666666666654</c:v>
                </c:pt>
                <c:pt idx="9">
                  <c:v>-2.336666666666666</c:v>
                </c:pt>
                <c:pt idx="10">
                  <c:v>-2.0516666666666623</c:v>
                </c:pt>
                <c:pt idx="11">
                  <c:v>-1.9666666666666615</c:v>
                </c:pt>
                <c:pt idx="12">
                  <c:v>1.9183333333333366</c:v>
                </c:pt>
                <c:pt idx="13">
                  <c:v>4.0033333333333374</c:v>
                </c:pt>
                <c:pt idx="14">
                  <c:v>2.1883333333333397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614656"/>
        <c:axId val="136617344"/>
      </c:scatterChart>
      <c:valAx>
        <c:axId val="136614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r-Cyrl-RS"/>
                  <a:t>Година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6617344"/>
        <c:crosses val="autoZero"/>
        <c:crossBetween val="midCat"/>
      </c:valAx>
      <c:valAx>
        <c:axId val="13661734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Residuals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66146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ETrend</a:t>
            </a:r>
            <a:r>
              <a:rPr lang="sr-Cyrl-RS"/>
              <a:t>  </a:t>
            </a:r>
            <a:r>
              <a:rPr lang="en-US"/>
              <a:t>Residual Plot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EksTr!$A$2:$A$16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</c:numCache>
            </c:numRef>
          </c:xVal>
          <c:yVal>
            <c:numRef>
              <c:f>'EР-РА'!$C$25:$C$39</c:f>
              <c:numCache>
                <c:formatCode>General</c:formatCode>
                <c:ptCount val="15"/>
                <c:pt idx="0">
                  <c:v>3.0100635412629195E-2</c:v>
                </c:pt>
                <c:pt idx="1">
                  <c:v>2.5202718965990245E-2</c:v>
                </c:pt>
                <c:pt idx="2">
                  <c:v>1.7695654989874132E-2</c:v>
                </c:pt>
                <c:pt idx="3">
                  <c:v>-1.4054396660367896E-3</c:v>
                </c:pt>
                <c:pt idx="4">
                  <c:v>4.3047615854681087E-3</c:v>
                </c:pt>
                <c:pt idx="5">
                  <c:v>2.596292633344488E-3</c:v>
                </c:pt>
                <c:pt idx="6">
                  <c:v>-2.275865074826755E-2</c:v>
                </c:pt>
                <c:pt idx="7">
                  <c:v>-5.0495776558626693E-2</c:v>
                </c:pt>
                <c:pt idx="8">
                  <c:v>-3.7329692927530189E-2</c:v>
                </c:pt>
                <c:pt idx="9">
                  <c:v>-3.5902012567677666E-2</c:v>
                </c:pt>
                <c:pt idx="10">
                  <c:v>-2.9531287261998163E-2</c:v>
                </c:pt>
                <c:pt idx="11">
                  <c:v>-2.7923364325620703E-2</c:v>
                </c:pt>
                <c:pt idx="12">
                  <c:v>3.4160296109712052E-2</c:v>
                </c:pt>
                <c:pt idx="13">
                  <c:v>6.0255996663998612E-2</c:v>
                </c:pt>
                <c:pt idx="14">
                  <c:v>3.1029867694743807E-2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4587904"/>
        <c:axId val="244635136"/>
      </c:scatterChart>
      <c:valAx>
        <c:axId val="244587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r-Cyrl-RS"/>
                  <a:t>Година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4635136"/>
        <c:crosses val="autoZero"/>
        <c:crossBetween val="midCat"/>
      </c:valAx>
      <c:valAx>
        <c:axId val="24463513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Residuals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45879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KTrend</a:t>
            </a:r>
            <a:r>
              <a:rPr lang="sr-Cyrl-RS"/>
              <a:t>  </a:t>
            </a:r>
            <a:r>
              <a:rPr lang="en-US"/>
              <a:t>Residual Plot</a:t>
            </a:r>
          </a:p>
        </c:rich>
      </c:tx>
      <c:layout>
        <c:manualLayout>
          <c:xMode val="edge"/>
          <c:yMode val="edge"/>
          <c:x val="0.2303125"/>
          <c:y val="4.5977011494252873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KvadTr!$A$2:$A$16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9</c:v>
                </c:pt>
                <c:pt idx="4">
                  <c:v>16</c:v>
                </c:pt>
                <c:pt idx="5">
                  <c:v>25</c:v>
                </c:pt>
                <c:pt idx="6">
                  <c:v>36</c:v>
                </c:pt>
                <c:pt idx="7">
                  <c:v>49</c:v>
                </c:pt>
                <c:pt idx="8">
                  <c:v>64</c:v>
                </c:pt>
                <c:pt idx="9">
                  <c:v>81</c:v>
                </c:pt>
                <c:pt idx="10">
                  <c:v>100</c:v>
                </c:pt>
                <c:pt idx="11">
                  <c:v>121</c:v>
                </c:pt>
                <c:pt idx="12">
                  <c:v>144</c:v>
                </c:pt>
                <c:pt idx="13">
                  <c:v>169</c:v>
                </c:pt>
                <c:pt idx="14">
                  <c:v>196</c:v>
                </c:pt>
              </c:numCache>
            </c:numRef>
          </c:xVal>
          <c:yVal>
            <c:numRef>
              <c:f>'КР-РА'!$C$26:$C$40</c:f>
              <c:numCache>
                <c:formatCode>General</c:formatCode>
                <c:ptCount val="15"/>
                <c:pt idx="0">
                  <c:v>-1.0879411764705793</c:v>
                </c:pt>
                <c:pt idx="1">
                  <c:v>-0.1802521008403275</c:v>
                </c:pt>
                <c:pt idx="2">
                  <c:v>0.42394634776988482</c:v>
                </c:pt>
                <c:pt idx="3">
                  <c:v>0.32465416936005909</c:v>
                </c:pt>
                <c:pt idx="4">
                  <c:v>1.1218713639301932</c:v>
                </c:pt>
                <c:pt idx="5">
                  <c:v>1.415597931480292</c:v>
                </c:pt>
                <c:pt idx="6">
                  <c:v>0.40583387201035137</c:v>
                </c:pt>
                <c:pt idx="7">
                  <c:v>-0.9074208144796323</c:v>
                </c:pt>
                <c:pt idx="8">
                  <c:v>-0.5241661279896519</c:v>
                </c:pt>
                <c:pt idx="9">
                  <c:v>-0.84440206851970956</c:v>
                </c:pt>
                <c:pt idx="10">
                  <c:v>-1.0681286360698081</c:v>
                </c:pt>
                <c:pt idx="11">
                  <c:v>-1.6953458306399405</c:v>
                </c:pt>
                <c:pt idx="12">
                  <c:v>1.2739463477698791</c:v>
                </c:pt>
                <c:pt idx="13">
                  <c:v>2.2397478991596635</c:v>
                </c:pt>
                <c:pt idx="14">
                  <c:v>-0.89794117647058158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7566720"/>
        <c:axId val="248099968"/>
      </c:scatterChart>
      <c:valAx>
        <c:axId val="247566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r-Cyrl-RS"/>
                  <a:t>Квадр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8099968"/>
        <c:crosses val="autoZero"/>
        <c:crossBetween val="midCat"/>
      </c:valAx>
      <c:valAx>
        <c:axId val="2480999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Residuals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75667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B83C04-7A04-49C6-849D-15411C249E3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04-7A04-49C6-849D-15411C249E3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DB83C04-7A04-49C6-849D-15411C249E36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A53338-74D6-4327-B5D1-5E85F4EE43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40" r:id="rId4"/>
    <p:sldLayoutId id="2147484541" r:id="rId5"/>
    <p:sldLayoutId id="2147484542" r:id="rId6"/>
    <p:sldLayoutId id="2147484543" r:id="rId7"/>
    <p:sldLayoutId id="2147484544" r:id="rId8"/>
    <p:sldLayoutId id="2147484545" r:id="rId9"/>
    <p:sldLayoutId id="2147484546" r:id="rId10"/>
    <p:sldLayoutId id="21474845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3717032"/>
            <a:ext cx="6777318" cy="2041263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>
                <a:latin typeface="Times New Roman" pitchFamily="18" charset="0"/>
                <a:cs typeface="Times New Roman" pitchFamily="18" charset="0"/>
              </a:rPr>
            </a:b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b="1" dirty="0">
                <a:latin typeface="Times New Roman" pitchFamily="18" charset="0"/>
                <a:cs typeface="Times New Roman" pitchFamily="18" charset="0"/>
              </a:rPr>
              <a:t>Предавања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100" dirty="0" smtClean="0">
                <a:latin typeface="Times New Roman" pitchFamily="18" charset="0"/>
                <a:cs typeface="Times New Roman" pitchFamily="18" charset="0"/>
              </a:rPr>
              <a:t>Др Наташа Папић-Благојевић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5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47664" y="2276872"/>
                <a:ext cx="6196405" cy="373422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sr-Cyrl-R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R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R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sr-Latn-R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6,002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je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предвиђена висина прихода у милионима динара (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16.002.000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дин.) у току базне године (2005);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r-Latn-RS" i="1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sr-Latn-RS" i="1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  <m:sup/>
                    </m:sSubSup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= 0,915 указује на висину раста прихода у милионима динара (915.000 дин.) по години.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7664" y="2276872"/>
                <a:ext cx="6196405" cy="3734229"/>
              </a:xfrm>
              <a:blipFill rotWithShape="1">
                <a:blip r:embed="rId2"/>
                <a:stretch>
                  <a:fillRect l="-1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- тумачење резултата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275856" y="2276872"/>
                <a:ext cx="2989216" cy="376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sr-Latn-R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sr-Cyrl-RS" b="0" i="1" smtClean="0">
                          <a:latin typeface="Cambria Math"/>
                        </a:rPr>
                        <m:t>6,002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0,915∙</m:t>
                      </m:r>
                      <m:sSub>
                        <m:sSubPr>
                          <m:ctrlPr>
                            <a:rPr lang="sr-Latn-R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276872"/>
                <a:ext cx="2989216" cy="376770"/>
              </a:xfrm>
              <a:prstGeom prst="rect">
                <a:avLst/>
              </a:prstGeom>
              <a:blipFill rotWithShape="1">
                <a:blip r:embed="rId3"/>
                <a:stretch>
                  <a:fillRect t="-3279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08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492895"/>
            <a:ext cx="6196405" cy="3230173"/>
          </a:xfrm>
        </p:spPr>
        <p:txBody>
          <a:bodyPr>
            <a:norm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- регр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сиона анализа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692267"/>
              </p:ext>
            </p:extLst>
          </p:nvPr>
        </p:nvGraphicFramePr>
        <p:xfrm>
          <a:off x="2195736" y="2564904"/>
          <a:ext cx="4536504" cy="2144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Worksheet" r:id="rId3" imgW="2305025" imgH="1552658" progId="Excel.Sheet.12">
                  <p:embed/>
                </p:oleObj>
              </mc:Choice>
              <mc:Fallback>
                <p:oleObj name="Worksheet" r:id="rId3" imgW="2305025" imgH="15526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736" y="2564904"/>
                        <a:ext cx="4536504" cy="2144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971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348879"/>
            <a:ext cx="6637352" cy="3374189"/>
          </a:xfrm>
        </p:spPr>
        <p:txBody>
          <a:bodyPr>
            <a:noAutofit/>
          </a:bodyPr>
          <a:lstStyle/>
          <a:p>
            <a:pPr lvl="0" algn="just"/>
            <a:r>
              <a:rPr lang="en-US" dirty="0" err="1"/>
              <a:t>Сматра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присутан</a:t>
            </a:r>
            <a:r>
              <a:rPr lang="en-US" dirty="0"/>
              <a:t> </a:t>
            </a:r>
            <a:r>
              <a:rPr lang="en-US" dirty="0" err="1"/>
              <a:t>експоненцијални</a:t>
            </a:r>
            <a:r>
              <a:rPr lang="en-US" dirty="0"/>
              <a:t> </a:t>
            </a:r>
            <a:r>
              <a:rPr lang="en-US" dirty="0" err="1"/>
              <a:t>тренд</a:t>
            </a:r>
            <a:r>
              <a:rPr lang="en-US" dirty="0"/>
              <a:t>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временска</a:t>
            </a:r>
            <a:r>
              <a:rPr lang="en-US" dirty="0"/>
              <a:t> </a:t>
            </a:r>
            <a:r>
              <a:rPr lang="en-US" dirty="0" err="1"/>
              <a:t>серија</a:t>
            </a:r>
            <a:r>
              <a:rPr lang="en-US" dirty="0"/>
              <a:t> </a:t>
            </a:r>
            <a:r>
              <a:rPr lang="en-US" dirty="0" err="1"/>
              <a:t>повећава</a:t>
            </a:r>
            <a:r>
              <a:rPr lang="en-US" dirty="0"/>
              <a:t> </a:t>
            </a:r>
            <a:r>
              <a:rPr lang="en-US" dirty="0" err="1"/>
              <a:t>тако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процентуална</a:t>
            </a:r>
            <a:r>
              <a:rPr lang="en-US" dirty="0"/>
              <a:t> </a:t>
            </a:r>
            <a:r>
              <a:rPr lang="en-US" dirty="0" err="1"/>
              <a:t>разлика</a:t>
            </a:r>
            <a:r>
              <a:rPr lang="en-US" dirty="0"/>
              <a:t> </a:t>
            </a:r>
            <a:r>
              <a:rPr lang="en-US" dirty="0" err="1"/>
              <a:t>промене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 </a:t>
            </a:r>
            <a:r>
              <a:rPr lang="en-US" dirty="0" err="1"/>
              <a:t>константна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линеаризовао</a:t>
            </a:r>
            <a:r>
              <a:rPr lang="en-US" dirty="0"/>
              <a:t> </a:t>
            </a:r>
            <a:r>
              <a:rPr lang="en-US" dirty="0" err="1"/>
              <a:t>експоненцијалан</a:t>
            </a:r>
            <a:r>
              <a:rPr lang="en-US" dirty="0"/>
              <a:t> </a:t>
            </a:r>
            <a:r>
              <a:rPr lang="en-US" dirty="0" err="1"/>
              <a:t>однос</a:t>
            </a:r>
            <a:r>
              <a:rPr lang="en-US" dirty="0"/>
              <a:t> </a:t>
            </a:r>
            <a:r>
              <a:rPr lang="en-US" dirty="0" err="1"/>
              <a:t>између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променљиве</a:t>
            </a:r>
            <a:r>
              <a:rPr lang="en-US" dirty="0"/>
              <a:t> </a:t>
            </a:r>
            <a:r>
              <a:rPr lang="en-US" dirty="0" err="1"/>
              <a:t>врши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логаритмовање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Експоненцијални</a:t>
            </a:r>
            <a:r>
              <a:rPr lang="en-US" sz="4000" dirty="0"/>
              <a:t> </a:t>
            </a:r>
            <a:r>
              <a:rPr lang="en-US" sz="4000" dirty="0" err="1"/>
              <a:t>тренд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63040" y="2132857"/>
                <a:ext cx="6196405" cy="3590212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Модел</a:t>
                </a:r>
                <a:r>
                  <a:rPr lang="en-US" dirty="0"/>
                  <a:t> </a:t>
                </a:r>
                <a:r>
                  <a:rPr lang="en-US" dirty="0" err="1"/>
                  <a:t>предвиђања</a:t>
                </a:r>
                <a:r>
                  <a:rPr lang="en-US" dirty="0"/>
                  <a:t> </a:t>
                </a:r>
                <a:r>
                  <a:rPr lang="en-US" dirty="0" err="1"/>
                  <a:t>експоненцијалног</a:t>
                </a:r>
                <a:r>
                  <a:rPr lang="en-US" dirty="0"/>
                  <a:t> </a:t>
                </a:r>
                <a:r>
                  <a:rPr lang="en-US" dirty="0" err="1" smtClean="0"/>
                  <a:t>тренда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log</m:t>
                      </m:r>
                      <m:r>
                        <a:rPr lang="en-US" b="0" i="1" smtClean="0">
                          <a:latin typeface="Cambria Math"/>
                        </a:rPr>
                        <m:t>⁡(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sr-Latn-R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R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sr-Latn-R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sr-Latn-RS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sr-Latn-RS" i="1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  <m:sup/>
                      </m:sSubSup>
                      <m:sSub>
                        <m:sSubPr>
                          <m:ctrlPr>
                            <a:rPr lang="sr-Latn-R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RS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R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sr-Latn-R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оцена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sr-Latn-R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b="0" dirty="0" smtClean="0">
                  <a:latin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r-Latn-RS" i="1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sr-Latn-RS" i="1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  <m:sup/>
                    </m:sSubSup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оцена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log</m:t>
                        </m:r>
                        <m:r>
                          <a:rPr lang="en-US" i="1">
                            <a:latin typeface="Cambria Math"/>
                          </a:rPr>
                          <m:t>⁡(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sr-Latn-R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Оцењени модел</a:t>
                </a:r>
                <a:r>
                  <a:rPr lang="sr-Latn-RS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sr-Latn-R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R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sr-Latn-RS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sr-Latn-RS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sr-Latn-RS" i="1">
                              <a:latin typeface="Cambria Math"/>
                            </a:rPr>
                            <m:t>0</m:t>
                          </m:r>
                        </m:sub>
                      </m:sSub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̂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  <m:r>
                                <a:rPr lang="sr-Latn-RS" b="0" i="1" baseline="-25000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e>
                          </m:acc>
                        </m:e>
                        <m:sub/>
                        <m:sup>
                          <m:sSub>
                            <m:sSubPr>
                              <m:ctrlPr>
                                <a:rPr lang="sr-Latn-R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sr-Cyrl-RS" dirty="0">
                    <a:latin typeface="Times New Roman" pitchFamily="18" charset="0"/>
                    <a:cs typeface="Times New Roman" pitchFamily="18" charset="0"/>
                  </a:rPr>
                  <a:t>г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де је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sr-Cyrl-R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sr-Cyrl-RS" b="0" i="1" smtClean="0">
                        <a:latin typeface="Cambria Math"/>
                        <a:ea typeface="Cambria Math"/>
                      </a:rPr>
                      <m:t>−1)×100%</m:t>
                    </m:r>
                  </m:oMath>
                </a14:m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оцењена годишња стопа раста изражена у %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3040" y="2132857"/>
                <a:ext cx="6196405" cy="3590212"/>
              </a:xfrm>
              <a:blipFill rotWithShape="1">
                <a:blip r:embed="rId2"/>
                <a:stretch>
                  <a:fillRect l="-1280" t="-1358" b="-6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Експоненцијални</a:t>
            </a:r>
            <a:r>
              <a:rPr lang="en-US" sz="4000" dirty="0"/>
              <a:t> </a:t>
            </a:r>
            <a:r>
              <a:rPr lang="en-US" sz="4000" dirty="0" err="1"/>
              <a:t>тренд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92896"/>
            <a:ext cx="7560840" cy="2448272"/>
          </a:xfrm>
        </p:spPr>
        <p:txBody>
          <a:bodyPr>
            <a:noAutofit/>
          </a:bodyPr>
          <a:lstStyle/>
          <a:p>
            <a:pPr lvl="0" algn="just"/>
            <a:r>
              <a:rPr lang="sr-Latn-RS" dirty="0"/>
              <a:t>За дату серију одредити експоненцијални тренд и приказати га графички. </a:t>
            </a:r>
            <a:r>
              <a:rPr lang="en-US" dirty="0" err="1"/>
              <a:t>Упоредити</a:t>
            </a:r>
            <a:r>
              <a:rPr lang="en-US" dirty="0"/>
              <a:t> </a:t>
            </a:r>
            <a:r>
              <a:rPr lang="en-US" dirty="0" err="1"/>
              <a:t>добијене</a:t>
            </a:r>
            <a:r>
              <a:rPr lang="en-US" dirty="0"/>
              <a:t> </a:t>
            </a:r>
            <a:r>
              <a:rPr lang="en-US" dirty="0" err="1"/>
              <a:t>резулатате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резултатима</a:t>
            </a:r>
            <a:r>
              <a:rPr lang="en-US" dirty="0"/>
              <a:t> </a:t>
            </a:r>
            <a:r>
              <a:rPr lang="en-US" dirty="0" err="1"/>
              <a:t>линеарног</a:t>
            </a:r>
            <a:r>
              <a:rPr lang="en-US" dirty="0"/>
              <a:t> </a:t>
            </a:r>
            <a:r>
              <a:rPr lang="en-US" dirty="0" err="1"/>
              <a:t>тренда</a:t>
            </a:r>
            <a:r>
              <a:rPr lang="en-US" dirty="0"/>
              <a:t> и </a:t>
            </a:r>
            <a:r>
              <a:rPr lang="en-US" dirty="0" err="1"/>
              <a:t>извести</a:t>
            </a:r>
            <a:r>
              <a:rPr lang="en-US" dirty="0"/>
              <a:t> </a:t>
            </a:r>
            <a:r>
              <a:rPr lang="en-US" dirty="0" err="1"/>
              <a:t>закључак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0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граф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894826"/>
              </p:ext>
            </p:extLst>
          </p:nvPr>
        </p:nvGraphicFramePr>
        <p:xfrm>
          <a:off x="1475656" y="2057400"/>
          <a:ext cx="6552728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76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 – 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регресиона анализа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495168"/>
              </p:ext>
            </p:extLst>
          </p:nvPr>
        </p:nvGraphicFramePr>
        <p:xfrm>
          <a:off x="2712641" y="2204864"/>
          <a:ext cx="3968651" cy="2432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Worksheet" r:id="rId3" imgW="2752857" imgH="1552658" progId="Excel.Sheet.12">
                  <p:embed/>
                </p:oleObj>
              </mc:Choice>
              <mc:Fallback>
                <p:oleObj name="Worksheet" r:id="rId3" imgW="2752857" imgH="15526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2641" y="2204864"/>
                        <a:ext cx="3968651" cy="2432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339752" y="4783217"/>
                <a:ext cx="4986686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sr-Latn-R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R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sr-Latn-R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sr-Latn-RS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sr-Latn-RS" i="1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  <m:sup/>
                      </m:sSubSup>
                      <m:sSub>
                        <m:sSubPr>
                          <m:ctrlPr>
                            <a:rPr lang="sr-Latn-R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=1,2</m:t>
                      </m:r>
                      <m:r>
                        <a:rPr lang="sr-Cyrl-RS" b="0" i="0" smtClean="0">
                          <a:latin typeface="Cambria Math"/>
                          <a:ea typeface="Cambria Math"/>
                        </a:rPr>
                        <m:t>225</m:t>
                      </m:r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+0,0168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sr-Latn-R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4783217"/>
                <a:ext cx="4986686" cy="404983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3593941" y="5643043"/>
                <a:ext cx="2583656" cy="378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=16,</m:t>
                      </m:r>
                      <m:r>
                        <a:rPr lang="sr-Cyrl-RS" b="0" i="1" smtClean="0">
                          <a:latin typeface="Cambria Math"/>
                        </a:rPr>
                        <m:t>7947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1,0394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𝑋𝑖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941" y="5643043"/>
                <a:ext cx="2583656" cy="378245"/>
              </a:xfrm>
              <a:prstGeom prst="rect">
                <a:avLst/>
              </a:prstGeom>
              <a:blipFill rotWithShape="1">
                <a:blip r:embed="rId6"/>
                <a:stretch>
                  <a:fillRect t="-1613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5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 - тумачење резултата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684213" y="2492375"/>
                <a:ext cx="8208267" cy="21226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=16,</m:t>
                      </m:r>
                      <m:r>
                        <a:rPr lang="sr-Cyrl-RS" b="0" i="1" smtClean="0">
                          <a:latin typeface="Cambria Math"/>
                        </a:rPr>
                        <m:t>7947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1,0394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𝑋𝑖</m:t>
                          </m:r>
                        </m:sup>
                      </m:sSup>
                    </m:oMath>
                  </m:oMathPara>
                </a14:m>
                <a:endParaRPr lang="sr-Cyrl-R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RS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R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sr-Latn-R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6,7947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je </a:t>
                </a:r>
                <a:r>
                  <a:rPr lang="sr-Cyrl-RS" dirty="0">
                    <a:latin typeface="Times New Roman" pitchFamily="18" charset="0"/>
                    <a:cs typeface="Times New Roman" pitchFamily="18" charset="0"/>
                  </a:rPr>
                  <a:t>предвиђена висина прихода у милионима динара (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16.794.700 </a:t>
                </a:r>
                <a:r>
                  <a:rPr lang="sr-Cyrl-RS" dirty="0">
                    <a:latin typeface="Times New Roman" pitchFamily="18" charset="0"/>
                    <a:cs typeface="Times New Roman" pitchFamily="18" charset="0"/>
                  </a:rPr>
                  <a:t>дин.) у току базне године (2005);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r-Latn-RS" i="1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sr-Latn-RS" i="1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  <m:sup/>
                    </m:sSubSup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оцена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sr-Cyrl-R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sr-Cyrl-RS" i="1">
                        <a:latin typeface="Cambria Math"/>
                        <a:ea typeface="Cambria Math"/>
                      </a:rPr>
                      <m:t>−1)×100%</m:t>
                    </m:r>
                  </m:oMath>
                </a14:m>
                <a:r>
                  <a:rPr lang="sr-Cyrl-R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= 3,94% је оцењена </a:t>
                </a:r>
                <a:r>
                  <a:rPr lang="sr-Cyrl-RS" dirty="0">
                    <a:latin typeface="Times New Roman" pitchFamily="18" charset="0"/>
                    <a:cs typeface="Times New Roman" pitchFamily="18" charset="0"/>
                  </a:rPr>
                  <a:t>годишња стопа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раста.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13" y="2492375"/>
                <a:ext cx="8208267" cy="2122632"/>
              </a:xfrm>
              <a:prstGeom prst="rect">
                <a:avLst/>
              </a:prstGeom>
              <a:blipFill rotWithShape="1">
                <a:blip r:embed="rId2"/>
                <a:stretch>
                  <a:fillRect l="-1114" t="-862" b="-5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26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2132857"/>
                <a:ext cx="6912768" cy="3590212"/>
              </a:xfrm>
            </p:spPr>
            <p:txBody>
              <a:bodyPr>
                <a:noAutofit/>
              </a:bodyPr>
              <a:lstStyle/>
              <a:p>
                <a:r>
                  <a:rPr lang="en-US" dirty="0" err="1"/>
                  <a:t>Модел</a:t>
                </a:r>
                <a:r>
                  <a:rPr lang="en-US" dirty="0"/>
                  <a:t> </a:t>
                </a:r>
                <a:r>
                  <a:rPr lang="en-US" dirty="0" err="1"/>
                  <a:t>предвиђања</a:t>
                </a:r>
                <a:r>
                  <a:rPr lang="en-US" dirty="0"/>
                  <a:t> </a:t>
                </a:r>
                <a:r>
                  <a:rPr lang="en-US" dirty="0" err="1"/>
                  <a:t>квадратног</a:t>
                </a:r>
                <a:r>
                  <a:rPr lang="en-US" dirty="0"/>
                  <a:t> </a:t>
                </a:r>
                <a:r>
                  <a:rPr lang="en-US" dirty="0" err="1" smtClean="0"/>
                  <a:t>тренда</a:t>
                </a:r>
                <a:r>
                  <a:rPr lang="sr-Cyrl-RS" dirty="0" smtClean="0"/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sr-Latn-RS" dirty="0">
                  <a:solidFill>
                    <a:srgbClr val="FF0000"/>
                  </a:solidFill>
                </a:endParaRPr>
              </a:p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sr-Latn-R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R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sr-Latn-R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sr-Latn-RS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sr-Latn-RS" i="1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  <m:sup/>
                      </m:sSubSup>
                      <m:sSub>
                        <m:sSubPr>
                          <m:ctrlPr>
                            <a:rPr lang="sr-Latn-R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sSubSup>
                        <m:sSubSupPr>
                          <m:ctrlPr>
                            <a:rPr lang="sr-Latn-RS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sr-Latn-RS" i="1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  <m:sup/>
                      </m:sSubSup>
                      <m:sSubSup>
                        <m:sSub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b="0" i="1" baseline="3000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365760" lvl="1" indent="0">
                  <a:buNone/>
                </a:pPr>
                <a:endParaRPr lang="sr-Latn-R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RS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R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sr-Latn-R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оцењени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одсечак</a:t>
                </a:r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r-Latn-RS" i="1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sr-Latn-RS" i="1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  <m:sup/>
                    </m:sSubSup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en-US" dirty="0" err="1"/>
                  <a:t>оцењени</a:t>
                </a:r>
                <a:r>
                  <a:rPr lang="en-US" dirty="0"/>
                  <a:t> </a:t>
                </a:r>
                <a:r>
                  <a:rPr lang="en-US" i="1" dirty="0" err="1"/>
                  <a:t>линеарни</a:t>
                </a:r>
                <a:r>
                  <a:rPr lang="en-US" i="1" dirty="0"/>
                  <a:t> </a:t>
                </a:r>
                <a:r>
                  <a:rPr lang="en-US" dirty="0" err="1"/>
                  <a:t>ефекат</a:t>
                </a:r>
                <a:r>
                  <a:rPr lang="en-US" dirty="0"/>
                  <a:t> </a:t>
                </a:r>
                <a:r>
                  <a:rPr lang="en-US" dirty="0" err="1" smtClean="0"/>
                  <a:t>на</a:t>
                </a:r>
                <a:r>
                  <a:rPr lang="sr-Cyrl-RS" dirty="0"/>
                  <a:t>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r-Latn-RS" i="1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sr-Latn-RS" i="1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  <m:sup/>
                    </m:sSubSup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en-US" dirty="0" err="1"/>
                  <a:t>оцењени</a:t>
                </a:r>
                <a:r>
                  <a:rPr lang="en-US" dirty="0"/>
                  <a:t> </a:t>
                </a:r>
                <a:r>
                  <a:rPr lang="sr-Cyrl-RS" i="1" dirty="0" smtClean="0"/>
                  <a:t>квадратни </a:t>
                </a:r>
                <a:r>
                  <a:rPr lang="en-US" dirty="0" err="1" smtClean="0"/>
                  <a:t>ефекат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на</a:t>
                </a:r>
                <a:r>
                  <a:rPr lang="sr-Cyrl-RS" dirty="0" smtClean="0"/>
                  <a:t>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2132857"/>
                <a:ext cx="6912768" cy="3590212"/>
              </a:xfrm>
              <a:blipFill rotWithShape="1">
                <a:blip r:embed="rId2"/>
                <a:stretch>
                  <a:fillRect l="-1235" t="-1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Квадратни тренд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07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708919"/>
            <a:ext cx="7416824" cy="3014149"/>
          </a:xfrm>
        </p:spPr>
        <p:txBody>
          <a:bodyPr>
            <a:noAutofit/>
          </a:bodyPr>
          <a:lstStyle/>
          <a:p>
            <a:pPr algn="just"/>
            <a:r>
              <a:rPr lang="sr-Latn-RS" dirty="0" smtClean="0"/>
              <a:t>За </a:t>
            </a:r>
            <a:r>
              <a:rPr lang="sr-Latn-RS" dirty="0"/>
              <a:t>дату серију одредити </a:t>
            </a:r>
            <a:r>
              <a:rPr lang="en-US" dirty="0" err="1"/>
              <a:t>квадратни</a:t>
            </a:r>
            <a:r>
              <a:rPr lang="en-US" dirty="0"/>
              <a:t> </a:t>
            </a:r>
            <a:r>
              <a:rPr lang="sr-Latn-RS" dirty="0"/>
              <a:t>тренд и приказати га графички. </a:t>
            </a:r>
            <a:r>
              <a:rPr lang="en-US" dirty="0" err="1"/>
              <a:t>Упоредити</a:t>
            </a:r>
            <a:r>
              <a:rPr lang="en-US" dirty="0"/>
              <a:t> </a:t>
            </a:r>
            <a:r>
              <a:rPr lang="en-US" dirty="0" err="1"/>
              <a:t>добијене</a:t>
            </a:r>
            <a:r>
              <a:rPr lang="en-US" dirty="0"/>
              <a:t> </a:t>
            </a:r>
            <a:r>
              <a:rPr lang="en-US" dirty="0" err="1"/>
              <a:t>резултате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резултатима</a:t>
            </a:r>
            <a:r>
              <a:rPr lang="en-US" dirty="0"/>
              <a:t> </a:t>
            </a:r>
            <a:r>
              <a:rPr lang="en-US" dirty="0" err="1"/>
              <a:t>линеарног</a:t>
            </a:r>
            <a:r>
              <a:rPr lang="en-US" dirty="0"/>
              <a:t> и </a:t>
            </a:r>
            <a:r>
              <a:rPr lang="sr-Latn-RS" dirty="0"/>
              <a:t>експоненцијалн</a:t>
            </a:r>
            <a:r>
              <a:rPr lang="en-US" dirty="0" err="1"/>
              <a:t>ог</a:t>
            </a:r>
            <a:r>
              <a:rPr lang="en-US" dirty="0"/>
              <a:t> </a:t>
            </a:r>
            <a:r>
              <a:rPr lang="en-US" dirty="0" err="1" smtClean="0"/>
              <a:t>тренда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276871"/>
            <a:ext cx="6984776" cy="3446197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/>
              <a:t>Предвиђање-посматрање</a:t>
            </a:r>
            <a:r>
              <a:rPr lang="en-US" dirty="0"/>
              <a:t> </a:t>
            </a:r>
            <a:r>
              <a:rPr lang="en-US" dirty="0" err="1"/>
              <a:t>промена</a:t>
            </a:r>
            <a:r>
              <a:rPr lang="en-US" dirty="0"/>
              <a:t> </a:t>
            </a:r>
            <a:r>
              <a:rPr lang="en-US" dirty="0" err="1"/>
              <a:t>током</a:t>
            </a:r>
            <a:r>
              <a:rPr lang="en-US" dirty="0"/>
              <a:t> </a:t>
            </a:r>
            <a:r>
              <a:rPr lang="en-US" dirty="0" err="1"/>
              <a:t>времена</a:t>
            </a:r>
            <a:r>
              <a:rPr lang="en-US" dirty="0"/>
              <a:t> и </a:t>
            </a:r>
            <a:r>
              <a:rPr lang="en-US" dirty="0" err="1"/>
              <a:t>пројектовање</a:t>
            </a:r>
            <a:r>
              <a:rPr lang="en-US" dirty="0"/>
              <a:t> </a:t>
            </a:r>
            <a:r>
              <a:rPr lang="en-US" dirty="0" err="1"/>
              <a:t>будућег</a:t>
            </a:r>
            <a:r>
              <a:rPr lang="en-US" dirty="0"/>
              <a:t> </a:t>
            </a:r>
            <a:r>
              <a:rPr lang="en-US" dirty="0" err="1"/>
              <a:t>кретања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Користи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и у </a:t>
            </a:r>
            <a:r>
              <a:rPr lang="en-US" dirty="0" err="1"/>
              <a:t>профитним</a:t>
            </a:r>
            <a:r>
              <a:rPr lang="en-US" dirty="0"/>
              <a:t> и </a:t>
            </a:r>
            <a:r>
              <a:rPr lang="en-US" dirty="0" err="1"/>
              <a:t>непрофитним</a:t>
            </a:r>
            <a:r>
              <a:rPr lang="en-US" dirty="0"/>
              <a:t> </a:t>
            </a:r>
            <a:r>
              <a:rPr lang="en-US" dirty="0" err="1"/>
              <a:t>организацијама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Предвиђа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тражња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производима</a:t>
            </a:r>
            <a:r>
              <a:rPr lang="en-US" dirty="0"/>
              <a:t>, </a:t>
            </a:r>
            <a:r>
              <a:rPr lang="en-US" dirty="0" err="1"/>
              <a:t>потребе</a:t>
            </a:r>
            <a:r>
              <a:rPr lang="en-US" dirty="0"/>
              <a:t> </a:t>
            </a:r>
            <a:r>
              <a:rPr lang="en-US" dirty="0" err="1"/>
              <a:t>потрошача</a:t>
            </a:r>
            <a:r>
              <a:rPr lang="en-US" dirty="0"/>
              <a:t>, </a:t>
            </a:r>
            <a:r>
              <a:rPr lang="en-US" dirty="0" err="1"/>
              <a:t>ниво</a:t>
            </a:r>
            <a:r>
              <a:rPr lang="en-US" dirty="0"/>
              <a:t> </a:t>
            </a:r>
            <a:r>
              <a:rPr lang="en-US" dirty="0" err="1"/>
              <a:t>незапослености</a:t>
            </a:r>
            <a:r>
              <a:rPr lang="en-US" dirty="0"/>
              <a:t>, </a:t>
            </a:r>
            <a:r>
              <a:rPr lang="en-US" dirty="0" err="1"/>
              <a:t>инфлација</a:t>
            </a:r>
            <a:r>
              <a:rPr lang="en-US" dirty="0"/>
              <a:t>, </a:t>
            </a:r>
            <a:r>
              <a:rPr lang="en-US" dirty="0" err="1"/>
              <a:t>упис</a:t>
            </a:r>
            <a:r>
              <a:rPr lang="en-US" dirty="0"/>
              <a:t> </a:t>
            </a:r>
            <a:r>
              <a:rPr lang="en-US" dirty="0" err="1"/>
              <a:t>студената</a:t>
            </a:r>
            <a:r>
              <a:rPr lang="en-US" dirty="0"/>
              <a:t>, </a:t>
            </a:r>
            <a:r>
              <a:rPr lang="en-US" dirty="0" err="1" smtClean="0"/>
              <a:t>итд</a:t>
            </a:r>
            <a:r>
              <a:rPr lang="sr-Cyrl-RS" dirty="0" smtClean="0"/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Значај предвиђања у пословању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Како одабрати одговарајући модел?</a:t>
            </a:r>
          </a:p>
        </p:txBody>
      </p:sp>
    </p:spTree>
    <p:extLst>
      <p:ext uri="{BB962C8B-B14F-4D97-AF65-F5344CB8AC3E}">
        <p14:creationId xmlns:p14="http://schemas.microsoft.com/office/powerpoint/2010/main" val="22431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3 - 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граф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00154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27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регресиона анализа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644234"/>
              </p:ext>
            </p:extLst>
          </p:nvPr>
        </p:nvGraphicFramePr>
        <p:xfrm>
          <a:off x="2915816" y="2204864"/>
          <a:ext cx="3437161" cy="192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Worksheet" r:id="rId3" imgW="2409762" imgH="1552658" progId="Excel.Sheet.12">
                  <p:embed/>
                </p:oleObj>
              </mc:Choice>
              <mc:Fallback>
                <p:oleObj name="Worksheet" r:id="rId3" imgW="2409762" imgH="15526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2204864"/>
                        <a:ext cx="3437161" cy="1928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483768" y="4672046"/>
                <a:ext cx="4230838" cy="383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sr-Latn-R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19,</m:t>
                      </m:r>
                      <m:r>
                        <a:rPr lang="sr-Cyrl-RS" b="0" i="1" smtClean="0">
                          <a:latin typeface="Cambria Math"/>
                        </a:rPr>
                        <m:t>088</m:t>
                      </m:r>
                      <m:r>
                        <a:rPr lang="en-US" b="0" i="1" smtClean="0">
                          <a:latin typeface="Cambria Math"/>
                        </a:rPr>
                        <m:t>−0,</m:t>
                      </m:r>
                      <m:r>
                        <a:rPr lang="sr-Cyrl-RS" b="0" i="1" smtClean="0">
                          <a:latin typeface="Cambria Math"/>
                        </a:rPr>
                        <m:t>5094</m:t>
                      </m:r>
                      <m:sSub>
                        <m:sSubPr>
                          <m:ctrlPr>
                            <a:rPr lang="sr-Latn-R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0,1017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i="1" baseline="3000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672046"/>
                <a:ext cx="4230838" cy="383438"/>
              </a:xfrm>
              <a:prstGeom prst="rect">
                <a:avLst/>
              </a:prstGeom>
              <a:blipFill rotWithShape="1">
                <a:blip r:embed="rId5"/>
                <a:stretch>
                  <a:fillRect t="-1587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5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708920"/>
            <a:ext cx="7745505" cy="3417242"/>
          </a:xfrm>
        </p:spPr>
        <p:txBody>
          <a:bodyPr>
            <a:normAutofit/>
          </a:bodyPr>
          <a:lstStyle/>
          <a:p>
            <a:pPr lvl="0"/>
            <a:r>
              <a:rPr lang="en-US" b="1" i="1" dirty="0" err="1"/>
              <a:t>Извршити</a:t>
            </a:r>
            <a:r>
              <a:rPr lang="en-US" b="1" i="1" dirty="0"/>
              <a:t> </a:t>
            </a:r>
            <a:r>
              <a:rPr lang="en-US" b="1" i="1" dirty="0" err="1"/>
              <a:t>резидуалну</a:t>
            </a:r>
            <a:r>
              <a:rPr lang="en-US" b="1" i="1" dirty="0"/>
              <a:t> </a:t>
            </a:r>
            <a:r>
              <a:rPr lang="en-US" b="1" i="1" dirty="0" err="1"/>
              <a:t>анализу</a:t>
            </a:r>
            <a:endParaRPr lang="en-US" dirty="0"/>
          </a:p>
          <a:p>
            <a:pPr lvl="1"/>
            <a:r>
              <a:rPr lang="en-US" sz="2400" dirty="0" err="1"/>
              <a:t>резидуали</a:t>
            </a:r>
            <a:r>
              <a:rPr lang="en-US" sz="2400" dirty="0"/>
              <a:t> </a:t>
            </a:r>
            <a:r>
              <a:rPr lang="en-US" sz="2400" dirty="0" err="1"/>
              <a:t>представљају</a:t>
            </a:r>
            <a:r>
              <a:rPr lang="en-US" sz="2400" dirty="0"/>
              <a:t> </a:t>
            </a:r>
            <a:r>
              <a:rPr lang="en-US" sz="2400" dirty="0" err="1"/>
              <a:t>разлику</a:t>
            </a:r>
            <a:r>
              <a:rPr lang="en-US" sz="2400" dirty="0"/>
              <a:t> </a:t>
            </a:r>
            <a:r>
              <a:rPr lang="en-US" sz="2400" dirty="0" err="1"/>
              <a:t>између</a:t>
            </a:r>
            <a:r>
              <a:rPr lang="en-US" sz="2400" dirty="0"/>
              <a:t> </a:t>
            </a:r>
            <a:r>
              <a:rPr lang="en-US" sz="2400" dirty="0" err="1"/>
              <a:t>посматраних</a:t>
            </a:r>
            <a:r>
              <a:rPr lang="en-US" sz="2400" dirty="0"/>
              <a:t> и </a:t>
            </a:r>
            <a:r>
              <a:rPr lang="en-US" sz="2400" dirty="0" err="1"/>
              <a:t>предвиђених</a:t>
            </a:r>
            <a:r>
              <a:rPr lang="en-US" sz="2400" dirty="0"/>
              <a:t> </a:t>
            </a:r>
            <a:r>
              <a:rPr lang="en-US" sz="2400" dirty="0" err="1"/>
              <a:t>вредности</a:t>
            </a:r>
            <a:r>
              <a:rPr lang="en-US" sz="2400" dirty="0"/>
              <a:t>;</a:t>
            </a:r>
          </a:p>
          <a:p>
            <a:pPr lvl="1"/>
            <a:r>
              <a:rPr lang="en-US" sz="2400" dirty="0" err="1"/>
              <a:t>модел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одговарајући</a:t>
            </a:r>
            <a:r>
              <a:rPr lang="en-US" sz="2400" dirty="0"/>
              <a:t> </a:t>
            </a:r>
            <a:r>
              <a:rPr lang="en-US" sz="2400" dirty="0" err="1"/>
              <a:t>уколико</a:t>
            </a:r>
            <a:r>
              <a:rPr lang="en-US" sz="2400" dirty="0"/>
              <a:t> </a:t>
            </a:r>
            <a:r>
              <a:rPr lang="en-US" sz="2400" dirty="0" err="1"/>
              <a:t>резидуали</a:t>
            </a:r>
            <a:r>
              <a:rPr lang="en-US" sz="2400" dirty="0"/>
              <a:t> </a:t>
            </a:r>
            <a:r>
              <a:rPr lang="en-US" sz="2400" dirty="0" err="1"/>
              <a:t>презентују</a:t>
            </a:r>
            <a:r>
              <a:rPr lang="en-US" sz="2400" dirty="0"/>
              <a:t> </a:t>
            </a:r>
            <a:r>
              <a:rPr lang="en-US" sz="2400" dirty="0" err="1"/>
              <a:t>ирегуларну</a:t>
            </a:r>
            <a:r>
              <a:rPr lang="en-US" sz="2400" dirty="0"/>
              <a:t> </a:t>
            </a:r>
            <a:r>
              <a:rPr lang="en-US" sz="2400" dirty="0" err="1"/>
              <a:t>компоненту</a:t>
            </a:r>
            <a:r>
              <a:rPr lang="en-US" sz="2400" dirty="0"/>
              <a:t> </a:t>
            </a:r>
            <a:r>
              <a:rPr lang="en-US" sz="2400" dirty="0" err="1"/>
              <a:t>посматране</a:t>
            </a:r>
            <a:r>
              <a:rPr lang="en-US" sz="2400" dirty="0"/>
              <a:t> </a:t>
            </a:r>
            <a:r>
              <a:rPr lang="en-US" sz="2400" dirty="0" err="1"/>
              <a:t>серије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Како одабрати најбољи модел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91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Резидуални дијаграми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370069"/>
              </p:ext>
            </p:extLst>
          </p:nvPr>
        </p:nvGraphicFramePr>
        <p:xfrm>
          <a:off x="1043608" y="2276872"/>
          <a:ext cx="3657600" cy="193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681915"/>
              </p:ext>
            </p:extLst>
          </p:nvPr>
        </p:nvGraphicFramePr>
        <p:xfrm>
          <a:off x="4716016" y="3501008"/>
          <a:ext cx="3657600" cy="193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796126"/>
              </p:ext>
            </p:extLst>
          </p:nvPr>
        </p:nvGraphicFramePr>
        <p:xfrm>
          <a:off x="1043608" y="4509120"/>
          <a:ext cx="3657600" cy="193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013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Представља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средину апсолутних разлика између стварних и предвиђених вредности у временској серији.</a:t>
                </a:r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ean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bsolute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eviation (MAD)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𝑀𝐴𝐷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 t="-1258" r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Средња апсолутна девијација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636911"/>
            <a:ext cx="6196405" cy="3086157"/>
          </a:xfrm>
        </p:spPr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Линерни тренд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MAD = 1,726889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Експоненцијални тренд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MAD =1,488926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Квадратни тренд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MAD = 0,960746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Компаративна анализа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0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16833"/>
            <a:ext cx="6196405" cy="3806236"/>
          </a:xfrm>
        </p:spPr>
        <p:txBody>
          <a:bodyPr/>
          <a:lstStyle/>
          <a:p>
            <a:pPr algn="just"/>
            <a:endParaRPr lang="sr-Cyrl-RS" dirty="0" smtClean="0">
              <a:latin typeface="Times New Roman"/>
              <a:ea typeface="Times New Roman"/>
            </a:endParaRPr>
          </a:p>
          <a:p>
            <a:pPr algn="just"/>
            <a:endParaRPr lang="sr-Cyrl-RS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smtClean="0">
                <a:ea typeface="Times New Roman"/>
              </a:rPr>
              <a:t>На </a:t>
            </a:r>
            <a:r>
              <a:rPr lang="ru-RU" dirty="0">
                <a:ea typeface="Times New Roman"/>
              </a:rPr>
              <a:t>основу података о кретању обима продаје у 000 кг у периоду од 1995-2018. године оценити који модел тренда највише одговара датим подацима.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Пример за вежбу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2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420888"/>
            <a:ext cx="6840760" cy="3603812"/>
          </a:xfrm>
        </p:spPr>
        <p:txBody>
          <a:bodyPr>
            <a:normAutofit/>
          </a:bodyPr>
          <a:lstStyle/>
          <a:p>
            <a:pPr lvl="0" algn="just"/>
            <a:r>
              <a:rPr lang="en-US" i="1" dirty="0" err="1"/>
              <a:t>Квалитативне</a:t>
            </a:r>
            <a:r>
              <a:rPr lang="en-US" i="1" dirty="0"/>
              <a:t> </a:t>
            </a:r>
            <a:r>
              <a:rPr lang="en-US" i="1" dirty="0" err="1"/>
              <a:t>методе</a:t>
            </a:r>
            <a:r>
              <a:rPr lang="en-US" i="1" dirty="0"/>
              <a:t> </a:t>
            </a:r>
            <a:r>
              <a:rPr lang="en-US" i="1" dirty="0" err="1"/>
              <a:t>предвиђања</a:t>
            </a:r>
            <a:r>
              <a:rPr lang="en-US" i="1" dirty="0"/>
              <a:t> </a:t>
            </a:r>
            <a:endParaRPr lang="en-US" dirty="0"/>
          </a:p>
          <a:p>
            <a:pPr lvl="1" algn="just"/>
            <a:r>
              <a:rPr lang="en-US" sz="2400" dirty="0" err="1"/>
              <a:t>историјски</a:t>
            </a:r>
            <a:r>
              <a:rPr lang="en-US" sz="2400" dirty="0"/>
              <a:t> </a:t>
            </a:r>
            <a:r>
              <a:rPr lang="en-US" sz="2400" dirty="0" err="1"/>
              <a:t>подаци</a:t>
            </a:r>
            <a:r>
              <a:rPr lang="en-US" sz="2400" dirty="0"/>
              <a:t> </a:t>
            </a:r>
            <a:r>
              <a:rPr lang="en-US" sz="2400" dirty="0" err="1"/>
              <a:t>нису</a:t>
            </a:r>
            <a:r>
              <a:rPr lang="en-US" sz="2400" dirty="0"/>
              <a:t> </a:t>
            </a:r>
            <a:r>
              <a:rPr lang="en-US" sz="2400" dirty="0" err="1"/>
              <a:t>расположиви</a:t>
            </a:r>
            <a:r>
              <a:rPr lang="en-US" sz="2400" dirty="0"/>
              <a:t>, </a:t>
            </a:r>
            <a:r>
              <a:rPr lang="en-US" sz="2400" dirty="0" err="1"/>
              <a:t>субјективне</a:t>
            </a:r>
            <a:r>
              <a:rPr lang="en-US" sz="2400" dirty="0"/>
              <a:t> </a:t>
            </a:r>
            <a:r>
              <a:rPr lang="en-US" sz="2400" dirty="0" err="1"/>
              <a:t>методе</a:t>
            </a:r>
            <a:r>
              <a:rPr lang="en-US" sz="2400" dirty="0"/>
              <a:t>.</a:t>
            </a:r>
          </a:p>
          <a:p>
            <a:pPr lvl="0" algn="just"/>
            <a:r>
              <a:rPr lang="en-US" i="1" dirty="0" err="1"/>
              <a:t>Квантитативне</a:t>
            </a:r>
            <a:r>
              <a:rPr lang="en-US" i="1" dirty="0"/>
              <a:t> </a:t>
            </a:r>
            <a:r>
              <a:rPr lang="en-US" i="1" dirty="0" err="1"/>
              <a:t>методе</a:t>
            </a:r>
            <a:r>
              <a:rPr lang="en-US" i="1" dirty="0"/>
              <a:t> </a:t>
            </a:r>
            <a:r>
              <a:rPr lang="en-US" i="1" dirty="0" err="1"/>
              <a:t>предвиђања</a:t>
            </a:r>
            <a:r>
              <a:rPr lang="en-US" i="1" dirty="0"/>
              <a:t> </a:t>
            </a:r>
            <a:endParaRPr lang="en-US" dirty="0"/>
          </a:p>
          <a:p>
            <a:pPr lvl="1" algn="just"/>
            <a:r>
              <a:rPr lang="en-US" sz="2400" dirty="0" err="1"/>
              <a:t>засноване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историјским</a:t>
            </a:r>
            <a:r>
              <a:rPr lang="en-US" sz="2400" dirty="0"/>
              <a:t> </a:t>
            </a:r>
            <a:r>
              <a:rPr lang="en-US" sz="2400" dirty="0" err="1"/>
              <a:t>подацима</a:t>
            </a:r>
            <a:r>
              <a:rPr lang="en-US" sz="2400" dirty="0"/>
              <a:t>;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основу</a:t>
            </a:r>
            <a:r>
              <a:rPr lang="en-US" sz="2400" dirty="0"/>
              <a:t> </a:t>
            </a:r>
            <a:r>
              <a:rPr lang="en-US" sz="2400" dirty="0" err="1"/>
              <a:t>прошлих</a:t>
            </a:r>
            <a:r>
              <a:rPr lang="en-US" sz="2400" dirty="0"/>
              <a:t> </a:t>
            </a:r>
            <a:r>
              <a:rPr lang="en-US" sz="2400" dirty="0" err="1"/>
              <a:t>вредности</a:t>
            </a:r>
            <a:r>
              <a:rPr lang="en-US" sz="2400" dirty="0"/>
              <a:t> </a:t>
            </a:r>
            <a:r>
              <a:rPr lang="en-US" sz="2400" dirty="0" err="1"/>
              <a:t>предвиђају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будуће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Основни приступи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4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i="1" dirty="0" err="1"/>
              <a:t>Методе</a:t>
            </a:r>
            <a:r>
              <a:rPr lang="en-US" i="1" dirty="0"/>
              <a:t> </a:t>
            </a:r>
            <a:r>
              <a:rPr lang="en-US" i="1" dirty="0" err="1"/>
              <a:t>временских</a:t>
            </a:r>
            <a:r>
              <a:rPr lang="en-US" i="1" dirty="0"/>
              <a:t> </a:t>
            </a:r>
            <a:r>
              <a:rPr lang="en-US" i="1" dirty="0" err="1"/>
              <a:t>серија</a:t>
            </a:r>
            <a:r>
              <a:rPr lang="en-US" i="1" dirty="0"/>
              <a:t> – </a:t>
            </a:r>
            <a:r>
              <a:rPr lang="en-US" dirty="0" err="1"/>
              <a:t>предвиђање</a:t>
            </a:r>
            <a:r>
              <a:rPr lang="en-US" dirty="0"/>
              <a:t> </a:t>
            </a:r>
            <a:r>
              <a:rPr lang="en-US" dirty="0" err="1"/>
              <a:t>будућих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основу</a:t>
            </a:r>
            <a:r>
              <a:rPr lang="en-US" dirty="0"/>
              <a:t> </a:t>
            </a:r>
            <a:r>
              <a:rPr lang="en-US" dirty="0" err="1"/>
              <a:t>прошлих</a:t>
            </a:r>
            <a:r>
              <a:rPr lang="en-US" dirty="0"/>
              <a:t> и </a:t>
            </a:r>
            <a:r>
              <a:rPr lang="en-US" dirty="0" err="1"/>
              <a:t>садашњих</a:t>
            </a:r>
            <a:r>
              <a:rPr lang="en-US" dirty="0"/>
              <a:t> </a:t>
            </a:r>
            <a:r>
              <a:rPr lang="en-US" dirty="0" err="1"/>
              <a:t>вредности</a:t>
            </a:r>
            <a:r>
              <a:rPr lang="en-US" dirty="0"/>
              <a:t> </a:t>
            </a:r>
            <a:r>
              <a:rPr lang="en-US" dirty="0" err="1"/>
              <a:t>посматране</a:t>
            </a:r>
            <a:r>
              <a:rPr lang="en-US" dirty="0"/>
              <a:t> </a:t>
            </a:r>
            <a:r>
              <a:rPr lang="en-US" dirty="0" err="1"/>
              <a:t>променљиве</a:t>
            </a:r>
            <a:r>
              <a:rPr lang="en-US" dirty="0"/>
              <a:t> (</a:t>
            </a:r>
            <a:r>
              <a:rPr lang="en-US" dirty="0" err="1"/>
              <a:t>дневно</a:t>
            </a:r>
            <a:r>
              <a:rPr lang="en-US" dirty="0"/>
              <a:t> </a:t>
            </a:r>
            <a:r>
              <a:rPr lang="en-US" dirty="0" err="1"/>
              <a:t>кретање</a:t>
            </a:r>
            <a:r>
              <a:rPr lang="en-US" dirty="0"/>
              <a:t> </a:t>
            </a:r>
            <a:r>
              <a:rPr lang="en-US" dirty="0" err="1"/>
              <a:t>цена</a:t>
            </a:r>
            <a:r>
              <a:rPr lang="en-US" dirty="0"/>
              <a:t> </a:t>
            </a:r>
            <a:r>
              <a:rPr lang="en-US" dirty="0" err="1"/>
              <a:t>акција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берзи</a:t>
            </a:r>
            <a:r>
              <a:rPr lang="en-US" dirty="0"/>
              <a:t>, </a:t>
            </a:r>
            <a:r>
              <a:rPr lang="en-US" dirty="0" err="1"/>
              <a:t>квартално</a:t>
            </a:r>
            <a:r>
              <a:rPr lang="en-US" dirty="0"/>
              <a:t> </a:t>
            </a:r>
            <a:r>
              <a:rPr lang="en-US" dirty="0" err="1"/>
              <a:t>кретање</a:t>
            </a:r>
            <a:r>
              <a:rPr lang="en-US" dirty="0"/>
              <a:t> </a:t>
            </a:r>
            <a:r>
              <a:rPr lang="sr-Cyrl-RS" dirty="0" smtClean="0"/>
              <a:t>Б</a:t>
            </a:r>
            <a:r>
              <a:rPr lang="en-US" dirty="0" smtClean="0"/>
              <a:t>ДП-а</a:t>
            </a:r>
            <a:r>
              <a:rPr lang="en-US" dirty="0"/>
              <a:t>, </a:t>
            </a:r>
            <a:r>
              <a:rPr lang="en-US" dirty="0" err="1"/>
              <a:t>итд</a:t>
            </a:r>
            <a:r>
              <a:rPr lang="en-US" dirty="0"/>
              <a:t>.).</a:t>
            </a:r>
          </a:p>
          <a:p>
            <a:pPr lvl="0" algn="just"/>
            <a:r>
              <a:rPr lang="en-US" i="1" dirty="0" err="1"/>
              <a:t>Каузалне</a:t>
            </a:r>
            <a:r>
              <a:rPr lang="en-US" i="1" dirty="0"/>
              <a:t> </a:t>
            </a:r>
            <a:r>
              <a:rPr lang="en-US" i="1" dirty="0" err="1"/>
              <a:t>методе</a:t>
            </a:r>
            <a:r>
              <a:rPr lang="en-US" i="1" dirty="0"/>
              <a:t> </a:t>
            </a:r>
            <a:r>
              <a:rPr lang="en-US" i="1" dirty="0" err="1"/>
              <a:t>предвиђања</a:t>
            </a:r>
            <a:r>
              <a:rPr lang="en-US" i="1" dirty="0"/>
              <a:t> – </a:t>
            </a:r>
            <a:r>
              <a:rPr lang="en-US" dirty="0" err="1"/>
              <a:t>подразумевају</a:t>
            </a:r>
            <a:r>
              <a:rPr lang="en-US" dirty="0"/>
              <a:t> </a:t>
            </a:r>
            <a:r>
              <a:rPr lang="en-US" dirty="0" err="1"/>
              <a:t>одређивање</a:t>
            </a:r>
            <a:r>
              <a:rPr lang="en-US" dirty="0"/>
              <a:t> </a:t>
            </a:r>
            <a:r>
              <a:rPr lang="en-US" dirty="0" err="1"/>
              <a:t>фактора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утиче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променљиву</a:t>
            </a:r>
            <a:r>
              <a:rPr lang="en-US" dirty="0"/>
              <a:t> </a:t>
            </a:r>
            <a:r>
              <a:rPr lang="en-US" dirty="0" err="1"/>
              <a:t>чија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вредност</a:t>
            </a:r>
            <a:r>
              <a:rPr lang="en-US" dirty="0"/>
              <a:t> </a:t>
            </a:r>
            <a:r>
              <a:rPr lang="en-US" dirty="0" err="1"/>
              <a:t>предвиђа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Квантитативне методе предвиђања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76872"/>
            <a:ext cx="7745505" cy="384929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Фактори који су утицали на посматрану појаву у прошлости и садашњости наставиће да утичу на сличан начин и у будућности.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Модели временских серија идентификују и изолују ове факторе како би се извршило предвиђање.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Фактори: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868680" lvl="1" indent="-457200" algn="just">
              <a:buFont typeface="+mj-lt"/>
              <a:buAutoNum type="arabicPeriod"/>
            </a:pPr>
            <a:r>
              <a:rPr lang="sr-Cyrl-RS" i="1" dirty="0">
                <a:latin typeface="Times New Roman" pitchFamily="18" charset="0"/>
                <a:cs typeface="Times New Roman" pitchFamily="18" charset="0"/>
              </a:rPr>
              <a:t>тренд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– дугорочна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тенденција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развоја серије;</a:t>
            </a:r>
          </a:p>
          <a:p>
            <a:pPr marL="868680" lvl="1" indent="-457200" algn="just">
              <a:buFont typeface="+mj-lt"/>
              <a:buAutoNum type="arabicPeriod"/>
            </a:pPr>
            <a:r>
              <a:rPr lang="sr-Cyrl-RS" i="1" dirty="0" smtClean="0">
                <a:latin typeface="Times New Roman" pitchFamily="18" charset="0"/>
                <a:cs typeface="Times New Roman" pitchFamily="18" charset="0"/>
              </a:rPr>
              <a:t>циклуси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– осцилације са променљивом периодом који је дужи од 12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месеци (од 2 до 10 година);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868680" lvl="1" indent="-457200" algn="just">
              <a:buFont typeface="+mj-lt"/>
              <a:buAutoNum type="arabicPeriod"/>
            </a:pPr>
            <a:r>
              <a:rPr lang="sr-Cyrl-RS" i="1" dirty="0" smtClean="0">
                <a:latin typeface="Times New Roman" pitchFamily="18" charset="0"/>
                <a:cs typeface="Times New Roman" pitchFamily="18" charset="0"/>
              </a:rPr>
              <a:t>сезонска компонента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– има периодику од 12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месеци, месечни или квартални подаци;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868680" lvl="1" indent="-457200" algn="just">
              <a:buFont typeface="+mj-lt"/>
              <a:buAutoNum type="arabicPeriod"/>
            </a:pPr>
            <a:r>
              <a:rPr lang="sr-Cyrl-RS" i="1" dirty="0" smtClean="0">
                <a:latin typeface="Times New Roman" pitchFamily="18" charset="0"/>
                <a:cs typeface="Times New Roman" pitchFamily="18" charset="0"/>
              </a:rPr>
              <a:t>ирегуларна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sr-Cyrl-RS" i="1" dirty="0" smtClean="0">
                <a:latin typeface="Times New Roman" pitchFamily="18" charset="0"/>
                <a:cs typeface="Times New Roman" pitchFamily="18" charset="0"/>
              </a:rPr>
              <a:t>случајна компонента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– чине је неправилне осцилације.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Фактори у моделима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временских серија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4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04864"/>
            <a:ext cx="7848872" cy="4032447"/>
          </a:xfrm>
        </p:spPr>
        <p:txBody>
          <a:bodyPr>
            <a:normAutofit/>
          </a:bodyPr>
          <a:lstStyle/>
          <a:p>
            <a:pPr lvl="0" algn="just"/>
            <a:r>
              <a:rPr lang="vi-VN" dirty="0"/>
              <a:t>Код испитивања тренда полази се од претпоставке да на развој појаве делују одређени фактори. Једна група фактора делује у одређеном правцу, док друга група делује на скретање тока појаве навише или наниже у односу на устаљени правац.</a:t>
            </a:r>
            <a:endParaRPr lang="en-US" dirty="0"/>
          </a:p>
          <a:p>
            <a:pPr lvl="0" algn="just"/>
            <a:r>
              <a:rPr lang="vi-VN" dirty="0"/>
              <a:t>Варијације временске серије изравнавају се линијом тренда која показује просечно кретање појаве на дуги рок.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Линеарни тренд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5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63040" y="2492895"/>
                <a:ext cx="6196405" cy="3230173"/>
              </a:xfrm>
            </p:spPr>
            <p:txBody>
              <a:bodyPr>
                <a:normAutofit/>
              </a:bodyPr>
              <a:lstStyle/>
              <a:p>
                <a:r>
                  <a:rPr lang="en-US" dirty="0" err="1"/>
                  <a:t>Модел</a:t>
                </a:r>
                <a:r>
                  <a:rPr lang="en-US" dirty="0"/>
                  <a:t> </a:t>
                </a:r>
                <a:r>
                  <a:rPr lang="en-US" dirty="0" err="1"/>
                  <a:t>предвиђања</a:t>
                </a:r>
                <a:r>
                  <a:rPr lang="en-US" dirty="0"/>
                  <a:t> </a:t>
                </a:r>
                <a:r>
                  <a:rPr lang="en-US" dirty="0" err="1"/>
                  <a:t>линеарног</a:t>
                </a:r>
                <a:r>
                  <a:rPr lang="en-US" dirty="0"/>
                  <a:t> </a:t>
                </a:r>
                <a:r>
                  <a:rPr lang="en-US" dirty="0" err="1"/>
                  <a:t>тренда</a:t>
                </a:r>
                <a:endParaRPr lang="en-US" dirty="0"/>
              </a:p>
              <a:p>
                <a:pPr marL="0" indent="0">
                  <a:buNone/>
                </a:pPr>
                <a:endParaRPr lang="sr-Latn-RS" dirty="0">
                  <a:solidFill>
                    <a:srgbClr val="FF0000"/>
                  </a:solidFill>
                </a:endParaRPr>
              </a:p>
              <a:p>
                <a:pPr marL="36576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sr-Latn-R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r-Latn-R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R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sr-Latn-R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sr-Latn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sr-Latn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  <m:sup/>
                      </m:sSubSup>
                      <m:sSub>
                        <m:sSubPr>
                          <m:ctrlPr>
                            <a:rPr lang="sr-Latn-RS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365760" lvl="1" indent="0">
                  <a:buNone/>
                </a:pPr>
                <a:endParaRPr lang="sr-Latn-R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RS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R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sr-Latn-R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одсечак н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оси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sr-Latn-RS" i="1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sr-Latn-RS" i="1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  <m:sup/>
                    </m:sSubSup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нагиб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коефицијент правца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3040" y="2492895"/>
                <a:ext cx="6196405" cy="3230173"/>
              </a:xfrm>
              <a:blipFill rotWithShape="1">
                <a:blip r:embed="rId2"/>
                <a:stretch>
                  <a:fillRect l="-1280" t="-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>
                <a:latin typeface="Times New Roman" pitchFamily="18" charset="0"/>
                <a:cs typeface="Times New Roman" pitchFamily="18" charset="0"/>
              </a:rPr>
              <a:t>Линеарни тренд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780928"/>
            <a:ext cx="7344816" cy="2942140"/>
          </a:xfrm>
        </p:spPr>
        <p:txBody>
          <a:bodyPr>
            <a:normAutofit/>
          </a:bodyPr>
          <a:lstStyle/>
          <a:p>
            <a:pPr lvl="0" algn="just"/>
            <a:r>
              <a:rPr lang="sr-Cyrl-RS" dirty="0" smtClean="0"/>
              <a:t>Н</a:t>
            </a:r>
            <a:r>
              <a:rPr lang="en-US" dirty="0" smtClean="0"/>
              <a:t>а </a:t>
            </a:r>
            <a:r>
              <a:rPr lang="en-US" dirty="0" err="1"/>
              <a:t>основу</a:t>
            </a:r>
            <a:r>
              <a:rPr lang="en-US" dirty="0"/>
              <a:t> </a:t>
            </a:r>
            <a:r>
              <a:rPr lang="en-US" dirty="0" err="1"/>
              <a:t>података</a:t>
            </a:r>
            <a:r>
              <a:rPr lang="en-US" dirty="0"/>
              <a:t> о </a:t>
            </a:r>
            <a:r>
              <a:rPr lang="en-US" dirty="0" err="1"/>
              <a:t>кретању</a:t>
            </a:r>
            <a:r>
              <a:rPr lang="en-US" dirty="0"/>
              <a:t> </a:t>
            </a:r>
            <a:r>
              <a:rPr lang="en-US" dirty="0" err="1"/>
              <a:t>прихода</a:t>
            </a:r>
            <a:r>
              <a:rPr lang="en-US" dirty="0"/>
              <a:t> (у </a:t>
            </a:r>
            <a:r>
              <a:rPr lang="en-US" dirty="0" err="1"/>
              <a:t>мил</a:t>
            </a:r>
            <a:r>
              <a:rPr lang="en-US" dirty="0"/>
              <a:t> </a:t>
            </a:r>
            <a:r>
              <a:rPr lang="en-US" dirty="0" err="1"/>
              <a:t>дин</a:t>
            </a:r>
            <a:r>
              <a:rPr lang="en-US" dirty="0"/>
              <a:t>) у </a:t>
            </a:r>
            <a:r>
              <a:rPr lang="en-US" dirty="0" err="1"/>
              <a:t>периоду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2005-2019. </a:t>
            </a:r>
            <a:r>
              <a:rPr lang="en-US" dirty="0" err="1"/>
              <a:t>године</a:t>
            </a:r>
            <a:r>
              <a:rPr lang="en-US" dirty="0"/>
              <a:t> </a:t>
            </a:r>
            <a:r>
              <a:rPr lang="en-US" dirty="0" err="1"/>
              <a:t>оценити</a:t>
            </a:r>
            <a:r>
              <a:rPr lang="en-US" dirty="0"/>
              <a:t> </a:t>
            </a:r>
            <a:r>
              <a:rPr lang="en-US" dirty="0" err="1"/>
              <a:t>једначину</a:t>
            </a:r>
            <a:r>
              <a:rPr lang="en-US" dirty="0"/>
              <a:t> </a:t>
            </a:r>
            <a:r>
              <a:rPr lang="en-US" dirty="0" err="1"/>
              <a:t>линеарног</a:t>
            </a:r>
            <a:r>
              <a:rPr lang="en-US" dirty="0"/>
              <a:t> </a:t>
            </a:r>
            <a:r>
              <a:rPr lang="en-US" dirty="0" err="1"/>
              <a:t>тренда</a:t>
            </a:r>
            <a:r>
              <a:rPr lang="en-US" dirty="0"/>
              <a:t> и </a:t>
            </a:r>
            <a:r>
              <a:rPr lang="en-US" dirty="0" err="1"/>
              <a:t>графички</a:t>
            </a:r>
            <a:r>
              <a:rPr lang="en-US" dirty="0"/>
              <a:t> </a:t>
            </a:r>
            <a:r>
              <a:rPr lang="en-US" dirty="0" err="1"/>
              <a:t>приказати</a:t>
            </a:r>
            <a:r>
              <a:rPr lang="en-US" dirty="0"/>
              <a:t> </a:t>
            </a:r>
            <a:r>
              <a:rPr lang="en-US" dirty="0" err="1"/>
              <a:t>дате</a:t>
            </a:r>
            <a:r>
              <a:rPr lang="en-US" dirty="0"/>
              <a:t> </a:t>
            </a:r>
            <a:r>
              <a:rPr lang="en-US" dirty="0" err="1"/>
              <a:t>податке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5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492895"/>
            <a:ext cx="6196405" cy="3230173"/>
          </a:xfrm>
        </p:spPr>
        <p:txBody>
          <a:bodyPr>
            <a:norm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граф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287773"/>
              </p:ext>
            </p:extLst>
          </p:nvPr>
        </p:nvGraphicFramePr>
        <p:xfrm>
          <a:off x="1691680" y="2204864"/>
          <a:ext cx="568863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46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4454</TotalTime>
  <Words>975</Words>
  <Application>Microsoft Office PowerPoint</Application>
  <PresentationFormat>On-screen Show (4:3)</PresentationFormat>
  <Paragraphs>106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Hardcover</vt:lpstr>
      <vt:lpstr>Microsoft Excel Worksheet</vt:lpstr>
      <vt:lpstr>       Предавања 5    Др Наташа Папић-Благојевић </vt:lpstr>
      <vt:lpstr>Значај предвиђања у пословању Како одабрати одговарајући модел?</vt:lpstr>
      <vt:lpstr>Основни приступи</vt:lpstr>
      <vt:lpstr>Квантитативне методе предвиђања</vt:lpstr>
      <vt:lpstr>Фактори у моделима временских серија</vt:lpstr>
      <vt:lpstr>Линеарни тренд</vt:lpstr>
      <vt:lpstr>Линеарни тренд</vt:lpstr>
      <vt:lpstr>Пример1</vt:lpstr>
      <vt:lpstr>Пример1- граф</vt:lpstr>
      <vt:lpstr>Пример1- тумачење резултата</vt:lpstr>
      <vt:lpstr>Пример1- регрeсиона анализа</vt:lpstr>
      <vt:lpstr>Експоненцијални тренд</vt:lpstr>
      <vt:lpstr>Експоненцијални тренд</vt:lpstr>
      <vt:lpstr>Пример 2</vt:lpstr>
      <vt:lpstr>Пример 2 - граф</vt:lpstr>
      <vt:lpstr>Пример 2 – регресиона анализа</vt:lpstr>
      <vt:lpstr>Пример 2 - тумачење резултата</vt:lpstr>
      <vt:lpstr>Квадратни тренд</vt:lpstr>
      <vt:lpstr>Пример 3</vt:lpstr>
      <vt:lpstr>Пример 3 - граф</vt:lpstr>
      <vt:lpstr>Пример 3 – регресиона анализа</vt:lpstr>
      <vt:lpstr>Како одабрати најбољи модел?</vt:lpstr>
      <vt:lpstr>Резидуални дијаграми</vt:lpstr>
      <vt:lpstr>Средња апсолутна девијација</vt:lpstr>
      <vt:lpstr>Компаративна анализа</vt:lpstr>
      <vt:lpstr>Пример за вежбу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Примена статистичких модела у пословању</dc:title>
  <dc:creator>Windows7</dc:creator>
  <cp:lastModifiedBy>Наташа</cp:lastModifiedBy>
  <cp:revision>96</cp:revision>
  <dcterms:created xsi:type="dcterms:W3CDTF">2018-02-19T17:01:42Z</dcterms:created>
  <dcterms:modified xsi:type="dcterms:W3CDTF">2019-11-27T09:40:10Z</dcterms:modified>
</cp:coreProperties>
</file>