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sldIdLst>
    <p:sldId id="256" r:id="rId2"/>
    <p:sldId id="287" r:id="rId3"/>
    <p:sldId id="288" r:id="rId4"/>
    <p:sldId id="305" r:id="rId5"/>
    <p:sldId id="289" r:id="rId6"/>
    <p:sldId id="306" r:id="rId7"/>
    <p:sldId id="308" r:id="rId8"/>
    <p:sldId id="307" r:id="rId9"/>
    <p:sldId id="310" r:id="rId10"/>
    <p:sldId id="311" r:id="rId11"/>
    <p:sldId id="312" r:id="rId12"/>
    <p:sldId id="313" r:id="rId13"/>
    <p:sldId id="314" r:id="rId14"/>
    <p:sldId id="315" r:id="rId15"/>
    <p:sldId id="309" r:id="rId16"/>
    <p:sldId id="316" r:id="rId17"/>
    <p:sldId id="290" r:id="rId18"/>
    <p:sldId id="317" r:id="rId19"/>
    <p:sldId id="291" r:id="rId20"/>
    <p:sldId id="330" r:id="rId21"/>
    <p:sldId id="318" r:id="rId22"/>
    <p:sldId id="319" r:id="rId23"/>
    <p:sldId id="320" r:id="rId24"/>
    <p:sldId id="321" r:id="rId25"/>
    <p:sldId id="322" r:id="rId26"/>
    <p:sldId id="323" r:id="rId27"/>
    <p:sldId id="324" r:id="rId28"/>
    <p:sldId id="325" r:id="rId29"/>
    <p:sldId id="327" r:id="rId30"/>
    <p:sldId id="328" r:id="rId31"/>
    <p:sldId id="329" r:id="rId32"/>
    <p:sldId id="28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69" d="100"/>
          <a:sy n="69" d="100"/>
        </p:scale>
        <p:origin x="-142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Windows7\Downloads\Ece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Windows7\Downloads\Ece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'2-анова'!$A$7</c:f>
              <c:strCache>
                <c:ptCount val="1"/>
                <c:pt idx="0">
                  <c:v>Average Машина 1</c:v>
                </c:pt>
              </c:strCache>
            </c:strRef>
          </c:tx>
          <c:val>
            <c:numRef>
              <c:f>'2-анова'!$B$7:$E$7</c:f>
              <c:numCache>
                <c:formatCode>General</c:formatCode>
                <c:ptCount val="4"/>
                <c:pt idx="0">
                  <c:v>18.420000000000002</c:v>
                </c:pt>
                <c:pt idx="1">
                  <c:v>23.540000000000003</c:v>
                </c:pt>
                <c:pt idx="2">
                  <c:v>21.979999999999997</c:v>
                </c:pt>
                <c:pt idx="3">
                  <c:v>20.5</c:v>
                </c:pt>
              </c:numCache>
            </c:numRef>
          </c:val>
          <c:smooth val="0"/>
        </c:ser>
        <c:ser>
          <c:idx val="1"/>
          <c:order val="1"/>
          <c:tx>
            <c:strRef>
              <c:f>'2-анова'!$A$13</c:f>
              <c:strCache>
                <c:ptCount val="1"/>
                <c:pt idx="0">
                  <c:v>Average Машина 2</c:v>
                </c:pt>
              </c:strCache>
            </c:strRef>
          </c:tx>
          <c:val>
            <c:numRef>
              <c:f>'2-анова'!$B$13:$E$13</c:f>
              <c:numCache>
                <c:formatCode>General</c:formatCode>
                <c:ptCount val="4"/>
                <c:pt idx="0">
                  <c:v>19.52</c:v>
                </c:pt>
                <c:pt idx="1">
                  <c:v>24.259999999999998</c:v>
                </c:pt>
                <c:pt idx="2">
                  <c:v>22.839999999999996</c:v>
                </c:pt>
                <c:pt idx="3">
                  <c:v>21.160000000000004</c:v>
                </c:pt>
              </c:numCache>
            </c:numRef>
          </c:val>
          <c:smooth val="0"/>
        </c:ser>
        <c:dLbls>
          <c:showLegendKey val="0"/>
          <c:showVal val="0"/>
          <c:showCatName val="0"/>
          <c:showSerName val="0"/>
          <c:showPercent val="0"/>
          <c:showBubbleSize val="0"/>
        </c:dLbls>
        <c:marker val="1"/>
        <c:smooth val="0"/>
        <c:axId val="95113216"/>
        <c:axId val="95114752"/>
      </c:lineChart>
      <c:catAx>
        <c:axId val="95113216"/>
        <c:scaling>
          <c:orientation val="minMax"/>
        </c:scaling>
        <c:delete val="0"/>
        <c:axPos val="b"/>
        <c:majorTickMark val="out"/>
        <c:minorTickMark val="none"/>
        <c:tickLblPos val="nextTo"/>
        <c:crossAx val="95114752"/>
        <c:crosses val="autoZero"/>
        <c:auto val="1"/>
        <c:lblAlgn val="ctr"/>
        <c:lblOffset val="100"/>
        <c:noMultiLvlLbl val="0"/>
      </c:catAx>
      <c:valAx>
        <c:axId val="95114752"/>
        <c:scaling>
          <c:orientation val="minMax"/>
        </c:scaling>
        <c:delete val="0"/>
        <c:axPos val="l"/>
        <c:majorGridlines/>
        <c:numFmt formatCode="General" sourceLinked="1"/>
        <c:majorTickMark val="out"/>
        <c:minorTickMark val="none"/>
        <c:tickLblPos val="nextTo"/>
        <c:crossAx val="9511321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'2-анова пр2'!$A$7</c:f>
              <c:strCache>
                <c:ptCount val="1"/>
                <c:pt idx="0">
                  <c:v>Average Класичан</c:v>
                </c:pt>
              </c:strCache>
            </c:strRef>
          </c:tx>
          <c:val>
            <c:numRef>
              <c:f>'2-анова пр2'!$B$7:$E$7</c:f>
              <c:numCache>
                <c:formatCode>General</c:formatCode>
                <c:ptCount val="4"/>
                <c:pt idx="0">
                  <c:v>24</c:v>
                </c:pt>
                <c:pt idx="1">
                  <c:v>19.8</c:v>
                </c:pt>
                <c:pt idx="2">
                  <c:v>30.4</c:v>
                </c:pt>
                <c:pt idx="3">
                  <c:v>25.4</c:v>
                </c:pt>
              </c:numCache>
            </c:numRef>
          </c:val>
          <c:smooth val="0"/>
        </c:ser>
        <c:ser>
          <c:idx val="1"/>
          <c:order val="1"/>
          <c:tx>
            <c:strRef>
              <c:f>'2-анова пр2'!$A$13</c:f>
              <c:strCache>
                <c:ptCount val="1"/>
                <c:pt idx="0">
                  <c:v>Average Он-лајн</c:v>
                </c:pt>
              </c:strCache>
            </c:strRef>
          </c:tx>
          <c:val>
            <c:numRef>
              <c:f>'2-анова пр2'!$B$13:$E$13</c:f>
              <c:numCache>
                <c:formatCode>General</c:formatCode>
                <c:ptCount val="4"/>
                <c:pt idx="0">
                  <c:v>28</c:v>
                </c:pt>
                <c:pt idx="1">
                  <c:v>26</c:v>
                </c:pt>
                <c:pt idx="2">
                  <c:v>21</c:v>
                </c:pt>
                <c:pt idx="3">
                  <c:v>21.6</c:v>
                </c:pt>
              </c:numCache>
            </c:numRef>
          </c:val>
          <c:smooth val="0"/>
        </c:ser>
        <c:dLbls>
          <c:showLegendKey val="0"/>
          <c:showVal val="0"/>
          <c:showCatName val="0"/>
          <c:showSerName val="0"/>
          <c:showPercent val="0"/>
          <c:showBubbleSize val="0"/>
        </c:dLbls>
        <c:marker val="1"/>
        <c:smooth val="0"/>
        <c:axId val="95039488"/>
        <c:axId val="95041024"/>
      </c:lineChart>
      <c:catAx>
        <c:axId val="95039488"/>
        <c:scaling>
          <c:orientation val="minMax"/>
        </c:scaling>
        <c:delete val="0"/>
        <c:axPos val="b"/>
        <c:majorTickMark val="out"/>
        <c:minorTickMark val="none"/>
        <c:tickLblPos val="nextTo"/>
        <c:crossAx val="95041024"/>
        <c:crosses val="autoZero"/>
        <c:auto val="1"/>
        <c:lblAlgn val="ctr"/>
        <c:lblOffset val="100"/>
        <c:noMultiLvlLbl val="0"/>
      </c:catAx>
      <c:valAx>
        <c:axId val="95041024"/>
        <c:scaling>
          <c:orientation val="minMax"/>
        </c:scaling>
        <c:delete val="0"/>
        <c:axPos val="l"/>
        <c:majorGridlines/>
        <c:numFmt formatCode="General" sourceLinked="1"/>
        <c:majorTickMark val="out"/>
        <c:minorTickMark val="none"/>
        <c:tickLblPos val="nextTo"/>
        <c:crossAx val="95039488"/>
        <c:crosses val="autoZero"/>
        <c:crossBetween val="between"/>
      </c:valAx>
    </c:plotArea>
    <c:legend>
      <c:legendPos val="r"/>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A7EB8B-770C-4646-A2A7-34C68145DB77}" type="doc">
      <dgm:prSet loTypeId="urn:microsoft.com/office/officeart/2005/8/layout/hierarchy2" loCatId="hierarchy" qsTypeId="urn:microsoft.com/office/officeart/2005/8/quickstyle/3d3" qsCatId="3D" csTypeId="urn:microsoft.com/office/officeart/2005/8/colors/accent1_2" csCatId="accent1" phldr="1"/>
      <dgm:spPr/>
      <dgm:t>
        <a:bodyPr/>
        <a:lstStyle/>
        <a:p>
          <a:endParaRPr lang="en-US"/>
        </a:p>
      </dgm:t>
    </dgm:pt>
    <dgm:pt modelId="{1EAE60B9-43BA-4B1B-B246-27A0140787B5}">
      <dgm:prSet phldrT="[Text]" custT="1"/>
      <dgm:spPr/>
      <dgm:t>
        <a:bodyPr/>
        <a:lstStyle/>
        <a:p>
          <a:r>
            <a:rPr lang="sr-Latn-RS" sz="2000" i="1" dirty="0" smtClean="0"/>
            <a:t>SST</a:t>
          </a:r>
        </a:p>
        <a:p>
          <a:r>
            <a:rPr lang="sr-Latn-RS" sz="2000" i="1" dirty="0" smtClean="0"/>
            <a:t>df=n-1</a:t>
          </a:r>
          <a:endParaRPr lang="en-US" sz="2000" i="1" dirty="0"/>
        </a:p>
      </dgm:t>
    </dgm:pt>
    <dgm:pt modelId="{3BE3CD15-2253-454B-84DA-3846AC5A26BE}" type="parTrans" cxnId="{0A02855F-5BE9-42D6-8737-A68BEB41DD2D}">
      <dgm:prSet/>
      <dgm:spPr/>
      <dgm:t>
        <a:bodyPr/>
        <a:lstStyle/>
        <a:p>
          <a:endParaRPr lang="en-US"/>
        </a:p>
      </dgm:t>
    </dgm:pt>
    <dgm:pt modelId="{42A373D6-09B7-4AA8-B3D5-5A6587BCFB1A}" type="sibTrans" cxnId="{0A02855F-5BE9-42D6-8737-A68BEB41DD2D}">
      <dgm:prSet/>
      <dgm:spPr/>
      <dgm:t>
        <a:bodyPr/>
        <a:lstStyle/>
        <a:p>
          <a:endParaRPr lang="en-US"/>
        </a:p>
      </dgm:t>
    </dgm:pt>
    <dgm:pt modelId="{5B7DDF12-C3CC-40BE-9C80-2E950D04CBA5}">
      <dgm:prSet phldrT="[Text]"/>
      <dgm:spPr/>
      <dgm:t>
        <a:bodyPr/>
        <a:lstStyle/>
        <a:p>
          <a:r>
            <a:rPr lang="sr-Latn-RS" i="1" dirty="0" smtClean="0"/>
            <a:t>SSA</a:t>
          </a:r>
        </a:p>
        <a:p>
          <a:r>
            <a:rPr lang="sr-Latn-RS" i="1" dirty="0" smtClean="0"/>
            <a:t>df=r-1</a:t>
          </a:r>
          <a:endParaRPr lang="en-US" dirty="0"/>
        </a:p>
      </dgm:t>
    </dgm:pt>
    <dgm:pt modelId="{A957AD29-67A2-4B4B-8E38-AE4250E9A5A9}" type="parTrans" cxnId="{E2754E54-9760-4F96-9382-997A4CD55B72}">
      <dgm:prSet/>
      <dgm:spPr/>
      <dgm:t>
        <a:bodyPr/>
        <a:lstStyle/>
        <a:p>
          <a:endParaRPr lang="en-US"/>
        </a:p>
      </dgm:t>
    </dgm:pt>
    <dgm:pt modelId="{5416B78D-98D5-4525-943F-742B0EF73CBB}" type="sibTrans" cxnId="{E2754E54-9760-4F96-9382-997A4CD55B72}">
      <dgm:prSet/>
      <dgm:spPr/>
      <dgm:t>
        <a:bodyPr/>
        <a:lstStyle/>
        <a:p>
          <a:endParaRPr lang="en-US"/>
        </a:p>
      </dgm:t>
    </dgm:pt>
    <dgm:pt modelId="{96B83E1C-94F3-4E57-83BE-D3A0C593879D}">
      <dgm:prSet phldrT="[Text]"/>
      <dgm:spPr/>
      <dgm:t>
        <a:bodyPr/>
        <a:lstStyle/>
        <a:p>
          <a:r>
            <a:rPr lang="sr-Latn-RS" i="1" dirty="0" smtClean="0"/>
            <a:t>SSE</a:t>
          </a:r>
        </a:p>
        <a:p>
          <a:r>
            <a:rPr lang="sr-Latn-RS" i="1" dirty="0" smtClean="0"/>
            <a:t>df=rc(n’-1)</a:t>
          </a:r>
          <a:endParaRPr lang="en-US" dirty="0"/>
        </a:p>
      </dgm:t>
    </dgm:pt>
    <dgm:pt modelId="{5FC83BF8-9B4D-48B4-9AB0-2662E36E629C}" type="parTrans" cxnId="{AE293F2C-755D-46BE-95B5-20730AC3EE7F}">
      <dgm:prSet/>
      <dgm:spPr/>
      <dgm:t>
        <a:bodyPr/>
        <a:lstStyle/>
        <a:p>
          <a:endParaRPr lang="en-US"/>
        </a:p>
      </dgm:t>
    </dgm:pt>
    <dgm:pt modelId="{7C5F5CC6-6760-43B9-A80D-5BCF8AB4CA20}" type="sibTrans" cxnId="{AE293F2C-755D-46BE-95B5-20730AC3EE7F}">
      <dgm:prSet/>
      <dgm:spPr/>
      <dgm:t>
        <a:bodyPr/>
        <a:lstStyle/>
        <a:p>
          <a:endParaRPr lang="en-US"/>
        </a:p>
      </dgm:t>
    </dgm:pt>
    <dgm:pt modelId="{002BD1A9-B567-4563-9A7F-A4774ED86D85}">
      <dgm:prSet/>
      <dgm:spPr/>
      <dgm:t>
        <a:bodyPr/>
        <a:lstStyle/>
        <a:p>
          <a:r>
            <a:rPr lang="sr-Latn-RS" i="1" dirty="0" smtClean="0"/>
            <a:t>SSAB</a:t>
          </a:r>
        </a:p>
        <a:p>
          <a:r>
            <a:rPr lang="sr-Latn-RS" i="1" dirty="0" smtClean="0"/>
            <a:t>df=(r-1)(c-1)</a:t>
          </a:r>
          <a:endParaRPr lang="en-US" i="1" dirty="0"/>
        </a:p>
      </dgm:t>
    </dgm:pt>
    <dgm:pt modelId="{BC5882ED-D263-48D4-A258-9E318CADC6C8}" type="parTrans" cxnId="{BFC76353-5561-4F33-81C1-9EC9DCCAF68B}">
      <dgm:prSet/>
      <dgm:spPr/>
      <dgm:t>
        <a:bodyPr/>
        <a:lstStyle/>
        <a:p>
          <a:endParaRPr lang="en-US"/>
        </a:p>
      </dgm:t>
    </dgm:pt>
    <dgm:pt modelId="{861B80AF-29DE-48FE-A7E6-E8903FD11F55}" type="sibTrans" cxnId="{BFC76353-5561-4F33-81C1-9EC9DCCAF68B}">
      <dgm:prSet/>
      <dgm:spPr/>
      <dgm:t>
        <a:bodyPr/>
        <a:lstStyle/>
        <a:p>
          <a:endParaRPr lang="en-US"/>
        </a:p>
      </dgm:t>
    </dgm:pt>
    <dgm:pt modelId="{C040A480-6235-45CE-AA1B-C87A3EFA4B9C}">
      <dgm:prSet/>
      <dgm:spPr/>
      <dgm:t>
        <a:bodyPr/>
        <a:lstStyle/>
        <a:p>
          <a:r>
            <a:rPr lang="sr-Latn-RS" i="1" dirty="0" smtClean="0"/>
            <a:t>SSB</a:t>
          </a:r>
        </a:p>
        <a:p>
          <a:r>
            <a:rPr lang="sr-Latn-RS" i="1" dirty="0" smtClean="0"/>
            <a:t>df=c-1</a:t>
          </a:r>
          <a:endParaRPr lang="en-US" i="1" dirty="0"/>
        </a:p>
      </dgm:t>
    </dgm:pt>
    <dgm:pt modelId="{A7E4E586-337C-469C-B924-8E60F1D6F7A5}" type="parTrans" cxnId="{8C1C94FB-DE04-46F9-9150-F22CE82B89AE}">
      <dgm:prSet/>
      <dgm:spPr/>
      <dgm:t>
        <a:bodyPr/>
        <a:lstStyle/>
        <a:p>
          <a:endParaRPr lang="en-US"/>
        </a:p>
      </dgm:t>
    </dgm:pt>
    <dgm:pt modelId="{FDF4342F-E460-4AE4-A818-A21318134DB5}" type="sibTrans" cxnId="{8C1C94FB-DE04-46F9-9150-F22CE82B89AE}">
      <dgm:prSet/>
      <dgm:spPr/>
      <dgm:t>
        <a:bodyPr/>
        <a:lstStyle/>
        <a:p>
          <a:endParaRPr lang="en-US"/>
        </a:p>
      </dgm:t>
    </dgm:pt>
    <dgm:pt modelId="{B686F089-F9FB-46EA-941D-E50EEA4A77FC}" type="pres">
      <dgm:prSet presAssocID="{C0A7EB8B-770C-4646-A2A7-34C68145DB77}" presName="diagram" presStyleCnt="0">
        <dgm:presLayoutVars>
          <dgm:chPref val="1"/>
          <dgm:dir/>
          <dgm:animOne val="branch"/>
          <dgm:animLvl val="lvl"/>
          <dgm:resizeHandles val="exact"/>
        </dgm:presLayoutVars>
      </dgm:prSet>
      <dgm:spPr/>
      <dgm:t>
        <a:bodyPr/>
        <a:lstStyle/>
        <a:p>
          <a:endParaRPr lang="en-US"/>
        </a:p>
      </dgm:t>
    </dgm:pt>
    <dgm:pt modelId="{4123D582-E5F1-4E70-A1B0-CF1A450B4B36}" type="pres">
      <dgm:prSet presAssocID="{1EAE60B9-43BA-4B1B-B246-27A0140787B5}" presName="root1" presStyleCnt="0"/>
      <dgm:spPr/>
    </dgm:pt>
    <dgm:pt modelId="{D4C299CE-2CCC-41B1-B9D8-C982F1C0FD84}" type="pres">
      <dgm:prSet presAssocID="{1EAE60B9-43BA-4B1B-B246-27A0140787B5}" presName="LevelOneTextNode" presStyleLbl="node0" presStyleIdx="0" presStyleCnt="1" custLinFactNeighborX="-73575" custLinFactNeighborY="7399">
        <dgm:presLayoutVars>
          <dgm:chPref val="3"/>
        </dgm:presLayoutVars>
      </dgm:prSet>
      <dgm:spPr/>
      <dgm:t>
        <a:bodyPr/>
        <a:lstStyle/>
        <a:p>
          <a:endParaRPr lang="en-US"/>
        </a:p>
      </dgm:t>
    </dgm:pt>
    <dgm:pt modelId="{0F265E93-8848-4B52-B42B-8D7692D0A121}" type="pres">
      <dgm:prSet presAssocID="{1EAE60B9-43BA-4B1B-B246-27A0140787B5}" presName="level2hierChild" presStyleCnt="0"/>
      <dgm:spPr/>
    </dgm:pt>
    <dgm:pt modelId="{0CC5C3C2-43DA-4AD3-832B-AD9461CA0F3F}" type="pres">
      <dgm:prSet presAssocID="{A957AD29-67A2-4B4B-8E38-AE4250E9A5A9}" presName="conn2-1" presStyleLbl="parChTrans1D2" presStyleIdx="0" presStyleCnt="4"/>
      <dgm:spPr/>
      <dgm:t>
        <a:bodyPr/>
        <a:lstStyle/>
        <a:p>
          <a:endParaRPr lang="en-US"/>
        </a:p>
      </dgm:t>
    </dgm:pt>
    <dgm:pt modelId="{7E61B5AF-538A-4F55-8DB9-472CC3E1D77C}" type="pres">
      <dgm:prSet presAssocID="{A957AD29-67A2-4B4B-8E38-AE4250E9A5A9}" presName="connTx" presStyleLbl="parChTrans1D2" presStyleIdx="0" presStyleCnt="4"/>
      <dgm:spPr/>
      <dgm:t>
        <a:bodyPr/>
        <a:lstStyle/>
        <a:p>
          <a:endParaRPr lang="en-US"/>
        </a:p>
      </dgm:t>
    </dgm:pt>
    <dgm:pt modelId="{389AC99E-E393-4FEB-985A-049600B3939D}" type="pres">
      <dgm:prSet presAssocID="{5B7DDF12-C3CC-40BE-9C80-2E950D04CBA5}" presName="root2" presStyleCnt="0"/>
      <dgm:spPr/>
    </dgm:pt>
    <dgm:pt modelId="{8662E2AE-96E0-4BEB-B6A8-2F18DE991B95}" type="pres">
      <dgm:prSet presAssocID="{5B7DDF12-C3CC-40BE-9C80-2E950D04CBA5}" presName="LevelTwoTextNode" presStyleLbl="node2" presStyleIdx="0" presStyleCnt="4">
        <dgm:presLayoutVars>
          <dgm:chPref val="3"/>
        </dgm:presLayoutVars>
      </dgm:prSet>
      <dgm:spPr/>
      <dgm:t>
        <a:bodyPr/>
        <a:lstStyle/>
        <a:p>
          <a:endParaRPr lang="en-US"/>
        </a:p>
      </dgm:t>
    </dgm:pt>
    <dgm:pt modelId="{4FE0256E-0E46-4F69-9B6F-EEF0C680B5B9}" type="pres">
      <dgm:prSet presAssocID="{5B7DDF12-C3CC-40BE-9C80-2E950D04CBA5}" presName="level3hierChild" presStyleCnt="0"/>
      <dgm:spPr/>
    </dgm:pt>
    <dgm:pt modelId="{F05AAB26-FE8B-4409-8FB1-86541FFFA102}" type="pres">
      <dgm:prSet presAssocID="{A7E4E586-337C-469C-B924-8E60F1D6F7A5}" presName="conn2-1" presStyleLbl="parChTrans1D2" presStyleIdx="1" presStyleCnt="4"/>
      <dgm:spPr/>
      <dgm:t>
        <a:bodyPr/>
        <a:lstStyle/>
        <a:p>
          <a:endParaRPr lang="en-US"/>
        </a:p>
      </dgm:t>
    </dgm:pt>
    <dgm:pt modelId="{F35337D5-AB7E-4B31-AE9B-F1D3304D04AF}" type="pres">
      <dgm:prSet presAssocID="{A7E4E586-337C-469C-B924-8E60F1D6F7A5}" presName="connTx" presStyleLbl="parChTrans1D2" presStyleIdx="1" presStyleCnt="4"/>
      <dgm:spPr/>
      <dgm:t>
        <a:bodyPr/>
        <a:lstStyle/>
        <a:p>
          <a:endParaRPr lang="en-US"/>
        </a:p>
      </dgm:t>
    </dgm:pt>
    <dgm:pt modelId="{F320661C-4662-481B-9C95-94EE02A58C47}" type="pres">
      <dgm:prSet presAssocID="{C040A480-6235-45CE-AA1B-C87A3EFA4B9C}" presName="root2" presStyleCnt="0"/>
      <dgm:spPr/>
    </dgm:pt>
    <dgm:pt modelId="{F3407620-3E35-4202-BA0C-5DFE2A7E027D}" type="pres">
      <dgm:prSet presAssocID="{C040A480-6235-45CE-AA1B-C87A3EFA4B9C}" presName="LevelTwoTextNode" presStyleLbl="node2" presStyleIdx="1" presStyleCnt="4">
        <dgm:presLayoutVars>
          <dgm:chPref val="3"/>
        </dgm:presLayoutVars>
      </dgm:prSet>
      <dgm:spPr/>
      <dgm:t>
        <a:bodyPr/>
        <a:lstStyle/>
        <a:p>
          <a:endParaRPr lang="en-US"/>
        </a:p>
      </dgm:t>
    </dgm:pt>
    <dgm:pt modelId="{849FD178-40DB-430A-9E66-D07641FDDF65}" type="pres">
      <dgm:prSet presAssocID="{C040A480-6235-45CE-AA1B-C87A3EFA4B9C}" presName="level3hierChild" presStyleCnt="0"/>
      <dgm:spPr/>
    </dgm:pt>
    <dgm:pt modelId="{A37FFB18-1EBE-4F17-9A7A-16AD0BB06136}" type="pres">
      <dgm:prSet presAssocID="{BC5882ED-D263-48D4-A258-9E318CADC6C8}" presName="conn2-1" presStyleLbl="parChTrans1D2" presStyleIdx="2" presStyleCnt="4"/>
      <dgm:spPr/>
      <dgm:t>
        <a:bodyPr/>
        <a:lstStyle/>
        <a:p>
          <a:endParaRPr lang="en-US"/>
        </a:p>
      </dgm:t>
    </dgm:pt>
    <dgm:pt modelId="{30DE0245-211C-4669-8282-6B9480D546E8}" type="pres">
      <dgm:prSet presAssocID="{BC5882ED-D263-48D4-A258-9E318CADC6C8}" presName="connTx" presStyleLbl="parChTrans1D2" presStyleIdx="2" presStyleCnt="4"/>
      <dgm:spPr/>
      <dgm:t>
        <a:bodyPr/>
        <a:lstStyle/>
        <a:p>
          <a:endParaRPr lang="en-US"/>
        </a:p>
      </dgm:t>
    </dgm:pt>
    <dgm:pt modelId="{8A0B9D68-49DB-4E7A-A1F2-63D488E1C54D}" type="pres">
      <dgm:prSet presAssocID="{002BD1A9-B567-4563-9A7F-A4774ED86D85}" presName="root2" presStyleCnt="0"/>
      <dgm:spPr/>
    </dgm:pt>
    <dgm:pt modelId="{F739BA04-3B9D-4B7B-9300-5F2853B3409F}" type="pres">
      <dgm:prSet presAssocID="{002BD1A9-B567-4563-9A7F-A4774ED86D85}" presName="LevelTwoTextNode" presStyleLbl="node2" presStyleIdx="2" presStyleCnt="4">
        <dgm:presLayoutVars>
          <dgm:chPref val="3"/>
        </dgm:presLayoutVars>
      </dgm:prSet>
      <dgm:spPr/>
      <dgm:t>
        <a:bodyPr/>
        <a:lstStyle/>
        <a:p>
          <a:endParaRPr lang="en-US"/>
        </a:p>
      </dgm:t>
    </dgm:pt>
    <dgm:pt modelId="{8DBD71A1-C9D2-4D64-8CCF-EB24CBAA5D14}" type="pres">
      <dgm:prSet presAssocID="{002BD1A9-B567-4563-9A7F-A4774ED86D85}" presName="level3hierChild" presStyleCnt="0"/>
      <dgm:spPr/>
    </dgm:pt>
    <dgm:pt modelId="{604FC854-AD8E-4AB7-B133-4CD401AB310E}" type="pres">
      <dgm:prSet presAssocID="{5FC83BF8-9B4D-48B4-9AB0-2662E36E629C}" presName="conn2-1" presStyleLbl="parChTrans1D2" presStyleIdx="3" presStyleCnt="4"/>
      <dgm:spPr/>
      <dgm:t>
        <a:bodyPr/>
        <a:lstStyle/>
        <a:p>
          <a:endParaRPr lang="en-US"/>
        </a:p>
      </dgm:t>
    </dgm:pt>
    <dgm:pt modelId="{92DDD406-2062-4E37-A0CB-ABBDD187821B}" type="pres">
      <dgm:prSet presAssocID="{5FC83BF8-9B4D-48B4-9AB0-2662E36E629C}" presName="connTx" presStyleLbl="parChTrans1D2" presStyleIdx="3" presStyleCnt="4"/>
      <dgm:spPr/>
      <dgm:t>
        <a:bodyPr/>
        <a:lstStyle/>
        <a:p>
          <a:endParaRPr lang="en-US"/>
        </a:p>
      </dgm:t>
    </dgm:pt>
    <dgm:pt modelId="{555F7C95-578C-4AB5-8B79-B41D073E7CAF}" type="pres">
      <dgm:prSet presAssocID="{96B83E1C-94F3-4E57-83BE-D3A0C593879D}" presName="root2" presStyleCnt="0"/>
      <dgm:spPr/>
    </dgm:pt>
    <dgm:pt modelId="{2F188588-51B3-4895-91AC-2A425504A981}" type="pres">
      <dgm:prSet presAssocID="{96B83E1C-94F3-4E57-83BE-D3A0C593879D}" presName="LevelTwoTextNode" presStyleLbl="node2" presStyleIdx="3" presStyleCnt="4">
        <dgm:presLayoutVars>
          <dgm:chPref val="3"/>
        </dgm:presLayoutVars>
      </dgm:prSet>
      <dgm:spPr/>
      <dgm:t>
        <a:bodyPr/>
        <a:lstStyle/>
        <a:p>
          <a:endParaRPr lang="en-US"/>
        </a:p>
      </dgm:t>
    </dgm:pt>
    <dgm:pt modelId="{85E21921-351E-4691-A2C1-288782A5742E}" type="pres">
      <dgm:prSet presAssocID="{96B83E1C-94F3-4E57-83BE-D3A0C593879D}" presName="level3hierChild" presStyleCnt="0"/>
      <dgm:spPr/>
    </dgm:pt>
  </dgm:ptLst>
  <dgm:cxnLst>
    <dgm:cxn modelId="{B8EF4661-8FC0-44AC-8649-E7F56CBEC0F3}" type="presOf" srcId="{BC5882ED-D263-48D4-A258-9E318CADC6C8}" destId="{30DE0245-211C-4669-8282-6B9480D546E8}" srcOrd="1" destOrd="0" presId="urn:microsoft.com/office/officeart/2005/8/layout/hierarchy2"/>
    <dgm:cxn modelId="{F7019578-0B96-4A4A-9F4F-77EF02D148DE}" type="presOf" srcId="{A7E4E586-337C-469C-B924-8E60F1D6F7A5}" destId="{F35337D5-AB7E-4B31-AE9B-F1D3304D04AF}" srcOrd="1" destOrd="0" presId="urn:microsoft.com/office/officeart/2005/8/layout/hierarchy2"/>
    <dgm:cxn modelId="{AA81D649-FFDE-47FE-A260-0F400BC29F5E}" type="presOf" srcId="{A7E4E586-337C-469C-B924-8E60F1D6F7A5}" destId="{F05AAB26-FE8B-4409-8FB1-86541FFFA102}" srcOrd="0" destOrd="0" presId="urn:microsoft.com/office/officeart/2005/8/layout/hierarchy2"/>
    <dgm:cxn modelId="{40E88092-5ECF-4C3B-93AA-72B30B481DDE}" type="presOf" srcId="{002BD1A9-B567-4563-9A7F-A4774ED86D85}" destId="{F739BA04-3B9D-4B7B-9300-5F2853B3409F}" srcOrd="0" destOrd="0" presId="urn:microsoft.com/office/officeart/2005/8/layout/hierarchy2"/>
    <dgm:cxn modelId="{E2754E54-9760-4F96-9382-997A4CD55B72}" srcId="{1EAE60B9-43BA-4B1B-B246-27A0140787B5}" destId="{5B7DDF12-C3CC-40BE-9C80-2E950D04CBA5}" srcOrd="0" destOrd="0" parTransId="{A957AD29-67A2-4B4B-8E38-AE4250E9A5A9}" sibTransId="{5416B78D-98D5-4525-943F-742B0EF73CBB}"/>
    <dgm:cxn modelId="{7040E928-1956-4C8D-85DF-834C388CE4AB}" type="presOf" srcId="{5FC83BF8-9B4D-48B4-9AB0-2662E36E629C}" destId="{92DDD406-2062-4E37-A0CB-ABBDD187821B}" srcOrd="1" destOrd="0" presId="urn:microsoft.com/office/officeart/2005/8/layout/hierarchy2"/>
    <dgm:cxn modelId="{D9B3E111-A51F-4ECE-9426-BB897776AA0A}" type="presOf" srcId="{A957AD29-67A2-4B4B-8E38-AE4250E9A5A9}" destId="{0CC5C3C2-43DA-4AD3-832B-AD9461CA0F3F}" srcOrd="0" destOrd="0" presId="urn:microsoft.com/office/officeart/2005/8/layout/hierarchy2"/>
    <dgm:cxn modelId="{71AABC8B-A1BD-46DB-96CB-B425044018ED}" type="presOf" srcId="{96B83E1C-94F3-4E57-83BE-D3A0C593879D}" destId="{2F188588-51B3-4895-91AC-2A425504A981}" srcOrd="0" destOrd="0" presId="urn:microsoft.com/office/officeart/2005/8/layout/hierarchy2"/>
    <dgm:cxn modelId="{BFC76353-5561-4F33-81C1-9EC9DCCAF68B}" srcId="{1EAE60B9-43BA-4B1B-B246-27A0140787B5}" destId="{002BD1A9-B567-4563-9A7F-A4774ED86D85}" srcOrd="2" destOrd="0" parTransId="{BC5882ED-D263-48D4-A258-9E318CADC6C8}" sibTransId="{861B80AF-29DE-48FE-A7E6-E8903FD11F55}"/>
    <dgm:cxn modelId="{0A02855F-5BE9-42D6-8737-A68BEB41DD2D}" srcId="{C0A7EB8B-770C-4646-A2A7-34C68145DB77}" destId="{1EAE60B9-43BA-4B1B-B246-27A0140787B5}" srcOrd="0" destOrd="0" parTransId="{3BE3CD15-2253-454B-84DA-3846AC5A26BE}" sibTransId="{42A373D6-09B7-4AA8-B3D5-5A6587BCFB1A}"/>
    <dgm:cxn modelId="{50818717-EC0C-43F3-AF8E-1F5DB1CC1D71}" type="presOf" srcId="{C0A7EB8B-770C-4646-A2A7-34C68145DB77}" destId="{B686F089-F9FB-46EA-941D-E50EEA4A77FC}" srcOrd="0" destOrd="0" presId="urn:microsoft.com/office/officeart/2005/8/layout/hierarchy2"/>
    <dgm:cxn modelId="{D8478CC2-A995-49E3-845D-170BBF12E8C7}" type="presOf" srcId="{5B7DDF12-C3CC-40BE-9C80-2E950D04CBA5}" destId="{8662E2AE-96E0-4BEB-B6A8-2F18DE991B95}" srcOrd="0" destOrd="0" presId="urn:microsoft.com/office/officeart/2005/8/layout/hierarchy2"/>
    <dgm:cxn modelId="{0BE4E57F-90C9-42A6-92AF-8DEEA73253E0}" type="presOf" srcId="{A957AD29-67A2-4B4B-8E38-AE4250E9A5A9}" destId="{7E61B5AF-538A-4F55-8DB9-472CC3E1D77C}" srcOrd="1" destOrd="0" presId="urn:microsoft.com/office/officeart/2005/8/layout/hierarchy2"/>
    <dgm:cxn modelId="{E0235F0F-1393-422F-A970-6C922E502231}" type="presOf" srcId="{5FC83BF8-9B4D-48B4-9AB0-2662E36E629C}" destId="{604FC854-AD8E-4AB7-B133-4CD401AB310E}" srcOrd="0" destOrd="0" presId="urn:microsoft.com/office/officeart/2005/8/layout/hierarchy2"/>
    <dgm:cxn modelId="{8C1C94FB-DE04-46F9-9150-F22CE82B89AE}" srcId="{1EAE60B9-43BA-4B1B-B246-27A0140787B5}" destId="{C040A480-6235-45CE-AA1B-C87A3EFA4B9C}" srcOrd="1" destOrd="0" parTransId="{A7E4E586-337C-469C-B924-8E60F1D6F7A5}" sibTransId="{FDF4342F-E460-4AE4-A818-A21318134DB5}"/>
    <dgm:cxn modelId="{AE293F2C-755D-46BE-95B5-20730AC3EE7F}" srcId="{1EAE60B9-43BA-4B1B-B246-27A0140787B5}" destId="{96B83E1C-94F3-4E57-83BE-D3A0C593879D}" srcOrd="3" destOrd="0" parTransId="{5FC83BF8-9B4D-48B4-9AB0-2662E36E629C}" sibTransId="{7C5F5CC6-6760-43B9-A80D-5BCF8AB4CA20}"/>
    <dgm:cxn modelId="{14E28B21-A6B7-4A75-9324-DEF7A0C5556E}" type="presOf" srcId="{C040A480-6235-45CE-AA1B-C87A3EFA4B9C}" destId="{F3407620-3E35-4202-BA0C-5DFE2A7E027D}" srcOrd="0" destOrd="0" presId="urn:microsoft.com/office/officeart/2005/8/layout/hierarchy2"/>
    <dgm:cxn modelId="{37744E74-9BF7-4EDB-8538-981344E047ED}" type="presOf" srcId="{BC5882ED-D263-48D4-A258-9E318CADC6C8}" destId="{A37FFB18-1EBE-4F17-9A7A-16AD0BB06136}" srcOrd="0" destOrd="0" presId="urn:microsoft.com/office/officeart/2005/8/layout/hierarchy2"/>
    <dgm:cxn modelId="{9519FCA5-A4E7-48BF-89EB-E4E21E84A87C}" type="presOf" srcId="{1EAE60B9-43BA-4B1B-B246-27A0140787B5}" destId="{D4C299CE-2CCC-41B1-B9D8-C982F1C0FD84}" srcOrd="0" destOrd="0" presId="urn:microsoft.com/office/officeart/2005/8/layout/hierarchy2"/>
    <dgm:cxn modelId="{37BBA0C8-E473-486A-84F3-82FFBA6AA911}" type="presParOf" srcId="{B686F089-F9FB-46EA-941D-E50EEA4A77FC}" destId="{4123D582-E5F1-4E70-A1B0-CF1A450B4B36}" srcOrd="0" destOrd="0" presId="urn:microsoft.com/office/officeart/2005/8/layout/hierarchy2"/>
    <dgm:cxn modelId="{821B6EB5-7A80-45E8-B7E4-4F30059B45D3}" type="presParOf" srcId="{4123D582-E5F1-4E70-A1B0-CF1A450B4B36}" destId="{D4C299CE-2CCC-41B1-B9D8-C982F1C0FD84}" srcOrd="0" destOrd="0" presId="urn:microsoft.com/office/officeart/2005/8/layout/hierarchy2"/>
    <dgm:cxn modelId="{3C03A6E8-A88B-4028-9572-65A0E5792E8B}" type="presParOf" srcId="{4123D582-E5F1-4E70-A1B0-CF1A450B4B36}" destId="{0F265E93-8848-4B52-B42B-8D7692D0A121}" srcOrd="1" destOrd="0" presId="urn:microsoft.com/office/officeart/2005/8/layout/hierarchy2"/>
    <dgm:cxn modelId="{7B5E67F4-C068-4207-B76F-53745B2B11DA}" type="presParOf" srcId="{0F265E93-8848-4B52-B42B-8D7692D0A121}" destId="{0CC5C3C2-43DA-4AD3-832B-AD9461CA0F3F}" srcOrd="0" destOrd="0" presId="urn:microsoft.com/office/officeart/2005/8/layout/hierarchy2"/>
    <dgm:cxn modelId="{1E9ECA41-8BC4-4B16-8585-62742E460029}" type="presParOf" srcId="{0CC5C3C2-43DA-4AD3-832B-AD9461CA0F3F}" destId="{7E61B5AF-538A-4F55-8DB9-472CC3E1D77C}" srcOrd="0" destOrd="0" presId="urn:microsoft.com/office/officeart/2005/8/layout/hierarchy2"/>
    <dgm:cxn modelId="{14FB45C1-C4DD-4541-8869-A47C30009248}" type="presParOf" srcId="{0F265E93-8848-4B52-B42B-8D7692D0A121}" destId="{389AC99E-E393-4FEB-985A-049600B3939D}" srcOrd="1" destOrd="0" presId="urn:microsoft.com/office/officeart/2005/8/layout/hierarchy2"/>
    <dgm:cxn modelId="{7978C27B-5BF5-46E3-BCFA-F8935B6EEE7A}" type="presParOf" srcId="{389AC99E-E393-4FEB-985A-049600B3939D}" destId="{8662E2AE-96E0-4BEB-B6A8-2F18DE991B95}" srcOrd="0" destOrd="0" presId="urn:microsoft.com/office/officeart/2005/8/layout/hierarchy2"/>
    <dgm:cxn modelId="{D4B317C7-47B5-48D4-B048-F16BAE055AAE}" type="presParOf" srcId="{389AC99E-E393-4FEB-985A-049600B3939D}" destId="{4FE0256E-0E46-4F69-9B6F-EEF0C680B5B9}" srcOrd="1" destOrd="0" presId="urn:microsoft.com/office/officeart/2005/8/layout/hierarchy2"/>
    <dgm:cxn modelId="{025D17D4-A5E7-46F2-82CC-8CEB3E1CCC4E}" type="presParOf" srcId="{0F265E93-8848-4B52-B42B-8D7692D0A121}" destId="{F05AAB26-FE8B-4409-8FB1-86541FFFA102}" srcOrd="2" destOrd="0" presId="urn:microsoft.com/office/officeart/2005/8/layout/hierarchy2"/>
    <dgm:cxn modelId="{AB9D6A9D-16D9-4150-AA9C-7D4271BC6CA8}" type="presParOf" srcId="{F05AAB26-FE8B-4409-8FB1-86541FFFA102}" destId="{F35337D5-AB7E-4B31-AE9B-F1D3304D04AF}" srcOrd="0" destOrd="0" presId="urn:microsoft.com/office/officeart/2005/8/layout/hierarchy2"/>
    <dgm:cxn modelId="{361FF32D-1A73-4EDA-B6E5-C57137DEFCF7}" type="presParOf" srcId="{0F265E93-8848-4B52-B42B-8D7692D0A121}" destId="{F320661C-4662-481B-9C95-94EE02A58C47}" srcOrd="3" destOrd="0" presId="urn:microsoft.com/office/officeart/2005/8/layout/hierarchy2"/>
    <dgm:cxn modelId="{39E8B3E8-83BB-41F3-8CE2-23C0E201E081}" type="presParOf" srcId="{F320661C-4662-481B-9C95-94EE02A58C47}" destId="{F3407620-3E35-4202-BA0C-5DFE2A7E027D}" srcOrd="0" destOrd="0" presId="urn:microsoft.com/office/officeart/2005/8/layout/hierarchy2"/>
    <dgm:cxn modelId="{FAEA7429-4BFC-44D0-B745-7AEDBCCE6A14}" type="presParOf" srcId="{F320661C-4662-481B-9C95-94EE02A58C47}" destId="{849FD178-40DB-430A-9E66-D07641FDDF65}" srcOrd="1" destOrd="0" presId="urn:microsoft.com/office/officeart/2005/8/layout/hierarchy2"/>
    <dgm:cxn modelId="{617FA8E0-7ABB-4679-B58B-BE7C954D9321}" type="presParOf" srcId="{0F265E93-8848-4B52-B42B-8D7692D0A121}" destId="{A37FFB18-1EBE-4F17-9A7A-16AD0BB06136}" srcOrd="4" destOrd="0" presId="urn:microsoft.com/office/officeart/2005/8/layout/hierarchy2"/>
    <dgm:cxn modelId="{2A6A8E2B-CCC2-4543-8482-CB6AE3BF0F35}" type="presParOf" srcId="{A37FFB18-1EBE-4F17-9A7A-16AD0BB06136}" destId="{30DE0245-211C-4669-8282-6B9480D546E8}" srcOrd="0" destOrd="0" presId="urn:microsoft.com/office/officeart/2005/8/layout/hierarchy2"/>
    <dgm:cxn modelId="{3AFF6397-C4FB-4D87-A758-9619E4D01507}" type="presParOf" srcId="{0F265E93-8848-4B52-B42B-8D7692D0A121}" destId="{8A0B9D68-49DB-4E7A-A1F2-63D488E1C54D}" srcOrd="5" destOrd="0" presId="urn:microsoft.com/office/officeart/2005/8/layout/hierarchy2"/>
    <dgm:cxn modelId="{6E32D380-495F-470D-A65C-CFFC2D576731}" type="presParOf" srcId="{8A0B9D68-49DB-4E7A-A1F2-63D488E1C54D}" destId="{F739BA04-3B9D-4B7B-9300-5F2853B3409F}" srcOrd="0" destOrd="0" presId="urn:microsoft.com/office/officeart/2005/8/layout/hierarchy2"/>
    <dgm:cxn modelId="{D7C33049-4BE0-4820-AFDA-72E9D31EC470}" type="presParOf" srcId="{8A0B9D68-49DB-4E7A-A1F2-63D488E1C54D}" destId="{8DBD71A1-C9D2-4D64-8CCF-EB24CBAA5D14}" srcOrd="1" destOrd="0" presId="urn:microsoft.com/office/officeart/2005/8/layout/hierarchy2"/>
    <dgm:cxn modelId="{B0ACFF9C-70CE-4F8B-87CE-8A4DFE97744B}" type="presParOf" srcId="{0F265E93-8848-4B52-B42B-8D7692D0A121}" destId="{604FC854-AD8E-4AB7-B133-4CD401AB310E}" srcOrd="6" destOrd="0" presId="urn:microsoft.com/office/officeart/2005/8/layout/hierarchy2"/>
    <dgm:cxn modelId="{5B068A50-4C46-4429-AB27-967FB93CC2D4}" type="presParOf" srcId="{604FC854-AD8E-4AB7-B133-4CD401AB310E}" destId="{92DDD406-2062-4E37-A0CB-ABBDD187821B}" srcOrd="0" destOrd="0" presId="urn:microsoft.com/office/officeart/2005/8/layout/hierarchy2"/>
    <dgm:cxn modelId="{C3028983-C852-41E1-B3C2-37375F91163D}" type="presParOf" srcId="{0F265E93-8848-4B52-B42B-8D7692D0A121}" destId="{555F7C95-578C-4AB5-8B79-B41D073E7CAF}" srcOrd="7" destOrd="0" presId="urn:microsoft.com/office/officeart/2005/8/layout/hierarchy2"/>
    <dgm:cxn modelId="{D75B4EFA-3013-4CD8-81F3-0856CB4C9681}" type="presParOf" srcId="{555F7C95-578C-4AB5-8B79-B41D073E7CAF}" destId="{2F188588-51B3-4895-91AC-2A425504A981}" srcOrd="0" destOrd="0" presId="urn:microsoft.com/office/officeart/2005/8/layout/hierarchy2"/>
    <dgm:cxn modelId="{8D66FE3D-F1DC-4CD5-A108-24B30C11FB41}" type="presParOf" srcId="{555F7C95-578C-4AB5-8B79-B41D073E7CAF}" destId="{85E21921-351E-4691-A2C1-288782A5742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C299CE-2CCC-41B1-B9D8-C982F1C0FD84}">
      <dsp:nvSpPr>
        <dsp:cNvPr id="0" name=""/>
        <dsp:cNvSpPr/>
      </dsp:nvSpPr>
      <dsp:spPr>
        <a:xfrm>
          <a:off x="777148" y="1439666"/>
          <a:ext cx="1599561" cy="799780"/>
        </a:xfrm>
        <a:prstGeom prst="roundRect">
          <a:avLst>
            <a:gd name="adj" fmla="val 10000"/>
          </a:avLst>
        </a:prstGeom>
        <a:solidFill>
          <a:schemeClr val="accent1">
            <a:hueOff val="0"/>
            <a:satOff val="0"/>
            <a:lumOff val="0"/>
            <a:alphaOff val="0"/>
          </a:schemeClr>
        </a:solidFill>
        <a:ln>
          <a:noFill/>
        </a:ln>
        <a:effectLst>
          <a:outerShdw blurRad="38100" dist="12700" dir="5400000" rotWithShape="0">
            <a:srgbClr val="000000">
              <a:alpha val="1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sr-Latn-RS" sz="2000" i="1" kern="1200" dirty="0" smtClean="0"/>
            <a:t>SST</a:t>
          </a:r>
        </a:p>
        <a:p>
          <a:pPr lvl="0" algn="ctr" defTabSz="889000">
            <a:lnSpc>
              <a:spcPct val="90000"/>
            </a:lnSpc>
            <a:spcBef>
              <a:spcPct val="0"/>
            </a:spcBef>
            <a:spcAft>
              <a:spcPct val="35000"/>
            </a:spcAft>
          </a:pPr>
          <a:r>
            <a:rPr lang="sr-Latn-RS" sz="2000" i="1" kern="1200" dirty="0" smtClean="0"/>
            <a:t>df=n-1</a:t>
          </a:r>
          <a:endParaRPr lang="en-US" sz="2000" i="1" kern="1200" dirty="0"/>
        </a:p>
      </dsp:txBody>
      <dsp:txXfrm>
        <a:off x="800573" y="1463091"/>
        <a:ext cx="1552711" cy="752930"/>
      </dsp:txXfrm>
    </dsp:sp>
    <dsp:sp modelId="{0CC5C3C2-43DA-4AD3-832B-AD9461CA0F3F}">
      <dsp:nvSpPr>
        <dsp:cNvPr id="0" name=""/>
        <dsp:cNvSpPr/>
      </dsp:nvSpPr>
      <dsp:spPr>
        <a:xfrm rot="19297282">
          <a:off x="2126339" y="1099943"/>
          <a:ext cx="2317443" cy="40429"/>
        </a:xfrm>
        <a:custGeom>
          <a:avLst/>
          <a:gdLst/>
          <a:ahLst/>
          <a:cxnLst/>
          <a:rect l="0" t="0" r="0" b="0"/>
          <a:pathLst>
            <a:path>
              <a:moveTo>
                <a:pt x="0" y="20214"/>
              </a:moveTo>
              <a:lnTo>
                <a:pt x="2317443" y="20214"/>
              </a:lnTo>
            </a:path>
          </a:pathLst>
        </a:custGeom>
        <a:noFill/>
        <a:ln w="1905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3227125" y="1062222"/>
        <a:ext cx="115872" cy="115872"/>
      </dsp:txXfrm>
    </dsp:sp>
    <dsp:sp modelId="{8662E2AE-96E0-4BEB-B6A8-2F18DE991B95}">
      <dsp:nvSpPr>
        <dsp:cNvPr id="0" name=""/>
        <dsp:cNvSpPr/>
      </dsp:nvSpPr>
      <dsp:spPr>
        <a:xfrm>
          <a:off x="4193412" y="869"/>
          <a:ext cx="1599561" cy="799780"/>
        </a:xfrm>
        <a:prstGeom prst="roundRect">
          <a:avLst>
            <a:gd name="adj" fmla="val 10000"/>
          </a:avLst>
        </a:prstGeom>
        <a:solidFill>
          <a:schemeClr val="accent1">
            <a:hueOff val="0"/>
            <a:satOff val="0"/>
            <a:lumOff val="0"/>
            <a:alphaOff val="0"/>
          </a:schemeClr>
        </a:solidFill>
        <a:ln>
          <a:noFill/>
        </a:ln>
        <a:effectLst>
          <a:outerShdw blurRad="38100" dist="12700" dir="5400000" rotWithShape="0">
            <a:srgbClr val="000000">
              <a:alpha val="1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sr-Latn-RS" sz="2100" i="1" kern="1200" dirty="0" smtClean="0"/>
            <a:t>SSA</a:t>
          </a:r>
        </a:p>
        <a:p>
          <a:pPr lvl="0" algn="ctr" defTabSz="933450">
            <a:lnSpc>
              <a:spcPct val="90000"/>
            </a:lnSpc>
            <a:spcBef>
              <a:spcPct val="0"/>
            </a:spcBef>
            <a:spcAft>
              <a:spcPct val="35000"/>
            </a:spcAft>
          </a:pPr>
          <a:r>
            <a:rPr lang="sr-Latn-RS" sz="2100" i="1" kern="1200" dirty="0" smtClean="0"/>
            <a:t>df=r-1</a:t>
          </a:r>
          <a:endParaRPr lang="en-US" sz="2100" kern="1200" dirty="0"/>
        </a:p>
      </dsp:txBody>
      <dsp:txXfrm>
        <a:off x="4216837" y="24294"/>
        <a:ext cx="1552711" cy="752930"/>
      </dsp:txXfrm>
    </dsp:sp>
    <dsp:sp modelId="{F05AAB26-FE8B-4409-8FB1-86541FFFA102}">
      <dsp:nvSpPr>
        <dsp:cNvPr id="0" name=""/>
        <dsp:cNvSpPr/>
      </dsp:nvSpPr>
      <dsp:spPr>
        <a:xfrm rot="20643290">
          <a:off x="2340363" y="1559817"/>
          <a:ext cx="1889396" cy="40429"/>
        </a:xfrm>
        <a:custGeom>
          <a:avLst/>
          <a:gdLst/>
          <a:ahLst/>
          <a:cxnLst/>
          <a:rect l="0" t="0" r="0" b="0"/>
          <a:pathLst>
            <a:path>
              <a:moveTo>
                <a:pt x="0" y="20214"/>
              </a:moveTo>
              <a:lnTo>
                <a:pt x="1889396" y="20214"/>
              </a:lnTo>
            </a:path>
          </a:pathLst>
        </a:custGeom>
        <a:noFill/>
        <a:ln w="1905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3237826" y="1532797"/>
        <a:ext cx="94469" cy="94469"/>
      </dsp:txXfrm>
    </dsp:sp>
    <dsp:sp modelId="{F3407620-3E35-4202-BA0C-5DFE2A7E027D}">
      <dsp:nvSpPr>
        <dsp:cNvPr id="0" name=""/>
        <dsp:cNvSpPr/>
      </dsp:nvSpPr>
      <dsp:spPr>
        <a:xfrm>
          <a:off x="4193412" y="920617"/>
          <a:ext cx="1599561" cy="799780"/>
        </a:xfrm>
        <a:prstGeom prst="roundRect">
          <a:avLst>
            <a:gd name="adj" fmla="val 10000"/>
          </a:avLst>
        </a:prstGeom>
        <a:solidFill>
          <a:schemeClr val="accent1">
            <a:hueOff val="0"/>
            <a:satOff val="0"/>
            <a:lumOff val="0"/>
            <a:alphaOff val="0"/>
          </a:schemeClr>
        </a:solidFill>
        <a:ln>
          <a:noFill/>
        </a:ln>
        <a:effectLst>
          <a:outerShdw blurRad="38100" dist="12700" dir="5400000" rotWithShape="0">
            <a:srgbClr val="000000">
              <a:alpha val="1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sr-Latn-RS" sz="2100" i="1" kern="1200" dirty="0" smtClean="0"/>
            <a:t>SSB</a:t>
          </a:r>
        </a:p>
        <a:p>
          <a:pPr lvl="0" algn="ctr" defTabSz="933450">
            <a:lnSpc>
              <a:spcPct val="90000"/>
            </a:lnSpc>
            <a:spcBef>
              <a:spcPct val="0"/>
            </a:spcBef>
            <a:spcAft>
              <a:spcPct val="35000"/>
            </a:spcAft>
          </a:pPr>
          <a:r>
            <a:rPr lang="sr-Latn-RS" sz="2100" i="1" kern="1200" dirty="0" smtClean="0"/>
            <a:t>df=c-1</a:t>
          </a:r>
          <a:endParaRPr lang="en-US" sz="2100" i="1" kern="1200" dirty="0"/>
        </a:p>
      </dsp:txBody>
      <dsp:txXfrm>
        <a:off x="4216837" y="944042"/>
        <a:ext cx="1552711" cy="752930"/>
      </dsp:txXfrm>
    </dsp:sp>
    <dsp:sp modelId="{A37FFB18-1EBE-4F17-9A7A-16AD0BB06136}">
      <dsp:nvSpPr>
        <dsp:cNvPr id="0" name=""/>
        <dsp:cNvSpPr/>
      </dsp:nvSpPr>
      <dsp:spPr>
        <a:xfrm rot="746293">
          <a:off x="2354877" y="2019691"/>
          <a:ext cx="1860366" cy="40429"/>
        </a:xfrm>
        <a:custGeom>
          <a:avLst/>
          <a:gdLst/>
          <a:ahLst/>
          <a:cxnLst/>
          <a:rect l="0" t="0" r="0" b="0"/>
          <a:pathLst>
            <a:path>
              <a:moveTo>
                <a:pt x="0" y="20214"/>
              </a:moveTo>
              <a:lnTo>
                <a:pt x="1860366" y="20214"/>
              </a:lnTo>
            </a:path>
          </a:pathLst>
        </a:custGeom>
        <a:noFill/>
        <a:ln w="1905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3238552" y="1993397"/>
        <a:ext cx="93018" cy="93018"/>
      </dsp:txXfrm>
    </dsp:sp>
    <dsp:sp modelId="{F739BA04-3B9D-4B7B-9300-5F2853B3409F}">
      <dsp:nvSpPr>
        <dsp:cNvPr id="0" name=""/>
        <dsp:cNvSpPr/>
      </dsp:nvSpPr>
      <dsp:spPr>
        <a:xfrm>
          <a:off x="4193412" y="1840365"/>
          <a:ext cx="1599561" cy="799780"/>
        </a:xfrm>
        <a:prstGeom prst="roundRect">
          <a:avLst>
            <a:gd name="adj" fmla="val 10000"/>
          </a:avLst>
        </a:prstGeom>
        <a:solidFill>
          <a:schemeClr val="accent1">
            <a:hueOff val="0"/>
            <a:satOff val="0"/>
            <a:lumOff val="0"/>
            <a:alphaOff val="0"/>
          </a:schemeClr>
        </a:solidFill>
        <a:ln>
          <a:noFill/>
        </a:ln>
        <a:effectLst>
          <a:outerShdw blurRad="38100" dist="12700" dir="5400000" rotWithShape="0">
            <a:srgbClr val="000000">
              <a:alpha val="1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sr-Latn-RS" sz="2100" i="1" kern="1200" dirty="0" smtClean="0"/>
            <a:t>SSAB</a:t>
          </a:r>
        </a:p>
        <a:p>
          <a:pPr lvl="0" algn="ctr" defTabSz="933450">
            <a:lnSpc>
              <a:spcPct val="90000"/>
            </a:lnSpc>
            <a:spcBef>
              <a:spcPct val="0"/>
            </a:spcBef>
            <a:spcAft>
              <a:spcPct val="35000"/>
            </a:spcAft>
          </a:pPr>
          <a:r>
            <a:rPr lang="sr-Latn-RS" sz="2100" i="1" kern="1200" dirty="0" smtClean="0"/>
            <a:t>df=(r-1)(c-1)</a:t>
          </a:r>
          <a:endParaRPr lang="en-US" sz="2100" i="1" kern="1200" dirty="0"/>
        </a:p>
      </dsp:txBody>
      <dsp:txXfrm>
        <a:off x="4216837" y="1863790"/>
        <a:ext cx="1552711" cy="752930"/>
      </dsp:txXfrm>
    </dsp:sp>
    <dsp:sp modelId="{604FC854-AD8E-4AB7-B133-4CD401AB310E}">
      <dsp:nvSpPr>
        <dsp:cNvPr id="0" name=""/>
        <dsp:cNvSpPr/>
      </dsp:nvSpPr>
      <dsp:spPr>
        <a:xfrm rot="2160662">
          <a:off x="2162120" y="2479565"/>
          <a:ext cx="2245881" cy="40429"/>
        </a:xfrm>
        <a:custGeom>
          <a:avLst/>
          <a:gdLst/>
          <a:ahLst/>
          <a:cxnLst/>
          <a:rect l="0" t="0" r="0" b="0"/>
          <a:pathLst>
            <a:path>
              <a:moveTo>
                <a:pt x="0" y="20214"/>
              </a:moveTo>
              <a:lnTo>
                <a:pt x="2245881" y="20214"/>
              </a:lnTo>
            </a:path>
          </a:pathLst>
        </a:custGeom>
        <a:noFill/>
        <a:ln w="1905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3228914" y="2443633"/>
        <a:ext cx="112294" cy="112294"/>
      </dsp:txXfrm>
    </dsp:sp>
    <dsp:sp modelId="{2F188588-51B3-4895-91AC-2A425504A981}">
      <dsp:nvSpPr>
        <dsp:cNvPr id="0" name=""/>
        <dsp:cNvSpPr/>
      </dsp:nvSpPr>
      <dsp:spPr>
        <a:xfrm>
          <a:off x="4193412" y="2760112"/>
          <a:ext cx="1599561" cy="799780"/>
        </a:xfrm>
        <a:prstGeom prst="roundRect">
          <a:avLst>
            <a:gd name="adj" fmla="val 10000"/>
          </a:avLst>
        </a:prstGeom>
        <a:solidFill>
          <a:schemeClr val="accent1">
            <a:hueOff val="0"/>
            <a:satOff val="0"/>
            <a:lumOff val="0"/>
            <a:alphaOff val="0"/>
          </a:schemeClr>
        </a:solidFill>
        <a:ln>
          <a:noFill/>
        </a:ln>
        <a:effectLst>
          <a:outerShdw blurRad="38100" dist="12700" dir="5400000" rotWithShape="0">
            <a:srgbClr val="000000">
              <a:alpha val="1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sr-Latn-RS" sz="2100" i="1" kern="1200" dirty="0" smtClean="0"/>
            <a:t>SSE</a:t>
          </a:r>
        </a:p>
        <a:p>
          <a:pPr lvl="0" algn="ctr" defTabSz="933450">
            <a:lnSpc>
              <a:spcPct val="90000"/>
            </a:lnSpc>
            <a:spcBef>
              <a:spcPct val="0"/>
            </a:spcBef>
            <a:spcAft>
              <a:spcPct val="35000"/>
            </a:spcAft>
          </a:pPr>
          <a:r>
            <a:rPr lang="sr-Latn-RS" sz="2100" i="1" kern="1200" dirty="0" smtClean="0"/>
            <a:t>df=rc(n’-1)</a:t>
          </a:r>
          <a:endParaRPr lang="en-US" sz="2100" kern="1200" dirty="0"/>
        </a:p>
      </dsp:txBody>
      <dsp:txXfrm>
        <a:off x="4216837" y="2783537"/>
        <a:ext cx="1552711" cy="75293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DDB83C04-7A04-49C6-849D-15411C249E36}" type="datetimeFigureOut">
              <a:rPr lang="en-US" smtClean="0"/>
              <a:t>1/15/2020</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7A53338-74D6-4327-B5D1-5E85F4EE434E}"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B83C04-7A04-49C6-849D-15411C249E36}"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53338-74D6-4327-B5D1-5E85F4EE434E}"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B83C04-7A04-49C6-849D-15411C249E36}"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53338-74D6-4327-B5D1-5E85F4EE434E}"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B83C04-7A04-49C6-849D-15411C249E36}"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53338-74D6-4327-B5D1-5E85F4EE434E}"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B83C04-7A04-49C6-849D-15411C249E36}"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53338-74D6-4327-B5D1-5E85F4EE434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DB83C04-7A04-49C6-849D-15411C249E36}"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53338-74D6-4327-B5D1-5E85F4EE434E}"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B83C04-7A04-49C6-849D-15411C249E36}" type="datetimeFigureOut">
              <a:rPr lang="en-US" smtClean="0"/>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A53338-74D6-4327-B5D1-5E85F4EE434E}"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DB83C04-7A04-49C6-849D-15411C249E36}" type="datetimeFigureOut">
              <a:rPr lang="en-US" smtClean="0"/>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A53338-74D6-4327-B5D1-5E85F4EE434E}"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B83C04-7A04-49C6-849D-15411C249E36}" type="datetimeFigureOut">
              <a:rPr lang="en-US" smtClean="0"/>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A53338-74D6-4327-B5D1-5E85F4EE434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B83C04-7A04-49C6-849D-15411C249E36}"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53338-74D6-4327-B5D1-5E85F4EE434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B83C04-7A04-49C6-849D-15411C249E36}"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53338-74D6-4327-B5D1-5E85F4EE434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DDB83C04-7A04-49C6-849D-15411C249E36}" type="datetimeFigureOut">
              <a:rPr lang="en-US" smtClean="0"/>
              <a:t>1/15/2020</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67A53338-74D6-4327-B5D1-5E85F4EE434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3341" y="1387737"/>
            <a:ext cx="6777318" cy="1321183"/>
          </a:xfrm>
        </p:spPr>
        <p:txBody>
          <a:bodyPr>
            <a:normAutofit/>
          </a:bodyPr>
          <a:lstStyle/>
          <a:p>
            <a:r>
              <a:rPr lang="sr-Cyrl-RS" dirty="0" smtClean="0">
                <a:latin typeface="Times New Roman" pitchFamily="18" charset="0"/>
                <a:cs typeface="Times New Roman" pitchFamily="18" charset="0"/>
              </a:rPr>
              <a:t>Предавања </a:t>
            </a:r>
            <a:r>
              <a:rPr lang="en-US" dirty="0" smtClean="0">
                <a:latin typeface="Times New Roman" pitchFamily="18" charset="0"/>
                <a:cs typeface="Times New Roman" pitchFamily="18" charset="0"/>
              </a:rPr>
              <a:t>9</a:t>
            </a: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a:xfrm>
            <a:off x="1371600" y="4653136"/>
            <a:ext cx="6400800" cy="985664"/>
          </a:xfrm>
        </p:spPr>
        <p:txBody>
          <a:bodyPr/>
          <a:lstStyle/>
          <a:p>
            <a:r>
              <a:rPr lang="sr-Cyrl-RS" dirty="0" smtClean="0">
                <a:latin typeface="Times New Roman" pitchFamily="18" charset="0"/>
                <a:cs typeface="Times New Roman" pitchFamily="18" charset="0"/>
              </a:rPr>
              <a:t>Др Наташа Папић-Благојевић</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8229523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99247" y="2132856"/>
                <a:ext cx="7745505" cy="4392488"/>
              </a:xfrm>
            </p:spPr>
            <p:txBody>
              <a:bodyPr>
                <a:normAutofit/>
              </a:bodyPr>
              <a:lstStyle/>
              <a:p>
                <a:r>
                  <a:rPr lang="sr-Cyrl-RS" dirty="0" smtClean="0">
                    <a:latin typeface="Times New Roman" pitchFamily="18" charset="0"/>
                    <a:cs typeface="Times New Roman" pitchFamily="18" charset="0"/>
                  </a:rPr>
                  <a:t>Нулта хипотеза се одбија, уколико је, при нивоу значајности </a:t>
                </a:r>
                <a14:m>
                  <m:oMath xmlns:m="http://schemas.openxmlformats.org/officeDocument/2006/math">
                    <m:r>
                      <a:rPr lang="sr-Latn-RS" i="1" smtClean="0">
                        <a:latin typeface="Cambria Math"/>
                        <a:ea typeface="Cambria Math"/>
                        <a:cs typeface="Times New Roman" pitchFamily="18" charset="0"/>
                      </a:rPr>
                      <m:t>𝛼</m:t>
                    </m:r>
                  </m:oMath>
                </a14:m>
                <a:r>
                  <a:rPr lang="sr-Cyrl-RS" dirty="0" smtClean="0">
                    <a:latin typeface="Times New Roman" pitchFamily="18" charset="0"/>
                    <a:cs typeface="Times New Roman" pitchFamily="18" charset="0"/>
                  </a:rPr>
                  <a:t>:</a:t>
                </a:r>
                <a:endParaRPr lang="sr-Latn-RS" dirty="0">
                  <a:latin typeface="Times New Roman" pitchFamily="18" charset="0"/>
                  <a:cs typeface="Times New Roman" pitchFamily="18" charset="0"/>
                </a:endParaRPr>
              </a:p>
              <a:p>
                <a:pPr marL="0" indent="0" algn="ctr">
                  <a:buNone/>
                </a:pPr>
                <a14:m>
                  <m:oMathPara xmlns:m="http://schemas.openxmlformats.org/officeDocument/2006/math">
                    <m:oMathParaPr>
                      <m:jc m:val="center"/>
                    </m:oMathParaPr>
                    <m:oMath xmlns:m="http://schemas.openxmlformats.org/officeDocument/2006/math">
                      <m:sSub>
                        <m:sSubPr>
                          <m:ctrlPr>
                            <a:rPr lang="sr-Latn-RS" b="0" i="1" smtClean="0">
                              <a:latin typeface="Cambria Math"/>
                              <a:cs typeface="Times New Roman" pitchFamily="18" charset="0"/>
                            </a:rPr>
                          </m:ctrlPr>
                        </m:sSubPr>
                        <m:e>
                          <m:r>
                            <a:rPr lang="sr-Latn-RS" b="0" i="1" smtClean="0">
                              <a:latin typeface="Cambria Math"/>
                              <a:cs typeface="Times New Roman" pitchFamily="18" charset="0"/>
                            </a:rPr>
                            <m:t>𝐹</m:t>
                          </m:r>
                        </m:e>
                        <m:sub>
                          <m:r>
                            <a:rPr lang="sr-Latn-RS" b="0" i="1" smtClean="0">
                              <a:latin typeface="Cambria Math"/>
                              <a:cs typeface="Times New Roman" pitchFamily="18" charset="0"/>
                            </a:rPr>
                            <m:t>𝑡𝑒𝑠𝑡</m:t>
                          </m:r>
                        </m:sub>
                      </m:sSub>
                      <m:r>
                        <a:rPr lang="sr-Latn-RS" i="1">
                          <a:latin typeface="Cambria Math"/>
                          <a:cs typeface="Times New Roman" pitchFamily="18" charset="0"/>
                        </a:rPr>
                        <m:t>=</m:t>
                      </m:r>
                      <m:f>
                        <m:fPr>
                          <m:ctrlPr>
                            <a:rPr lang="sr-Latn-RS" i="1">
                              <a:latin typeface="Cambria Math"/>
                              <a:cs typeface="Times New Roman" pitchFamily="18" charset="0"/>
                            </a:rPr>
                          </m:ctrlPr>
                        </m:fPr>
                        <m:num>
                          <m:r>
                            <a:rPr lang="sr-Latn-RS" b="0" i="1" smtClean="0">
                              <a:latin typeface="Cambria Math"/>
                              <a:cs typeface="Times New Roman" pitchFamily="18" charset="0"/>
                            </a:rPr>
                            <m:t>𝑀</m:t>
                          </m:r>
                          <m:r>
                            <a:rPr lang="sr-Latn-RS" i="1">
                              <a:latin typeface="Cambria Math"/>
                              <a:cs typeface="Times New Roman" pitchFamily="18" charset="0"/>
                            </a:rPr>
                            <m:t>𝑆𝐴</m:t>
                          </m:r>
                        </m:num>
                        <m:den>
                          <m:r>
                            <a:rPr lang="sr-Latn-RS" b="0" i="1" smtClean="0">
                              <a:latin typeface="Cambria Math"/>
                              <a:cs typeface="Times New Roman" pitchFamily="18" charset="0"/>
                            </a:rPr>
                            <m:t>𝑀𝑆𝐸</m:t>
                          </m:r>
                        </m:den>
                      </m:f>
                      <m:r>
                        <a:rPr lang="sr-Cyrl-RS" b="0" i="1" smtClean="0">
                          <a:latin typeface="Cambria Math"/>
                          <a:cs typeface="Times New Roman" pitchFamily="18" charset="0"/>
                        </a:rPr>
                        <m:t>&gt;</m:t>
                      </m:r>
                      <m:sSub>
                        <m:sSubPr>
                          <m:ctrlPr>
                            <a:rPr lang="sr-Cyrl-RS" b="0" i="1" smtClean="0">
                              <a:latin typeface="Cambria Math"/>
                              <a:cs typeface="Times New Roman" pitchFamily="18" charset="0"/>
                            </a:rPr>
                          </m:ctrlPr>
                        </m:sSubPr>
                        <m:e>
                          <m:r>
                            <a:rPr lang="sr-Latn-RS" b="0" i="1" smtClean="0">
                              <a:latin typeface="Cambria Math"/>
                              <a:cs typeface="Times New Roman" pitchFamily="18" charset="0"/>
                            </a:rPr>
                            <m:t>𝐹</m:t>
                          </m:r>
                        </m:e>
                        <m:sub>
                          <m:r>
                            <a:rPr lang="sr-Cyrl-RS" b="0" i="1" smtClean="0">
                              <a:latin typeface="Cambria Math"/>
                              <a:ea typeface="Cambria Math"/>
                              <a:cs typeface="Times New Roman" pitchFamily="18" charset="0"/>
                            </a:rPr>
                            <m:t>𝛼</m:t>
                          </m:r>
                        </m:sub>
                      </m:sSub>
                    </m:oMath>
                  </m:oMathPara>
                </a14:m>
                <a:endParaRPr lang="sr-Latn-RS" dirty="0">
                  <a:latin typeface="Times New Roman" pitchFamily="18" charset="0"/>
                  <a:cs typeface="Times New Roman" pitchFamily="18" charset="0"/>
                </a:endParaRPr>
              </a:p>
              <a:p>
                <a:pPr marL="0" indent="0" algn="ctr">
                  <a:buNone/>
                </a:pPr>
                <a:endParaRPr lang="en-US" dirty="0">
                  <a:latin typeface="Times New Roman" pitchFamily="18" charset="0"/>
                  <a:cs typeface="Times New Roman" pitchFamily="18" charset="0"/>
                </a:endParaRPr>
              </a:p>
              <a:p>
                <a:pPr marL="0" indent="0" algn="just">
                  <a:buNone/>
                </a:pPr>
                <a:r>
                  <a:rPr lang="sr-Cyrl-RS" dirty="0" smtClean="0">
                    <a:latin typeface="Times New Roman" pitchFamily="18" charset="0"/>
                    <a:cs typeface="Times New Roman" pitchFamily="18" charset="0"/>
                  </a:rPr>
                  <a:t>где је </a:t>
                </a:r>
                <a14:m>
                  <m:oMath xmlns:m="http://schemas.openxmlformats.org/officeDocument/2006/math">
                    <m:sSub>
                      <m:sSubPr>
                        <m:ctrlPr>
                          <a:rPr lang="sr-Cyrl-RS" i="1">
                            <a:latin typeface="Cambria Math"/>
                            <a:cs typeface="Times New Roman" pitchFamily="18" charset="0"/>
                          </a:rPr>
                        </m:ctrlPr>
                      </m:sSubPr>
                      <m:e>
                        <m:r>
                          <a:rPr lang="sr-Latn-RS" i="1">
                            <a:latin typeface="Cambria Math"/>
                            <a:cs typeface="Times New Roman" pitchFamily="18" charset="0"/>
                          </a:rPr>
                          <m:t>𝐹</m:t>
                        </m:r>
                      </m:e>
                      <m:sub>
                        <m:r>
                          <a:rPr lang="sr-Cyrl-RS" i="1">
                            <a:latin typeface="Cambria Math"/>
                            <a:ea typeface="Cambria Math"/>
                            <a:cs typeface="Times New Roman" pitchFamily="18" charset="0"/>
                          </a:rPr>
                          <m:t>𝛼</m:t>
                        </m:r>
                      </m:sub>
                    </m:sSub>
                  </m:oMath>
                </a14:m>
                <a:r>
                  <a:rPr lang="sr-Cyrl-RS" dirty="0" smtClean="0">
                    <a:latin typeface="Times New Roman" pitchFamily="18" charset="0"/>
                    <a:cs typeface="Times New Roman" pitchFamily="18" charset="0"/>
                  </a:rPr>
                  <a:t> горња граница критичне вредности </a:t>
                </a:r>
                <a:r>
                  <a:rPr lang="sr-Latn-RS" i="1" dirty="0" smtClean="0">
                    <a:latin typeface="Times New Roman" pitchFamily="18" charset="0"/>
                    <a:cs typeface="Times New Roman" pitchFamily="18" charset="0"/>
                  </a:rPr>
                  <a:t>F </a:t>
                </a:r>
                <a:r>
                  <a:rPr lang="sr-Cyrl-RS" dirty="0" smtClean="0">
                    <a:latin typeface="Times New Roman" pitchFamily="18" charset="0"/>
                    <a:cs typeface="Times New Roman" pitchFamily="18" charset="0"/>
                  </a:rPr>
                  <a:t>расподеле са </a:t>
                </a:r>
                <a:r>
                  <a:rPr lang="sr-Latn-RS" i="1" dirty="0" smtClean="0">
                    <a:latin typeface="Times New Roman" pitchFamily="18" charset="0"/>
                    <a:cs typeface="Times New Roman" pitchFamily="18" charset="0"/>
                  </a:rPr>
                  <a:t>r-1</a:t>
                </a:r>
                <a:r>
                  <a:rPr lang="sr-Cyrl-RS" dirty="0" smtClean="0">
                    <a:latin typeface="Times New Roman" pitchFamily="18" charset="0"/>
                    <a:cs typeface="Times New Roman" pitchFamily="18" charset="0"/>
                  </a:rPr>
                  <a:t> и </a:t>
                </a:r>
                <a:r>
                  <a:rPr lang="sr-Latn-RS" i="1" dirty="0" smtClean="0">
                    <a:latin typeface="Times New Roman" pitchFamily="18" charset="0"/>
                    <a:cs typeface="Times New Roman" pitchFamily="18" charset="0"/>
                  </a:rPr>
                  <a:t>rc(n’-1)</a:t>
                </a:r>
                <a:r>
                  <a:rPr lang="sr-Latn-RS" dirty="0" smtClean="0">
                    <a:latin typeface="Times New Roman" pitchFamily="18" charset="0"/>
                    <a:cs typeface="Times New Roman" pitchFamily="18" charset="0"/>
                  </a:rPr>
                  <a:t> </a:t>
                </a:r>
                <a:r>
                  <a:rPr lang="sr-Cyrl-RS" dirty="0" smtClean="0">
                    <a:latin typeface="Times New Roman" pitchFamily="18" charset="0"/>
                    <a:cs typeface="Times New Roman" pitchFamily="18" charset="0"/>
                  </a:rPr>
                  <a:t>степени слободе.</a:t>
                </a:r>
                <a:endParaRPr lang="en-US"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99247" y="2132856"/>
                <a:ext cx="7745505" cy="4392488"/>
              </a:xfrm>
              <a:blipFill rotWithShape="1">
                <a:blip r:embed="rId2"/>
                <a:stretch>
                  <a:fillRect l="-1260" t="-1111" r="-1181"/>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sr-Cyrl-RS" sz="4000" dirty="0" smtClean="0">
                <a:latin typeface="Times New Roman" pitchFamily="18" charset="0"/>
                <a:cs typeface="Times New Roman" pitchFamily="18" charset="0"/>
              </a:rPr>
              <a:t>Тестирање хипотеза</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050632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99247" y="2132856"/>
                <a:ext cx="7745505" cy="4392488"/>
              </a:xfrm>
            </p:spPr>
            <p:txBody>
              <a:bodyPr>
                <a:normAutofit/>
              </a:bodyPr>
              <a:lstStyle/>
              <a:p>
                <a:pPr marL="0" indent="0">
                  <a:buNone/>
                </a:pPr>
                <a:r>
                  <a:rPr lang="sr-Latn-RS" b="1" dirty="0" smtClean="0">
                    <a:cs typeface="Times New Roman" pitchFamily="18" charset="0"/>
                  </a:rPr>
                  <a:t>2.</a:t>
                </a:r>
                <a:r>
                  <a:rPr lang="sr-Latn-RS" dirty="0" smtClean="0">
                    <a:cs typeface="Times New Roman" pitchFamily="18" charset="0"/>
                  </a:rPr>
                  <a:t> </a:t>
                </a:r>
                <a:r>
                  <a:rPr lang="sr-Cyrl-RS" dirty="0" smtClean="0">
                    <a:cs typeface="Times New Roman" pitchFamily="18" charset="0"/>
                  </a:rPr>
                  <a:t>Друга нулта хипотеза се односи на фактор </a:t>
                </a:r>
                <a:r>
                  <a:rPr lang="sr-Cyrl-RS" i="1" dirty="0" smtClean="0">
                    <a:cs typeface="Times New Roman" pitchFamily="18" charset="0"/>
                  </a:rPr>
                  <a:t>В </a:t>
                </a:r>
                <a:r>
                  <a:rPr lang="sr-Cyrl-RS" dirty="0" smtClean="0">
                    <a:cs typeface="Times New Roman" pitchFamily="18" charset="0"/>
                  </a:rPr>
                  <a:t>и тврди да се нивои фактора </a:t>
                </a:r>
                <a:r>
                  <a:rPr lang="sr-Cyrl-RS" i="1" dirty="0" smtClean="0">
                    <a:cs typeface="Times New Roman" pitchFamily="18" charset="0"/>
                  </a:rPr>
                  <a:t>В</a:t>
                </a:r>
                <a:r>
                  <a:rPr lang="sr-Cyrl-RS" dirty="0" smtClean="0">
                    <a:cs typeface="Times New Roman" pitchFamily="18" charset="0"/>
                  </a:rPr>
                  <a:t> не разликују по ефектима на посматрану појаву, односно: </a:t>
                </a:r>
                <a:endParaRPr lang="sr-Cyrl-RS" b="0" i="1" dirty="0" smtClean="0">
                  <a:latin typeface="Cambria Math"/>
                  <a:cs typeface="Times New Roman" pitchFamily="18" charset="0"/>
                </a:endParaRPr>
              </a:p>
              <a:p>
                <a:pPr marL="0" indent="0">
                  <a:buNone/>
                </a:pPr>
                <a14:m>
                  <m:oMathPara xmlns:m="http://schemas.openxmlformats.org/officeDocument/2006/math">
                    <m:oMathParaPr>
                      <m:jc m:val="center"/>
                    </m:oMathParaPr>
                    <m:oMath xmlns:m="http://schemas.openxmlformats.org/officeDocument/2006/math">
                      <m:sSub>
                        <m:sSubPr>
                          <m:ctrlPr>
                            <a:rPr lang="sr-Latn-RS" b="0" i="1" smtClean="0">
                              <a:latin typeface="Cambria Math"/>
                              <a:cs typeface="Times New Roman" pitchFamily="18" charset="0"/>
                            </a:rPr>
                          </m:ctrlPr>
                        </m:sSubPr>
                        <m:e>
                          <m:r>
                            <a:rPr lang="sr-Latn-RS" b="0" i="1" smtClean="0">
                              <a:latin typeface="Cambria Math"/>
                              <a:cs typeface="Times New Roman" pitchFamily="18" charset="0"/>
                            </a:rPr>
                            <m:t>𝐻</m:t>
                          </m:r>
                        </m:e>
                        <m:sub>
                          <m:r>
                            <a:rPr lang="sr-Latn-RS" b="0" i="1" smtClean="0">
                              <a:latin typeface="Cambria Math"/>
                              <a:cs typeface="Times New Roman" pitchFamily="18" charset="0"/>
                            </a:rPr>
                            <m:t>0</m:t>
                          </m:r>
                        </m:sub>
                      </m:sSub>
                      <m:r>
                        <a:rPr lang="sr-Latn-RS" b="0" i="1" smtClean="0">
                          <a:latin typeface="Cambria Math"/>
                          <a:cs typeface="Times New Roman" pitchFamily="18" charset="0"/>
                        </a:rPr>
                        <m:t>: </m:t>
                      </m:r>
                      <m:sSub>
                        <m:sSubPr>
                          <m:ctrlPr>
                            <a:rPr lang="sr-Latn-RS" b="0" i="1" smtClean="0">
                              <a:latin typeface="Cambria Math"/>
                              <a:cs typeface="Times New Roman" pitchFamily="18" charset="0"/>
                            </a:rPr>
                          </m:ctrlPr>
                        </m:sSubPr>
                        <m:e>
                          <m:r>
                            <a:rPr lang="sr-Latn-RS" b="0" i="1" smtClean="0">
                              <a:latin typeface="Cambria Math"/>
                              <a:ea typeface="Cambria Math"/>
                              <a:cs typeface="Times New Roman" pitchFamily="18" charset="0"/>
                            </a:rPr>
                            <m:t>𝜇</m:t>
                          </m:r>
                        </m:e>
                        <m:sub>
                          <m:r>
                            <a:rPr lang="sr-Latn-RS" b="0" i="1" smtClean="0">
                              <a:latin typeface="Cambria Math"/>
                              <a:cs typeface="Times New Roman" pitchFamily="18" charset="0"/>
                            </a:rPr>
                            <m:t>1</m:t>
                          </m:r>
                        </m:sub>
                      </m:sSub>
                      <m:r>
                        <a:rPr lang="sr-Latn-RS" b="0" i="1" smtClean="0">
                          <a:latin typeface="Cambria Math"/>
                          <a:cs typeface="Times New Roman" pitchFamily="18" charset="0"/>
                        </a:rPr>
                        <m:t>=</m:t>
                      </m:r>
                      <m:sSub>
                        <m:sSubPr>
                          <m:ctrlPr>
                            <a:rPr lang="sr-Latn-RS" i="1">
                              <a:latin typeface="Cambria Math"/>
                              <a:cs typeface="Times New Roman" pitchFamily="18" charset="0"/>
                            </a:rPr>
                          </m:ctrlPr>
                        </m:sSubPr>
                        <m:e>
                          <m:r>
                            <a:rPr lang="sr-Latn-RS" i="1">
                              <a:latin typeface="Cambria Math"/>
                              <a:ea typeface="Cambria Math"/>
                              <a:cs typeface="Times New Roman" pitchFamily="18" charset="0"/>
                            </a:rPr>
                            <m:t>𝜇</m:t>
                          </m:r>
                        </m:e>
                        <m:sub>
                          <m:r>
                            <a:rPr lang="sr-Latn-RS" b="0" i="1" smtClean="0">
                              <a:latin typeface="Cambria Math"/>
                              <a:cs typeface="Times New Roman" pitchFamily="18" charset="0"/>
                            </a:rPr>
                            <m:t>2</m:t>
                          </m:r>
                        </m:sub>
                      </m:sSub>
                      <m:r>
                        <a:rPr lang="sr-Latn-RS" b="0" i="1" smtClean="0">
                          <a:latin typeface="Cambria Math"/>
                          <a:cs typeface="Times New Roman" pitchFamily="18" charset="0"/>
                        </a:rPr>
                        <m:t>=</m:t>
                      </m:r>
                      <m:r>
                        <a:rPr lang="sr-Latn-RS" b="0" i="1" smtClean="0">
                          <a:latin typeface="Cambria Math"/>
                          <a:ea typeface="Cambria Math"/>
                          <a:cs typeface="Times New Roman" pitchFamily="18" charset="0"/>
                        </a:rPr>
                        <m:t>⋯=</m:t>
                      </m:r>
                      <m:sSub>
                        <m:sSubPr>
                          <m:ctrlPr>
                            <a:rPr lang="sr-Latn-RS" i="1">
                              <a:latin typeface="Cambria Math"/>
                              <a:cs typeface="Times New Roman" pitchFamily="18" charset="0"/>
                            </a:rPr>
                          </m:ctrlPr>
                        </m:sSubPr>
                        <m:e>
                          <m:r>
                            <a:rPr lang="sr-Latn-RS" i="1">
                              <a:latin typeface="Cambria Math"/>
                              <a:ea typeface="Cambria Math"/>
                              <a:cs typeface="Times New Roman" pitchFamily="18" charset="0"/>
                            </a:rPr>
                            <m:t>𝜇</m:t>
                          </m:r>
                        </m:e>
                        <m:sub>
                          <m:r>
                            <a:rPr lang="sr-Latn-RS" b="0" i="1" smtClean="0">
                              <a:latin typeface="Cambria Math"/>
                              <a:cs typeface="Times New Roman" pitchFamily="18" charset="0"/>
                            </a:rPr>
                            <m:t>𝑐</m:t>
                          </m:r>
                        </m:sub>
                      </m:sSub>
                    </m:oMath>
                  </m:oMathPara>
                </a14:m>
                <a:endParaRPr lang="sr-Latn-RS" dirty="0" smtClean="0">
                  <a:latin typeface="Times New Roman" pitchFamily="18" charset="0"/>
                  <a:cs typeface="Times New Roman" pitchFamily="18" charset="0"/>
                </a:endParaRPr>
              </a:p>
              <a:p>
                <a:pPr marL="0" indent="0">
                  <a:buNone/>
                </a:pPr>
                <a:r>
                  <a:rPr lang="sr-Cyrl-RS" dirty="0" smtClean="0">
                    <a:latin typeface="Times New Roman" pitchFamily="18" charset="0"/>
                    <a:cs typeface="Times New Roman" pitchFamily="18" charset="0"/>
                  </a:rPr>
                  <a:t>у односу на алтернативну хипотезу: </a:t>
                </a:r>
                <a:endParaRPr lang="sr-Latn-RS" dirty="0" smtClean="0">
                  <a:latin typeface="Times New Roman" pitchFamily="18" charset="0"/>
                  <a:cs typeface="Times New Roman" pitchFamily="18" charset="0"/>
                </a:endParaRPr>
              </a:p>
              <a:p>
                <a:pPr marL="0" indent="0" algn="ctr">
                  <a:buNone/>
                </a:pPr>
                <a14:m>
                  <m:oMath xmlns:m="http://schemas.openxmlformats.org/officeDocument/2006/math">
                    <m:sSub>
                      <m:sSubPr>
                        <m:ctrlPr>
                          <a:rPr lang="sr-Latn-RS" i="1">
                            <a:latin typeface="Cambria Math"/>
                            <a:cs typeface="Times New Roman" pitchFamily="18" charset="0"/>
                          </a:rPr>
                        </m:ctrlPr>
                      </m:sSubPr>
                      <m:e>
                        <m:r>
                          <a:rPr lang="sr-Latn-RS" i="1">
                            <a:latin typeface="Cambria Math"/>
                            <a:cs typeface="Times New Roman" pitchFamily="18" charset="0"/>
                          </a:rPr>
                          <m:t>𝐻</m:t>
                        </m:r>
                      </m:e>
                      <m:sub>
                        <m:r>
                          <a:rPr lang="sr-Cyrl-RS" b="0" i="1" smtClean="0">
                            <a:latin typeface="Cambria Math"/>
                            <a:cs typeface="Times New Roman" pitchFamily="18" charset="0"/>
                          </a:rPr>
                          <m:t>1</m:t>
                        </m:r>
                      </m:sub>
                    </m:sSub>
                    <m:r>
                      <a:rPr lang="sr-Latn-RS" i="1">
                        <a:latin typeface="Cambria Math"/>
                        <a:cs typeface="Times New Roman" pitchFamily="18" charset="0"/>
                      </a:rPr>
                      <m:t>:</m:t>
                    </m:r>
                  </m:oMath>
                </a14:m>
                <a:r>
                  <a:rPr lang="sr-Cyrl-RS" dirty="0" smtClean="0">
                    <a:latin typeface="Times New Roman" pitchFamily="18" charset="0"/>
                    <a:cs typeface="Times New Roman" pitchFamily="18" charset="0"/>
                  </a:rPr>
                  <a:t> Нису све </a:t>
                </a:r>
                <a14:m>
                  <m:oMath xmlns:m="http://schemas.openxmlformats.org/officeDocument/2006/math">
                    <m:sSub>
                      <m:sSubPr>
                        <m:ctrlPr>
                          <a:rPr lang="sr-Latn-RS" i="1">
                            <a:latin typeface="Cambria Math"/>
                            <a:cs typeface="Times New Roman" pitchFamily="18" charset="0"/>
                          </a:rPr>
                        </m:ctrlPr>
                      </m:sSubPr>
                      <m:e>
                        <m:r>
                          <a:rPr lang="sr-Latn-RS" i="1">
                            <a:latin typeface="Cambria Math"/>
                            <a:ea typeface="Cambria Math"/>
                            <a:cs typeface="Times New Roman" pitchFamily="18" charset="0"/>
                          </a:rPr>
                          <m:t>𝜇</m:t>
                        </m:r>
                      </m:e>
                      <m:sub>
                        <m:r>
                          <a:rPr lang="sr-Latn-RS" b="0" i="1" smtClean="0">
                            <a:latin typeface="Cambria Math"/>
                            <a:ea typeface="Cambria Math"/>
                            <a:cs typeface="Times New Roman" pitchFamily="18" charset="0"/>
                          </a:rPr>
                          <m:t>𝑗</m:t>
                        </m:r>
                      </m:sub>
                    </m:sSub>
                  </m:oMath>
                </a14:m>
                <a:r>
                  <a:rPr lang="sr-Cyrl-RS" dirty="0" smtClean="0">
                    <a:latin typeface="Times New Roman" pitchFamily="18" charset="0"/>
                    <a:cs typeface="Times New Roman" pitchFamily="18" charset="0"/>
                  </a:rPr>
                  <a:t> једнаке</a:t>
                </a:r>
                <a:endParaRPr lang="sr-Latn-RS" dirty="0" smtClean="0">
                  <a:latin typeface="Times New Roman" pitchFamily="18" charset="0"/>
                  <a:cs typeface="Times New Roman" pitchFamily="18" charset="0"/>
                </a:endParaRPr>
              </a:p>
              <a:p>
                <a:pPr marL="0" indent="0">
                  <a:buNone/>
                </a:pPr>
                <a:r>
                  <a:rPr lang="sr-Cyrl-RS" dirty="0" smtClean="0">
                    <a:latin typeface="Times New Roman" pitchFamily="18" charset="0"/>
                    <a:cs typeface="Times New Roman" pitchFamily="18" charset="0"/>
                  </a:rPr>
                  <a:t>Користи се </a:t>
                </a:r>
                <a:r>
                  <a:rPr lang="sr-Latn-RS" i="1" dirty="0" smtClean="0">
                    <a:latin typeface="Times New Roman" pitchFamily="18" charset="0"/>
                    <a:cs typeface="Times New Roman" pitchFamily="18" charset="0"/>
                  </a:rPr>
                  <a:t>F</a:t>
                </a:r>
                <a:r>
                  <a:rPr lang="sr-Latn-RS" dirty="0" smtClean="0">
                    <a:latin typeface="Times New Roman" pitchFamily="18" charset="0"/>
                    <a:cs typeface="Times New Roman" pitchFamily="18" charset="0"/>
                  </a:rPr>
                  <a:t> </a:t>
                </a:r>
                <a:r>
                  <a:rPr lang="sr-Cyrl-RS" dirty="0" smtClean="0">
                    <a:latin typeface="Times New Roman" pitchFamily="18" charset="0"/>
                    <a:cs typeface="Times New Roman" pitchFamily="18" charset="0"/>
                  </a:rPr>
                  <a:t>тест за испитивање утицаја фактора </a:t>
                </a:r>
                <a:r>
                  <a:rPr lang="sr-Latn-RS" i="1" dirty="0" smtClean="0">
                    <a:latin typeface="Times New Roman" pitchFamily="18" charset="0"/>
                    <a:cs typeface="Times New Roman" pitchFamily="18" charset="0"/>
                  </a:rPr>
                  <a:t>B</a:t>
                </a:r>
                <a:r>
                  <a:rPr lang="sr-Cyrl-RS" dirty="0" smtClean="0">
                    <a:latin typeface="Times New Roman" pitchFamily="18" charset="0"/>
                    <a:cs typeface="Times New Roman" pitchFamily="18" charset="0"/>
                  </a:rPr>
                  <a:t>:</a:t>
                </a:r>
                <a:endParaRPr lang="sr-Latn-RS" dirty="0">
                  <a:latin typeface="Times New Roman" pitchFamily="18" charset="0"/>
                  <a:cs typeface="Times New Roman" pitchFamily="18" charset="0"/>
                </a:endParaRPr>
              </a:p>
              <a:p>
                <a:pPr marL="0" indent="0" algn="ctr">
                  <a:buNone/>
                </a:pPr>
                <a14:m>
                  <m:oMathPara xmlns:m="http://schemas.openxmlformats.org/officeDocument/2006/math">
                    <m:oMathParaPr>
                      <m:jc m:val="center"/>
                    </m:oMathParaPr>
                    <m:oMath xmlns:m="http://schemas.openxmlformats.org/officeDocument/2006/math">
                      <m:sSub>
                        <m:sSubPr>
                          <m:ctrlPr>
                            <a:rPr lang="sr-Latn-RS" b="0" i="1" smtClean="0">
                              <a:latin typeface="Cambria Math"/>
                              <a:cs typeface="Times New Roman" pitchFamily="18" charset="0"/>
                            </a:rPr>
                          </m:ctrlPr>
                        </m:sSubPr>
                        <m:e>
                          <m:r>
                            <a:rPr lang="sr-Latn-RS" b="0" i="1" smtClean="0">
                              <a:latin typeface="Cambria Math"/>
                              <a:cs typeface="Times New Roman" pitchFamily="18" charset="0"/>
                            </a:rPr>
                            <m:t>𝐹</m:t>
                          </m:r>
                        </m:e>
                        <m:sub>
                          <m:r>
                            <a:rPr lang="sr-Latn-RS" b="0" i="1" smtClean="0">
                              <a:latin typeface="Cambria Math"/>
                              <a:cs typeface="Times New Roman" pitchFamily="18" charset="0"/>
                            </a:rPr>
                            <m:t>𝑡𝑒𝑠𝑡</m:t>
                          </m:r>
                        </m:sub>
                      </m:sSub>
                      <m:r>
                        <a:rPr lang="sr-Latn-RS" i="1">
                          <a:latin typeface="Cambria Math"/>
                          <a:cs typeface="Times New Roman" pitchFamily="18" charset="0"/>
                        </a:rPr>
                        <m:t>=</m:t>
                      </m:r>
                      <m:f>
                        <m:fPr>
                          <m:ctrlPr>
                            <a:rPr lang="sr-Latn-RS" i="1">
                              <a:latin typeface="Cambria Math"/>
                              <a:cs typeface="Times New Roman" pitchFamily="18" charset="0"/>
                            </a:rPr>
                          </m:ctrlPr>
                        </m:fPr>
                        <m:num>
                          <m:r>
                            <a:rPr lang="sr-Latn-RS" b="0" i="1" smtClean="0">
                              <a:latin typeface="Cambria Math"/>
                              <a:cs typeface="Times New Roman" pitchFamily="18" charset="0"/>
                            </a:rPr>
                            <m:t>𝑀</m:t>
                          </m:r>
                          <m:r>
                            <a:rPr lang="sr-Latn-RS" i="1">
                              <a:latin typeface="Cambria Math"/>
                              <a:cs typeface="Times New Roman" pitchFamily="18" charset="0"/>
                            </a:rPr>
                            <m:t>𝑆</m:t>
                          </m:r>
                          <m:r>
                            <a:rPr lang="sr-Latn-RS" b="0" i="1" smtClean="0">
                              <a:latin typeface="Cambria Math"/>
                              <a:cs typeface="Times New Roman" pitchFamily="18" charset="0"/>
                            </a:rPr>
                            <m:t>𝐵</m:t>
                          </m:r>
                        </m:num>
                        <m:den>
                          <m:r>
                            <a:rPr lang="sr-Latn-RS" b="0" i="1" smtClean="0">
                              <a:latin typeface="Cambria Math"/>
                              <a:cs typeface="Times New Roman" pitchFamily="18" charset="0"/>
                            </a:rPr>
                            <m:t>𝑀𝑆𝐸</m:t>
                          </m:r>
                        </m:den>
                      </m:f>
                    </m:oMath>
                  </m:oMathPara>
                </a14:m>
                <a:endParaRPr lang="sr-Latn-RS" dirty="0">
                  <a:latin typeface="Times New Roman" pitchFamily="18" charset="0"/>
                  <a:cs typeface="Times New Roman" pitchFamily="18" charset="0"/>
                </a:endParaRPr>
              </a:p>
              <a:p>
                <a:pPr marL="0" indent="0" algn="ctr">
                  <a:buNone/>
                </a:pPr>
                <a:endParaRPr lang="en-US" dirty="0">
                  <a:latin typeface="Times New Roman" pitchFamily="18" charset="0"/>
                  <a:cs typeface="Times New Roman" pitchFamily="18" charset="0"/>
                </a:endParaRPr>
              </a:p>
              <a:p>
                <a:pPr marL="0" indent="0" algn="just">
                  <a:buNone/>
                </a:pPr>
                <a:endParaRPr lang="en-US"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99247" y="2132856"/>
                <a:ext cx="7745505" cy="4392488"/>
              </a:xfrm>
              <a:blipFill rotWithShape="1">
                <a:blip r:embed="rId2"/>
                <a:stretch>
                  <a:fillRect l="-1260" t="-1250" r="-1496"/>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sr-Cyrl-RS" sz="4000" dirty="0" smtClean="0">
                <a:latin typeface="Times New Roman" pitchFamily="18" charset="0"/>
                <a:cs typeface="Times New Roman" pitchFamily="18" charset="0"/>
              </a:rPr>
              <a:t>Тестирање хипотеза</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518650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99247" y="2132856"/>
                <a:ext cx="7745505" cy="4392488"/>
              </a:xfrm>
            </p:spPr>
            <p:txBody>
              <a:bodyPr>
                <a:normAutofit/>
              </a:bodyPr>
              <a:lstStyle/>
              <a:p>
                <a:r>
                  <a:rPr lang="sr-Cyrl-RS" dirty="0" smtClean="0">
                    <a:latin typeface="Times New Roman" pitchFamily="18" charset="0"/>
                    <a:cs typeface="Times New Roman" pitchFamily="18" charset="0"/>
                  </a:rPr>
                  <a:t>Нулта хипотеза се одбија, уколико је, при нивоу значајности </a:t>
                </a:r>
                <a14:m>
                  <m:oMath xmlns:m="http://schemas.openxmlformats.org/officeDocument/2006/math">
                    <m:r>
                      <a:rPr lang="sr-Latn-RS" i="1" smtClean="0">
                        <a:latin typeface="Cambria Math"/>
                        <a:ea typeface="Cambria Math"/>
                        <a:cs typeface="Times New Roman" pitchFamily="18" charset="0"/>
                      </a:rPr>
                      <m:t>𝛼</m:t>
                    </m:r>
                  </m:oMath>
                </a14:m>
                <a:r>
                  <a:rPr lang="sr-Cyrl-RS" dirty="0" smtClean="0">
                    <a:latin typeface="Times New Roman" pitchFamily="18" charset="0"/>
                    <a:cs typeface="Times New Roman" pitchFamily="18" charset="0"/>
                  </a:rPr>
                  <a:t>:</a:t>
                </a:r>
                <a:endParaRPr lang="sr-Latn-RS" dirty="0">
                  <a:latin typeface="Times New Roman" pitchFamily="18" charset="0"/>
                  <a:cs typeface="Times New Roman" pitchFamily="18" charset="0"/>
                </a:endParaRPr>
              </a:p>
              <a:p>
                <a:pPr marL="0" indent="0" algn="ctr">
                  <a:buNone/>
                </a:pPr>
                <a14:m>
                  <m:oMathPara xmlns:m="http://schemas.openxmlformats.org/officeDocument/2006/math">
                    <m:oMathParaPr>
                      <m:jc m:val="center"/>
                    </m:oMathParaPr>
                    <m:oMath xmlns:m="http://schemas.openxmlformats.org/officeDocument/2006/math">
                      <m:sSub>
                        <m:sSubPr>
                          <m:ctrlPr>
                            <a:rPr lang="sr-Latn-RS" b="0" i="1" smtClean="0">
                              <a:latin typeface="Cambria Math"/>
                              <a:cs typeface="Times New Roman" pitchFamily="18" charset="0"/>
                            </a:rPr>
                          </m:ctrlPr>
                        </m:sSubPr>
                        <m:e>
                          <m:r>
                            <a:rPr lang="sr-Latn-RS" b="0" i="1" smtClean="0">
                              <a:latin typeface="Cambria Math"/>
                              <a:cs typeface="Times New Roman" pitchFamily="18" charset="0"/>
                            </a:rPr>
                            <m:t>𝐹</m:t>
                          </m:r>
                        </m:e>
                        <m:sub>
                          <m:r>
                            <a:rPr lang="sr-Latn-RS" b="0" i="1" smtClean="0">
                              <a:latin typeface="Cambria Math"/>
                              <a:cs typeface="Times New Roman" pitchFamily="18" charset="0"/>
                            </a:rPr>
                            <m:t>𝑡𝑒𝑠𝑡</m:t>
                          </m:r>
                        </m:sub>
                      </m:sSub>
                      <m:r>
                        <a:rPr lang="sr-Latn-RS" i="1">
                          <a:latin typeface="Cambria Math"/>
                          <a:cs typeface="Times New Roman" pitchFamily="18" charset="0"/>
                        </a:rPr>
                        <m:t>=</m:t>
                      </m:r>
                      <m:f>
                        <m:fPr>
                          <m:ctrlPr>
                            <a:rPr lang="sr-Latn-RS" i="1">
                              <a:latin typeface="Cambria Math"/>
                              <a:cs typeface="Times New Roman" pitchFamily="18" charset="0"/>
                            </a:rPr>
                          </m:ctrlPr>
                        </m:fPr>
                        <m:num>
                          <m:r>
                            <a:rPr lang="sr-Latn-RS" b="0" i="1" smtClean="0">
                              <a:latin typeface="Cambria Math"/>
                              <a:cs typeface="Times New Roman" pitchFamily="18" charset="0"/>
                            </a:rPr>
                            <m:t>𝑀</m:t>
                          </m:r>
                          <m:r>
                            <a:rPr lang="sr-Latn-RS" i="1">
                              <a:latin typeface="Cambria Math"/>
                              <a:cs typeface="Times New Roman" pitchFamily="18" charset="0"/>
                            </a:rPr>
                            <m:t>𝑆</m:t>
                          </m:r>
                          <m:r>
                            <a:rPr lang="sr-Latn-RS" b="0" i="1" smtClean="0">
                              <a:latin typeface="Cambria Math"/>
                              <a:cs typeface="Times New Roman" pitchFamily="18" charset="0"/>
                            </a:rPr>
                            <m:t>𝐵</m:t>
                          </m:r>
                        </m:num>
                        <m:den>
                          <m:r>
                            <a:rPr lang="sr-Latn-RS" b="0" i="1" smtClean="0">
                              <a:latin typeface="Cambria Math"/>
                              <a:cs typeface="Times New Roman" pitchFamily="18" charset="0"/>
                            </a:rPr>
                            <m:t>𝑀𝑆𝐸</m:t>
                          </m:r>
                        </m:den>
                      </m:f>
                      <m:r>
                        <a:rPr lang="sr-Cyrl-RS" b="0" i="1" smtClean="0">
                          <a:latin typeface="Cambria Math"/>
                          <a:cs typeface="Times New Roman" pitchFamily="18" charset="0"/>
                        </a:rPr>
                        <m:t>&gt;</m:t>
                      </m:r>
                      <m:sSub>
                        <m:sSubPr>
                          <m:ctrlPr>
                            <a:rPr lang="sr-Cyrl-RS" b="0" i="1" smtClean="0">
                              <a:latin typeface="Cambria Math"/>
                              <a:cs typeface="Times New Roman" pitchFamily="18" charset="0"/>
                            </a:rPr>
                          </m:ctrlPr>
                        </m:sSubPr>
                        <m:e>
                          <m:r>
                            <a:rPr lang="sr-Latn-RS" b="0" i="1" smtClean="0">
                              <a:latin typeface="Cambria Math"/>
                              <a:cs typeface="Times New Roman" pitchFamily="18" charset="0"/>
                            </a:rPr>
                            <m:t>𝐹</m:t>
                          </m:r>
                        </m:e>
                        <m:sub>
                          <m:r>
                            <a:rPr lang="sr-Cyrl-RS" b="0" i="1" smtClean="0">
                              <a:latin typeface="Cambria Math"/>
                              <a:ea typeface="Cambria Math"/>
                              <a:cs typeface="Times New Roman" pitchFamily="18" charset="0"/>
                            </a:rPr>
                            <m:t>𝛼</m:t>
                          </m:r>
                        </m:sub>
                      </m:sSub>
                    </m:oMath>
                  </m:oMathPara>
                </a14:m>
                <a:endParaRPr lang="sr-Latn-RS" dirty="0">
                  <a:latin typeface="Times New Roman" pitchFamily="18" charset="0"/>
                  <a:cs typeface="Times New Roman" pitchFamily="18" charset="0"/>
                </a:endParaRPr>
              </a:p>
              <a:p>
                <a:pPr marL="0" indent="0" algn="ctr">
                  <a:buNone/>
                </a:pPr>
                <a:endParaRPr lang="en-US" dirty="0">
                  <a:latin typeface="Times New Roman" pitchFamily="18" charset="0"/>
                  <a:cs typeface="Times New Roman" pitchFamily="18" charset="0"/>
                </a:endParaRPr>
              </a:p>
              <a:p>
                <a:pPr marL="0" indent="0" algn="just">
                  <a:buNone/>
                </a:pPr>
                <a:r>
                  <a:rPr lang="sr-Cyrl-RS" dirty="0" smtClean="0">
                    <a:latin typeface="Times New Roman" pitchFamily="18" charset="0"/>
                    <a:cs typeface="Times New Roman" pitchFamily="18" charset="0"/>
                  </a:rPr>
                  <a:t>где је </a:t>
                </a:r>
                <a14:m>
                  <m:oMath xmlns:m="http://schemas.openxmlformats.org/officeDocument/2006/math">
                    <m:sSub>
                      <m:sSubPr>
                        <m:ctrlPr>
                          <a:rPr lang="sr-Cyrl-RS" i="1">
                            <a:latin typeface="Cambria Math"/>
                            <a:cs typeface="Times New Roman" pitchFamily="18" charset="0"/>
                          </a:rPr>
                        </m:ctrlPr>
                      </m:sSubPr>
                      <m:e>
                        <m:r>
                          <a:rPr lang="sr-Latn-RS" i="1">
                            <a:latin typeface="Cambria Math"/>
                            <a:cs typeface="Times New Roman" pitchFamily="18" charset="0"/>
                          </a:rPr>
                          <m:t>𝐹</m:t>
                        </m:r>
                      </m:e>
                      <m:sub>
                        <m:r>
                          <a:rPr lang="sr-Cyrl-RS" i="1">
                            <a:latin typeface="Cambria Math"/>
                            <a:ea typeface="Cambria Math"/>
                            <a:cs typeface="Times New Roman" pitchFamily="18" charset="0"/>
                          </a:rPr>
                          <m:t>𝛼</m:t>
                        </m:r>
                      </m:sub>
                    </m:sSub>
                  </m:oMath>
                </a14:m>
                <a:r>
                  <a:rPr lang="sr-Cyrl-RS" dirty="0" smtClean="0">
                    <a:latin typeface="Times New Roman" pitchFamily="18" charset="0"/>
                    <a:cs typeface="Times New Roman" pitchFamily="18" charset="0"/>
                  </a:rPr>
                  <a:t> горња граница критичне вредности </a:t>
                </a:r>
                <a:r>
                  <a:rPr lang="sr-Latn-RS" i="1" dirty="0" smtClean="0">
                    <a:latin typeface="Times New Roman" pitchFamily="18" charset="0"/>
                    <a:cs typeface="Times New Roman" pitchFamily="18" charset="0"/>
                  </a:rPr>
                  <a:t>F </a:t>
                </a:r>
                <a:r>
                  <a:rPr lang="sr-Cyrl-RS" dirty="0" smtClean="0">
                    <a:latin typeface="Times New Roman" pitchFamily="18" charset="0"/>
                    <a:cs typeface="Times New Roman" pitchFamily="18" charset="0"/>
                  </a:rPr>
                  <a:t>расподеле са </a:t>
                </a:r>
                <a:r>
                  <a:rPr lang="sr-Latn-RS" i="1" dirty="0" smtClean="0">
                    <a:latin typeface="Times New Roman" pitchFamily="18" charset="0"/>
                    <a:cs typeface="Times New Roman" pitchFamily="18" charset="0"/>
                  </a:rPr>
                  <a:t>c-1</a:t>
                </a:r>
                <a:r>
                  <a:rPr lang="sr-Cyrl-RS" dirty="0" smtClean="0">
                    <a:latin typeface="Times New Roman" pitchFamily="18" charset="0"/>
                    <a:cs typeface="Times New Roman" pitchFamily="18" charset="0"/>
                  </a:rPr>
                  <a:t> и </a:t>
                </a:r>
                <a:r>
                  <a:rPr lang="sr-Latn-RS" i="1" dirty="0" smtClean="0">
                    <a:latin typeface="Times New Roman" pitchFamily="18" charset="0"/>
                    <a:cs typeface="Times New Roman" pitchFamily="18" charset="0"/>
                  </a:rPr>
                  <a:t>rc(n’-1)</a:t>
                </a:r>
                <a:r>
                  <a:rPr lang="sr-Latn-RS" dirty="0" smtClean="0">
                    <a:latin typeface="Times New Roman" pitchFamily="18" charset="0"/>
                    <a:cs typeface="Times New Roman" pitchFamily="18" charset="0"/>
                  </a:rPr>
                  <a:t> </a:t>
                </a:r>
                <a:r>
                  <a:rPr lang="sr-Cyrl-RS" dirty="0" smtClean="0">
                    <a:latin typeface="Times New Roman" pitchFamily="18" charset="0"/>
                    <a:cs typeface="Times New Roman" pitchFamily="18" charset="0"/>
                  </a:rPr>
                  <a:t>степени слободе.</a:t>
                </a:r>
                <a:endParaRPr lang="en-US"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99247" y="2132856"/>
                <a:ext cx="7745505" cy="4392488"/>
              </a:xfrm>
              <a:blipFill rotWithShape="1">
                <a:blip r:embed="rId2"/>
                <a:stretch>
                  <a:fillRect l="-1260" t="-1111" r="-1181"/>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sr-Cyrl-RS" sz="4000" dirty="0" smtClean="0">
                <a:latin typeface="Times New Roman" pitchFamily="18" charset="0"/>
                <a:cs typeface="Times New Roman" pitchFamily="18" charset="0"/>
              </a:rPr>
              <a:t>Тестирање хипотеза</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9288738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99247" y="2132856"/>
                <a:ext cx="7745505" cy="4392488"/>
              </a:xfrm>
            </p:spPr>
            <p:txBody>
              <a:bodyPr>
                <a:normAutofit/>
              </a:bodyPr>
              <a:lstStyle/>
              <a:p>
                <a:pPr marL="0" indent="0">
                  <a:buNone/>
                </a:pPr>
                <a:r>
                  <a:rPr lang="sr-Latn-RS" b="1" dirty="0" smtClean="0">
                    <a:cs typeface="Times New Roman" pitchFamily="18" charset="0"/>
                  </a:rPr>
                  <a:t>3.</a:t>
                </a:r>
                <a:r>
                  <a:rPr lang="sr-Latn-RS" dirty="0" smtClean="0">
                    <a:cs typeface="Times New Roman" pitchFamily="18" charset="0"/>
                  </a:rPr>
                  <a:t> </a:t>
                </a:r>
                <a:r>
                  <a:rPr lang="sr-Cyrl-RS" dirty="0" smtClean="0">
                    <a:cs typeface="Times New Roman" pitchFamily="18" charset="0"/>
                  </a:rPr>
                  <a:t>Трећа нулта хипотеза односи на непостојање интракције између фактора </a:t>
                </a:r>
                <a:r>
                  <a:rPr lang="sr-Cyrl-RS" i="1" dirty="0" smtClean="0">
                    <a:cs typeface="Times New Roman" pitchFamily="18" charset="0"/>
                  </a:rPr>
                  <a:t>А </a:t>
                </a:r>
                <a:r>
                  <a:rPr lang="sr-Cyrl-RS" dirty="0" smtClean="0">
                    <a:cs typeface="Times New Roman" pitchFamily="18" charset="0"/>
                  </a:rPr>
                  <a:t>и фактора </a:t>
                </a:r>
                <a:r>
                  <a:rPr lang="sr-Cyrl-RS" i="1" dirty="0" smtClean="0">
                    <a:cs typeface="Times New Roman" pitchFamily="18" charset="0"/>
                  </a:rPr>
                  <a:t>В</a:t>
                </a:r>
                <a:r>
                  <a:rPr lang="sr-Cyrl-RS" dirty="0" smtClean="0">
                    <a:cs typeface="Times New Roman" pitchFamily="18" charset="0"/>
                  </a:rPr>
                  <a:t>, односно: </a:t>
                </a:r>
                <a:endParaRPr lang="sr-Cyrl-RS" b="0" i="1" dirty="0" smtClean="0">
                  <a:latin typeface="Cambria Math"/>
                  <a:cs typeface="Times New Roman" pitchFamily="18" charset="0"/>
                </a:endParaRPr>
              </a:p>
              <a:p>
                <a:pPr marL="0" indent="0" algn="ctr">
                  <a:buNone/>
                </a:pPr>
                <a14:m>
                  <m:oMath xmlns:m="http://schemas.openxmlformats.org/officeDocument/2006/math">
                    <m:sSub>
                      <m:sSubPr>
                        <m:ctrlPr>
                          <a:rPr lang="sr-Latn-RS" b="0" i="1" smtClean="0">
                            <a:latin typeface="Cambria Math"/>
                            <a:cs typeface="Times New Roman" pitchFamily="18" charset="0"/>
                          </a:rPr>
                        </m:ctrlPr>
                      </m:sSubPr>
                      <m:e>
                        <m:r>
                          <a:rPr lang="sr-Latn-RS" b="0" i="1" smtClean="0">
                            <a:latin typeface="Cambria Math"/>
                            <a:cs typeface="Times New Roman" pitchFamily="18" charset="0"/>
                          </a:rPr>
                          <m:t>𝐻</m:t>
                        </m:r>
                      </m:e>
                      <m:sub>
                        <m:r>
                          <a:rPr lang="sr-Latn-RS" b="0" i="1" smtClean="0">
                            <a:latin typeface="Cambria Math"/>
                            <a:cs typeface="Times New Roman" pitchFamily="18" charset="0"/>
                          </a:rPr>
                          <m:t>0</m:t>
                        </m:r>
                      </m:sub>
                    </m:sSub>
                    <m:r>
                      <a:rPr lang="sr-Latn-RS" b="0" i="1" smtClean="0">
                        <a:latin typeface="Cambria Math"/>
                        <a:cs typeface="Times New Roman" pitchFamily="18" charset="0"/>
                      </a:rPr>
                      <m:t>:</m:t>
                    </m:r>
                  </m:oMath>
                </a14:m>
                <a:r>
                  <a:rPr lang="sr-Cyrl-RS" dirty="0" smtClean="0">
                    <a:latin typeface="Times New Roman" pitchFamily="18" charset="0"/>
                    <a:cs typeface="Times New Roman" pitchFamily="18" charset="0"/>
                  </a:rPr>
                  <a:t> Интеракција између фактора </a:t>
                </a:r>
                <a:r>
                  <a:rPr lang="sr-Cyrl-RS" i="1" dirty="0" smtClean="0">
                    <a:latin typeface="Times New Roman" pitchFamily="18" charset="0"/>
                    <a:cs typeface="Times New Roman" pitchFamily="18" charset="0"/>
                  </a:rPr>
                  <a:t>А</a:t>
                </a:r>
                <a:r>
                  <a:rPr lang="sr-Cyrl-RS" dirty="0" smtClean="0">
                    <a:latin typeface="Times New Roman" pitchFamily="18" charset="0"/>
                    <a:cs typeface="Times New Roman" pitchFamily="18" charset="0"/>
                  </a:rPr>
                  <a:t> и </a:t>
                </a:r>
                <a:r>
                  <a:rPr lang="sr-Cyrl-RS" i="1" dirty="0" smtClean="0">
                    <a:latin typeface="Times New Roman" pitchFamily="18" charset="0"/>
                    <a:cs typeface="Times New Roman" pitchFamily="18" charset="0"/>
                  </a:rPr>
                  <a:t>В</a:t>
                </a:r>
                <a:r>
                  <a:rPr lang="sr-Cyrl-RS" dirty="0" smtClean="0">
                    <a:latin typeface="Times New Roman" pitchFamily="18" charset="0"/>
                    <a:cs typeface="Times New Roman" pitchFamily="18" charset="0"/>
                  </a:rPr>
                  <a:t> једнака је нули </a:t>
                </a:r>
                <a:endParaRPr lang="sr-Latn-RS" dirty="0" smtClean="0">
                  <a:latin typeface="Times New Roman" pitchFamily="18" charset="0"/>
                  <a:cs typeface="Times New Roman" pitchFamily="18" charset="0"/>
                </a:endParaRPr>
              </a:p>
              <a:p>
                <a:pPr marL="0" indent="0">
                  <a:buNone/>
                </a:pPr>
                <a:r>
                  <a:rPr lang="sr-Cyrl-RS" dirty="0" smtClean="0">
                    <a:latin typeface="Times New Roman" pitchFamily="18" charset="0"/>
                    <a:cs typeface="Times New Roman" pitchFamily="18" charset="0"/>
                  </a:rPr>
                  <a:t>у односу на алтернативну хипотезу: </a:t>
                </a:r>
                <a:endParaRPr lang="sr-Latn-RS" dirty="0" smtClean="0">
                  <a:latin typeface="Times New Roman" pitchFamily="18" charset="0"/>
                  <a:cs typeface="Times New Roman" pitchFamily="18" charset="0"/>
                </a:endParaRPr>
              </a:p>
              <a:p>
                <a:pPr marL="0" indent="0" algn="ctr">
                  <a:buNone/>
                </a:pPr>
                <a14:m>
                  <m:oMath xmlns:m="http://schemas.openxmlformats.org/officeDocument/2006/math">
                    <m:sSub>
                      <m:sSubPr>
                        <m:ctrlPr>
                          <a:rPr lang="sr-Latn-RS" i="1">
                            <a:latin typeface="Cambria Math"/>
                            <a:cs typeface="Times New Roman" pitchFamily="18" charset="0"/>
                          </a:rPr>
                        </m:ctrlPr>
                      </m:sSubPr>
                      <m:e>
                        <m:r>
                          <a:rPr lang="sr-Latn-RS" i="1">
                            <a:latin typeface="Cambria Math"/>
                            <a:cs typeface="Times New Roman" pitchFamily="18" charset="0"/>
                          </a:rPr>
                          <m:t>𝐻</m:t>
                        </m:r>
                      </m:e>
                      <m:sub>
                        <m:r>
                          <a:rPr lang="sr-Cyrl-RS" b="0" i="1" smtClean="0">
                            <a:latin typeface="Cambria Math"/>
                            <a:cs typeface="Times New Roman" pitchFamily="18" charset="0"/>
                          </a:rPr>
                          <m:t>1</m:t>
                        </m:r>
                      </m:sub>
                    </m:sSub>
                    <m:r>
                      <a:rPr lang="sr-Latn-RS" i="1">
                        <a:latin typeface="Cambria Math"/>
                        <a:cs typeface="Times New Roman" pitchFamily="18" charset="0"/>
                      </a:rPr>
                      <m:t>:</m:t>
                    </m:r>
                  </m:oMath>
                </a14:m>
                <a:r>
                  <a:rPr lang="sr-Cyrl-RS" dirty="0" smtClean="0">
                    <a:latin typeface="Times New Roman" pitchFamily="18" charset="0"/>
                    <a:cs typeface="Times New Roman" pitchFamily="18" charset="0"/>
                  </a:rPr>
                  <a:t> </a:t>
                </a:r>
                <a:r>
                  <a:rPr lang="sr-Cyrl-RS" dirty="0">
                    <a:latin typeface="Times New Roman" pitchFamily="18" charset="0"/>
                    <a:cs typeface="Times New Roman" pitchFamily="18" charset="0"/>
                  </a:rPr>
                  <a:t>Интеракција између фактора </a:t>
                </a:r>
                <a:r>
                  <a:rPr lang="sr-Cyrl-RS" i="1" dirty="0">
                    <a:latin typeface="Times New Roman" pitchFamily="18" charset="0"/>
                    <a:cs typeface="Times New Roman" pitchFamily="18" charset="0"/>
                  </a:rPr>
                  <a:t>А</a:t>
                </a:r>
                <a:r>
                  <a:rPr lang="sr-Cyrl-RS" dirty="0">
                    <a:latin typeface="Times New Roman" pitchFamily="18" charset="0"/>
                    <a:cs typeface="Times New Roman" pitchFamily="18" charset="0"/>
                  </a:rPr>
                  <a:t> и </a:t>
                </a:r>
                <a:r>
                  <a:rPr lang="sr-Cyrl-RS" i="1" dirty="0" smtClean="0">
                    <a:latin typeface="Times New Roman" pitchFamily="18" charset="0"/>
                    <a:cs typeface="Times New Roman" pitchFamily="18" charset="0"/>
                  </a:rPr>
                  <a:t>В </a:t>
                </a:r>
                <a:r>
                  <a:rPr lang="sr-Cyrl-RS" dirty="0" smtClean="0">
                    <a:latin typeface="Times New Roman" pitchFamily="18" charset="0"/>
                    <a:cs typeface="Times New Roman" pitchFamily="18" charset="0"/>
                  </a:rPr>
                  <a:t>није </a:t>
                </a:r>
                <a:r>
                  <a:rPr lang="sr-Cyrl-RS" dirty="0">
                    <a:latin typeface="Times New Roman" pitchFamily="18" charset="0"/>
                    <a:cs typeface="Times New Roman" pitchFamily="18" charset="0"/>
                  </a:rPr>
                  <a:t>једнака </a:t>
                </a:r>
                <a:r>
                  <a:rPr lang="sr-Cyrl-RS" dirty="0" smtClean="0">
                    <a:latin typeface="Times New Roman" pitchFamily="18" charset="0"/>
                    <a:cs typeface="Times New Roman" pitchFamily="18" charset="0"/>
                  </a:rPr>
                  <a:t>нули </a:t>
                </a:r>
                <a:endParaRPr lang="sr-Latn-RS" dirty="0" smtClean="0">
                  <a:latin typeface="Times New Roman" pitchFamily="18" charset="0"/>
                  <a:cs typeface="Times New Roman" pitchFamily="18" charset="0"/>
                </a:endParaRPr>
              </a:p>
              <a:p>
                <a:pPr marL="0" indent="0">
                  <a:buNone/>
                </a:pPr>
                <a:r>
                  <a:rPr lang="sr-Cyrl-RS" dirty="0" smtClean="0">
                    <a:latin typeface="Times New Roman" pitchFamily="18" charset="0"/>
                    <a:cs typeface="Times New Roman" pitchFamily="18" charset="0"/>
                  </a:rPr>
                  <a:t>Користи се </a:t>
                </a:r>
                <a:r>
                  <a:rPr lang="sr-Latn-RS" i="1" dirty="0" smtClean="0">
                    <a:latin typeface="Times New Roman" pitchFamily="18" charset="0"/>
                    <a:cs typeface="Times New Roman" pitchFamily="18" charset="0"/>
                  </a:rPr>
                  <a:t>F</a:t>
                </a:r>
                <a:r>
                  <a:rPr lang="sr-Latn-RS" dirty="0" smtClean="0">
                    <a:latin typeface="Times New Roman" pitchFamily="18" charset="0"/>
                    <a:cs typeface="Times New Roman" pitchFamily="18" charset="0"/>
                  </a:rPr>
                  <a:t> </a:t>
                </a:r>
                <a:r>
                  <a:rPr lang="sr-Cyrl-RS" dirty="0" smtClean="0">
                    <a:latin typeface="Times New Roman" pitchFamily="18" charset="0"/>
                    <a:cs typeface="Times New Roman" pitchFamily="18" charset="0"/>
                  </a:rPr>
                  <a:t>тест за испитивање утицаја интерацкије:</a:t>
                </a:r>
                <a:endParaRPr lang="sr-Latn-RS" dirty="0">
                  <a:latin typeface="Times New Roman" pitchFamily="18" charset="0"/>
                  <a:cs typeface="Times New Roman" pitchFamily="18" charset="0"/>
                </a:endParaRPr>
              </a:p>
              <a:p>
                <a:pPr marL="0" indent="0" algn="ctr">
                  <a:buNone/>
                </a:pPr>
                <a14:m>
                  <m:oMathPara xmlns:m="http://schemas.openxmlformats.org/officeDocument/2006/math">
                    <m:oMathParaPr>
                      <m:jc m:val="center"/>
                    </m:oMathParaPr>
                    <m:oMath xmlns:m="http://schemas.openxmlformats.org/officeDocument/2006/math">
                      <m:sSub>
                        <m:sSubPr>
                          <m:ctrlPr>
                            <a:rPr lang="sr-Latn-RS" b="0" i="1" smtClean="0">
                              <a:latin typeface="Cambria Math"/>
                              <a:cs typeface="Times New Roman" pitchFamily="18" charset="0"/>
                            </a:rPr>
                          </m:ctrlPr>
                        </m:sSubPr>
                        <m:e>
                          <m:r>
                            <a:rPr lang="sr-Latn-RS" b="0" i="1" smtClean="0">
                              <a:latin typeface="Cambria Math"/>
                              <a:cs typeface="Times New Roman" pitchFamily="18" charset="0"/>
                            </a:rPr>
                            <m:t>𝐹</m:t>
                          </m:r>
                        </m:e>
                        <m:sub>
                          <m:r>
                            <a:rPr lang="sr-Latn-RS" b="0" i="1" smtClean="0">
                              <a:latin typeface="Cambria Math"/>
                              <a:cs typeface="Times New Roman" pitchFamily="18" charset="0"/>
                            </a:rPr>
                            <m:t>𝑡𝑒𝑠𝑡</m:t>
                          </m:r>
                        </m:sub>
                      </m:sSub>
                      <m:r>
                        <a:rPr lang="sr-Latn-RS" i="1">
                          <a:latin typeface="Cambria Math"/>
                          <a:cs typeface="Times New Roman" pitchFamily="18" charset="0"/>
                        </a:rPr>
                        <m:t>=</m:t>
                      </m:r>
                      <m:f>
                        <m:fPr>
                          <m:ctrlPr>
                            <a:rPr lang="sr-Latn-RS" i="1">
                              <a:latin typeface="Cambria Math"/>
                              <a:cs typeface="Times New Roman" pitchFamily="18" charset="0"/>
                            </a:rPr>
                          </m:ctrlPr>
                        </m:fPr>
                        <m:num>
                          <m:r>
                            <a:rPr lang="sr-Latn-RS" b="0" i="1" smtClean="0">
                              <a:latin typeface="Cambria Math"/>
                              <a:cs typeface="Times New Roman" pitchFamily="18" charset="0"/>
                            </a:rPr>
                            <m:t>𝑀</m:t>
                          </m:r>
                          <m:r>
                            <a:rPr lang="sr-Latn-RS" i="1">
                              <a:latin typeface="Cambria Math"/>
                              <a:cs typeface="Times New Roman" pitchFamily="18" charset="0"/>
                            </a:rPr>
                            <m:t>𝑆</m:t>
                          </m:r>
                          <m:r>
                            <a:rPr lang="sr-Latn-RS" b="0" i="1" smtClean="0">
                              <a:latin typeface="Cambria Math"/>
                              <a:cs typeface="Times New Roman" pitchFamily="18" charset="0"/>
                            </a:rPr>
                            <m:t>𝐴𝐵</m:t>
                          </m:r>
                        </m:num>
                        <m:den>
                          <m:r>
                            <a:rPr lang="sr-Latn-RS" b="0" i="1" smtClean="0">
                              <a:latin typeface="Cambria Math"/>
                              <a:cs typeface="Times New Roman" pitchFamily="18" charset="0"/>
                            </a:rPr>
                            <m:t>𝑀𝑆𝐸</m:t>
                          </m:r>
                        </m:den>
                      </m:f>
                    </m:oMath>
                  </m:oMathPara>
                </a14:m>
                <a:endParaRPr lang="sr-Latn-RS" dirty="0">
                  <a:latin typeface="Times New Roman" pitchFamily="18" charset="0"/>
                  <a:cs typeface="Times New Roman" pitchFamily="18" charset="0"/>
                </a:endParaRPr>
              </a:p>
              <a:p>
                <a:pPr marL="0" indent="0" algn="ctr">
                  <a:buNone/>
                </a:pPr>
                <a:endParaRPr lang="en-US" dirty="0">
                  <a:latin typeface="Times New Roman" pitchFamily="18" charset="0"/>
                  <a:cs typeface="Times New Roman" pitchFamily="18" charset="0"/>
                </a:endParaRPr>
              </a:p>
              <a:p>
                <a:pPr marL="0" indent="0" algn="just">
                  <a:buNone/>
                </a:pPr>
                <a:endParaRPr lang="en-US"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99247" y="2132856"/>
                <a:ext cx="7745505" cy="4392488"/>
              </a:xfrm>
              <a:blipFill rotWithShape="1">
                <a:blip r:embed="rId2"/>
                <a:stretch>
                  <a:fillRect l="-1260" t="-1250" r="-709"/>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sr-Cyrl-RS" sz="4000" dirty="0" smtClean="0">
                <a:latin typeface="Times New Roman" pitchFamily="18" charset="0"/>
                <a:cs typeface="Times New Roman" pitchFamily="18" charset="0"/>
              </a:rPr>
              <a:t>Тестирање хипотеза</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957917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99247" y="2132856"/>
                <a:ext cx="7745505" cy="4392488"/>
              </a:xfrm>
            </p:spPr>
            <p:txBody>
              <a:bodyPr>
                <a:normAutofit/>
              </a:bodyPr>
              <a:lstStyle/>
              <a:p>
                <a:r>
                  <a:rPr lang="sr-Cyrl-RS" dirty="0" smtClean="0">
                    <a:latin typeface="Times New Roman" pitchFamily="18" charset="0"/>
                    <a:cs typeface="Times New Roman" pitchFamily="18" charset="0"/>
                  </a:rPr>
                  <a:t>Нулта хипотеза се одбија, уколико је, при нивоу значајности </a:t>
                </a:r>
                <a14:m>
                  <m:oMath xmlns:m="http://schemas.openxmlformats.org/officeDocument/2006/math">
                    <m:r>
                      <a:rPr lang="sr-Latn-RS" i="1" smtClean="0">
                        <a:latin typeface="Cambria Math"/>
                        <a:ea typeface="Cambria Math"/>
                        <a:cs typeface="Times New Roman" pitchFamily="18" charset="0"/>
                      </a:rPr>
                      <m:t>𝛼</m:t>
                    </m:r>
                  </m:oMath>
                </a14:m>
                <a:r>
                  <a:rPr lang="sr-Cyrl-RS" dirty="0" smtClean="0">
                    <a:latin typeface="Times New Roman" pitchFamily="18" charset="0"/>
                    <a:cs typeface="Times New Roman" pitchFamily="18" charset="0"/>
                  </a:rPr>
                  <a:t>:</a:t>
                </a:r>
                <a:endParaRPr lang="sr-Latn-RS" dirty="0">
                  <a:latin typeface="Times New Roman" pitchFamily="18" charset="0"/>
                  <a:cs typeface="Times New Roman" pitchFamily="18" charset="0"/>
                </a:endParaRPr>
              </a:p>
              <a:p>
                <a:pPr marL="0" indent="0" algn="ctr">
                  <a:buNone/>
                </a:pPr>
                <a14:m>
                  <m:oMathPara xmlns:m="http://schemas.openxmlformats.org/officeDocument/2006/math">
                    <m:oMathParaPr>
                      <m:jc m:val="center"/>
                    </m:oMathParaPr>
                    <m:oMath xmlns:m="http://schemas.openxmlformats.org/officeDocument/2006/math">
                      <m:sSub>
                        <m:sSubPr>
                          <m:ctrlPr>
                            <a:rPr lang="sr-Latn-RS" b="0" i="1" smtClean="0">
                              <a:latin typeface="Cambria Math"/>
                              <a:cs typeface="Times New Roman" pitchFamily="18" charset="0"/>
                            </a:rPr>
                          </m:ctrlPr>
                        </m:sSubPr>
                        <m:e>
                          <m:r>
                            <a:rPr lang="sr-Latn-RS" b="0" i="1" smtClean="0">
                              <a:latin typeface="Cambria Math"/>
                              <a:cs typeface="Times New Roman" pitchFamily="18" charset="0"/>
                            </a:rPr>
                            <m:t>𝐹</m:t>
                          </m:r>
                        </m:e>
                        <m:sub>
                          <m:r>
                            <a:rPr lang="sr-Latn-RS" b="0" i="1" smtClean="0">
                              <a:latin typeface="Cambria Math"/>
                              <a:cs typeface="Times New Roman" pitchFamily="18" charset="0"/>
                            </a:rPr>
                            <m:t>𝑡𝑒𝑠𝑡</m:t>
                          </m:r>
                        </m:sub>
                      </m:sSub>
                      <m:r>
                        <a:rPr lang="sr-Latn-RS" i="1">
                          <a:latin typeface="Cambria Math"/>
                          <a:cs typeface="Times New Roman" pitchFamily="18" charset="0"/>
                        </a:rPr>
                        <m:t>=</m:t>
                      </m:r>
                      <m:f>
                        <m:fPr>
                          <m:ctrlPr>
                            <a:rPr lang="sr-Latn-RS" i="1">
                              <a:latin typeface="Cambria Math"/>
                              <a:cs typeface="Times New Roman" pitchFamily="18" charset="0"/>
                            </a:rPr>
                          </m:ctrlPr>
                        </m:fPr>
                        <m:num>
                          <m:r>
                            <a:rPr lang="sr-Latn-RS" b="0" i="1" smtClean="0">
                              <a:latin typeface="Cambria Math"/>
                              <a:cs typeface="Times New Roman" pitchFamily="18" charset="0"/>
                            </a:rPr>
                            <m:t>𝑀</m:t>
                          </m:r>
                          <m:r>
                            <a:rPr lang="sr-Latn-RS" i="1">
                              <a:latin typeface="Cambria Math"/>
                              <a:cs typeface="Times New Roman" pitchFamily="18" charset="0"/>
                            </a:rPr>
                            <m:t>𝑆</m:t>
                          </m:r>
                          <m:r>
                            <a:rPr lang="sr-Latn-RS" b="0" i="1" smtClean="0">
                              <a:latin typeface="Cambria Math"/>
                              <a:cs typeface="Times New Roman" pitchFamily="18" charset="0"/>
                            </a:rPr>
                            <m:t>𝐴𝐵</m:t>
                          </m:r>
                        </m:num>
                        <m:den>
                          <m:r>
                            <a:rPr lang="sr-Latn-RS" b="0" i="1" smtClean="0">
                              <a:latin typeface="Cambria Math"/>
                              <a:cs typeface="Times New Roman" pitchFamily="18" charset="0"/>
                            </a:rPr>
                            <m:t>𝑀𝑆𝐸</m:t>
                          </m:r>
                        </m:den>
                      </m:f>
                      <m:r>
                        <a:rPr lang="sr-Cyrl-RS" b="0" i="1" smtClean="0">
                          <a:latin typeface="Cambria Math"/>
                          <a:cs typeface="Times New Roman" pitchFamily="18" charset="0"/>
                        </a:rPr>
                        <m:t>&gt;</m:t>
                      </m:r>
                      <m:sSub>
                        <m:sSubPr>
                          <m:ctrlPr>
                            <a:rPr lang="sr-Cyrl-RS" b="0" i="1" smtClean="0">
                              <a:latin typeface="Cambria Math"/>
                              <a:cs typeface="Times New Roman" pitchFamily="18" charset="0"/>
                            </a:rPr>
                          </m:ctrlPr>
                        </m:sSubPr>
                        <m:e>
                          <m:r>
                            <a:rPr lang="sr-Latn-RS" b="0" i="1" smtClean="0">
                              <a:latin typeface="Cambria Math"/>
                              <a:cs typeface="Times New Roman" pitchFamily="18" charset="0"/>
                            </a:rPr>
                            <m:t>𝐹</m:t>
                          </m:r>
                        </m:e>
                        <m:sub>
                          <m:r>
                            <a:rPr lang="sr-Cyrl-RS" b="0" i="1" smtClean="0">
                              <a:latin typeface="Cambria Math"/>
                              <a:ea typeface="Cambria Math"/>
                              <a:cs typeface="Times New Roman" pitchFamily="18" charset="0"/>
                            </a:rPr>
                            <m:t>𝛼</m:t>
                          </m:r>
                        </m:sub>
                      </m:sSub>
                    </m:oMath>
                  </m:oMathPara>
                </a14:m>
                <a:endParaRPr lang="sr-Latn-RS" dirty="0">
                  <a:latin typeface="Times New Roman" pitchFamily="18" charset="0"/>
                  <a:cs typeface="Times New Roman" pitchFamily="18" charset="0"/>
                </a:endParaRPr>
              </a:p>
              <a:p>
                <a:pPr marL="0" indent="0" algn="ctr">
                  <a:buNone/>
                </a:pPr>
                <a:endParaRPr lang="en-US" dirty="0">
                  <a:latin typeface="Times New Roman" pitchFamily="18" charset="0"/>
                  <a:cs typeface="Times New Roman" pitchFamily="18" charset="0"/>
                </a:endParaRPr>
              </a:p>
              <a:p>
                <a:pPr marL="0" indent="0" algn="just">
                  <a:buNone/>
                </a:pPr>
                <a:r>
                  <a:rPr lang="sr-Cyrl-RS" dirty="0" smtClean="0">
                    <a:latin typeface="Times New Roman" pitchFamily="18" charset="0"/>
                    <a:cs typeface="Times New Roman" pitchFamily="18" charset="0"/>
                  </a:rPr>
                  <a:t>где је </a:t>
                </a:r>
                <a14:m>
                  <m:oMath xmlns:m="http://schemas.openxmlformats.org/officeDocument/2006/math">
                    <m:sSub>
                      <m:sSubPr>
                        <m:ctrlPr>
                          <a:rPr lang="sr-Cyrl-RS" i="1">
                            <a:latin typeface="Cambria Math"/>
                            <a:cs typeface="Times New Roman" pitchFamily="18" charset="0"/>
                          </a:rPr>
                        </m:ctrlPr>
                      </m:sSubPr>
                      <m:e>
                        <m:r>
                          <a:rPr lang="sr-Latn-RS" i="1">
                            <a:latin typeface="Cambria Math"/>
                            <a:cs typeface="Times New Roman" pitchFamily="18" charset="0"/>
                          </a:rPr>
                          <m:t>𝐹</m:t>
                        </m:r>
                      </m:e>
                      <m:sub>
                        <m:r>
                          <a:rPr lang="sr-Cyrl-RS" i="1">
                            <a:latin typeface="Cambria Math"/>
                            <a:ea typeface="Cambria Math"/>
                            <a:cs typeface="Times New Roman" pitchFamily="18" charset="0"/>
                          </a:rPr>
                          <m:t>𝛼</m:t>
                        </m:r>
                      </m:sub>
                    </m:sSub>
                  </m:oMath>
                </a14:m>
                <a:r>
                  <a:rPr lang="sr-Cyrl-RS" dirty="0" smtClean="0">
                    <a:latin typeface="Times New Roman" pitchFamily="18" charset="0"/>
                    <a:cs typeface="Times New Roman" pitchFamily="18" charset="0"/>
                  </a:rPr>
                  <a:t> горња граница критичне вредности </a:t>
                </a:r>
                <a:r>
                  <a:rPr lang="sr-Latn-RS" i="1" dirty="0" smtClean="0">
                    <a:latin typeface="Times New Roman" pitchFamily="18" charset="0"/>
                    <a:cs typeface="Times New Roman" pitchFamily="18" charset="0"/>
                  </a:rPr>
                  <a:t>F </a:t>
                </a:r>
                <a:r>
                  <a:rPr lang="sr-Cyrl-RS" dirty="0" smtClean="0">
                    <a:latin typeface="Times New Roman" pitchFamily="18" charset="0"/>
                    <a:cs typeface="Times New Roman" pitchFamily="18" charset="0"/>
                  </a:rPr>
                  <a:t>расподеле са </a:t>
                </a:r>
                <a:r>
                  <a:rPr lang="sr-Latn-RS" i="1" dirty="0" smtClean="0">
                    <a:latin typeface="Times New Roman" pitchFamily="18" charset="0"/>
                    <a:cs typeface="Times New Roman" pitchFamily="18" charset="0"/>
                  </a:rPr>
                  <a:t>(r-1)(c-1)</a:t>
                </a:r>
                <a:r>
                  <a:rPr lang="sr-Cyrl-RS" dirty="0" smtClean="0">
                    <a:latin typeface="Times New Roman" pitchFamily="18" charset="0"/>
                    <a:cs typeface="Times New Roman" pitchFamily="18" charset="0"/>
                  </a:rPr>
                  <a:t> и </a:t>
                </a:r>
                <a:r>
                  <a:rPr lang="sr-Latn-RS" i="1" dirty="0" smtClean="0">
                    <a:latin typeface="Times New Roman" pitchFamily="18" charset="0"/>
                    <a:cs typeface="Times New Roman" pitchFamily="18" charset="0"/>
                  </a:rPr>
                  <a:t>rc(n’-1)</a:t>
                </a:r>
                <a:r>
                  <a:rPr lang="sr-Latn-RS" dirty="0" smtClean="0">
                    <a:latin typeface="Times New Roman" pitchFamily="18" charset="0"/>
                    <a:cs typeface="Times New Roman" pitchFamily="18" charset="0"/>
                  </a:rPr>
                  <a:t> </a:t>
                </a:r>
                <a:r>
                  <a:rPr lang="sr-Cyrl-RS" dirty="0" smtClean="0">
                    <a:latin typeface="Times New Roman" pitchFamily="18" charset="0"/>
                    <a:cs typeface="Times New Roman" pitchFamily="18" charset="0"/>
                  </a:rPr>
                  <a:t>степени слободе.</a:t>
                </a:r>
                <a:endParaRPr lang="en-US"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99247" y="2132856"/>
                <a:ext cx="7745505" cy="4392488"/>
              </a:xfrm>
              <a:blipFill rotWithShape="1">
                <a:blip r:embed="rId2"/>
                <a:stretch>
                  <a:fillRect l="-1260" t="-1111" r="-1181"/>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sr-Cyrl-RS" sz="4000" dirty="0" smtClean="0">
                <a:latin typeface="Times New Roman" pitchFamily="18" charset="0"/>
                <a:cs typeface="Times New Roman" pitchFamily="18" charset="0"/>
              </a:rPr>
              <a:t>Тестирање хипотеза</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9155206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247" y="2564904"/>
            <a:ext cx="7745505" cy="3561258"/>
          </a:xfrm>
        </p:spPr>
        <p:txBody>
          <a:bodyPr>
            <a:normAutofit/>
          </a:bodyPr>
          <a:lstStyle/>
          <a:p>
            <a:r>
              <a:rPr lang="sr-Cyrl-RS" dirty="0" smtClean="0">
                <a:latin typeface="Times New Roman" pitchFamily="18" charset="0"/>
                <a:cs typeface="Times New Roman" pitchFamily="18" charset="0"/>
              </a:rPr>
              <a:t>Вршено је истраживање у фабрици текстила које је обухватило различите добављаче и тканине исткане на различитим машинама. Потребно је утврдити да ли постојање било какве разлике између квалитета сировина четири добављача зависи од типа машине на којима је тканина исткана.  Посматра се пет различитих тканина </a:t>
            </a:r>
            <a:r>
              <a:rPr lang="sr-Cyrl-RS" dirty="0">
                <a:latin typeface="Times New Roman" pitchFamily="18" charset="0"/>
                <a:cs typeface="Times New Roman" pitchFamily="18" charset="0"/>
              </a:rPr>
              <a:t>истканих на две </a:t>
            </a:r>
            <a:r>
              <a:rPr lang="sr-Cyrl-RS" dirty="0" smtClean="0">
                <a:latin typeface="Times New Roman" pitchFamily="18" charset="0"/>
                <a:cs typeface="Times New Roman" pitchFamily="18" charset="0"/>
              </a:rPr>
              <a:t>машине од сировина сваког од посматраних добављача.</a:t>
            </a:r>
            <a:endParaRPr lang="en-US" dirty="0">
              <a:latin typeface="Times New Roman" pitchFamily="18" charset="0"/>
              <a:cs typeface="Times New Roman" pitchFamily="18" charset="0"/>
            </a:endParaRPr>
          </a:p>
          <a:p>
            <a:pPr marL="0" indent="0" algn="just">
              <a:buNone/>
            </a:pPr>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sr-Cyrl-RS" sz="4000" dirty="0" smtClean="0">
                <a:latin typeface="Times New Roman" pitchFamily="18" charset="0"/>
                <a:cs typeface="Times New Roman" pitchFamily="18" charset="0"/>
              </a:rPr>
              <a:t>Пример</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2300431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sz="4000" dirty="0" smtClean="0">
                <a:latin typeface="Times New Roman" pitchFamily="18" charset="0"/>
                <a:cs typeface="Times New Roman" pitchFamily="18" charset="0"/>
              </a:rPr>
              <a:t>Пример</a:t>
            </a:r>
            <a:endParaRPr lang="en-US" dirty="0">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264313829"/>
              </p:ext>
            </p:extLst>
          </p:nvPr>
        </p:nvGraphicFramePr>
        <p:xfrm>
          <a:off x="2195735" y="2420890"/>
          <a:ext cx="5184577" cy="3888432"/>
        </p:xfrm>
        <a:graphic>
          <a:graphicData uri="http://schemas.openxmlformats.org/drawingml/2006/table">
            <a:tbl>
              <a:tblPr>
                <a:tableStyleId>{8A107856-5554-42FB-B03E-39F5DBC370BA}</a:tableStyleId>
              </a:tblPr>
              <a:tblGrid>
                <a:gridCol w="1121561"/>
                <a:gridCol w="1015754"/>
                <a:gridCol w="1015754"/>
                <a:gridCol w="1015754"/>
                <a:gridCol w="1015754"/>
              </a:tblGrid>
              <a:tr h="321358">
                <a:tc>
                  <a:txBody>
                    <a:bodyPr/>
                    <a:lstStyle/>
                    <a:p>
                      <a:pPr algn="l" fontAlgn="b"/>
                      <a:r>
                        <a:rPr lang="en-US" sz="1600" u="none" strike="noStrike" dirty="0">
                          <a:effectLst/>
                        </a:rPr>
                        <a:t> </a:t>
                      </a:r>
                      <a:endParaRPr lang="en-US" sz="1600" b="0" i="0" u="none" strike="noStrike" dirty="0">
                        <a:solidFill>
                          <a:srgbClr val="000000"/>
                        </a:solidFill>
                        <a:effectLst/>
                        <a:latin typeface="Calibri"/>
                      </a:endParaRPr>
                    </a:p>
                  </a:txBody>
                  <a:tcPr marL="9525" marR="9525" marT="9525" marB="0" anchor="b"/>
                </a:tc>
                <a:tc gridSpan="4">
                  <a:txBody>
                    <a:bodyPr/>
                    <a:lstStyle/>
                    <a:p>
                      <a:pPr algn="ctr" fontAlgn="b"/>
                      <a:r>
                        <a:rPr lang="sr-Cyrl-RS" sz="1600" b="1" u="none" strike="noStrike" dirty="0">
                          <a:solidFill>
                            <a:schemeClr val="tx1"/>
                          </a:solidFill>
                          <a:effectLst/>
                        </a:rPr>
                        <a:t>Добављачи</a:t>
                      </a:r>
                      <a:endParaRPr lang="sr-Cyrl-RS" sz="1600" b="1" i="0" u="none" strike="noStrike" dirty="0">
                        <a:solidFill>
                          <a:schemeClr val="tx1"/>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r>
              <a:tr h="321358">
                <a:tc>
                  <a:txBody>
                    <a:bodyPr/>
                    <a:lstStyle/>
                    <a:p>
                      <a:pPr algn="ctr" fontAlgn="b"/>
                      <a:r>
                        <a:rPr lang="sr-Cyrl-RS" sz="1600" b="1" u="none" strike="noStrike" dirty="0">
                          <a:effectLst/>
                        </a:rPr>
                        <a:t>Машина</a:t>
                      </a:r>
                      <a:endParaRPr lang="sr-Cyrl-RS" sz="1600" b="1"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a:effectLst/>
                        </a:rPr>
                        <a:t>1</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3</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4</a:t>
                      </a:r>
                      <a:endParaRPr lang="en-US" sz="1600" b="0" i="0" u="none" strike="noStrike">
                        <a:solidFill>
                          <a:srgbClr val="000000"/>
                        </a:solidFill>
                        <a:effectLst/>
                        <a:latin typeface="Calibri"/>
                      </a:endParaRPr>
                    </a:p>
                  </a:txBody>
                  <a:tcPr marL="9525" marR="9525" marT="9525" marB="0" anchor="b"/>
                </a:tc>
              </a:tr>
              <a:tr h="321358">
                <a:tc>
                  <a:txBody>
                    <a:bodyPr/>
                    <a:lstStyle/>
                    <a:p>
                      <a:pPr algn="l" fontAlgn="b"/>
                      <a:r>
                        <a:rPr lang="sr-Cyrl-RS" sz="1600" u="none" strike="noStrike">
                          <a:effectLst/>
                        </a:rPr>
                        <a:t>Машина 1</a:t>
                      </a:r>
                      <a:endParaRPr lang="sr-Cyrl-R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20,6</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22,6</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27,7</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21,5</a:t>
                      </a:r>
                      <a:endParaRPr lang="en-US" sz="1600" b="0" i="0" u="none" strike="noStrike">
                        <a:solidFill>
                          <a:srgbClr val="000000"/>
                        </a:solidFill>
                        <a:effectLst/>
                        <a:latin typeface="Calibri"/>
                      </a:endParaRPr>
                    </a:p>
                  </a:txBody>
                  <a:tcPr marL="9525" marR="9525" marT="9525" marB="0" anchor="b"/>
                </a:tc>
              </a:tr>
              <a:tr h="321358">
                <a:tc>
                  <a:txBody>
                    <a:bodyPr/>
                    <a:lstStyle/>
                    <a:p>
                      <a:pPr algn="l" fontAlgn="b"/>
                      <a:r>
                        <a:rPr lang="sr-Cyrl-RS" sz="1600" u="none" strike="noStrike">
                          <a:effectLst/>
                        </a:rPr>
                        <a:t>Машина 1</a:t>
                      </a:r>
                      <a:endParaRPr lang="sr-Cyrl-R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18,0</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24,6</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18,6</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20,0</a:t>
                      </a:r>
                      <a:endParaRPr lang="en-US" sz="1600" b="0" i="0" u="none" strike="noStrike">
                        <a:solidFill>
                          <a:srgbClr val="000000"/>
                        </a:solidFill>
                        <a:effectLst/>
                        <a:latin typeface="Calibri"/>
                      </a:endParaRPr>
                    </a:p>
                  </a:txBody>
                  <a:tcPr marL="9525" marR="9525" marT="9525" marB="0" anchor="b"/>
                </a:tc>
              </a:tr>
              <a:tr h="321358">
                <a:tc>
                  <a:txBody>
                    <a:bodyPr/>
                    <a:lstStyle/>
                    <a:p>
                      <a:pPr algn="l" fontAlgn="b"/>
                      <a:r>
                        <a:rPr lang="sr-Cyrl-RS" sz="1600" u="none" strike="noStrike">
                          <a:effectLst/>
                        </a:rPr>
                        <a:t>Машина 1</a:t>
                      </a:r>
                      <a:endParaRPr lang="sr-Cyrl-R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19,0</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19,6</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20,8</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21,1</a:t>
                      </a:r>
                      <a:endParaRPr lang="en-US" sz="1600" b="0" i="0" u="none" strike="noStrike">
                        <a:solidFill>
                          <a:srgbClr val="000000"/>
                        </a:solidFill>
                        <a:effectLst/>
                        <a:latin typeface="Calibri"/>
                      </a:endParaRPr>
                    </a:p>
                  </a:txBody>
                  <a:tcPr marL="9525" marR="9525" marT="9525" marB="0" anchor="b"/>
                </a:tc>
              </a:tr>
              <a:tr h="321358">
                <a:tc>
                  <a:txBody>
                    <a:bodyPr/>
                    <a:lstStyle/>
                    <a:p>
                      <a:pPr algn="l" fontAlgn="b"/>
                      <a:r>
                        <a:rPr lang="sr-Cyrl-RS" sz="1600" u="none" strike="noStrike">
                          <a:effectLst/>
                        </a:rPr>
                        <a:t>Машина 1</a:t>
                      </a:r>
                      <a:endParaRPr lang="sr-Cyrl-R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21,3</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23,8</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25,1</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23,9</a:t>
                      </a:r>
                      <a:endParaRPr lang="en-US" sz="1600" b="0" i="0" u="none" strike="noStrike">
                        <a:solidFill>
                          <a:srgbClr val="000000"/>
                        </a:solidFill>
                        <a:effectLst/>
                        <a:latin typeface="Calibri"/>
                      </a:endParaRPr>
                    </a:p>
                  </a:txBody>
                  <a:tcPr marL="9525" marR="9525" marT="9525" marB="0" anchor="b"/>
                </a:tc>
              </a:tr>
              <a:tr h="337426">
                <a:tc>
                  <a:txBody>
                    <a:bodyPr/>
                    <a:lstStyle/>
                    <a:p>
                      <a:pPr algn="l" fontAlgn="b"/>
                      <a:r>
                        <a:rPr lang="sr-Cyrl-RS" sz="1600" u="none" strike="noStrike">
                          <a:effectLst/>
                        </a:rPr>
                        <a:t>Машина 1</a:t>
                      </a:r>
                      <a:endParaRPr lang="sr-Cyrl-R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13,2</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27,1</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17,7</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16,0</a:t>
                      </a:r>
                      <a:endParaRPr lang="en-US" sz="1600" b="0" i="0" u="none" strike="noStrike">
                        <a:solidFill>
                          <a:srgbClr val="000000"/>
                        </a:solidFill>
                        <a:effectLst/>
                        <a:latin typeface="Calibri"/>
                      </a:endParaRPr>
                    </a:p>
                  </a:txBody>
                  <a:tcPr marL="9525" marR="9525" marT="9525" marB="0" anchor="b"/>
                </a:tc>
              </a:tr>
              <a:tr h="337426">
                <a:tc>
                  <a:txBody>
                    <a:bodyPr/>
                    <a:lstStyle/>
                    <a:p>
                      <a:pPr algn="l" fontAlgn="b"/>
                      <a:r>
                        <a:rPr lang="sr-Cyrl-RS" sz="1600" u="none" strike="noStrike">
                          <a:effectLst/>
                        </a:rPr>
                        <a:t>Машина 2</a:t>
                      </a:r>
                      <a:endParaRPr lang="sr-Cyrl-R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18,5</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26,3</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20,6</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25,4</a:t>
                      </a:r>
                      <a:endParaRPr lang="en-US" sz="1600" b="0" i="0" u="none" strike="noStrike">
                        <a:solidFill>
                          <a:srgbClr val="000000"/>
                        </a:solidFill>
                        <a:effectLst/>
                        <a:latin typeface="Calibri"/>
                      </a:endParaRPr>
                    </a:p>
                  </a:txBody>
                  <a:tcPr marL="9525" marR="9525" marT="9525" marB="0" anchor="b"/>
                </a:tc>
              </a:tr>
              <a:tr h="321358">
                <a:tc>
                  <a:txBody>
                    <a:bodyPr/>
                    <a:lstStyle/>
                    <a:p>
                      <a:pPr algn="l" fontAlgn="b"/>
                      <a:r>
                        <a:rPr lang="sr-Cyrl-RS" sz="1600" u="none" strike="noStrike">
                          <a:effectLst/>
                        </a:rPr>
                        <a:t>Машина 2</a:t>
                      </a:r>
                      <a:endParaRPr lang="sr-Cyrl-R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24,0</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25,3</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25,2</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19,9</a:t>
                      </a:r>
                      <a:endParaRPr lang="en-US" sz="1600" b="0" i="0" u="none" strike="noStrike">
                        <a:solidFill>
                          <a:srgbClr val="000000"/>
                        </a:solidFill>
                        <a:effectLst/>
                        <a:latin typeface="Calibri"/>
                      </a:endParaRPr>
                    </a:p>
                  </a:txBody>
                  <a:tcPr marL="9525" marR="9525" marT="9525" marB="0" anchor="b"/>
                </a:tc>
              </a:tr>
              <a:tr h="321358">
                <a:tc>
                  <a:txBody>
                    <a:bodyPr/>
                    <a:lstStyle/>
                    <a:p>
                      <a:pPr algn="l" fontAlgn="b"/>
                      <a:r>
                        <a:rPr lang="sr-Cyrl-RS" sz="1600" u="none" strike="noStrike">
                          <a:effectLst/>
                        </a:rPr>
                        <a:t>Машина 2</a:t>
                      </a:r>
                      <a:endParaRPr lang="sr-Cyrl-R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17,2</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24,0</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20,8</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22,6</a:t>
                      </a:r>
                      <a:endParaRPr lang="en-US" sz="1600" b="0" i="0" u="none" strike="noStrike">
                        <a:solidFill>
                          <a:srgbClr val="000000"/>
                        </a:solidFill>
                        <a:effectLst/>
                        <a:latin typeface="Calibri"/>
                      </a:endParaRPr>
                    </a:p>
                  </a:txBody>
                  <a:tcPr marL="9525" marR="9525" marT="9525" marB="0" anchor="b"/>
                </a:tc>
              </a:tr>
              <a:tr h="321358">
                <a:tc>
                  <a:txBody>
                    <a:bodyPr/>
                    <a:lstStyle/>
                    <a:p>
                      <a:pPr algn="l" fontAlgn="b"/>
                      <a:r>
                        <a:rPr lang="sr-Cyrl-RS" sz="1600" u="none" strike="noStrike">
                          <a:effectLst/>
                        </a:rPr>
                        <a:t>Машина 2</a:t>
                      </a:r>
                      <a:endParaRPr lang="sr-Cyrl-R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19,9</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21,2</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24,7</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17,5</a:t>
                      </a:r>
                      <a:endParaRPr lang="en-US" sz="1600" b="0" i="0" u="none" strike="noStrike">
                        <a:solidFill>
                          <a:srgbClr val="000000"/>
                        </a:solidFill>
                        <a:effectLst/>
                        <a:latin typeface="Calibri"/>
                      </a:endParaRPr>
                    </a:p>
                  </a:txBody>
                  <a:tcPr marL="9525" marR="9525" marT="9525" marB="0" anchor="b"/>
                </a:tc>
              </a:tr>
              <a:tr h="321358">
                <a:tc>
                  <a:txBody>
                    <a:bodyPr/>
                    <a:lstStyle/>
                    <a:p>
                      <a:pPr algn="l" fontAlgn="b"/>
                      <a:r>
                        <a:rPr lang="sr-Cyrl-RS" sz="1600" u="none" strike="noStrike">
                          <a:effectLst/>
                        </a:rPr>
                        <a:t>Машина 2</a:t>
                      </a:r>
                      <a:endParaRPr lang="sr-Cyrl-R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18,0</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24,5</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22,9</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dirty="0">
                          <a:effectLst/>
                        </a:rPr>
                        <a:t>20,4</a:t>
                      </a:r>
                      <a:endParaRPr lang="en-US" sz="16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29520417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247" y="2564904"/>
            <a:ext cx="7745505" cy="3561258"/>
          </a:xfrm>
        </p:spPr>
        <p:txBody>
          <a:bodyPr>
            <a:normAutofit/>
          </a:bodyPr>
          <a:lstStyle/>
          <a:p>
            <a:r>
              <a:rPr lang="sr-Cyrl-RS" dirty="0" smtClean="0">
                <a:latin typeface="Times New Roman" pitchFamily="18" charset="0"/>
                <a:cs typeface="Times New Roman" pitchFamily="18" charset="0"/>
              </a:rPr>
              <a:t>Тестира се постојање утицаја интеракције између фактора </a:t>
            </a:r>
            <a:r>
              <a:rPr lang="sr-Cyrl-RS" i="1" dirty="0" smtClean="0">
                <a:latin typeface="Times New Roman" pitchFamily="18" charset="0"/>
                <a:cs typeface="Times New Roman" pitchFamily="18" charset="0"/>
              </a:rPr>
              <a:t>А</a:t>
            </a:r>
            <a:r>
              <a:rPr lang="sr-Cyrl-RS" dirty="0" smtClean="0">
                <a:latin typeface="Times New Roman" pitchFamily="18" charset="0"/>
                <a:cs typeface="Times New Roman" pitchFamily="18" charset="0"/>
              </a:rPr>
              <a:t> (машина) и фактора </a:t>
            </a:r>
            <a:r>
              <a:rPr lang="sr-Cyrl-RS" i="1" dirty="0" smtClean="0">
                <a:latin typeface="Times New Roman" pitchFamily="18" charset="0"/>
                <a:cs typeface="Times New Roman" pitchFamily="18" charset="0"/>
              </a:rPr>
              <a:t>В</a:t>
            </a:r>
            <a:r>
              <a:rPr lang="sr-Cyrl-RS" dirty="0" smtClean="0">
                <a:latin typeface="Times New Roman" pitchFamily="18" charset="0"/>
                <a:cs typeface="Times New Roman" pitchFamily="18" charset="0"/>
              </a:rPr>
              <a:t> (добављач). </a:t>
            </a:r>
          </a:p>
          <a:p>
            <a:r>
              <a:rPr lang="sr-Cyrl-RS" dirty="0" smtClean="0">
                <a:latin typeface="Times New Roman" pitchFamily="18" charset="0"/>
                <a:cs typeface="Times New Roman" pitchFamily="18" charset="0"/>
              </a:rPr>
              <a:t>Уколико је утицај интеракције значајан, даља анализа ће се усмерити на ову интеракцију.</a:t>
            </a:r>
          </a:p>
          <a:p>
            <a:r>
              <a:rPr lang="sr-Cyrl-RS" dirty="0" smtClean="0">
                <a:latin typeface="Times New Roman" pitchFamily="18" charset="0"/>
                <a:cs typeface="Times New Roman" pitchFamily="18" charset="0"/>
              </a:rPr>
              <a:t>Уколико утицај интеракције није значајан, пажња се усмерава на главне ефекте-могуће разлике у машинама (фактор </a:t>
            </a:r>
            <a:r>
              <a:rPr lang="sr-Cyrl-RS" i="1" dirty="0" smtClean="0">
                <a:latin typeface="Times New Roman" pitchFamily="18" charset="0"/>
                <a:cs typeface="Times New Roman" pitchFamily="18" charset="0"/>
              </a:rPr>
              <a:t>А</a:t>
            </a:r>
            <a:r>
              <a:rPr lang="sr-Cyrl-RS" dirty="0" smtClean="0">
                <a:latin typeface="Times New Roman" pitchFamily="18" charset="0"/>
                <a:cs typeface="Times New Roman" pitchFamily="18" charset="0"/>
              </a:rPr>
              <a:t>) и могуће разлике у добављачима (фактор </a:t>
            </a:r>
            <a:r>
              <a:rPr lang="sr-Cyrl-RS" i="1" dirty="0" smtClean="0">
                <a:latin typeface="Times New Roman" pitchFamily="18" charset="0"/>
                <a:cs typeface="Times New Roman" pitchFamily="18" charset="0"/>
              </a:rPr>
              <a:t>В</a:t>
            </a:r>
            <a:r>
              <a:rPr lang="sr-Cyrl-RS" dirty="0" smtClean="0">
                <a:latin typeface="Times New Roman" pitchFamily="18" charset="0"/>
                <a:cs typeface="Times New Roman" pitchFamily="18" charset="0"/>
              </a:rPr>
              <a:t>).</a:t>
            </a:r>
          </a:p>
          <a:p>
            <a:pPr marL="0" indent="0">
              <a:buNone/>
            </a:pPr>
            <a:endParaRPr lang="sr-Cyrl-RS" dirty="0">
              <a:latin typeface="Times New Roman" pitchFamily="18" charset="0"/>
              <a:cs typeface="Times New Roman" pitchFamily="18" charset="0"/>
            </a:endParaRPr>
          </a:p>
          <a:p>
            <a:pPr marL="0" indent="0" algn="just">
              <a:buNone/>
            </a:pPr>
            <a:endParaRPr lang="en-US" dirty="0">
              <a:latin typeface="Times New Roman" pitchFamily="18" charset="0"/>
              <a:cs typeface="Times New Roman" pitchFamily="18" charset="0"/>
            </a:endParaRPr>
          </a:p>
          <a:p>
            <a:pPr marL="0" indent="0" algn="just">
              <a:buNone/>
            </a:pPr>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sr-Cyrl-RS" sz="4000" dirty="0" smtClean="0">
                <a:latin typeface="Times New Roman" pitchFamily="18" charset="0"/>
                <a:cs typeface="Times New Roman" pitchFamily="18" charset="0"/>
              </a:rPr>
              <a:t>Тумачење резулата</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12513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247" y="2564904"/>
            <a:ext cx="7745505" cy="3561258"/>
          </a:xfrm>
        </p:spPr>
        <p:txBody>
          <a:bodyPr>
            <a:normAutofit/>
          </a:bodyPr>
          <a:lstStyle/>
          <a:p>
            <a:pPr marL="0" indent="0">
              <a:buNone/>
            </a:pPr>
            <a:endParaRPr lang="sr-Cyrl-RS" dirty="0">
              <a:latin typeface="Times New Roman" pitchFamily="18" charset="0"/>
              <a:cs typeface="Times New Roman" pitchFamily="18" charset="0"/>
            </a:endParaRPr>
          </a:p>
          <a:p>
            <a:pPr marL="0" indent="0" algn="just">
              <a:buNone/>
            </a:pPr>
            <a:endParaRPr lang="en-US" dirty="0">
              <a:latin typeface="Times New Roman" pitchFamily="18" charset="0"/>
              <a:cs typeface="Times New Roman" pitchFamily="18" charset="0"/>
            </a:endParaRPr>
          </a:p>
          <a:p>
            <a:pPr marL="0" indent="0" algn="just">
              <a:buNone/>
            </a:pPr>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sr-Cyrl-RS" sz="4000" dirty="0" smtClean="0">
                <a:latin typeface="Times New Roman" pitchFamily="18" charset="0"/>
                <a:cs typeface="Times New Roman" pitchFamily="18" charset="0"/>
              </a:rPr>
              <a:t>Тумачење резулата</a:t>
            </a:r>
            <a:endParaRPr lang="en-US" dirty="0">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367897365"/>
              </p:ext>
            </p:extLst>
          </p:nvPr>
        </p:nvGraphicFramePr>
        <p:xfrm>
          <a:off x="1043609" y="2780928"/>
          <a:ext cx="7200801" cy="2177628"/>
        </p:xfrm>
        <a:graphic>
          <a:graphicData uri="http://schemas.openxmlformats.org/drawingml/2006/table">
            <a:tbl>
              <a:tblPr>
                <a:tableStyleId>{BDBED569-4797-4DF1-A0F4-6AAB3CD982D8}</a:tableStyleId>
              </a:tblPr>
              <a:tblGrid>
                <a:gridCol w="2721687"/>
                <a:gridCol w="746519"/>
                <a:gridCol w="746519"/>
                <a:gridCol w="746519"/>
                <a:gridCol w="746519"/>
                <a:gridCol w="746519"/>
                <a:gridCol w="746519"/>
              </a:tblGrid>
              <a:tr h="282285">
                <a:tc>
                  <a:txBody>
                    <a:bodyPr/>
                    <a:lstStyle/>
                    <a:p>
                      <a:pPr algn="l" fontAlgn="b"/>
                      <a:r>
                        <a:rPr lang="en-US" sz="1400" u="none" strike="noStrike" dirty="0">
                          <a:effectLst/>
                        </a:rPr>
                        <a:t>ANOVA</a:t>
                      </a:r>
                      <a:endParaRPr lang="en-US" sz="1400" b="0" i="0" u="none" strike="noStrike" dirty="0">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dirty="0">
                        <a:solidFill>
                          <a:srgbClr val="000000"/>
                        </a:solidFill>
                        <a:effectLst/>
                        <a:latin typeface="Calibri"/>
                      </a:endParaRPr>
                    </a:p>
                  </a:txBody>
                  <a:tcPr marL="9525" marR="9525" marT="9525" marB="0" anchor="b"/>
                </a:tc>
              </a:tr>
              <a:tr h="268843">
                <a:tc>
                  <a:txBody>
                    <a:bodyPr/>
                    <a:lstStyle/>
                    <a:p>
                      <a:pPr algn="ctr" fontAlgn="b"/>
                      <a:r>
                        <a:rPr lang="en-US" sz="1400" u="none" strike="noStrike">
                          <a:effectLst/>
                        </a:rPr>
                        <a:t>Source of Variation</a:t>
                      </a:r>
                      <a:endParaRPr lang="en-US" sz="1400" b="0" i="1" u="none" strike="noStrike">
                        <a:solidFill>
                          <a:srgbClr val="000000"/>
                        </a:solidFill>
                        <a:effectLst/>
                        <a:latin typeface="Calibri"/>
                      </a:endParaRPr>
                    </a:p>
                  </a:txBody>
                  <a:tcPr marL="9525" marR="9525" marT="9525" marB="0" anchor="b"/>
                </a:tc>
                <a:tc>
                  <a:txBody>
                    <a:bodyPr/>
                    <a:lstStyle/>
                    <a:p>
                      <a:pPr algn="ctr" fontAlgn="b"/>
                      <a:r>
                        <a:rPr lang="en-US" sz="1400" u="none" strike="noStrike">
                          <a:effectLst/>
                        </a:rPr>
                        <a:t>SS</a:t>
                      </a:r>
                      <a:endParaRPr lang="en-US" sz="1400" b="0" i="1" u="none" strike="noStrike">
                        <a:solidFill>
                          <a:srgbClr val="000000"/>
                        </a:solidFill>
                        <a:effectLst/>
                        <a:latin typeface="Calibri"/>
                      </a:endParaRPr>
                    </a:p>
                  </a:txBody>
                  <a:tcPr marL="9525" marR="9525" marT="9525" marB="0" anchor="b"/>
                </a:tc>
                <a:tc>
                  <a:txBody>
                    <a:bodyPr/>
                    <a:lstStyle/>
                    <a:p>
                      <a:pPr algn="ctr" fontAlgn="b"/>
                      <a:r>
                        <a:rPr lang="en-US" sz="1400" u="none" strike="noStrike">
                          <a:effectLst/>
                        </a:rPr>
                        <a:t>df</a:t>
                      </a:r>
                      <a:endParaRPr lang="en-US" sz="1400" b="0" i="1" u="none" strike="noStrike">
                        <a:solidFill>
                          <a:srgbClr val="000000"/>
                        </a:solidFill>
                        <a:effectLst/>
                        <a:latin typeface="Calibri"/>
                      </a:endParaRPr>
                    </a:p>
                  </a:txBody>
                  <a:tcPr marL="9525" marR="9525" marT="9525" marB="0" anchor="b"/>
                </a:tc>
                <a:tc>
                  <a:txBody>
                    <a:bodyPr/>
                    <a:lstStyle/>
                    <a:p>
                      <a:pPr algn="ctr" fontAlgn="b"/>
                      <a:r>
                        <a:rPr lang="en-US" sz="1400" u="none" strike="noStrike">
                          <a:effectLst/>
                        </a:rPr>
                        <a:t>MS</a:t>
                      </a:r>
                      <a:endParaRPr lang="en-US" sz="1400" b="0" i="1" u="none" strike="noStrike">
                        <a:solidFill>
                          <a:srgbClr val="000000"/>
                        </a:solidFill>
                        <a:effectLst/>
                        <a:latin typeface="Calibri"/>
                      </a:endParaRPr>
                    </a:p>
                  </a:txBody>
                  <a:tcPr marL="9525" marR="9525" marT="9525" marB="0" anchor="b"/>
                </a:tc>
                <a:tc>
                  <a:txBody>
                    <a:bodyPr/>
                    <a:lstStyle/>
                    <a:p>
                      <a:pPr algn="ctr" fontAlgn="b"/>
                      <a:r>
                        <a:rPr lang="en-US" sz="1400" u="none" strike="noStrike">
                          <a:effectLst/>
                        </a:rPr>
                        <a:t>F</a:t>
                      </a:r>
                      <a:endParaRPr lang="en-US" sz="1400" b="0" i="1" u="none" strike="noStrike">
                        <a:solidFill>
                          <a:srgbClr val="000000"/>
                        </a:solidFill>
                        <a:effectLst/>
                        <a:latin typeface="Calibri"/>
                      </a:endParaRPr>
                    </a:p>
                  </a:txBody>
                  <a:tcPr marL="9525" marR="9525" marT="9525" marB="0" anchor="b"/>
                </a:tc>
                <a:tc>
                  <a:txBody>
                    <a:bodyPr/>
                    <a:lstStyle/>
                    <a:p>
                      <a:pPr algn="ctr" fontAlgn="b"/>
                      <a:r>
                        <a:rPr lang="en-US" sz="1400" u="none" strike="noStrike">
                          <a:effectLst/>
                        </a:rPr>
                        <a:t>P-value</a:t>
                      </a:r>
                      <a:endParaRPr lang="en-US" sz="1400" b="0" i="1" u="none" strike="noStrike">
                        <a:solidFill>
                          <a:srgbClr val="000000"/>
                        </a:solidFill>
                        <a:effectLst/>
                        <a:latin typeface="Calibri"/>
                      </a:endParaRPr>
                    </a:p>
                  </a:txBody>
                  <a:tcPr marL="9525" marR="9525" marT="9525" marB="0" anchor="b"/>
                </a:tc>
                <a:tc>
                  <a:txBody>
                    <a:bodyPr/>
                    <a:lstStyle/>
                    <a:p>
                      <a:pPr algn="ctr" fontAlgn="b"/>
                      <a:r>
                        <a:rPr lang="en-US" sz="1400" u="none" strike="noStrike" dirty="0">
                          <a:effectLst/>
                        </a:rPr>
                        <a:t>F </a:t>
                      </a:r>
                      <a:r>
                        <a:rPr lang="en-US" sz="1400" u="none" strike="noStrike" dirty="0" err="1">
                          <a:effectLst/>
                        </a:rPr>
                        <a:t>crit</a:t>
                      </a:r>
                      <a:endParaRPr lang="en-US" sz="1400" b="0" i="1" u="none" strike="noStrike" dirty="0">
                        <a:solidFill>
                          <a:srgbClr val="000000"/>
                        </a:solidFill>
                        <a:effectLst/>
                        <a:latin typeface="Calibri"/>
                      </a:endParaRPr>
                    </a:p>
                  </a:txBody>
                  <a:tcPr marL="9525" marR="9525" marT="9525" marB="0" anchor="b"/>
                </a:tc>
              </a:tr>
              <a:tr h="268843">
                <a:tc>
                  <a:txBody>
                    <a:bodyPr/>
                    <a:lstStyle/>
                    <a:p>
                      <a:pPr algn="l" fontAlgn="b"/>
                      <a:r>
                        <a:rPr lang="en-US" sz="1400" u="none" strike="noStrike">
                          <a:effectLst/>
                        </a:rPr>
                        <a:t>Sample</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6,97225</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1</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6,97225</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0,809574</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0,374968</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dirty="0">
                          <a:effectLst/>
                        </a:rPr>
                        <a:t>4,149097</a:t>
                      </a:r>
                      <a:endParaRPr lang="en-US" sz="1400" b="0" i="0" u="none" strike="noStrike" dirty="0">
                        <a:solidFill>
                          <a:srgbClr val="000000"/>
                        </a:solidFill>
                        <a:effectLst/>
                        <a:latin typeface="Calibri"/>
                      </a:endParaRPr>
                    </a:p>
                  </a:txBody>
                  <a:tcPr marL="9525" marR="9525" marT="9525" marB="0" anchor="b"/>
                </a:tc>
              </a:tr>
              <a:tr h="268843">
                <a:tc>
                  <a:txBody>
                    <a:bodyPr/>
                    <a:lstStyle/>
                    <a:p>
                      <a:pPr algn="l" fontAlgn="b"/>
                      <a:r>
                        <a:rPr lang="en-US" sz="1400" u="none" strike="noStrike">
                          <a:effectLst/>
                        </a:rPr>
                        <a:t>Columns</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134,3488</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3</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44,78292</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5,199909</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0,004866</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2,90112</a:t>
                      </a:r>
                      <a:endParaRPr lang="en-US" sz="1400" b="0" i="0" u="none" strike="noStrike">
                        <a:solidFill>
                          <a:srgbClr val="000000"/>
                        </a:solidFill>
                        <a:effectLst/>
                        <a:latin typeface="Calibri"/>
                      </a:endParaRPr>
                    </a:p>
                  </a:txBody>
                  <a:tcPr marL="9525" marR="9525" marT="9525" marB="0" anchor="b"/>
                </a:tc>
              </a:tr>
              <a:tr h="268843">
                <a:tc>
                  <a:txBody>
                    <a:bodyPr/>
                    <a:lstStyle/>
                    <a:p>
                      <a:pPr algn="l" fontAlgn="b"/>
                      <a:r>
                        <a:rPr lang="en-US" sz="1400" u="none" strike="noStrike">
                          <a:effectLst/>
                        </a:rPr>
                        <a:t>Interaction</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0,28675</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3</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0,095583</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b="1" u="none" strike="noStrike" dirty="0">
                          <a:solidFill>
                            <a:srgbClr val="FF0000"/>
                          </a:solidFill>
                          <a:effectLst/>
                        </a:rPr>
                        <a:t>0,011099</a:t>
                      </a:r>
                      <a:endParaRPr lang="en-US" sz="1400" b="1" i="0" u="none" strike="noStrike" dirty="0">
                        <a:solidFill>
                          <a:srgbClr val="FF0000"/>
                        </a:solidFill>
                        <a:effectLst/>
                        <a:latin typeface="Calibri"/>
                      </a:endParaRPr>
                    </a:p>
                  </a:txBody>
                  <a:tcPr marL="9525" marR="9525" marT="9525" marB="0" anchor="b"/>
                </a:tc>
                <a:tc>
                  <a:txBody>
                    <a:bodyPr/>
                    <a:lstStyle/>
                    <a:p>
                      <a:pPr algn="r" fontAlgn="b"/>
                      <a:r>
                        <a:rPr lang="en-US" sz="1400" b="1" u="none" strike="noStrike" dirty="0">
                          <a:solidFill>
                            <a:srgbClr val="FF0000"/>
                          </a:solidFill>
                          <a:effectLst/>
                        </a:rPr>
                        <a:t>0,998365</a:t>
                      </a:r>
                      <a:endParaRPr lang="en-US" sz="1400" b="1" i="0" u="none" strike="noStrike" dirty="0">
                        <a:solidFill>
                          <a:srgbClr val="FF0000"/>
                        </a:solidFill>
                        <a:effectLst/>
                        <a:latin typeface="Calibri"/>
                      </a:endParaRPr>
                    </a:p>
                  </a:txBody>
                  <a:tcPr marL="9525" marR="9525" marT="9525" marB="0" anchor="b"/>
                </a:tc>
                <a:tc>
                  <a:txBody>
                    <a:bodyPr/>
                    <a:lstStyle/>
                    <a:p>
                      <a:pPr algn="r" fontAlgn="b"/>
                      <a:r>
                        <a:rPr lang="en-US" sz="1400" b="1" u="none" strike="noStrike" dirty="0">
                          <a:solidFill>
                            <a:srgbClr val="FF0000"/>
                          </a:solidFill>
                          <a:effectLst/>
                        </a:rPr>
                        <a:t>2,90112</a:t>
                      </a:r>
                      <a:endParaRPr lang="en-US" sz="1400" b="1" i="0" u="none" strike="noStrike" dirty="0">
                        <a:solidFill>
                          <a:srgbClr val="FF0000"/>
                        </a:solidFill>
                        <a:effectLst/>
                        <a:latin typeface="Calibri"/>
                      </a:endParaRPr>
                    </a:p>
                  </a:txBody>
                  <a:tcPr marL="9525" marR="9525" marT="9525" marB="0" anchor="b"/>
                </a:tc>
              </a:tr>
              <a:tr h="268843">
                <a:tc>
                  <a:txBody>
                    <a:bodyPr/>
                    <a:lstStyle/>
                    <a:p>
                      <a:pPr algn="l" fontAlgn="b"/>
                      <a:r>
                        <a:rPr lang="en-US" sz="1400" u="none" strike="noStrike">
                          <a:effectLst/>
                        </a:rPr>
                        <a:t>Within</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275,592</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32</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8,61225</a:t>
                      </a:r>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r>
              <a:tr h="268843">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r>
              <a:tr h="282285">
                <a:tc>
                  <a:txBody>
                    <a:bodyPr/>
                    <a:lstStyle/>
                    <a:p>
                      <a:pPr algn="l" fontAlgn="b"/>
                      <a:r>
                        <a:rPr lang="en-US" sz="1400" u="none" strike="noStrike">
                          <a:effectLst/>
                        </a:rPr>
                        <a:t>Total</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417,1998</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39</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 </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40640908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99247" y="2564904"/>
                <a:ext cx="7745505" cy="3561258"/>
              </a:xfrm>
            </p:spPr>
            <p:txBody>
              <a:bodyPr>
                <a:normAutofit/>
              </a:bodyPr>
              <a:lstStyle/>
              <a:p>
                <a:pPr algn="just"/>
                <a:r>
                  <a:rPr lang="sr-Cyrl-RS" dirty="0" smtClean="0">
                    <a:latin typeface="Times New Roman" pitchFamily="18" charset="0"/>
                    <a:cs typeface="Times New Roman" pitchFamily="18" charset="0"/>
                  </a:rPr>
                  <a:t>Пошто је </a:t>
                </a:r>
                <a14:m>
                  <m:oMath xmlns:m="http://schemas.openxmlformats.org/officeDocument/2006/math">
                    <m:sSub>
                      <m:sSubPr>
                        <m:ctrlPr>
                          <a:rPr lang="sr-Latn-RS" i="1">
                            <a:latin typeface="Cambria Math"/>
                            <a:cs typeface="Times New Roman" pitchFamily="18" charset="0"/>
                          </a:rPr>
                        </m:ctrlPr>
                      </m:sSubPr>
                      <m:e>
                        <m:r>
                          <a:rPr lang="sr-Latn-RS" i="1">
                            <a:latin typeface="Cambria Math"/>
                            <a:cs typeface="Times New Roman" pitchFamily="18" charset="0"/>
                          </a:rPr>
                          <m:t>𝐹</m:t>
                        </m:r>
                      </m:e>
                      <m:sub>
                        <m:r>
                          <a:rPr lang="sr-Latn-RS" i="1">
                            <a:latin typeface="Cambria Math"/>
                            <a:cs typeface="Times New Roman" pitchFamily="18" charset="0"/>
                          </a:rPr>
                          <m:t>𝑡𝑒𝑠𝑡</m:t>
                        </m:r>
                      </m:sub>
                    </m:sSub>
                    <m:r>
                      <a:rPr lang="sr-Latn-RS" i="1">
                        <a:latin typeface="Cambria Math"/>
                        <a:cs typeface="Times New Roman" pitchFamily="18" charset="0"/>
                      </a:rPr>
                      <m:t>=</m:t>
                    </m:r>
                    <m:f>
                      <m:fPr>
                        <m:ctrlPr>
                          <a:rPr lang="sr-Latn-RS" i="1">
                            <a:latin typeface="Cambria Math"/>
                            <a:cs typeface="Times New Roman" pitchFamily="18" charset="0"/>
                          </a:rPr>
                        </m:ctrlPr>
                      </m:fPr>
                      <m:num>
                        <m:r>
                          <a:rPr lang="sr-Latn-RS" i="1">
                            <a:latin typeface="Cambria Math"/>
                            <a:cs typeface="Times New Roman" pitchFamily="18" charset="0"/>
                          </a:rPr>
                          <m:t>𝑀𝑆𝐴𝐵</m:t>
                        </m:r>
                      </m:num>
                      <m:den>
                        <m:r>
                          <a:rPr lang="sr-Latn-RS" i="1">
                            <a:latin typeface="Cambria Math"/>
                            <a:cs typeface="Times New Roman" pitchFamily="18" charset="0"/>
                          </a:rPr>
                          <m:t>𝑀𝑆𝐸</m:t>
                        </m:r>
                      </m:den>
                    </m:f>
                    <m:r>
                      <a:rPr lang="sr-Cyrl-RS" b="0" i="1" smtClean="0">
                        <a:latin typeface="Cambria Math"/>
                        <a:cs typeface="Times New Roman" pitchFamily="18" charset="0"/>
                      </a:rPr>
                      <m:t>=</m:t>
                    </m:r>
                    <m:r>
                      <m:rPr>
                        <m:nor/>
                      </m:rPr>
                      <a:rPr lang="en-US" b="1" dirty="0">
                        <a:solidFill>
                          <a:srgbClr val="FF0000"/>
                        </a:solidFill>
                      </a:rPr>
                      <m:t>0,011099</m:t>
                    </m:r>
                    <m:r>
                      <a:rPr lang="sr-Cyrl-RS" b="0" i="1" dirty="0" smtClean="0">
                        <a:solidFill>
                          <a:schemeClr val="tx1"/>
                        </a:solidFill>
                        <a:latin typeface="Cambria Math"/>
                      </a:rPr>
                      <m:t>&lt;</m:t>
                    </m:r>
                    <m:sSub>
                      <m:sSubPr>
                        <m:ctrlPr>
                          <a:rPr lang="sr-Cyrl-RS" i="1">
                            <a:latin typeface="Cambria Math"/>
                            <a:cs typeface="Times New Roman" pitchFamily="18" charset="0"/>
                          </a:rPr>
                        </m:ctrlPr>
                      </m:sSubPr>
                      <m:e>
                        <m:r>
                          <a:rPr lang="sr-Latn-RS" i="1">
                            <a:latin typeface="Cambria Math"/>
                            <a:cs typeface="Times New Roman" pitchFamily="18" charset="0"/>
                          </a:rPr>
                          <m:t>𝐹</m:t>
                        </m:r>
                      </m:e>
                      <m:sub>
                        <m:r>
                          <a:rPr lang="sr-Cyrl-RS" i="1">
                            <a:latin typeface="Cambria Math"/>
                            <a:ea typeface="Cambria Math"/>
                            <a:cs typeface="Times New Roman" pitchFamily="18" charset="0"/>
                          </a:rPr>
                          <m:t>𝛼</m:t>
                        </m:r>
                      </m:sub>
                    </m:sSub>
                  </m:oMath>
                </a14:m>
                <a:r>
                  <a:rPr lang="sr-Cyrl-RS" dirty="0" smtClean="0">
                    <a:latin typeface="Times New Roman" pitchFamily="18" charset="0"/>
                    <a:cs typeface="Times New Roman" pitchFamily="18" charset="0"/>
                  </a:rPr>
                  <a:t>=</a:t>
                </a:r>
                <a:r>
                  <a:rPr lang="en-US" b="1" dirty="0">
                    <a:solidFill>
                      <a:srgbClr val="FF0000"/>
                    </a:solidFill>
                  </a:rPr>
                  <a:t> </a:t>
                </a:r>
                <a:r>
                  <a:rPr lang="en-US" b="1" dirty="0" smtClean="0">
                    <a:solidFill>
                      <a:srgbClr val="FF0000"/>
                    </a:solidFill>
                  </a:rPr>
                  <a:t>2,90112</a:t>
                </a:r>
                <a:r>
                  <a:rPr lang="sr-Cyrl-RS" b="1" dirty="0" smtClean="0">
                    <a:solidFill>
                      <a:srgbClr val="FF0000"/>
                    </a:solidFill>
                  </a:rPr>
                  <a:t> </a:t>
                </a:r>
                <a:r>
                  <a:rPr lang="sr-Cyrl-RS" dirty="0" smtClean="0">
                    <a:solidFill>
                      <a:schemeClr val="tx1"/>
                    </a:solidFill>
                  </a:rPr>
                  <a:t>и </a:t>
                </a:r>
                <a:r>
                  <a:rPr lang="sr-Latn-RS" i="1" dirty="0" smtClean="0">
                    <a:solidFill>
                      <a:schemeClr val="tx1"/>
                    </a:solidFill>
                  </a:rPr>
                  <a:t>p </a:t>
                </a:r>
                <a:r>
                  <a:rPr lang="sr-Cyrl-RS" i="1" dirty="0" smtClean="0">
                    <a:solidFill>
                      <a:schemeClr val="tx1"/>
                    </a:solidFill>
                  </a:rPr>
                  <a:t>вредност</a:t>
                </a:r>
                <a:r>
                  <a:rPr lang="sr-Latn-RS" i="1" dirty="0" smtClean="0">
                    <a:solidFill>
                      <a:schemeClr val="tx1"/>
                    </a:solidFill>
                  </a:rPr>
                  <a:t> = </a:t>
                </a:r>
                <a:r>
                  <a:rPr lang="en-US" b="1" dirty="0" smtClean="0">
                    <a:solidFill>
                      <a:srgbClr val="FF0000"/>
                    </a:solidFill>
                  </a:rPr>
                  <a:t>0,998365</a:t>
                </a:r>
                <a:r>
                  <a:rPr lang="sr-Latn-RS" b="1" dirty="0" smtClean="0">
                    <a:solidFill>
                      <a:srgbClr val="FF0000"/>
                    </a:solidFill>
                  </a:rPr>
                  <a:t>&gt;0,05 </a:t>
                </a:r>
                <a:r>
                  <a:rPr lang="sr-Cyrl-RS" dirty="0" smtClean="0">
                    <a:solidFill>
                      <a:schemeClr val="tx1"/>
                    </a:solidFill>
                  </a:rPr>
                  <a:t>не одбацује се нулта хипотеза.</a:t>
                </a:r>
              </a:p>
              <a:p>
                <a:pPr algn="just"/>
                <a:r>
                  <a:rPr lang="sr-Cyrl-RS" dirty="0" smtClean="0">
                    <a:solidFill>
                      <a:schemeClr val="tx1"/>
                    </a:solidFill>
                  </a:rPr>
                  <a:t>Закључујемо да нема довољно доказа да би се тврдило да постоји утицај интеракције између врсте машине и добављача.</a:t>
                </a:r>
                <a:endParaRPr lang="en-US" dirty="0">
                  <a:solidFill>
                    <a:srgbClr val="FF0000"/>
                  </a:solidFill>
                </a:endParaRPr>
              </a:p>
              <a:p>
                <a:pPr algn="just"/>
                <a:endParaRPr lang="sr-Cyrl-RS" dirty="0" smtClean="0">
                  <a:latin typeface="Times New Roman" pitchFamily="18" charset="0"/>
                  <a:cs typeface="Times New Roman" pitchFamily="18" charset="0"/>
                </a:endParaRPr>
              </a:p>
              <a:p>
                <a:pPr marL="0" indent="0">
                  <a:buNone/>
                </a:pPr>
                <a:endParaRPr lang="sr-Cyrl-RS" dirty="0">
                  <a:latin typeface="Times New Roman" pitchFamily="18" charset="0"/>
                  <a:cs typeface="Times New Roman" pitchFamily="18" charset="0"/>
                </a:endParaRPr>
              </a:p>
              <a:p>
                <a:pPr marL="0" indent="0" algn="just">
                  <a:buNone/>
                </a:pPr>
                <a:endParaRPr lang="en-US" dirty="0">
                  <a:latin typeface="Times New Roman" pitchFamily="18" charset="0"/>
                  <a:cs typeface="Times New Roman" pitchFamily="18" charset="0"/>
                </a:endParaRPr>
              </a:p>
              <a:p>
                <a:pPr marL="0" indent="0" algn="just">
                  <a:buNone/>
                </a:pPr>
                <a:endParaRPr lang="en-US"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99247" y="2564904"/>
                <a:ext cx="7745505" cy="3561258"/>
              </a:xfrm>
              <a:blipFill rotWithShape="1">
                <a:blip r:embed="rId2"/>
                <a:stretch>
                  <a:fillRect l="-1102" r="-1181"/>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sr-Cyrl-RS" sz="4000" dirty="0" smtClean="0">
                <a:latin typeface="Times New Roman" pitchFamily="18" charset="0"/>
                <a:cs typeface="Times New Roman" pitchFamily="18" charset="0"/>
              </a:rPr>
              <a:t>Тумачење резултата</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291035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247" y="2276872"/>
            <a:ext cx="7745505" cy="3849290"/>
          </a:xfrm>
        </p:spPr>
        <p:txBody>
          <a:bodyPr>
            <a:normAutofit/>
          </a:bodyPr>
          <a:lstStyle/>
          <a:p>
            <a:pPr algn="just"/>
            <a:r>
              <a:rPr lang="sr-Cyrl-RS" dirty="0" smtClean="0">
                <a:latin typeface="Times New Roman" pitchFamily="18" charset="0"/>
                <a:cs typeface="Times New Roman" pitchFamily="18" charset="0"/>
              </a:rPr>
              <a:t>АНОВА је процедура која се користи за тестирање нулте хипотезе о једнакости аритметичке средине три или више основних скупова.</a:t>
            </a:r>
          </a:p>
          <a:p>
            <a:pPr algn="just"/>
            <a:r>
              <a:rPr lang="sr-Cyrl-RS" dirty="0" smtClean="0">
                <a:latin typeface="Times New Roman" pitchFamily="18" charset="0"/>
                <a:cs typeface="Times New Roman" pitchFamily="18" charset="0"/>
              </a:rPr>
              <a:t>Помоћу једнофакторског теста АНОВА анализирамо само један фактор или променљиву.</a:t>
            </a:r>
          </a:p>
          <a:p>
            <a:pPr algn="just"/>
            <a:r>
              <a:rPr lang="sr-Cyrl-RS" dirty="0" smtClean="0">
                <a:latin typeface="Times New Roman" pitchFamily="18" charset="0"/>
                <a:cs typeface="Times New Roman" pitchFamily="18" charset="0"/>
              </a:rPr>
              <a:t>Када на посматрану појаву битно утиче више фактора, примењују се модели анализе варијансе са два и више фактора. </a:t>
            </a:r>
          </a:p>
          <a:p>
            <a:pPr algn="just"/>
            <a:endParaRPr lang="sr-Cyrl-RS" dirty="0" smtClean="0">
              <a:latin typeface="Times New Roman" pitchFamily="18" charset="0"/>
              <a:cs typeface="Times New Roman" pitchFamily="18" charset="0"/>
            </a:endParaRPr>
          </a:p>
          <a:p>
            <a:pPr marL="0" indent="0" algn="just">
              <a:buNone/>
            </a:pPr>
            <a:endParaRPr lang="en-US" dirty="0">
              <a:latin typeface="Times New Roman" pitchFamily="18" charset="0"/>
              <a:cs typeface="Times New Roman" pitchFamily="18" charset="0"/>
            </a:endParaRPr>
          </a:p>
          <a:p>
            <a:pPr marL="0" indent="0" algn="just">
              <a:buNone/>
            </a:pPr>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sr-Cyrl-RS" sz="4000" dirty="0" smtClean="0">
                <a:latin typeface="Times New Roman" pitchFamily="18" charset="0"/>
                <a:cs typeface="Times New Roman" pitchFamily="18" charset="0"/>
              </a:rPr>
              <a:t>Анализа варијансе</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7365491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988840"/>
            <a:ext cx="7745505" cy="4137322"/>
          </a:xfrm>
        </p:spPr>
        <p:txBody>
          <a:bodyPr>
            <a:normAutofit/>
          </a:bodyPr>
          <a:lstStyle/>
          <a:p>
            <a:pPr algn="just"/>
            <a:r>
              <a:rPr lang="sr-Cyrl-RS" sz="2000" dirty="0" smtClean="0">
                <a:latin typeface="Times New Roman" pitchFamily="18" charset="0"/>
                <a:cs typeface="Times New Roman" pitchFamily="18" charset="0"/>
              </a:rPr>
              <a:t>На графичком приказу аритметичких средина за сваку комбинацију врсте машине и добављача, виде се да су линије готово паралелне. На основу тога се може закључити да је разлика између средина јачине тканине исткане на обе машине готово једнака за све добављаче сировина. Односно, не постоји интеракција између ова два фактора, на шта указују и резултати </a:t>
            </a:r>
            <a:r>
              <a:rPr lang="sr-Latn-RS" sz="2000" i="1" dirty="0" smtClean="0">
                <a:latin typeface="Times New Roman" pitchFamily="18" charset="0"/>
                <a:cs typeface="Times New Roman" pitchFamily="18" charset="0"/>
              </a:rPr>
              <a:t>F testa</a:t>
            </a:r>
            <a:r>
              <a:rPr lang="sr-Latn-RS" sz="2000" dirty="0" smtClean="0">
                <a:latin typeface="Times New Roman" pitchFamily="18" charset="0"/>
                <a:cs typeface="Times New Roman" pitchFamily="18" charset="0"/>
              </a:rPr>
              <a:t>.</a:t>
            </a:r>
          </a:p>
          <a:p>
            <a:pPr algn="just"/>
            <a:endParaRPr lang="sr-Latn-RS" sz="2000" dirty="0" smtClean="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sr-Cyrl-RS" sz="4000" dirty="0" smtClean="0">
                <a:latin typeface="Times New Roman" pitchFamily="18" charset="0"/>
                <a:cs typeface="Times New Roman" pitchFamily="18" charset="0"/>
              </a:rPr>
              <a:t>Утицај интеракције – Графикон средина</a:t>
            </a:r>
            <a:endParaRPr lang="en-US" dirty="0">
              <a:latin typeface="Times New Roman" pitchFamily="18" charset="0"/>
              <a:cs typeface="Times New Roman" pitchFamily="18" charset="0"/>
            </a:endParaRPr>
          </a:p>
        </p:txBody>
      </p:sp>
      <p:graphicFrame>
        <p:nvGraphicFramePr>
          <p:cNvPr id="7" name="Chart 6"/>
          <p:cNvGraphicFramePr>
            <a:graphicFrameLocks/>
          </p:cNvGraphicFramePr>
          <p:nvPr>
            <p:extLst>
              <p:ext uri="{D42A27DB-BD31-4B8C-83A1-F6EECF244321}">
                <p14:modId xmlns:p14="http://schemas.microsoft.com/office/powerpoint/2010/main" val="4082267236"/>
              </p:ext>
            </p:extLst>
          </p:nvPr>
        </p:nvGraphicFramePr>
        <p:xfrm>
          <a:off x="1691680" y="4114800"/>
          <a:ext cx="5976664"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317036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99247" y="2060848"/>
                <a:ext cx="7745505" cy="4320480"/>
              </a:xfrm>
            </p:spPr>
            <p:txBody>
              <a:bodyPr>
                <a:normAutofit/>
              </a:bodyPr>
              <a:lstStyle/>
              <a:p>
                <a:pPr algn="just"/>
                <a:r>
                  <a:rPr lang="sr-Cyrl-RS" dirty="0" smtClean="0">
                    <a:latin typeface="Times New Roman" pitchFamily="18" charset="0"/>
                    <a:cs typeface="Times New Roman" pitchFamily="18" charset="0"/>
                  </a:rPr>
                  <a:t>Уз </a:t>
                </a:r>
                <a:r>
                  <a:rPr lang="sr-Cyrl-RS" dirty="0" smtClean="0">
                    <a:latin typeface="Times New Roman" pitchFamily="18" charset="0"/>
                    <a:cs typeface="Times New Roman" pitchFamily="18" charset="0"/>
                  </a:rPr>
                  <a:t>ниво значајности 0,05 тестира се хипотеза о разлици  између две врсте машина (фактор </a:t>
                </a:r>
                <a:r>
                  <a:rPr lang="sr-Cyrl-RS" i="1" dirty="0" smtClean="0">
                    <a:latin typeface="Times New Roman" pitchFamily="18" charset="0"/>
                    <a:cs typeface="Times New Roman" pitchFamily="18" charset="0"/>
                  </a:rPr>
                  <a:t>А</a:t>
                </a:r>
                <a:r>
                  <a:rPr lang="sr-Cyrl-RS" dirty="0" smtClean="0">
                    <a:latin typeface="Times New Roman" pitchFamily="18" charset="0"/>
                    <a:cs typeface="Times New Roman" pitchFamily="18" charset="0"/>
                  </a:rPr>
                  <a:t>).</a:t>
                </a:r>
              </a:p>
              <a:p>
                <a:pPr algn="just"/>
                <a:endParaRPr lang="en-US" dirty="0" smtClean="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a:p>
                <a:pPr algn="just"/>
                <a:r>
                  <a:rPr lang="sr-Cyrl-RS" dirty="0" smtClean="0">
                    <a:latin typeface="Times New Roman" pitchFamily="18" charset="0"/>
                    <a:cs typeface="Times New Roman" pitchFamily="18" charset="0"/>
                  </a:rPr>
                  <a:t>Пошто </a:t>
                </a:r>
                <a:r>
                  <a:rPr lang="sr-Cyrl-RS" dirty="0" smtClean="0">
                    <a:latin typeface="Times New Roman" pitchFamily="18" charset="0"/>
                    <a:cs typeface="Times New Roman" pitchFamily="18" charset="0"/>
                  </a:rPr>
                  <a:t>је </a:t>
                </a:r>
                <a14:m>
                  <m:oMath xmlns:m="http://schemas.openxmlformats.org/officeDocument/2006/math">
                    <m:sSub>
                      <m:sSubPr>
                        <m:ctrlPr>
                          <a:rPr lang="sr-Latn-RS" i="1">
                            <a:latin typeface="Cambria Math"/>
                            <a:cs typeface="Times New Roman" pitchFamily="18" charset="0"/>
                          </a:rPr>
                        </m:ctrlPr>
                      </m:sSubPr>
                      <m:e>
                        <m:r>
                          <a:rPr lang="sr-Latn-RS" i="1">
                            <a:latin typeface="Cambria Math"/>
                            <a:cs typeface="Times New Roman" pitchFamily="18" charset="0"/>
                          </a:rPr>
                          <m:t>𝐹</m:t>
                        </m:r>
                      </m:e>
                      <m:sub>
                        <m:r>
                          <a:rPr lang="sr-Latn-RS" i="1">
                            <a:latin typeface="Cambria Math"/>
                            <a:cs typeface="Times New Roman" pitchFamily="18" charset="0"/>
                          </a:rPr>
                          <m:t>𝑡𝑒𝑠𝑡</m:t>
                        </m:r>
                      </m:sub>
                    </m:sSub>
                    <m:r>
                      <a:rPr lang="sr-Latn-RS" i="1">
                        <a:latin typeface="Cambria Math"/>
                        <a:cs typeface="Times New Roman" pitchFamily="18" charset="0"/>
                      </a:rPr>
                      <m:t>=</m:t>
                    </m:r>
                    <m:f>
                      <m:fPr>
                        <m:ctrlPr>
                          <a:rPr lang="sr-Latn-RS" i="1">
                            <a:latin typeface="Cambria Math"/>
                            <a:cs typeface="Times New Roman" pitchFamily="18" charset="0"/>
                          </a:rPr>
                        </m:ctrlPr>
                      </m:fPr>
                      <m:num>
                        <m:r>
                          <a:rPr lang="sr-Latn-RS" i="1">
                            <a:latin typeface="Cambria Math"/>
                            <a:cs typeface="Times New Roman" pitchFamily="18" charset="0"/>
                          </a:rPr>
                          <m:t>𝑀𝑆𝐴</m:t>
                        </m:r>
                      </m:num>
                      <m:den>
                        <m:r>
                          <a:rPr lang="sr-Latn-RS" i="1">
                            <a:latin typeface="Cambria Math"/>
                            <a:cs typeface="Times New Roman" pitchFamily="18" charset="0"/>
                          </a:rPr>
                          <m:t>𝑀𝑆𝐸</m:t>
                        </m:r>
                      </m:den>
                    </m:f>
                    <m:r>
                      <a:rPr lang="sr-Cyrl-RS" b="0" i="1" smtClean="0">
                        <a:latin typeface="Cambria Math"/>
                        <a:cs typeface="Times New Roman" pitchFamily="18" charset="0"/>
                      </a:rPr>
                      <m:t>=</m:t>
                    </m:r>
                    <m:r>
                      <m:rPr>
                        <m:nor/>
                      </m:rPr>
                      <a:rPr lang="en-US" b="1" dirty="0">
                        <a:solidFill>
                          <a:srgbClr val="FF0000"/>
                        </a:solidFill>
                      </a:rPr>
                      <m:t>0,809574</m:t>
                    </m:r>
                    <m:r>
                      <a:rPr lang="sr-Cyrl-RS" b="0" i="1" dirty="0" smtClean="0">
                        <a:solidFill>
                          <a:schemeClr val="tx1"/>
                        </a:solidFill>
                        <a:latin typeface="Cambria Math"/>
                      </a:rPr>
                      <m:t>&lt;</m:t>
                    </m:r>
                    <m:sSub>
                      <m:sSubPr>
                        <m:ctrlPr>
                          <a:rPr lang="sr-Cyrl-RS" i="1">
                            <a:latin typeface="Cambria Math"/>
                            <a:cs typeface="Times New Roman" pitchFamily="18" charset="0"/>
                          </a:rPr>
                        </m:ctrlPr>
                      </m:sSubPr>
                      <m:e>
                        <m:r>
                          <a:rPr lang="sr-Latn-RS" i="1">
                            <a:latin typeface="Cambria Math"/>
                            <a:cs typeface="Times New Roman" pitchFamily="18" charset="0"/>
                          </a:rPr>
                          <m:t>𝐹</m:t>
                        </m:r>
                      </m:e>
                      <m:sub>
                        <m:r>
                          <a:rPr lang="sr-Cyrl-RS" i="1">
                            <a:latin typeface="Cambria Math"/>
                            <a:ea typeface="Cambria Math"/>
                            <a:cs typeface="Times New Roman" pitchFamily="18" charset="0"/>
                          </a:rPr>
                          <m:t>𝛼</m:t>
                        </m:r>
                      </m:sub>
                    </m:sSub>
                  </m:oMath>
                </a14:m>
                <a:r>
                  <a:rPr lang="sr-Cyrl-RS" dirty="0" smtClean="0">
                    <a:latin typeface="Times New Roman" pitchFamily="18" charset="0"/>
                    <a:cs typeface="Times New Roman" pitchFamily="18" charset="0"/>
                  </a:rPr>
                  <a:t>=</a:t>
                </a:r>
                <a:r>
                  <a:rPr lang="en-US" b="1" dirty="0">
                    <a:solidFill>
                      <a:srgbClr val="FF0000"/>
                    </a:solidFill>
                  </a:rPr>
                  <a:t> </a:t>
                </a:r>
                <a:r>
                  <a:rPr lang="en-US" b="1" dirty="0" smtClean="0">
                    <a:solidFill>
                      <a:srgbClr val="FF0000"/>
                    </a:solidFill>
                  </a:rPr>
                  <a:t>4,149097</a:t>
                </a:r>
                <a:r>
                  <a:rPr lang="sr-Cyrl-RS" b="1" dirty="0" smtClean="0">
                    <a:solidFill>
                      <a:srgbClr val="FF0000"/>
                    </a:solidFill>
                  </a:rPr>
                  <a:t> </a:t>
                </a:r>
                <a:r>
                  <a:rPr lang="sr-Cyrl-RS" dirty="0" smtClean="0">
                    <a:solidFill>
                      <a:schemeClr val="tx1"/>
                    </a:solidFill>
                  </a:rPr>
                  <a:t>и </a:t>
                </a:r>
                <a:r>
                  <a:rPr lang="sr-Latn-RS" i="1" dirty="0">
                    <a:solidFill>
                      <a:schemeClr val="tx1"/>
                    </a:solidFill>
                  </a:rPr>
                  <a:t>p </a:t>
                </a:r>
                <a:r>
                  <a:rPr lang="sr-Cyrl-RS" i="1" dirty="0">
                    <a:solidFill>
                      <a:schemeClr val="tx1"/>
                    </a:solidFill>
                  </a:rPr>
                  <a:t>вредност</a:t>
                </a:r>
                <a:r>
                  <a:rPr lang="sr-Latn-RS" i="1" dirty="0">
                    <a:solidFill>
                      <a:schemeClr val="tx1"/>
                    </a:solidFill>
                  </a:rPr>
                  <a:t> </a:t>
                </a:r>
                <a:r>
                  <a:rPr lang="sr-Latn-RS" i="1" dirty="0" smtClean="0">
                    <a:solidFill>
                      <a:schemeClr val="tx1"/>
                    </a:solidFill>
                  </a:rPr>
                  <a:t>=</a:t>
                </a:r>
                <a:r>
                  <a:rPr lang="sr-Cyrl-RS" i="1" dirty="0" smtClean="0">
                    <a:solidFill>
                      <a:schemeClr val="tx1"/>
                    </a:solidFill>
                  </a:rPr>
                  <a:t> </a:t>
                </a:r>
                <a:r>
                  <a:rPr lang="en-US" b="1" dirty="0" smtClean="0">
                    <a:solidFill>
                      <a:srgbClr val="FF0000"/>
                    </a:solidFill>
                  </a:rPr>
                  <a:t>0,374968</a:t>
                </a:r>
                <a:r>
                  <a:rPr lang="sr-Cyrl-RS" b="1" dirty="0" smtClean="0">
                    <a:solidFill>
                      <a:srgbClr val="FF0000"/>
                    </a:solidFill>
                  </a:rPr>
                  <a:t> &gt; 0,05 </a:t>
                </a:r>
                <a:r>
                  <a:rPr lang="sr-Cyrl-RS" dirty="0" smtClean="0">
                    <a:solidFill>
                      <a:schemeClr val="tx1"/>
                    </a:solidFill>
                  </a:rPr>
                  <a:t>не одбацује се нулта хипотеза. </a:t>
                </a:r>
              </a:p>
              <a:p>
                <a:pPr algn="just"/>
                <a:r>
                  <a:rPr lang="sr-Cyrl-RS" dirty="0" smtClean="0">
                    <a:solidFill>
                      <a:schemeClr val="tx1"/>
                    </a:solidFill>
                  </a:rPr>
                  <a:t>Закључујемо да нема довољно доказа да би се тврдило да разлике у машинама имају утицаја на средњу чврстоћу произведене тканине.</a:t>
                </a:r>
                <a:endParaRPr lang="en-US" dirty="0">
                  <a:solidFill>
                    <a:srgbClr val="FF0000"/>
                  </a:solidFill>
                </a:endParaRPr>
              </a:p>
              <a:p>
                <a:pPr marL="0" indent="0" algn="just">
                  <a:buNone/>
                </a:pPr>
                <a:endParaRPr lang="sr-Cyrl-RS" dirty="0" smtClean="0">
                  <a:latin typeface="Times New Roman" pitchFamily="18" charset="0"/>
                  <a:cs typeface="Times New Roman" pitchFamily="18" charset="0"/>
                </a:endParaRPr>
              </a:p>
              <a:p>
                <a:pPr marL="0" indent="0">
                  <a:buNone/>
                </a:pPr>
                <a:endParaRPr lang="sr-Cyrl-RS" dirty="0">
                  <a:latin typeface="Times New Roman" pitchFamily="18" charset="0"/>
                  <a:cs typeface="Times New Roman" pitchFamily="18" charset="0"/>
                </a:endParaRPr>
              </a:p>
              <a:p>
                <a:pPr marL="0" indent="0" algn="just">
                  <a:buNone/>
                </a:pPr>
                <a:endParaRPr lang="en-US" dirty="0">
                  <a:latin typeface="Times New Roman" pitchFamily="18" charset="0"/>
                  <a:cs typeface="Times New Roman" pitchFamily="18" charset="0"/>
                </a:endParaRPr>
              </a:p>
              <a:p>
                <a:pPr marL="0" indent="0" algn="just">
                  <a:buNone/>
                </a:pPr>
                <a:endParaRPr lang="en-US" dirty="0">
                  <a:latin typeface="Times New Roman" pitchFamily="18" charset="0"/>
                  <a:cs typeface="Times New Roman"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99247" y="2060848"/>
                <a:ext cx="7745505" cy="4320480"/>
              </a:xfrm>
              <a:blipFill rotWithShape="1">
                <a:blip r:embed="rId2"/>
                <a:stretch>
                  <a:fillRect l="-1102" t="-1128" r="-1181" b="-987"/>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sr-Cyrl-RS" sz="4000" dirty="0" smtClean="0">
                <a:latin typeface="Times New Roman" pitchFamily="18" charset="0"/>
                <a:cs typeface="Times New Roman" pitchFamily="18" charset="0"/>
              </a:rPr>
              <a:t>Тумачење резултата</a:t>
            </a:r>
            <a:endParaRPr lang="en-US" dirty="0">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602447823"/>
              </p:ext>
            </p:extLst>
          </p:nvPr>
        </p:nvGraphicFramePr>
        <p:xfrm>
          <a:off x="1187624" y="2996952"/>
          <a:ext cx="7200798" cy="668655"/>
        </p:xfrm>
        <a:graphic>
          <a:graphicData uri="http://schemas.openxmlformats.org/drawingml/2006/table">
            <a:tbl>
              <a:tblPr>
                <a:tableStyleId>{BDBED569-4797-4DF1-A0F4-6AAB3CD982D8}</a:tableStyleId>
              </a:tblPr>
              <a:tblGrid>
                <a:gridCol w="2221999"/>
                <a:gridCol w="897303"/>
                <a:gridCol w="317748"/>
                <a:gridCol w="859262"/>
                <a:gridCol w="1022612"/>
                <a:gridCol w="1022612"/>
                <a:gridCol w="859262"/>
              </a:tblGrid>
              <a:tr h="200025">
                <a:tc>
                  <a:txBody>
                    <a:bodyPr/>
                    <a:lstStyle/>
                    <a:p>
                      <a:pPr algn="l" fontAlgn="b"/>
                      <a:r>
                        <a:rPr lang="en-US" sz="1400" u="none" strike="noStrike" dirty="0">
                          <a:effectLst/>
                        </a:rPr>
                        <a:t>ANOVA</a:t>
                      </a:r>
                      <a:endParaRPr lang="en-US" sz="1400" b="0" i="0" u="none" strike="noStrike" dirty="0">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r>
              <a:tr h="190500">
                <a:tc>
                  <a:txBody>
                    <a:bodyPr/>
                    <a:lstStyle/>
                    <a:p>
                      <a:pPr algn="ctr" fontAlgn="b"/>
                      <a:r>
                        <a:rPr lang="en-US" sz="1400" u="none" strike="noStrike">
                          <a:effectLst/>
                        </a:rPr>
                        <a:t>Source of Variation</a:t>
                      </a:r>
                      <a:endParaRPr lang="en-US" sz="1400" b="0" i="1" u="none" strike="noStrike">
                        <a:solidFill>
                          <a:srgbClr val="000000"/>
                        </a:solidFill>
                        <a:effectLst/>
                        <a:latin typeface="Calibri"/>
                      </a:endParaRPr>
                    </a:p>
                  </a:txBody>
                  <a:tcPr marL="9525" marR="9525" marT="9525" marB="0" anchor="b"/>
                </a:tc>
                <a:tc>
                  <a:txBody>
                    <a:bodyPr/>
                    <a:lstStyle/>
                    <a:p>
                      <a:pPr algn="ctr" fontAlgn="b"/>
                      <a:r>
                        <a:rPr lang="en-US" sz="1400" u="none" strike="noStrike">
                          <a:effectLst/>
                        </a:rPr>
                        <a:t>SS</a:t>
                      </a:r>
                      <a:endParaRPr lang="en-US" sz="1400" b="0" i="1" u="none" strike="noStrike">
                        <a:solidFill>
                          <a:srgbClr val="000000"/>
                        </a:solidFill>
                        <a:effectLst/>
                        <a:latin typeface="Calibri"/>
                      </a:endParaRPr>
                    </a:p>
                  </a:txBody>
                  <a:tcPr marL="9525" marR="9525" marT="9525" marB="0" anchor="b"/>
                </a:tc>
                <a:tc>
                  <a:txBody>
                    <a:bodyPr/>
                    <a:lstStyle/>
                    <a:p>
                      <a:pPr algn="ctr" fontAlgn="b"/>
                      <a:r>
                        <a:rPr lang="en-US" sz="1400" u="none" strike="noStrike">
                          <a:effectLst/>
                        </a:rPr>
                        <a:t>df</a:t>
                      </a:r>
                      <a:endParaRPr lang="en-US" sz="1400" b="0" i="1" u="none" strike="noStrike">
                        <a:solidFill>
                          <a:srgbClr val="000000"/>
                        </a:solidFill>
                        <a:effectLst/>
                        <a:latin typeface="Calibri"/>
                      </a:endParaRPr>
                    </a:p>
                  </a:txBody>
                  <a:tcPr marL="9525" marR="9525" marT="9525" marB="0" anchor="b"/>
                </a:tc>
                <a:tc>
                  <a:txBody>
                    <a:bodyPr/>
                    <a:lstStyle/>
                    <a:p>
                      <a:pPr algn="ctr" fontAlgn="b"/>
                      <a:r>
                        <a:rPr lang="en-US" sz="1400" u="none" strike="noStrike">
                          <a:effectLst/>
                        </a:rPr>
                        <a:t>MS</a:t>
                      </a:r>
                      <a:endParaRPr lang="en-US" sz="1400" b="0" i="1" u="none" strike="noStrike">
                        <a:solidFill>
                          <a:srgbClr val="000000"/>
                        </a:solidFill>
                        <a:effectLst/>
                        <a:latin typeface="Calibri"/>
                      </a:endParaRPr>
                    </a:p>
                  </a:txBody>
                  <a:tcPr marL="9525" marR="9525" marT="9525" marB="0" anchor="b"/>
                </a:tc>
                <a:tc>
                  <a:txBody>
                    <a:bodyPr/>
                    <a:lstStyle/>
                    <a:p>
                      <a:pPr algn="ctr" fontAlgn="b"/>
                      <a:r>
                        <a:rPr lang="en-US" sz="1400" u="none" strike="noStrike" dirty="0">
                          <a:effectLst/>
                        </a:rPr>
                        <a:t>F</a:t>
                      </a:r>
                      <a:endParaRPr lang="en-US" sz="1400" b="0" i="1" u="none" strike="noStrike" dirty="0">
                        <a:solidFill>
                          <a:srgbClr val="000000"/>
                        </a:solidFill>
                        <a:effectLst/>
                        <a:latin typeface="Calibri"/>
                      </a:endParaRPr>
                    </a:p>
                  </a:txBody>
                  <a:tcPr marL="9525" marR="9525" marT="9525" marB="0" anchor="b"/>
                </a:tc>
                <a:tc>
                  <a:txBody>
                    <a:bodyPr/>
                    <a:lstStyle/>
                    <a:p>
                      <a:pPr algn="ctr" fontAlgn="b"/>
                      <a:r>
                        <a:rPr lang="en-US" sz="1400" u="none" strike="noStrike">
                          <a:effectLst/>
                        </a:rPr>
                        <a:t>P-value</a:t>
                      </a:r>
                      <a:endParaRPr lang="en-US" sz="1400" b="0" i="1" u="none" strike="noStrike">
                        <a:solidFill>
                          <a:srgbClr val="000000"/>
                        </a:solidFill>
                        <a:effectLst/>
                        <a:latin typeface="Calibri"/>
                      </a:endParaRPr>
                    </a:p>
                  </a:txBody>
                  <a:tcPr marL="9525" marR="9525" marT="9525" marB="0" anchor="b"/>
                </a:tc>
                <a:tc>
                  <a:txBody>
                    <a:bodyPr/>
                    <a:lstStyle/>
                    <a:p>
                      <a:pPr algn="ctr" fontAlgn="b"/>
                      <a:r>
                        <a:rPr lang="en-US" sz="1400" u="none" strike="noStrike">
                          <a:effectLst/>
                        </a:rPr>
                        <a:t>F crit</a:t>
                      </a:r>
                      <a:endParaRPr lang="en-US" sz="1400" b="0" i="1" u="none" strike="noStrike">
                        <a:solidFill>
                          <a:srgbClr val="000000"/>
                        </a:solidFill>
                        <a:effectLst/>
                        <a:latin typeface="Calibri"/>
                      </a:endParaRPr>
                    </a:p>
                  </a:txBody>
                  <a:tcPr marL="9525" marR="9525" marT="9525" marB="0" anchor="b"/>
                </a:tc>
              </a:tr>
              <a:tr h="190500">
                <a:tc>
                  <a:txBody>
                    <a:bodyPr/>
                    <a:lstStyle/>
                    <a:p>
                      <a:pPr algn="l" fontAlgn="b"/>
                      <a:r>
                        <a:rPr lang="en-US" sz="1400" u="none" strike="noStrike">
                          <a:effectLst/>
                        </a:rPr>
                        <a:t>Sample</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6,97225</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1</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dirty="0">
                          <a:effectLst/>
                        </a:rPr>
                        <a:t>6,97225</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400" b="1" u="none" strike="noStrike" dirty="0">
                          <a:solidFill>
                            <a:srgbClr val="FF0000"/>
                          </a:solidFill>
                          <a:effectLst/>
                        </a:rPr>
                        <a:t>0,809574</a:t>
                      </a:r>
                      <a:endParaRPr lang="en-US" sz="1400" b="1" i="0" u="none" strike="noStrike" dirty="0">
                        <a:solidFill>
                          <a:srgbClr val="FF0000"/>
                        </a:solidFill>
                        <a:effectLst/>
                        <a:latin typeface="Calibri"/>
                      </a:endParaRPr>
                    </a:p>
                  </a:txBody>
                  <a:tcPr marL="9525" marR="9525" marT="9525" marB="0" anchor="b"/>
                </a:tc>
                <a:tc>
                  <a:txBody>
                    <a:bodyPr/>
                    <a:lstStyle/>
                    <a:p>
                      <a:pPr algn="r" fontAlgn="b"/>
                      <a:r>
                        <a:rPr lang="en-US" sz="1400" b="1" u="none" strike="noStrike" dirty="0">
                          <a:solidFill>
                            <a:srgbClr val="FF0000"/>
                          </a:solidFill>
                          <a:effectLst/>
                        </a:rPr>
                        <a:t>0,374968</a:t>
                      </a:r>
                      <a:endParaRPr lang="en-US" sz="1400" b="1" i="0" u="none" strike="noStrike" dirty="0">
                        <a:solidFill>
                          <a:srgbClr val="FF0000"/>
                        </a:solidFill>
                        <a:effectLst/>
                        <a:latin typeface="Calibri"/>
                      </a:endParaRPr>
                    </a:p>
                  </a:txBody>
                  <a:tcPr marL="9525" marR="9525" marT="9525" marB="0" anchor="b"/>
                </a:tc>
                <a:tc>
                  <a:txBody>
                    <a:bodyPr/>
                    <a:lstStyle/>
                    <a:p>
                      <a:pPr algn="r" fontAlgn="b"/>
                      <a:r>
                        <a:rPr lang="en-US" sz="1400" b="1" u="none" strike="noStrike" dirty="0">
                          <a:solidFill>
                            <a:srgbClr val="FF0000"/>
                          </a:solidFill>
                          <a:effectLst/>
                        </a:rPr>
                        <a:t>4,149097</a:t>
                      </a:r>
                      <a:endParaRPr lang="en-US" sz="1400" b="1" i="0" u="none" strike="noStrike" dirty="0">
                        <a:solidFill>
                          <a:srgbClr val="FF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26740766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99247" y="2204864"/>
                <a:ext cx="7745505" cy="4104456"/>
              </a:xfrm>
            </p:spPr>
            <p:txBody>
              <a:bodyPr>
                <a:normAutofit fontScale="92500"/>
              </a:bodyPr>
              <a:lstStyle/>
              <a:p>
                <a:pPr algn="just"/>
                <a:r>
                  <a:rPr lang="sr-Cyrl-RS" dirty="0" smtClean="0">
                    <a:latin typeface="Times New Roman" pitchFamily="18" charset="0"/>
                    <a:cs typeface="Times New Roman" pitchFamily="18" charset="0"/>
                  </a:rPr>
                  <a:t>Уз </a:t>
                </a:r>
                <a:r>
                  <a:rPr lang="sr-Cyrl-RS" dirty="0" smtClean="0">
                    <a:latin typeface="Times New Roman" pitchFamily="18" charset="0"/>
                    <a:cs typeface="Times New Roman" pitchFamily="18" charset="0"/>
                  </a:rPr>
                  <a:t>ниво значајности 0,05 тестира се хипотеза о разлици  између добављача (фактор </a:t>
                </a:r>
                <a:r>
                  <a:rPr lang="sr-Cyrl-RS" i="1" dirty="0" smtClean="0">
                    <a:latin typeface="Times New Roman" pitchFamily="18" charset="0"/>
                    <a:cs typeface="Times New Roman" pitchFamily="18" charset="0"/>
                  </a:rPr>
                  <a:t>В</a:t>
                </a:r>
                <a:r>
                  <a:rPr lang="sr-Cyrl-RS"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marL="0" indent="0" algn="just">
                  <a:buNone/>
                </a:pPr>
                <a:endParaRPr lang="sr-Cyrl-R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sr-Cyrl-RS" dirty="0" smtClean="0">
                    <a:latin typeface="Times New Roman" pitchFamily="18" charset="0"/>
                    <a:cs typeface="Times New Roman" pitchFamily="18" charset="0"/>
                  </a:rPr>
                  <a:t>Пошто </a:t>
                </a:r>
                <a:r>
                  <a:rPr lang="sr-Cyrl-RS" dirty="0" smtClean="0">
                    <a:latin typeface="Times New Roman" pitchFamily="18" charset="0"/>
                    <a:cs typeface="Times New Roman" pitchFamily="18" charset="0"/>
                  </a:rPr>
                  <a:t>је </a:t>
                </a:r>
                <a14:m>
                  <m:oMath xmlns:m="http://schemas.openxmlformats.org/officeDocument/2006/math">
                    <m:sSub>
                      <m:sSubPr>
                        <m:ctrlPr>
                          <a:rPr lang="sr-Latn-RS" i="1">
                            <a:latin typeface="Cambria Math"/>
                            <a:cs typeface="Times New Roman" pitchFamily="18" charset="0"/>
                          </a:rPr>
                        </m:ctrlPr>
                      </m:sSubPr>
                      <m:e>
                        <m:r>
                          <a:rPr lang="sr-Latn-RS" i="1">
                            <a:latin typeface="Cambria Math"/>
                            <a:cs typeface="Times New Roman" pitchFamily="18" charset="0"/>
                          </a:rPr>
                          <m:t>𝐹</m:t>
                        </m:r>
                      </m:e>
                      <m:sub>
                        <m:r>
                          <a:rPr lang="sr-Latn-RS" i="1">
                            <a:latin typeface="Cambria Math"/>
                            <a:cs typeface="Times New Roman" pitchFamily="18" charset="0"/>
                          </a:rPr>
                          <m:t>𝑡𝑒𝑠𝑡</m:t>
                        </m:r>
                      </m:sub>
                    </m:sSub>
                    <m:r>
                      <a:rPr lang="sr-Latn-RS" i="1">
                        <a:latin typeface="Cambria Math"/>
                        <a:cs typeface="Times New Roman" pitchFamily="18" charset="0"/>
                      </a:rPr>
                      <m:t>=</m:t>
                    </m:r>
                    <m:f>
                      <m:fPr>
                        <m:ctrlPr>
                          <a:rPr lang="sr-Latn-RS" i="1">
                            <a:latin typeface="Cambria Math"/>
                            <a:cs typeface="Times New Roman" pitchFamily="18" charset="0"/>
                          </a:rPr>
                        </m:ctrlPr>
                      </m:fPr>
                      <m:num>
                        <m:r>
                          <a:rPr lang="sr-Latn-RS" i="1">
                            <a:latin typeface="Cambria Math"/>
                            <a:cs typeface="Times New Roman" pitchFamily="18" charset="0"/>
                          </a:rPr>
                          <m:t>𝑀𝑆</m:t>
                        </m:r>
                        <m:r>
                          <a:rPr lang="sr-Latn-RS" b="0" i="1" smtClean="0">
                            <a:latin typeface="Cambria Math"/>
                            <a:cs typeface="Times New Roman" pitchFamily="18" charset="0"/>
                          </a:rPr>
                          <m:t>𝐵</m:t>
                        </m:r>
                      </m:num>
                      <m:den>
                        <m:r>
                          <a:rPr lang="sr-Latn-RS" i="1">
                            <a:latin typeface="Cambria Math"/>
                            <a:cs typeface="Times New Roman" pitchFamily="18" charset="0"/>
                          </a:rPr>
                          <m:t>𝑀𝑆𝐸</m:t>
                        </m:r>
                      </m:den>
                    </m:f>
                    <m:r>
                      <a:rPr lang="sr-Cyrl-RS" b="0" i="1" smtClean="0">
                        <a:latin typeface="Cambria Math"/>
                        <a:cs typeface="Times New Roman" pitchFamily="18" charset="0"/>
                      </a:rPr>
                      <m:t>=</m:t>
                    </m:r>
                    <m:r>
                      <m:rPr>
                        <m:nor/>
                      </m:rPr>
                      <a:rPr lang="en-US" b="1" dirty="0">
                        <a:solidFill>
                          <a:srgbClr val="FF0000"/>
                        </a:solidFill>
                      </a:rPr>
                      <m:t>5,199909</m:t>
                    </m:r>
                    <m:r>
                      <a:rPr lang="sr-Latn-RS" b="0" i="1" smtClean="0">
                        <a:latin typeface="Cambria Math"/>
                        <a:cs typeface="Times New Roman" pitchFamily="18" charset="0"/>
                      </a:rPr>
                      <m:t>&gt;</m:t>
                    </m:r>
                    <m:sSub>
                      <m:sSubPr>
                        <m:ctrlPr>
                          <a:rPr lang="sr-Cyrl-RS" i="1">
                            <a:latin typeface="Cambria Math"/>
                            <a:cs typeface="Times New Roman" pitchFamily="18" charset="0"/>
                          </a:rPr>
                        </m:ctrlPr>
                      </m:sSubPr>
                      <m:e>
                        <m:r>
                          <a:rPr lang="sr-Latn-RS" i="1">
                            <a:latin typeface="Cambria Math"/>
                            <a:cs typeface="Times New Roman" pitchFamily="18" charset="0"/>
                          </a:rPr>
                          <m:t>𝐹</m:t>
                        </m:r>
                      </m:e>
                      <m:sub>
                        <m:r>
                          <a:rPr lang="sr-Cyrl-RS" i="1">
                            <a:latin typeface="Cambria Math"/>
                            <a:ea typeface="Cambria Math"/>
                            <a:cs typeface="Times New Roman" pitchFamily="18" charset="0"/>
                          </a:rPr>
                          <m:t>𝛼</m:t>
                        </m:r>
                      </m:sub>
                    </m:sSub>
                  </m:oMath>
                </a14:m>
                <a:r>
                  <a:rPr lang="sr-Cyrl-RS" dirty="0" smtClean="0">
                    <a:latin typeface="Times New Roman" pitchFamily="18" charset="0"/>
                    <a:cs typeface="Times New Roman" pitchFamily="18" charset="0"/>
                  </a:rPr>
                  <a:t>=</a:t>
                </a:r>
                <a:r>
                  <a:rPr lang="en-US" b="1" dirty="0">
                    <a:solidFill>
                      <a:srgbClr val="FF0000"/>
                    </a:solidFill>
                  </a:rPr>
                  <a:t> </a:t>
                </a:r>
                <a:r>
                  <a:rPr lang="en-US" b="1" dirty="0" smtClean="0">
                    <a:solidFill>
                      <a:srgbClr val="FF0000"/>
                    </a:solidFill>
                  </a:rPr>
                  <a:t>2,90112</a:t>
                </a:r>
                <a:r>
                  <a:rPr lang="sr-Cyrl-RS" b="1" dirty="0" smtClean="0">
                    <a:solidFill>
                      <a:srgbClr val="FF0000"/>
                    </a:solidFill>
                  </a:rPr>
                  <a:t> </a:t>
                </a:r>
                <a:r>
                  <a:rPr lang="sr-Cyrl-RS" dirty="0" smtClean="0">
                    <a:solidFill>
                      <a:schemeClr val="tx1"/>
                    </a:solidFill>
                  </a:rPr>
                  <a:t>и </a:t>
                </a:r>
                <a:r>
                  <a:rPr lang="sr-Latn-RS" i="1" dirty="0">
                    <a:solidFill>
                      <a:schemeClr val="tx1"/>
                    </a:solidFill>
                  </a:rPr>
                  <a:t>p </a:t>
                </a:r>
                <a:r>
                  <a:rPr lang="sr-Cyrl-RS" i="1" dirty="0">
                    <a:solidFill>
                      <a:schemeClr val="tx1"/>
                    </a:solidFill>
                  </a:rPr>
                  <a:t>вредност</a:t>
                </a:r>
                <a:r>
                  <a:rPr lang="sr-Latn-RS" i="1" dirty="0">
                    <a:solidFill>
                      <a:schemeClr val="tx1"/>
                    </a:solidFill>
                  </a:rPr>
                  <a:t> </a:t>
                </a:r>
                <a:r>
                  <a:rPr lang="sr-Latn-RS" i="1" dirty="0" smtClean="0">
                    <a:solidFill>
                      <a:schemeClr val="tx1"/>
                    </a:solidFill>
                  </a:rPr>
                  <a:t>=</a:t>
                </a:r>
                <a:r>
                  <a:rPr lang="sr-Cyrl-RS" i="1" dirty="0" smtClean="0">
                    <a:solidFill>
                      <a:schemeClr val="tx1"/>
                    </a:solidFill>
                  </a:rPr>
                  <a:t> </a:t>
                </a:r>
                <a:r>
                  <a:rPr lang="en-US" b="1" dirty="0" smtClean="0">
                    <a:solidFill>
                      <a:srgbClr val="FF0000"/>
                    </a:solidFill>
                  </a:rPr>
                  <a:t>0,004866</a:t>
                </a:r>
                <a:r>
                  <a:rPr lang="sr-Cyrl-RS" b="1" dirty="0" smtClean="0">
                    <a:solidFill>
                      <a:srgbClr val="FF0000"/>
                    </a:solidFill>
                  </a:rPr>
                  <a:t> </a:t>
                </a:r>
                <a:r>
                  <a:rPr lang="sr-Latn-RS" b="1" dirty="0" smtClean="0">
                    <a:solidFill>
                      <a:srgbClr val="FF0000"/>
                    </a:solidFill>
                  </a:rPr>
                  <a:t>&lt;</a:t>
                </a:r>
                <a:r>
                  <a:rPr lang="sr-Cyrl-RS" b="1" dirty="0" smtClean="0">
                    <a:solidFill>
                      <a:srgbClr val="FF0000"/>
                    </a:solidFill>
                  </a:rPr>
                  <a:t> 0,05 </a:t>
                </a:r>
                <a:r>
                  <a:rPr lang="sr-Cyrl-RS" u="sng" dirty="0" smtClean="0">
                    <a:solidFill>
                      <a:schemeClr val="tx1"/>
                    </a:solidFill>
                  </a:rPr>
                  <a:t>одбацује се</a:t>
                </a:r>
                <a:r>
                  <a:rPr lang="sr-Cyrl-RS" dirty="0" smtClean="0">
                    <a:solidFill>
                      <a:schemeClr val="tx1"/>
                    </a:solidFill>
                  </a:rPr>
                  <a:t> нулта хипотеза. </a:t>
                </a:r>
              </a:p>
              <a:p>
                <a:pPr algn="just"/>
                <a:r>
                  <a:rPr lang="sr-Cyrl-RS" dirty="0" smtClean="0">
                    <a:solidFill>
                      <a:schemeClr val="tx1"/>
                    </a:solidFill>
                  </a:rPr>
                  <a:t>Закључујемо да има доказа да разлике у добављачима имају утицаја на средњу чврстоћу произведене тканине.</a:t>
                </a:r>
                <a:endParaRPr lang="en-US" dirty="0">
                  <a:solidFill>
                    <a:srgbClr val="FF0000"/>
                  </a:solidFill>
                </a:endParaRPr>
              </a:p>
              <a:p>
                <a:pPr algn="just"/>
                <a:endParaRPr lang="sr-Cyrl-RS" dirty="0" smtClean="0">
                  <a:latin typeface="Times New Roman" pitchFamily="18" charset="0"/>
                  <a:cs typeface="Times New Roman" pitchFamily="18" charset="0"/>
                </a:endParaRPr>
              </a:p>
              <a:p>
                <a:pPr marL="0" indent="0">
                  <a:buNone/>
                </a:pPr>
                <a:endParaRPr lang="sr-Cyrl-RS" dirty="0">
                  <a:latin typeface="Times New Roman" pitchFamily="18" charset="0"/>
                  <a:cs typeface="Times New Roman" pitchFamily="18" charset="0"/>
                </a:endParaRPr>
              </a:p>
              <a:p>
                <a:pPr marL="0" indent="0" algn="just">
                  <a:buNone/>
                </a:pPr>
                <a:endParaRPr lang="en-US" dirty="0">
                  <a:latin typeface="Times New Roman" pitchFamily="18" charset="0"/>
                  <a:cs typeface="Times New Roman" pitchFamily="18" charset="0"/>
                </a:endParaRPr>
              </a:p>
              <a:p>
                <a:pPr marL="0" indent="0" algn="just">
                  <a:buNone/>
                </a:pPr>
                <a:endParaRPr lang="en-US" dirty="0">
                  <a:latin typeface="Times New Roman" pitchFamily="18" charset="0"/>
                  <a:cs typeface="Times New Roman"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99247" y="2204864"/>
                <a:ext cx="7745505" cy="4104456"/>
              </a:xfrm>
              <a:blipFill rotWithShape="1">
                <a:blip r:embed="rId2"/>
                <a:stretch>
                  <a:fillRect l="-866" t="-892" r="-1024"/>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sr-Cyrl-RS" sz="4000" dirty="0" smtClean="0">
                <a:latin typeface="Times New Roman" pitchFamily="18" charset="0"/>
                <a:cs typeface="Times New Roman" pitchFamily="18" charset="0"/>
              </a:rPr>
              <a:t>Тумачење резултата</a:t>
            </a:r>
            <a:endParaRPr lang="en-US" dirty="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342083414"/>
              </p:ext>
            </p:extLst>
          </p:nvPr>
        </p:nvGraphicFramePr>
        <p:xfrm>
          <a:off x="1259632" y="2996952"/>
          <a:ext cx="7344814" cy="891540"/>
        </p:xfrm>
        <a:graphic>
          <a:graphicData uri="http://schemas.openxmlformats.org/drawingml/2006/table">
            <a:tbl>
              <a:tblPr>
                <a:tableStyleId>{BDBED569-4797-4DF1-A0F4-6AAB3CD982D8}</a:tableStyleId>
              </a:tblPr>
              <a:tblGrid>
                <a:gridCol w="2010689"/>
                <a:gridCol w="1009319"/>
                <a:gridCol w="287530"/>
                <a:gridCol w="1009319"/>
                <a:gridCol w="1083741"/>
                <a:gridCol w="934897"/>
                <a:gridCol w="1009319"/>
              </a:tblGrid>
              <a:tr h="212254">
                <a:tc>
                  <a:txBody>
                    <a:bodyPr/>
                    <a:lstStyle/>
                    <a:p>
                      <a:pPr algn="l" fontAlgn="b"/>
                      <a:r>
                        <a:rPr lang="en-US" sz="1400" u="none" strike="noStrike" dirty="0">
                          <a:effectLst/>
                        </a:rPr>
                        <a:t>ANOVA</a:t>
                      </a:r>
                      <a:endParaRPr lang="en-US" sz="1400" b="0" i="0" u="none" strike="noStrike" dirty="0">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dirty="0">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r>
              <a:tr h="190500">
                <a:tc>
                  <a:txBody>
                    <a:bodyPr/>
                    <a:lstStyle/>
                    <a:p>
                      <a:pPr algn="ctr" fontAlgn="b"/>
                      <a:r>
                        <a:rPr lang="en-US" sz="1400" u="none" strike="noStrike">
                          <a:effectLst/>
                        </a:rPr>
                        <a:t>Source of Variation</a:t>
                      </a:r>
                      <a:endParaRPr lang="en-US" sz="1400" b="0" i="1" u="none" strike="noStrike">
                        <a:solidFill>
                          <a:srgbClr val="000000"/>
                        </a:solidFill>
                        <a:effectLst/>
                        <a:latin typeface="Calibri"/>
                      </a:endParaRPr>
                    </a:p>
                  </a:txBody>
                  <a:tcPr marL="9525" marR="9525" marT="9525" marB="0" anchor="b"/>
                </a:tc>
                <a:tc>
                  <a:txBody>
                    <a:bodyPr/>
                    <a:lstStyle/>
                    <a:p>
                      <a:pPr algn="ctr" fontAlgn="b"/>
                      <a:r>
                        <a:rPr lang="en-US" sz="1400" u="none" strike="noStrike">
                          <a:effectLst/>
                        </a:rPr>
                        <a:t>SS</a:t>
                      </a:r>
                      <a:endParaRPr lang="en-US" sz="1400" b="0" i="1" u="none" strike="noStrike">
                        <a:solidFill>
                          <a:srgbClr val="000000"/>
                        </a:solidFill>
                        <a:effectLst/>
                        <a:latin typeface="Calibri"/>
                      </a:endParaRPr>
                    </a:p>
                  </a:txBody>
                  <a:tcPr marL="9525" marR="9525" marT="9525" marB="0" anchor="b"/>
                </a:tc>
                <a:tc>
                  <a:txBody>
                    <a:bodyPr/>
                    <a:lstStyle/>
                    <a:p>
                      <a:pPr algn="ctr" fontAlgn="b"/>
                      <a:r>
                        <a:rPr lang="en-US" sz="1400" u="none" strike="noStrike">
                          <a:effectLst/>
                        </a:rPr>
                        <a:t>df</a:t>
                      </a:r>
                      <a:endParaRPr lang="en-US" sz="1400" b="0" i="1" u="none" strike="noStrike">
                        <a:solidFill>
                          <a:srgbClr val="000000"/>
                        </a:solidFill>
                        <a:effectLst/>
                        <a:latin typeface="Calibri"/>
                      </a:endParaRPr>
                    </a:p>
                  </a:txBody>
                  <a:tcPr marL="9525" marR="9525" marT="9525" marB="0" anchor="b"/>
                </a:tc>
                <a:tc>
                  <a:txBody>
                    <a:bodyPr/>
                    <a:lstStyle/>
                    <a:p>
                      <a:pPr algn="ctr" fontAlgn="b"/>
                      <a:r>
                        <a:rPr lang="en-US" sz="1400" u="none" strike="noStrike">
                          <a:effectLst/>
                        </a:rPr>
                        <a:t>MS</a:t>
                      </a:r>
                      <a:endParaRPr lang="en-US" sz="1400" b="0" i="1" u="none" strike="noStrike">
                        <a:solidFill>
                          <a:srgbClr val="000000"/>
                        </a:solidFill>
                        <a:effectLst/>
                        <a:latin typeface="Calibri"/>
                      </a:endParaRPr>
                    </a:p>
                  </a:txBody>
                  <a:tcPr marL="9525" marR="9525" marT="9525" marB="0" anchor="b"/>
                </a:tc>
                <a:tc>
                  <a:txBody>
                    <a:bodyPr/>
                    <a:lstStyle/>
                    <a:p>
                      <a:pPr algn="ctr" fontAlgn="b"/>
                      <a:r>
                        <a:rPr lang="en-US" sz="1400" u="none" strike="noStrike">
                          <a:effectLst/>
                        </a:rPr>
                        <a:t>F</a:t>
                      </a:r>
                      <a:endParaRPr lang="en-US" sz="1400" b="0" i="1" u="none" strike="noStrike">
                        <a:solidFill>
                          <a:srgbClr val="000000"/>
                        </a:solidFill>
                        <a:effectLst/>
                        <a:latin typeface="Calibri"/>
                      </a:endParaRPr>
                    </a:p>
                  </a:txBody>
                  <a:tcPr marL="9525" marR="9525" marT="9525" marB="0" anchor="b"/>
                </a:tc>
                <a:tc>
                  <a:txBody>
                    <a:bodyPr/>
                    <a:lstStyle/>
                    <a:p>
                      <a:pPr algn="ctr" fontAlgn="b"/>
                      <a:r>
                        <a:rPr lang="en-US" sz="1400" u="none" strike="noStrike">
                          <a:effectLst/>
                        </a:rPr>
                        <a:t>P-value</a:t>
                      </a:r>
                      <a:endParaRPr lang="en-US" sz="1400" b="0" i="1" u="none" strike="noStrike">
                        <a:solidFill>
                          <a:srgbClr val="000000"/>
                        </a:solidFill>
                        <a:effectLst/>
                        <a:latin typeface="Calibri"/>
                      </a:endParaRPr>
                    </a:p>
                  </a:txBody>
                  <a:tcPr marL="9525" marR="9525" marT="9525" marB="0" anchor="b"/>
                </a:tc>
                <a:tc>
                  <a:txBody>
                    <a:bodyPr/>
                    <a:lstStyle/>
                    <a:p>
                      <a:pPr algn="ctr" fontAlgn="b"/>
                      <a:r>
                        <a:rPr lang="en-US" sz="1400" u="none" strike="noStrike">
                          <a:effectLst/>
                        </a:rPr>
                        <a:t>F crit</a:t>
                      </a:r>
                      <a:endParaRPr lang="en-US" sz="1400" b="0" i="1" u="none" strike="noStrike">
                        <a:solidFill>
                          <a:srgbClr val="000000"/>
                        </a:solidFill>
                        <a:effectLst/>
                        <a:latin typeface="Calibri"/>
                      </a:endParaRPr>
                    </a:p>
                  </a:txBody>
                  <a:tcPr marL="9525" marR="9525" marT="9525" marB="0" anchor="b"/>
                </a:tc>
              </a:tr>
              <a:tr h="190500">
                <a:tc>
                  <a:txBody>
                    <a:bodyPr/>
                    <a:lstStyle/>
                    <a:p>
                      <a:pPr algn="l" fontAlgn="b"/>
                      <a:r>
                        <a:rPr lang="en-US" sz="1400" u="none" strike="noStrike">
                          <a:effectLst/>
                        </a:rPr>
                        <a:t>Sample</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6,97225</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1</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6,97225</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0,809574</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0,374968</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4,149097</a:t>
                      </a:r>
                      <a:endParaRPr lang="en-US" sz="1400" b="0" i="0" u="none" strike="noStrike">
                        <a:solidFill>
                          <a:srgbClr val="000000"/>
                        </a:solidFill>
                        <a:effectLst/>
                        <a:latin typeface="Calibri"/>
                      </a:endParaRPr>
                    </a:p>
                  </a:txBody>
                  <a:tcPr marL="9525" marR="9525" marT="9525" marB="0" anchor="b"/>
                </a:tc>
              </a:tr>
              <a:tr h="190500">
                <a:tc>
                  <a:txBody>
                    <a:bodyPr/>
                    <a:lstStyle/>
                    <a:p>
                      <a:pPr algn="l" fontAlgn="b"/>
                      <a:r>
                        <a:rPr lang="en-US" sz="1400" u="none" strike="noStrike" dirty="0">
                          <a:effectLst/>
                        </a:rPr>
                        <a:t>Columns</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a:effectLst/>
                        </a:rPr>
                        <a:t>134,3488</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3</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44,78292</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b="1" u="none" strike="noStrike" dirty="0">
                          <a:solidFill>
                            <a:srgbClr val="FF0000"/>
                          </a:solidFill>
                          <a:effectLst/>
                        </a:rPr>
                        <a:t>5,199909</a:t>
                      </a:r>
                      <a:endParaRPr lang="en-US" sz="1400" b="1" i="0" u="none" strike="noStrike" dirty="0">
                        <a:solidFill>
                          <a:srgbClr val="FF0000"/>
                        </a:solidFill>
                        <a:effectLst/>
                        <a:latin typeface="Calibri"/>
                      </a:endParaRPr>
                    </a:p>
                  </a:txBody>
                  <a:tcPr marL="9525" marR="9525" marT="9525" marB="0" anchor="b"/>
                </a:tc>
                <a:tc>
                  <a:txBody>
                    <a:bodyPr/>
                    <a:lstStyle/>
                    <a:p>
                      <a:pPr algn="r" fontAlgn="b"/>
                      <a:r>
                        <a:rPr lang="en-US" sz="1400" b="1" u="none" strike="noStrike" dirty="0">
                          <a:solidFill>
                            <a:srgbClr val="FF0000"/>
                          </a:solidFill>
                          <a:effectLst/>
                        </a:rPr>
                        <a:t>0,004866</a:t>
                      </a:r>
                      <a:endParaRPr lang="en-US" sz="1400" b="1" i="0" u="none" strike="noStrike" dirty="0">
                        <a:solidFill>
                          <a:srgbClr val="FF0000"/>
                        </a:solidFill>
                        <a:effectLst/>
                        <a:latin typeface="Calibri"/>
                      </a:endParaRPr>
                    </a:p>
                  </a:txBody>
                  <a:tcPr marL="9525" marR="9525" marT="9525" marB="0" anchor="b"/>
                </a:tc>
                <a:tc>
                  <a:txBody>
                    <a:bodyPr/>
                    <a:lstStyle/>
                    <a:p>
                      <a:pPr algn="r" fontAlgn="b"/>
                      <a:r>
                        <a:rPr lang="en-US" sz="1400" b="1" u="none" strike="noStrike" dirty="0">
                          <a:solidFill>
                            <a:srgbClr val="FF0000"/>
                          </a:solidFill>
                          <a:effectLst/>
                        </a:rPr>
                        <a:t>2,90112</a:t>
                      </a:r>
                      <a:endParaRPr lang="en-US" sz="1400" b="1" i="0" u="none" strike="noStrike" dirty="0">
                        <a:solidFill>
                          <a:srgbClr val="FF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16098268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99247" y="1988840"/>
                <a:ext cx="7745505" cy="4137322"/>
              </a:xfrm>
            </p:spPr>
            <p:txBody>
              <a:bodyPr>
                <a:normAutofit fontScale="92500" lnSpcReduction="20000"/>
              </a:bodyPr>
              <a:lstStyle/>
              <a:p>
                <a:pPr algn="just"/>
                <a:r>
                  <a:rPr lang="sr-Cyrl-RS" dirty="0" smtClean="0">
                    <a:latin typeface="Times New Roman" pitchFamily="18" charset="0"/>
                    <a:cs typeface="Times New Roman" pitchFamily="18" charset="0"/>
                  </a:rPr>
                  <a:t>Уколико је утицај једног или оба фактора значајан, а нема значајног утицаја интеракције, на основу Такијевог теста могу се испитати појединачни нивои фактора који се значајно разликују.</a:t>
                </a:r>
              </a:p>
              <a:p>
                <a:pPr algn="just"/>
                <a:r>
                  <a:rPr lang="sr-Cyrl-RS" dirty="0" smtClean="0">
                    <a:latin typeface="Times New Roman" pitchFamily="18" charset="0"/>
                    <a:cs typeface="Times New Roman" pitchFamily="18" charset="0"/>
                  </a:rPr>
                  <a:t>Критична вредност фактора </a:t>
                </a:r>
                <a:r>
                  <a:rPr lang="sr-Cyrl-RS" i="1" dirty="0" smtClean="0">
                    <a:latin typeface="Times New Roman" pitchFamily="18" charset="0"/>
                    <a:cs typeface="Times New Roman" pitchFamily="18" charset="0"/>
                  </a:rPr>
                  <a:t>А</a:t>
                </a:r>
                <a:r>
                  <a:rPr lang="sr-Cyrl-RS" dirty="0" smtClean="0">
                    <a:latin typeface="Times New Roman" pitchFamily="18" charset="0"/>
                    <a:cs typeface="Times New Roman" pitchFamily="18" charset="0"/>
                  </a:rPr>
                  <a:t> </a:t>
                </a:r>
                <a14:m>
                  <m:oMath xmlns:m="http://schemas.openxmlformats.org/officeDocument/2006/math">
                    <m:r>
                      <a:rPr lang="sr-Latn-RS" i="1">
                        <a:latin typeface="Cambria Math"/>
                        <a:cs typeface="Times New Roman" pitchFamily="18" charset="0"/>
                      </a:rPr>
                      <m:t>=</m:t>
                    </m:r>
                    <m:sSub>
                      <m:sSubPr>
                        <m:ctrlPr>
                          <a:rPr lang="sr-Latn-RS" i="1" smtClean="0">
                            <a:latin typeface="Cambria Math"/>
                            <a:cs typeface="Times New Roman" pitchFamily="18" charset="0"/>
                          </a:rPr>
                        </m:ctrlPr>
                      </m:sSubPr>
                      <m:e>
                        <m:r>
                          <a:rPr lang="sr-Latn-RS" b="0" i="1" smtClean="0">
                            <a:latin typeface="Cambria Math"/>
                            <a:cs typeface="Times New Roman" pitchFamily="18" charset="0"/>
                          </a:rPr>
                          <m:t>𝑄</m:t>
                        </m:r>
                      </m:e>
                      <m:sub>
                        <m:r>
                          <a:rPr lang="sr-Latn-RS" i="1" smtClean="0">
                            <a:latin typeface="Cambria Math"/>
                            <a:ea typeface="Cambria Math"/>
                            <a:cs typeface="Times New Roman" pitchFamily="18" charset="0"/>
                          </a:rPr>
                          <m:t>𝛼</m:t>
                        </m:r>
                      </m:sub>
                    </m:sSub>
                    <m:rad>
                      <m:radPr>
                        <m:degHide m:val="on"/>
                        <m:ctrlPr>
                          <a:rPr lang="sr-Latn-RS" i="1" smtClean="0">
                            <a:latin typeface="Cambria Math"/>
                            <a:cs typeface="Times New Roman" pitchFamily="18" charset="0"/>
                          </a:rPr>
                        </m:ctrlPr>
                      </m:radPr>
                      <m:deg/>
                      <m:e>
                        <m:f>
                          <m:fPr>
                            <m:ctrlPr>
                              <a:rPr lang="sr-Latn-RS" i="1" smtClean="0">
                                <a:latin typeface="Cambria Math"/>
                                <a:cs typeface="Times New Roman" pitchFamily="18" charset="0"/>
                              </a:rPr>
                            </m:ctrlPr>
                          </m:fPr>
                          <m:num>
                            <m:r>
                              <a:rPr lang="sr-Latn-RS" b="0" i="1" smtClean="0">
                                <a:latin typeface="Cambria Math"/>
                                <a:cs typeface="Times New Roman" pitchFamily="18" charset="0"/>
                              </a:rPr>
                              <m:t>𝑀𝑆𝐸</m:t>
                            </m:r>
                          </m:num>
                          <m:den>
                            <m:r>
                              <a:rPr lang="sr-Latn-RS" b="0" i="1" smtClean="0">
                                <a:latin typeface="Cambria Math"/>
                                <a:cs typeface="Times New Roman" pitchFamily="18" charset="0"/>
                              </a:rPr>
                              <m:t>𝑐𝑛</m:t>
                            </m:r>
                            <m:r>
                              <a:rPr lang="sr-Latn-RS" b="0" i="1" smtClean="0">
                                <a:latin typeface="Cambria Math"/>
                                <a:cs typeface="Times New Roman" pitchFamily="18" charset="0"/>
                              </a:rPr>
                              <m:t>′</m:t>
                            </m:r>
                          </m:den>
                        </m:f>
                      </m:e>
                    </m:rad>
                  </m:oMath>
                </a14:m>
                <a:endParaRPr lang="sr-Cyrl-RS" dirty="0" smtClean="0">
                  <a:latin typeface="Times New Roman" pitchFamily="18" charset="0"/>
                  <a:cs typeface="Times New Roman" pitchFamily="18" charset="0"/>
                </a:endParaRPr>
              </a:p>
              <a:p>
                <a:r>
                  <a:rPr lang="sr-Cyrl-RS" dirty="0">
                    <a:latin typeface="Times New Roman" pitchFamily="18" charset="0"/>
                    <a:cs typeface="Times New Roman" pitchFamily="18" charset="0"/>
                  </a:rPr>
                  <a:t>Критична вредност фактора </a:t>
                </a:r>
                <a:r>
                  <a:rPr lang="sr-Latn-RS" i="1" dirty="0" smtClean="0">
                    <a:latin typeface="Times New Roman" pitchFamily="18" charset="0"/>
                    <a:cs typeface="Times New Roman" pitchFamily="18" charset="0"/>
                  </a:rPr>
                  <a:t>B</a:t>
                </a:r>
                <a:r>
                  <a:rPr lang="sr-Cyrl-RS" dirty="0" smtClean="0">
                    <a:latin typeface="Times New Roman" pitchFamily="18" charset="0"/>
                    <a:cs typeface="Times New Roman" pitchFamily="18" charset="0"/>
                  </a:rPr>
                  <a:t> </a:t>
                </a:r>
                <a14:m>
                  <m:oMath xmlns:m="http://schemas.openxmlformats.org/officeDocument/2006/math">
                    <m:r>
                      <a:rPr lang="sr-Latn-RS" i="1">
                        <a:latin typeface="Cambria Math"/>
                        <a:cs typeface="Times New Roman" pitchFamily="18" charset="0"/>
                      </a:rPr>
                      <m:t>=</m:t>
                    </m:r>
                    <m:sSub>
                      <m:sSubPr>
                        <m:ctrlPr>
                          <a:rPr lang="sr-Latn-RS" i="1">
                            <a:latin typeface="Cambria Math"/>
                            <a:cs typeface="Times New Roman" pitchFamily="18" charset="0"/>
                          </a:rPr>
                        </m:ctrlPr>
                      </m:sSubPr>
                      <m:e>
                        <m:r>
                          <a:rPr lang="sr-Latn-RS" i="1">
                            <a:latin typeface="Cambria Math"/>
                            <a:cs typeface="Times New Roman" pitchFamily="18" charset="0"/>
                          </a:rPr>
                          <m:t>𝑄</m:t>
                        </m:r>
                      </m:e>
                      <m:sub>
                        <m:r>
                          <a:rPr lang="sr-Latn-RS" i="1">
                            <a:latin typeface="Cambria Math"/>
                            <a:ea typeface="Cambria Math"/>
                            <a:cs typeface="Times New Roman" pitchFamily="18" charset="0"/>
                          </a:rPr>
                          <m:t>𝛼</m:t>
                        </m:r>
                      </m:sub>
                    </m:sSub>
                    <m:rad>
                      <m:radPr>
                        <m:degHide m:val="on"/>
                        <m:ctrlPr>
                          <a:rPr lang="sr-Latn-RS" i="1">
                            <a:latin typeface="Cambria Math"/>
                            <a:cs typeface="Times New Roman" pitchFamily="18" charset="0"/>
                          </a:rPr>
                        </m:ctrlPr>
                      </m:radPr>
                      <m:deg/>
                      <m:e>
                        <m:f>
                          <m:fPr>
                            <m:ctrlPr>
                              <a:rPr lang="sr-Latn-RS" i="1">
                                <a:latin typeface="Cambria Math"/>
                                <a:cs typeface="Times New Roman" pitchFamily="18" charset="0"/>
                              </a:rPr>
                            </m:ctrlPr>
                          </m:fPr>
                          <m:num>
                            <m:r>
                              <a:rPr lang="sr-Latn-RS" i="1">
                                <a:latin typeface="Cambria Math"/>
                                <a:cs typeface="Times New Roman" pitchFamily="18" charset="0"/>
                              </a:rPr>
                              <m:t>𝑀𝑆𝐸</m:t>
                            </m:r>
                          </m:num>
                          <m:den>
                            <m:r>
                              <a:rPr lang="sr-Latn-RS" b="0" i="1" smtClean="0">
                                <a:latin typeface="Cambria Math"/>
                                <a:cs typeface="Times New Roman" pitchFamily="18" charset="0"/>
                              </a:rPr>
                              <m:t>𝑟</m:t>
                            </m:r>
                            <m:r>
                              <a:rPr lang="sr-Latn-RS" i="1">
                                <a:latin typeface="Cambria Math"/>
                                <a:cs typeface="Times New Roman" pitchFamily="18" charset="0"/>
                              </a:rPr>
                              <m:t>𝑛</m:t>
                            </m:r>
                            <m:r>
                              <a:rPr lang="sr-Latn-RS" i="1">
                                <a:latin typeface="Cambria Math"/>
                                <a:cs typeface="Times New Roman" pitchFamily="18" charset="0"/>
                              </a:rPr>
                              <m:t>′</m:t>
                            </m:r>
                          </m:den>
                        </m:f>
                      </m:e>
                    </m:rad>
                  </m:oMath>
                </a14:m>
                <a:endParaRPr lang="sr-Cyrl-RS" dirty="0">
                  <a:latin typeface="Times New Roman" pitchFamily="18" charset="0"/>
                  <a:cs typeface="Times New Roman" pitchFamily="18" charset="0"/>
                </a:endParaRPr>
              </a:p>
              <a:p>
                <a:endParaRPr lang="sr-Cyrl-RS" dirty="0">
                  <a:latin typeface="Times New Roman" pitchFamily="18" charset="0"/>
                  <a:cs typeface="Times New Roman" pitchFamily="18" charset="0"/>
                </a:endParaRPr>
              </a:p>
              <a:p>
                <a:pPr marL="0" indent="0" algn="just">
                  <a:buNone/>
                </a:pPr>
                <a:r>
                  <a:rPr lang="sr-Cyrl-RS" dirty="0" smtClean="0">
                    <a:latin typeface="Times New Roman" pitchFamily="18" charset="0"/>
                    <a:cs typeface="Times New Roman" pitchFamily="18" charset="0"/>
                  </a:rPr>
                  <a:t> где је </a:t>
                </a:r>
                <a14:m>
                  <m:oMath xmlns:m="http://schemas.openxmlformats.org/officeDocument/2006/math">
                    <m:sSub>
                      <m:sSubPr>
                        <m:ctrlPr>
                          <a:rPr lang="sr-Latn-RS" i="1">
                            <a:latin typeface="Cambria Math"/>
                            <a:cs typeface="Times New Roman" pitchFamily="18" charset="0"/>
                          </a:rPr>
                        </m:ctrlPr>
                      </m:sSubPr>
                      <m:e>
                        <m:r>
                          <a:rPr lang="sr-Latn-RS" i="1">
                            <a:latin typeface="Cambria Math"/>
                            <a:cs typeface="Times New Roman" pitchFamily="18" charset="0"/>
                          </a:rPr>
                          <m:t>𝑄</m:t>
                        </m:r>
                      </m:e>
                      <m:sub>
                        <m:r>
                          <a:rPr lang="sr-Latn-RS" i="1">
                            <a:latin typeface="Cambria Math"/>
                            <a:ea typeface="Cambria Math"/>
                            <a:cs typeface="Times New Roman" pitchFamily="18" charset="0"/>
                          </a:rPr>
                          <m:t>𝛼</m:t>
                        </m:r>
                      </m:sub>
                    </m:sSub>
                  </m:oMath>
                </a14:m>
                <a:r>
                  <a:rPr lang="sr-Cyrl-RS" dirty="0" smtClean="0">
                    <a:latin typeface="Times New Roman" pitchFamily="18" charset="0"/>
                    <a:cs typeface="Times New Roman" pitchFamily="18" charset="0"/>
                  </a:rPr>
                  <a:t> горња граница критичне вредности </a:t>
                </a:r>
                <a:r>
                  <a:rPr lang="sr-Cyrl-RS" dirty="0" smtClean="0">
                    <a:latin typeface="Times New Roman" pitchFamily="18" charset="0"/>
                    <a:cs typeface="Times New Roman" pitchFamily="18" charset="0"/>
                  </a:rPr>
                  <a:t>расподеле </a:t>
                </a:r>
                <a:r>
                  <a:rPr lang="sr-Cyrl-RS" dirty="0" smtClean="0">
                    <a:latin typeface="Times New Roman" pitchFamily="18" charset="0"/>
                    <a:cs typeface="Times New Roman" pitchFamily="18" charset="0"/>
                  </a:rPr>
                  <a:t>за</a:t>
                </a:r>
                <a:r>
                  <a:rPr lang="sr-Latn-RS" dirty="0" smtClean="0">
                    <a:latin typeface="Times New Roman" pitchFamily="18" charset="0"/>
                    <a:cs typeface="Times New Roman" pitchFamily="18" charset="0"/>
                  </a:rPr>
                  <a:t> </a:t>
                </a:r>
                <a:r>
                  <a:rPr lang="sr-Latn-RS" i="1" dirty="0" smtClean="0">
                    <a:latin typeface="Times New Roman" pitchFamily="18" charset="0"/>
                    <a:cs typeface="Times New Roman" pitchFamily="18" charset="0"/>
                  </a:rPr>
                  <a:t>r</a:t>
                </a:r>
                <a:r>
                  <a:rPr lang="sr-Cyrl-RS" dirty="0" smtClean="0">
                    <a:latin typeface="Times New Roman" pitchFamily="18" charset="0"/>
                    <a:cs typeface="Times New Roman" pitchFamily="18" charset="0"/>
                  </a:rPr>
                  <a:t> и </a:t>
                </a:r>
                <a:r>
                  <a:rPr lang="sr-Latn-RS" i="1" dirty="0" smtClean="0">
                    <a:latin typeface="Times New Roman" pitchFamily="18" charset="0"/>
                    <a:cs typeface="Times New Roman" pitchFamily="18" charset="0"/>
                  </a:rPr>
                  <a:t>rc(n’-1) </a:t>
                </a:r>
                <a:r>
                  <a:rPr lang="sr-Cyrl-RS" dirty="0" smtClean="0">
                    <a:latin typeface="Times New Roman" pitchFamily="18" charset="0"/>
                    <a:cs typeface="Times New Roman" pitchFamily="18" charset="0"/>
                  </a:rPr>
                  <a:t>степени слободе за фактор </a:t>
                </a:r>
                <a:r>
                  <a:rPr lang="sr-Cyrl-RS" i="1" dirty="0" smtClean="0">
                    <a:latin typeface="Times New Roman" pitchFamily="18" charset="0"/>
                    <a:cs typeface="Times New Roman" pitchFamily="18" charset="0"/>
                  </a:rPr>
                  <a:t>А</a:t>
                </a:r>
                <a:r>
                  <a:rPr lang="sr-Cyrl-RS" dirty="0" smtClean="0">
                    <a:latin typeface="Times New Roman" pitchFamily="18" charset="0"/>
                    <a:cs typeface="Times New Roman" pitchFamily="18" charset="0"/>
                  </a:rPr>
                  <a:t>, односно </a:t>
                </a:r>
                <a:r>
                  <a:rPr lang="sr-Latn-RS" i="1" dirty="0" smtClean="0">
                    <a:latin typeface="Times New Roman" pitchFamily="18" charset="0"/>
                    <a:cs typeface="Times New Roman" pitchFamily="18" charset="0"/>
                  </a:rPr>
                  <a:t>c </a:t>
                </a:r>
                <a:r>
                  <a:rPr lang="sr-Cyrl-RS" dirty="0" smtClean="0">
                    <a:latin typeface="Times New Roman" pitchFamily="18" charset="0"/>
                    <a:cs typeface="Times New Roman" pitchFamily="18" charset="0"/>
                  </a:rPr>
                  <a:t>и </a:t>
                </a:r>
                <a:r>
                  <a:rPr lang="sr-Latn-RS" i="1" dirty="0">
                    <a:latin typeface="Times New Roman" pitchFamily="18" charset="0"/>
                    <a:cs typeface="Times New Roman" pitchFamily="18" charset="0"/>
                  </a:rPr>
                  <a:t>rc(n’-1) </a:t>
                </a:r>
                <a:r>
                  <a:rPr lang="sr-Cyrl-RS" dirty="0" smtClean="0">
                    <a:latin typeface="Times New Roman" pitchFamily="18" charset="0"/>
                    <a:cs typeface="Times New Roman" pitchFamily="18" charset="0"/>
                  </a:rPr>
                  <a:t>степени слободе за фактор </a:t>
                </a:r>
                <a:r>
                  <a:rPr lang="sr-Cyrl-RS" i="1" dirty="0" smtClean="0">
                    <a:latin typeface="Times New Roman" pitchFamily="18" charset="0"/>
                    <a:cs typeface="Times New Roman" pitchFamily="18" charset="0"/>
                  </a:rPr>
                  <a:t>В.</a:t>
                </a:r>
                <a:endParaRPr lang="en-US" dirty="0">
                  <a:latin typeface="Times New Roman" pitchFamily="18" charset="0"/>
                  <a:cs typeface="Times New Roman" pitchFamily="18" charset="0"/>
                </a:endParaRPr>
              </a:p>
              <a:p>
                <a:pPr marL="0" indent="0" algn="just">
                  <a:buNone/>
                </a:pPr>
                <a:endParaRPr lang="en-US" dirty="0">
                  <a:latin typeface="Times New Roman" pitchFamily="18" charset="0"/>
                  <a:cs typeface="Times New Roman"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99247" y="1988840"/>
                <a:ext cx="7745505" cy="4137322"/>
              </a:xfrm>
              <a:blipFill rotWithShape="1">
                <a:blip r:embed="rId2"/>
                <a:stretch>
                  <a:fillRect l="-1024" t="-2504" r="-1024"/>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sr-Cyrl-RS" sz="4000" dirty="0" smtClean="0">
                <a:latin typeface="Times New Roman" pitchFamily="18" charset="0"/>
                <a:cs typeface="Times New Roman" pitchFamily="18" charset="0"/>
              </a:rPr>
              <a:t>Такијев тест вишеструког поређења</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7305590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99247" y="1988840"/>
                <a:ext cx="7745505" cy="4137322"/>
              </a:xfrm>
            </p:spPr>
            <p:txBody>
              <a:bodyPr>
                <a:normAutofit/>
              </a:bodyPr>
              <a:lstStyle/>
              <a:p>
                <a:pPr algn="just"/>
                <a:r>
                  <a:rPr lang="sr-Cyrl-RS" dirty="0" smtClean="0">
                    <a:latin typeface="Times New Roman" pitchFamily="18" charset="0"/>
                    <a:cs typeface="Times New Roman" pitchFamily="18" charset="0"/>
                  </a:rPr>
                  <a:t>Пошто смо </a:t>
                </a:r>
                <a:r>
                  <a:rPr lang="sr-Cyrl-RS" dirty="0" smtClean="0">
                    <a:solidFill>
                      <a:schemeClr val="tx1"/>
                    </a:solidFill>
                  </a:rPr>
                  <a:t>закључили </a:t>
                </a:r>
                <a:r>
                  <a:rPr lang="sr-Cyrl-RS" dirty="0">
                    <a:solidFill>
                      <a:schemeClr val="tx1"/>
                    </a:solidFill>
                  </a:rPr>
                  <a:t>да има доказа да разлике у добављачима имају утицаја на средњу чврстоћу произведене </a:t>
                </a:r>
                <a:r>
                  <a:rPr lang="sr-Cyrl-RS" dirty="0" smtClean="0">
                    <a:solidFill>
                      <a:schemeClr val="tx1"/>
                    </a:solidFill>
                  </a:rPr>
                  <a:t>тканине, применом Такијевог теста може се установити који се од четири добављача разликује.</a:t>
                </a:r>
                <a:endParaRPr lang="sr-Cyrl-RS" dirty="0" smtClean="0">
                  <a:latin typeface="Times New Roman" pitchFamily="18" charset="0"/>
                  <a:cs typeface="Times New Roman" pitchFamily="18" charset="0"/>
                </a:endParaRPr>
              </a:p>
              <a:p>
                <a:pPr algn="just"/>
                <a:r>
                  <a:rPr lang="sr-Cyrl-RS" dirty="0" smtClean="0">
                    <a:latin typeface="Times New Roman" pitchFamily="18" charset="0"/>
                    <a:cs typeface="Times New Roman" pitchFamily="18" charset="0"/>
                  </a:rPr>
                  <a:t>Пошто фактор </a:t>
                </a:r>
                <a:r>
                  <a:rPr lang="sr-Cyrl-RS" i="1" dirty="0" smtClean="0">
                    <a:latin typeface="Times New Roman" pitchFamily="18" charset="0"/>
                    <a:cs typeface="Times New Roman" pitchFamily="18" charset="0"/>
                  </a:rPr>
                  <a:t>В </a:t>
                </a:r>
                <a:r>
                  <a:rPr lang="sr-Cyrl-RS" dirty="0" smtClean="0">
                    <a:latin typeface="Times New Roman" pitchFamily="18" charset="0"/>
                    <a:cs typeface="Times New Roman" pitchFamily="18" charset="0"/>
                  </a:rPr>
                  <a:t> има четири нивоа, могуће је извршити </a:t>
                </a:r>
                <a14:m>
                  <m:oMath xmlns:m="http://schemas.openxmlformats.org/officeDocument/2006/math">
                    <m:f>
                      <m:fPr>
                        <m:ctrlPr>
                          <a:rPr lang="sr-Latn-RS" b="0" i="1" smtClean="0">
                            <a:latin typeface="Cambria Math"/>
                            <a:cs typeface="Times New Roman" pitchFamily="18" charset="0"/>
                          </a:rPr>
                        </m:ctrlPr>
                      </m:fPr>
                      <m:num>
                        <m:r>
                          <a:rPr lang="sr-Latn-RS" b="0" i="1" smtClean="0">
                            <a:latin typeface="Cambria Math"/>
                            <a:cs typeface="Times New Roman" pitchFamily="18" charset="0"/>
                          </a:rPr>
                          <m:t>𝑐</m:t>
                        </m:r>
                        <m:d>
                          <m:dPr>
                            <m:ctrlPr>
                              <a:rPr lang="sr-Latn-RS" b="0" i="1" smtClean="0">
                                <a:latin typeface="Cambria Math"/>
                                <a:cs typeface="Times New Roman" pitchFamily="18" charset="0"/>
                              </a:rPr>
                            </m:ctrlPr>
                          </m:dPr>
                          <m:e>
                            <m:r>
                              <a:rPr lang="sr-Latn-RS" b="0" i="1" smtClean="0">
                                <a:latin typeface="Cambria Math"/>
                                <a:cs typeface="Times New Roman" pitchFamily="18" charset="0"/>
                              </a:rPr>
                              <m:t>𝑐</m:t>
                            </m:r>
                            <m:r>
                              <a:rPr lang="sr-Latn-RS" b="0" i="1" smtClean="0">
                                <a:latin typeface="Cambria Math"/>
                                <a:cs typeface="Times New Roman" pitchFamily="18" charset="0"/>
                              </a:rPr>
                              <m:t>−1</m:t>
                            </m:r>
                          </m:e>
                        </m:d>
                      </m:num>
                      <m:den>
                        <m:r>
                          <a:rPr lang="sr-Latn-RS" b="0" i="1" smtClean="0">
                            <a:latin typeface="Cambria Math"/>
                            <a:cs typeface="Times New Roman" pitchFamily="18" charset="0"/>
                          </a:rPr>
                          <m:t>2</m:t>
                        </m:r>
                      </m:den>
                    </m:f>
                    <m:r>
                      <a:rPr lang="sr-Latn-RS" b="0" i="1" smtClean="0">
                        <a:latin typeface="Cambria Math"/>
                        <a:cs typeface="Times New Roman" pitchFamily="18" charset="0"/>
                      </a:rPr>
                      <m:t>=</m:t>
                    </m:r>
                    <m:f>
                      <m:fPr>
                        <m:ctrlPr>
                          <a:rPr lang="sr-Latn-RS" b="0" i="1" smtClean="0">
                            <a:latin typeface="Cambria Math"/>
                            <a:cs typeface="Times New Roman" pitchFamily="18" charset="0"/>
                          </a:rPr>
                        </m:ctrlPr>
                      </m:fPr>
                      <m:num>
                        <m:r>
                          <a:rPr lang="sr-Latn-RS" b="0" i="1" smtClean="0">
                            <a:latin typeface="Cambria Math"/>
                            <a:cs typeface="Times New Roman" pitchFamily="18" charset="0"/>
                          </a:rPr>
                          <m:t>4</m:t>
                        </m:r>
                        <m:d>
                          <m:dPr>
                            <m:ctrlPr>
                              <a:rPr lang="sr-Latn-RS" b="0" i="1" smtClean="0">
                                <a:latin typeface="Cambria Math"/>
                                <a:cs typeface="Times New Roman" pitchFamily="18" charset="0"/>
                              </a:rPr>
                            </m:ctrlPr>
                          </m:dPr>
                          <m:e>
                            <m:r>
                              <a:rPr lang="sr-Latn-RS" b="0" i="1" smtClean="0">
                                <a:latin typeface="Cambria Math"/>
                                <a:cs typeface="Times New Roman" pitchFamily="18" charset="0"/>
                              </a:rPr>
                              <m:t>4−1</m:t>
                            </m:r>
                          </m:e>
                        </m:d>
                      </m:num>
                      <m:den>
                        <m:r>
                          <a:rPr lang="sr-Latn-RS" b="0" i="1" smtClean="0">
                            <a:latin typeface="Cambria Math"/>
                            <a:cs typeface="Times New Roman" pitchFamily="18" charset="0"/>
                          </a:rPr>
                          <m:t>2</m:t>
                        </m:r>
                      </m:den>
                    </m:f>
                    <m:r>
                      <a:rPr lang="sr-Latn-RS" b="0" i="1" smtClean="0">
                        <a:latin typeface="Cambria Math"/>
                        <a:cs typeface="Times New Roman" pitchFamily="18" charset="0"/>
                      </a:rPr>
                      <m:t>=6</m:t>
                    </m:r>
                    <m:r>
                      <a:rPr lang="sr-Latn-RS" b="0" i="0" smtClean="0">
                        <a:latin typeface="Cambria Math"/>
                        <a:cs typeface="Times New Roman" pitchFamily="18" charset="0"/>
                      </a:rPr>
                      <m:t> </m:t>
                    </m:r>
                  </m:oMath>
                </a14:m>
                <a:r>
                  <a:rPr lang="sr-Cyrl-RS" dirty="0" smtClean="0">
                    <a:latin typeface="Times New Roman" pitchFamily="18" charset="0"/>
                    <a:cs typeface="Times New Roman" pitchFamily="18" charset="0"/>
                  </a:rPr>
                  <a:t>компарација аритметичких средина.</a:t>
                </a:r>
              </a:p>
              <a:p>
                <a:pPr algn="just"/>
                <a:r>
                  <a:rPr lang="sr-Cyrl-RS" dirty="0" smtClean="0">
                    <a:latin typeface="Times New Roman" pitchFamily="18" charset="0"/>
                    <a:cs typeface="Times New Roman" pitchFamily="18" charset="0"/>
                  </a:rPr>
                  <a:t> </a:t>
                </a:r>
                <a:endParaRPr lang="sr-Cyrl-RS" dirty="0">
                  <a:latin typeface="Times New Roman" pitchFamily="18" charset="0"/>
                  <a:cs typeface="Times New Roman" pitchFamily="18" charset="0"/>
                </a:endParaRPr>
              </a:p>
              <a:p>
                <a:pPr marL="0" indent="0" algn="just">
                  <a:buNone/>
                </a:pPr>
                <a:endParaRPr lang="en-US" dirty="0">
                  <a:latin typeface="Times New Roman" pitchFamily="18" charset="0"/>
                  <a:cs typeface="Times New Roman" pitchFamily="18" charset="0"/>
                </a:endParaRPr>
              </a:p>
              <a:p>
                <a:pPr marL="0" indent="0" algn="just">
                  <a:buNone/>
                </a:pPr>
                <a:endParaRPr lang="en-US"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99247" y="1988840"/>
                <a:ext cx="7745505" cy="4137322"/>
              </a:xfrm>
              <a:blipFill rotWithShape="1">
                <a:blip r:embed="rId2"/>
                <a:stretch>
                  <a:fillRect l="-1102" t="-1178" r="-1181"/>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sr-Cyrl-RS" sz="4000" dirty="0" smtClean="0">
                <a:latin typeface="Times New Roman" pitchFamily="18" charset="0"/>
                <a:cs typeface="Times New Roman" pitchFamily="18" charset="0"/>
              </a:rPr>
              <a:t>Такијев тест вишеструког поређења</a:t>
            </a:r>
            <a:endParaRPr lang="en-US" dirty="0">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420050572"/>
              </p:ext>
            </p:extLst>
          </p:nvPr>
        </p:nvGraphicFramePr>
        <p:xfrm>
          <a:off x="1979712" y="5301208"/>
          <a:ext cx="4660900" cy="222885"/>
        </p:xfrm>
        <a:graphic>
          <a:graphicData uri="http://schemas.openxmlformats.org/drawingml/2006/table">
            <a:tbl>
              <a:tblPr>
                <a:tableStyleId>{BDBED569-4797-4DF1-A0F4-6AAB3CD982D8}</a:tableStyleId>
              </a:tblPr>
              <a:tblGrid>
                <a:gridCol w="2222500"/>
                <a:gridCol w="609600"/>
                <a:gridCol w="609600"/>
                <a:gridCol w="609600"/>
                <a:gridCol w="609600"/>
              </a:tblGrid>
              <a:tr h="190500">
                <a:tc>
                  <a:txBody>
                    <a:bodyPr/>
                    <a:lstStyle/>
                    <a:p>
                      <a:pPr algn="l" fontAlgn="b"/>
                      <a:r>
                        <a:rPr lang="en-US" sz="1400" u="none" strike="noStrike">
                          <a:effectLst/>
                        </a:rPr>
                        <a:t>Average</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18,97</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23,9</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22,41</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dirty="0">
                          <a:effectLst/>
                        </a:rPr>
                        <a:t>20,83</a:t>
                      </a:r>
                      <a:endParaRPr lang="en-US" sz="14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1642231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99247" y="1988840"/>
                <a:ext cx="7745505" cy="4137322"/>
              </a:xfrm>
            </p:spPr>
            <p:txBody>
              <a:bodyPr>
                <a:normAutofit/>
              </a:bodyPr>
              <a:lstStyle/>
              <a:p>
                <a:pPr algn="just"/>
                <a14:m>
                  <m:oMath xmlns:m="http://schemas.openxmlformats.org/officeDocument/2006/math">
                    <m:d>
                      <m:dPr>
                        <m:begChr m:val="|"/>
                        <m:endChr m:val="|"/>
                        <m:ctrlPr>
                          <a:rPr lang="sr-Cyrl-RS" i="1" smtClean="0">
                            <a:latin typeface="Cambria Math"/>
                            <a:cs typeface="Times New Roman" pitchFamily="18" charset="0"/>
                          </a:rPr>
                        </m:ctrlPr>
                      </m:dPr>
                      <m:e>
                        <m:sSub>
                          <m:sSubPr>
                            <m:ctrlPr>
                              <a:rPr lang="sr-Cyrl-RS" i="1">
                                <a:latin typeface="Cambria Math"/>
                                <a:cs typeface="Times New Roman" pitchFamily="18" charset="0"/>
                              </a:rPr>
                            </m:ctrlPr>
                          </m:sSubPr>
                          <m:e>
                            <m:acc>
                              <m:accPr>
                                <m:chr m:val="̅"/>
                                <m:ctrlPr>
                                  <a:rPr lang="sr-Cyrl-RS" i="1">
                                    <a:latin typeface="Cambria Math"/>
                                    <a:cs typeface="Times New Roman" pitchFamily="18" charset="0"/>
                                  </a:rPr>
                                </m:ctrlPr>
                              </m:accPr>
                              <m:e>
                                <m:r>
                                  <a:rPr lang="sr-Latn-RS" i="1">
                                    <a:latin typeface="Cambria Math"/>
                                    <a:cs typeface="Times New Roman" pitchFamily="18" charset="0"/>
                                  </a:rPr>
                                  <m:t>𝑥</m:t>
                                </m:r>
                              </m:e>
                            </m:acc>
                          </m:e>
                          <m:sub>
                            <m:r>
                              <a:rPr lang="sr-Latn-RS" i="1">
                                <a:latin typeface="Cambria Math"/>
                                <a:cs typeface="Times New Roman" pitchFamily="18" charset="0"/>
                              </a:rPr>
                              <m:t>1</m:t>
                            </m:r>
                          </m:sub>
                        </m:sSub>
                        <m:r>
                          <a:rPr lang="sr-Latn-RS" b="0" i="1" smtClean="0">
                            <a:latin typeface="Cambria Math"/>
                            <a:cs typeface="Times New Roman" pitchFamily="18" charset="0"/>
                          </a:rPr>
                          <m:t>−</m:t>
                        </m:r>
                        <m:sSub>
                          <m:sSubPr>
                            <m:ctrlPr>
                              <a:rPr lang="sr-Cyrl-RS" i="1">
                                <a:latin typeface="Cambria Math"/>
                                <a:cs typeface="Times New Roman" pitchFamily="18" charset="0"/>
                              </a:rPr>
                            </m:ctrlPr>
                          </m:sSubPr>
                          <m:e>
                            <m:acc>
                              <m:accPr>
                                <m:chr m:val="̅"/>
                                <m:ctrlPr>
                                  <a:rPr lang="sr-Cyrl-RS" i="1">
                                    <a:latin typeface="Cambria Math"/>
                                    <a:cs typeface="Times New Roman" pitchFamily="18" charset="0"/>
                                  </a:rPr>
                                </m:ctrlPr>
                              </m:accPr>
                              <m:e>
                                <m:r>
                                  <a:rPr lang="sr-Latn-RS" i="1">
                                    <a:latin typeface="Cambria Math"/>
                                    <a:cs typeface="Times New Roman" pitchFamily="18" charset="0"/>
                                  </a:rPr>
                                  <m:t>𝑥</m:t>
                                </m:r>
                              </m:e>
                            </m:acc>
                          </m:e>
                          <m:sub>
                            <m:r>
                              <a:rPr lang="sr-Latn-RS" b="0" i="1" smtClean="0">
                                <a:latin typeface="Cambria Math"/>
                                <a:cs typeface="Times New Roman" pitchFamily="18" charset="0"/>
                              </a:rPr>
                              <m:t>2</m:t>
                            </m:r>
                          </m:sub>
                        </m:sSub>
                      </m:e>
                    </m:d>
                    <m:r>
                      <a:rPr lang="sr-Latn-RS" b="0" i="1" smtClean="0">
                        <a:latin typeface="Cambria Math"/>
                        <a:cs typeface="Times New Roman" pitchFamily="18" charset="0"/>
                      </a:rPr>
                      <m:t>=</m:t>
                    </m:r>
                    <m:d>
                      <m:dPr>
                        <m:begChr m:val="|"/>
                        <m:endChr m:val="|"/>
                        <m:ctrlPr>
                          <a:rPr lang="sr-Latn-RS" b="0" i="1" smtClean="0">
                            <a:latin typeface="Cambria Math"/>
                            <a:cs typeface="Times New Roman" pitchFamily="18" charset="0"/>
                          </a:rPr>
                        </m:ctrlPr>
                      </m:dPr>
                      <m:e>
                        <m:r>
                          <a:rPr lang="sr-Latn-RS" b="0" i="1" smtClean="0">
                            <a:latin typeface="Cambria Math"/>
                            <a:cs typeface="Times New Roman" pitchFamily="18" charset="0"/>
                          </a:rPr>
                          <m:t>18,97−23,9</m:t>
                        </m:r>
                      </m:e>
                    </m:d>
                    <m:r>
                      <a:rPr lang="sr-Latn-RS" b="0" i="1" smtClean="0">
                        <a:latin typeface="Cambria Math"/>
                        <a:cs typeface="Times New Roman" pitchFamily="18" charset="0"/>
                      </a:rPr>
                      <m:t>=</m:t>
                    </m:r>
                    <m:r>
                      <a:rPr lang="sr-Latn-RS" b="1" i="1" smtClean="0">
                        <a:solidFill>
                          <a:srgbClr val="FF0000"/>
                        </a:solidFill>
                        <a:latin typeface="Cambria Math"/>
                        <a:cs typeface="Times New Roman" pitchFamily="18" charset="0"/>
                      </a:rPr>
                      <m:t>𝟒</m:t>
                    </m:r>
                    <m:r>
                      <a:rPr lang="sr-Latn-RS" b="1" i="1" smtClean="0">
                        <a:solidFill>
                          <a:srgbClr val="FF0000"/>
                        </a:solidFill>
                        <a:latin typeface="Cambria Math"/>
                        <a:cs typeface="Times New Roman" pitchFamily="18" charset="0"/>
                      </a:rPr>
                      <m:t>,</m:t>
                    </m:r>
                    <m:r>
                      <a:rPr lang="sr-Latn-RS" b="1" i="1" smtClean="0">
                        <a:solidFill>
                          <a:srgbClr val="FF0000"/>
                        </a:solidFill>
                        <a:latin typeface="Cambria Math"/>
                        <a:cs typeface="Times New Roman" pitchFamily="18" charset="0"/>
                      </a:rPr>
                      <m:t>𝟗𝟑</m:t>
                    </m:r>
                  </m:oMath>
                </a14:m>
                <a:endParaRPr lang="sr-Latn-RS" b="1" dirty="0" smtClean="0">
                  <a:solidFill>
                    <a:srgbClr val="FF0000"/>
                  </a:solidFill>
                  <a:latin typeface="Times New Roman" pitchFamily="18" charset="0"/>
                  <a:cs typeface="Times New Roman" pitchFamily="18" charset="0"/>
                </a:endParaRPr>
              </a:p>
              <a:p>
                <a:pPr algn="just"/>
                <a14:m>
                  <m:oMath xmlns:m="http://schemas.openxmlformats.org/officeDocument/2006/math">
                    <m:d>
                      <m:dPr>
                        <m:begChr m:val="|"/>
                        <m:endChr m:val="|"/>
                        <m:ctrlPr>
                          <a:rPr lang="sr-Cyrl-RS" i="1">
                            <a:latin typeface="Cambria Math"/>
                            <a:cs typeface="Times New Roman" pitchFamily="18" charset="0"/>
                          </a:rPr>
                        </m:ctrlPr>
                      </m:dPr>
                      <m:e>
                        <m:sSub>
                          <m:sSubPr>
                            <m:ctrlPr>
                              <a:rPr lang="sr-Cyrl-RS" i="1">
                                <a:latin typeface="Cambria Math"/>
                                <a:cs typeface="Times New Roman" pitchFamily="18" charset="0"/>
                              </a:rPr>
                            </m:ctrlPr>
                          </m:sSubPr>
                          <m:e>
                            <m:acc>
                              <m:accPr>
                                <m:chr m:val="̅"/>
                                <m:ctrlPr>
                                  <a:rPr lang="sr-Cyrl-RS" i="1">
                                    <a:latin typeface="Cambria Math"/>
                                    <a:cs typeface="Times New Roman" pitchFamily="18" charset="0"/>
                                  </a:rPr>
                                </m:ctrlPr>
                              </m:accPr>
                              <m:e>
                                <m:r>
                                  <a:rPr lang="sr-Latn-RS" i="1">
                                    <a:latin typeface="Cambria Math"/>
                                    <a:cs typeface="Times New Roman" pitchFamily="18" charset="0"/>
                                  </a:rPr>
                                  <m:t>𝑥</m:t>
                                </m:r>
                              </m:e>
                            </m:acc>
                          </m:e>
                          <m:sub>
                            <m:r>
                              <a:rPr lang="sr-Latn-RS" i="1">
                                <a:latin typeface="Cambria Math"/>
                                <a:cs typeface="Times New Roman" pitchFamily="18" charset="0"/>
                              </a:rPr>
                              <m:t>1</m:t>
                            </m:r>
                          </m:sub>
                        </m:sSub>
                        <m:r>
                          <a:rPr lang="sr-Latn-RS" i="1">
                            <a:latin typeface="Cambria Math"/>
                            <a:cs typeface="Times New Roman" pitchFamily="18" charset="0"/>
                          </a:rPr>
                          <m:t>−</m:t>
                        </m:r>
                        <m:sSub>
                          <m:sSubPr>
                            <m:ctrlPr>
                              <a:rPr lang="sr-Cyrl-RS" i="1">
                                <a:latin typeface="Cambria Math"/>
                                <a:cs typeface="Times New Roman" pitchFamily="18" charset="0"/>
                              </a:rPr>
                            </m:ctrlPr>
                          </m:sSubPr>
                          <m:e>
                            <m:acc>
                              <m:accPr>
                                <m:chr m:val="̅"/>
                                <m:ctrlPr>
                                  <a:rPr lang="sr-Cyrl-RS" i="1">
                                    <a:latin typeface="Cambria Math"/>
                                    <a:cs typeface="Times New Roman" pitchFamily="18" charset="0"/>
                                  </a:rPr>
                                </m:ctrlPr>
                              </m:accPr>
                              <m:e>
                                <m:r>
                                  <a:rPr lang="sr-Latn-RS" i="1">
                                    <a:latin typeface="Cambria Math"/>
                                    <a:cs typeface="Times New Roman" pitchFamily="18" charset="0"/>
                                  </a:rPr>
                                  <m:t>𝑥</m:t>
                                </m:r>
                              </m:e>
                            </m:acc>
                          </m:e>
                          <m:sub>
                            <m:r>
                              <a:rPr lang="sr-Latn-RS" b="0" i="1" smtClean="0">
                                <a:latin typeface="Cambria Math"/>
                                <a:cs typeface="Times New Roman" pitchFamily="18" charset="0"/>
                              </a:rPr>
                              <m:t>3</m:t>
                            </m:r>
                          </m:sub>
                        </m:sSub>
                      </m:e>
                    </m:d>
                    <m:r>
                      <a:rPr lang="sr-Latn-RS" b="0" i="1" smtClean="0">
                        <a:latin typeface="Cambria Math"/>
                        <a:cs typeface="Times New Roman" pitchFamily="18" charset="0"/>
                      </a:rPr>
                      <m:t>=</m:t>
                    </m:r>
                    <m:d>
                      <m:dPr>
                        <m:begChr m:val="|"/>
                        <m:endChr m:val="|"/>
                        <m:ctrlPr>
                          <a:rPr lang="sr-Latn-RS" b="0" i="1" smtClean="0">
                            <a:latin typeface="Cambria Math"/>
                            <a:cs typeface="Times New Roman" pitchFamily="18" charset="0"/>
                          </a:rPr>
                        </m:ctrlPr>
                      </m:dPr>
                      <m:e>
                        <m:r>
                          <a:rPr lang="sr-Latn-RS" b="0" i="1" smtClean="0">
                            <a:latin typeface="Cambria Math"/>
                            <a:cs typeface="Times New Roman" pitchFamily="18" charset="0"/>
                          </a:rPr>
                          <m:t>18,97−22,41</m:t>
                        </m:r>
                      </m:e>
                    </m:d>
                    <m:r>
                      <a:rPr lang="sr-Latn-RS" b="0" i="1" smtClean="0">
                        <a:latin typeface="Cambria Math"/>
                        <a:cs typeface="Times New Roman" pitchFamily="18" charset="0"/>
                      </a:rPr>
                      <m:t>=3,44</m:t>
                    </m:r>
                  </m:oMath>
                </a14:m>
                <a:endParaRPr lang="sr-Cyrl-RS" dirty="0">
                  <a:latin typeface="Times New Roman" pitchFamily="18" charset="0"/>
                  <a:cs typeface="Times New Roman" pitchFamily="18" charset="0"/>
                </a:endParaRPr>
              </a:p>
              <a:p>
                <a:pPr algn="just"/>
                <a14:m>
                  <m:oMath xmlns:m="http://schemas.openxmlformats.org/officeDocument/2006/math">
                    <m:d>
                      <m:dPr>
                        <m:begChr m:val="|"/>
                        <m:endChr m:val="|"/>
                        <m:ctrlPr>
                          <a:rPr lang="sr-Cyrl-RS" i="1">
                            <a:latin typeface="Cambria Math"/>
                            <a:cs typeface="Times New Roman" pitchFamily="18" charset="0"/>
                          </a:rPr>
                        </m:ctrlPr>
                      </m:dPr>
                      <m:e>
                        <m:sSub>
                          <m:sSubPr>
                            <m:ctrlPr>
                              <a:rPr lang="sr-Cyrl-RS" i="1">
                                <a:latin typeface="Cambria Math"/>
                                <a:cs typeface="Times New Roman" pitchFamily="18" charset="0"/>
                              </a:rPr>
                            </m:ctrlPr>
                          </m:sSubPr>
                          <m:e>
                            <m:acc>
                              <m:accPr>
                                <m:chr m:val="̅"/>
                                <m:ctrlPr>
                                  <a:rPr lang="sr-Cyrl-RS" i="1">
                                    <a:latin typeface="Cambria Math"/>
                                    <a:cs typeface="Times New Roman" pitchFamily="18" charset="0"/>
                                  </a:rPr>
                                </m:ctrlPr>
                              </m:accPr>
                              <m:e>
                                <m:r>
                                  <a:rPr lang="sr-Latn-RS" i="1">
                                    <a:latin typeface="Cambria Math"/>
                                    <a:cs typeface="Times New Roman" pitchFamily="18" charset="0"/>
                                  </a:rPr>
                                  <m:t>𝑥</m:t>
                                </m:r>
                              </m:e>
                            </m:acc>
                          </m:e>
                          <m:sub>
                            <m:r>
                              <a:rPr lang="sr-Latn-RS" i="1">
                                <a:latin typeface="Cambria Math"/>
                                <a:cs typeface="Times New Roman" pitchFamily="18" charset="0"/>
                              </a:rPr>
                              <m:t>1</m:t>
                            </m:r>
                          </m:sub>
                        </m:sSub>
                        <m:r>
                          <a:rPr lang="sr-Latn-RS" i="1">
                            <a:latin typeface="Cambria Math"/>
                            <a:cs typeface="Times New Roman" pitchFamily="18" charset="0"/>
                          </a:rPr>
                          <m:t>−</m:t>
                        </m:r>
                        <m:sSub>
                          <m:sSubPr>
                            <m:ctrlPr>
                              <a:rPr lang="sr-Cyrl-RS" i="1">
                                <a:latin typeface="Cambria Math"/>
                                <a:cs typeface="Times New Roman" pitchFamily="18" charset="0"/>
                              </a:rPr>
                            </m:ctrlPr>
                          </m:sSubPr>
                          <m:e>
                            <m:acc>
                              <m:accPr>
                                <m:chr m:val="̅"/>
                                <m:ctrlPr>
                                  <a:rPr lang="sr-Cyrl-RS" i="1">
                                    <a:latin typeface="Cambria Math"/>
                                    <a:cs typeface="Times New Roman" pitchFamily="18" charset="0"/>
                                  </a:rPr>
                                </m:ctrlPr>
                              </m:accPr>
                              <m:e>
                                <m:r>
                                  <a:rPr lang="sr-Latn-RS" i="1">
                                    <a:latin typeface="Cambria Math"/>
                                    <a:cs typeface="Times New Roman" pitchFamily="18" charset="0"/>
                                  </a:rPr>
                                  <m:t>𝑥</m:t>
                                </m:r>
                              </m:e>
                            </m:acc>
                          </m:e>
                          <m:sub>
                            <m:r>
                              <a:rPr lang="sr-Latn-RS" b="0" i="1" smtClean="0">
                                <a:latin typeface="Cambria Math"/>
                                <a:cs typeface="Times New Roman" pitchFamily="18" charset="0"/>
                              </a:rPr>
                              <m:t>4</m:t>
                            </m:r>
                          </m:sub>
                        </m:sSub>
                      </m:e>
                    </m:d>
                    <m:r>
                      <a:rPr lang="sr-Latn-RS" b="0" i="1" smtClean="0">
                        <a:latin typeface="Cambria Math"/>
                        <a:cs typeface="Times New Roman" pitchFamily="18" charset="0"/>
                      </a:rPr>
                      <m:t>=</m:t>
                    </m:r>
                    <m:d>
                      <m:dPr>
                        <m:begChr m:val="|"/>
                        <m:endChr m:val="|"/>
                        <m:ctrlPr>
                          <a:rPr lang="sr-Latn-RS" b="0" i="1" smtClean="0">
                            <a:latin typeface="Cambria Math"/>
                            <a:cs typeface="Times New Roman" pitchFamily="18" charset="0"/>
                          </a:rPr>
                        </m:ctrlPr>
                      </m:dPr>
                      <m:e>
                        <m:r>
                          <a:rPr lang="sr-Latn-RS" b="0" i="1" smtClean="0">
                            <a:latin typeface="Cambria Math"/>
                            <a:cs typeface="Times New Roman" pitchFamily="18" charset="0"/>
                          </a:rPr>
                          <m:t>18,97−20,83</m:t>
                        </m:r>
                      </m:e>
                    </m:d>
                    <m:r>
                      <a:rPr lang="sr-Latn-RS" b="0" i="1" smtClean="0">
                        <a:latin typeface="Cambria Math"/>
                        <a:cs typeface="Times New Roman" pitchFamily="18" charset="0"/>
                      </a:rPr>
                      <m:t>=1,86</m:t>
                    </m:r>
                  </m:oMath>
                </a14:m>
                <a:endParaRPr lang="sr-Cyrl-RS" dirty="0">
                  <a:latin typeface="Times New Roman" pitchFamily="18" charset="0"/>
                  <a:cs typeface="Times New Roman" pitchFamily="18" charset="0"/>
                </a:endParaRPr>
              </a:p>
              <a:p>
                <a:pPr algn="just"/>
                <a14:m>
                  <m:oMath xmlns:m="http://schemas.openxmlformats.org/officeDocument/2006/math">
                    <m:d>
                      <m:dPr>
                        <m:begChr m:val="|"/>
                        <m:endChr m:val="|"/>
                        <m:ctrlPr>
                          <a:rPr lang="sr-Cyrl-RS" i="1">
                            <a:latin typeface="Cambria Math"/>
                            <a:cs typeface="Times New Roman" pitchFamily="18" charset="0"/>
                          </a:rPr>
                        </m:ctrlPr>
                      </m:dPr>
                      <m:e>
                        <m:sSub>
                          <m:sSubPr>
                            <m:ctrlPr>
                              <a:rPr lang="sr-Cyrl-RS" i="1">
                                <a:latin typeface="Cambria Math"/>
                                <a:cs typeface="Times New Roman" pitchFamily="18" charset="0"/>
                              </a:rPr>
                            </m:ctrlPr>
                          </m:sSubPr>
                          <m:e>
                            <m:acc>
                              <m:accPr>
                                <m:chr m:val="̅"/>
                                <m:ctrlPr>
                                  <a:rPr lang="sr-Cyrl-RS" i="1">
                                    <a:latin typeface="Cambria Math"/>
                                    <a:cs typeface="Times New Roman" pitchFamily="18" charset="0"/>
                                  </a:rPr>
                                </m:ctrlPr>
                              </m:accPr>
                              <m:e>
                                <m:r>
                                  <a:rPr lang="sr-Latn-RS" i="1">
                                    <a:latin typeface="Cambria Math"/>
                                    <a:cs typeface="Times New Roman" pitchFamily="18" charset="0"/>
                                  </a:rPr>
                                  <m:t>𝑥</m:t>
                                </m:r>
                              </m:e>
                            </m:acc>
                          </m:e>
                          <m:sub>
                            <m:r>
                              <a:rPr lang="sr-Latn-RS" b="0" i="1" smtClean="0">
                                <a:latin typeface="Cambria Math"/>
                                <a:cs typeface="Times New Roman" pitchFamily="18" charset="0"/>
                              </a:rPr>
                              <m:t>2</m:t>
                            </m:r>
                          </m:sub>
                        </m:sSub>
                        <m:r>
                          <a:rPr lang="sr-Latn-RS" i="1">
                            <a:latin typeface="Cambria Math"/>
                            <a:cs typeface="Times New Roman" pitchFamily="18" charset="0"/>
                          </a:rPr>
                          <m:t>−</m:t>
                        </m:r>
                        <m:sSub>
                          <m:sSubPr>
                            <m:ctrlPr>
                              <a:rPr lang="sr-Cyrl-RS" i="1">
                                <a:latin typeface="Cambria Math"/>
                                <a:cs typeface="Times New Roman" pitchFamily="18" charset="0"/>
                              </a:rPr>
                            </m:ctrlPr>
                          </m:sSubPr>
                          <m:e>
                            <m:acc>
                              <m:accPr>
                                <m:chr m:val="̅"/>
                                <m:ctrlPr>
                                  <a:rPr lang="sr-Cyrl-RS" i="1">
                                    <a:latin typeface="Cambria Math"/>
                                    <a:cs typeface="Times New Roman" pitchFamily="18" charset="0"/>
                                  </a:rPr>
                                </m:ctrlPr>
                              </m:accPr>
                              <m:e>
                                <m:r>
                                  <a:rPr lang="sr-Latn-RS" i="1">
                                    <a:latin typeface="Cambria Math"/>
                                    <a:cs typeface="Times New Roman" pitchFamily="18" charset="0"/>
                                  </a:rPr>
                                  <m:t>𝑥</m:t>
                                </m:r>
                              </m:e>
                            </m:acc>
                          </m:e>
                          <m:sub>
                            <m:r>
                              <a:rPr lang="sr-Latn-RS" b="0" i="1" smtClean="0">
                                <a:latin typeface="Cambria Math"/>
                                <a:cs typeface="Times New Roman" pitchFamily="18" charset="0"/>
                              </a:rPr>
                              <m:t>3</m:t>
                            </m:r>
                          </m:sub>
                        </m:sSub>
                      </m:e>
                    </m:d>
                    <m:r>
                      <a:rPr lang="sr-Latn-RS" b="0" i="1" smtClean="0">
                        <a:latin typeface="Cambria Math"/>
                        <a:cs typeface="Times New Roman" pitchFamily="18" charset="0"/>
                      </a:rPr>
                      <m:t>=</m:t>
                    </m:r>
                    <m:d>
                      <m:dPr>
                        <m:begChr m:val="|"/>
                        <m:endChr m:val="|"/>
                        <m:ctrlPr>
                          <a:rPr lang="sr-Latn-RS" b="0" i="1" smtClean="0">
                            <a:latin typeface="Cambria Math"/>
                            <a:cs typeface="Times New Roman" pitchFamily="18" charset="0"/>
                          </a:rPr>
                        </m:ctrlPr>
                      </m:dPr>
                      <m:e>
                        <m:r>
                          <a:rPr lang="sr-Latn-RS" b="0" i="1" smtClean="0">
                            <a:latin typeface="Cambria Math"/>
                            <a:cs typeface="Times New Roman" pitchFamily="18" charset="0"/>
                          </a:rPr>
                          <m:t>23,9−22,41</m:t>
                        </m:r>
                      </m:e>
                    </m:d>
                    <m:r>
                      <a:rPr lang="sr-Latn-RS" b="0" i="1" smtClean="0">
                        <a:latin typeface="Cambria Math"/>
                        <a:cs typeface="Times New Roman" pitchFamily="18" charset="0"/>
                      </a:rPr>
                      <m:t>=1,49</m:t>
                    </m:r>
                  </m:oMath>
                </a14:m>
                <a:endParaRPr lang="sr-Cyrl-RS" dirty="0">
                  <a:latin typeface="Times New Roman" pitchFamily="18" charset="0"/>
                  <a:cs typeface="Times New Roman" pitchFamily="18" charset="0"/>
                </a:endParaRPr>
              </a:p>
              <a:p>
                <a:pPr algn="just"/>
                <a14:m>
                  <m:oMath xmlns:m="http://schemas.openxmlformats.org/officeDocument/2006/math">
                    <m:d>
                      <m:dPr>
                        <m:begChr m:val="|"/>
                        <m:endChr m:val="|"/>
                        <m:ctrlPr>
                          <a:rPr lang="sr-Cyrl-RS" i="1">
                            <a:latin typeface="Cambria Math"/>
                            <a:cs typeface="Times New Roman" pitchFamily="18" charset="0"/>
                          </a:rPr>
                        </m:ctrlPr>
                      </m:dPr>
                      <m:e>
                        <m:sSub>
                          <m:sSubPr>
                            <m:ctrlPr>
                              <a:rPr lang="sr-Cyrl-RS" i="1">
                                <a:latin typeface="Cambria Math"/>
                                <a:cs typeface="Times New Roman" pitchFamily="18" charset="0"/>
                              </a:rPr>
                            </m:ctrlPr>
                          </m:sSubPr>
                          <m:e>
                            <m:acc>
                              <m:accPr>
                                <m:chr m:val="̅"/>
                                <m:ctrlPr>
                                  <a:rPr lang="sr-Cyrl-RS" i="1">
                                    <a:latin typeface="Cambria Math"/>
                                    <a:cs typeface="Times New Roman" pitchFamily="18" charset="0"/>
                                  </a:rPr>
                                </m:ctrlPr>
                              </m:accPr>
                              <m:e>
                                <m:r>
                                  <a:rPr lang="sr-Latn-RS" i="1">
                                    <a:latin typeface="Cambria Math"/>
                                    <a:cs typeface="Times New Roman" pitchFamily="18" charset="0"/>
                                  </a:rPr>
                                  <m:t>𝑥</m:t>
                                </m:r>
                              </m:e>
                            </m:acc>
                          </m:e>
                          <m:sub>
                            <m:r>
                              <a:rPr lang="sr-Latn-RS" b="0" i="1" smtClean="0">
                                <a:latin typeface="Cambria Math"/>
                                <a:cs typeface="Times New Roman" pitchFamily="18" charset="0"/>
                              </a:rPr>
                              <m:t>2</m:t>
                            </m:r>
                          </m:sub>
                        </m:sSub>
                        <m:r>
                          <a:rPr lang="sr-Latn-RS" i="1">
                            <a:latin typeface="Cambria Math"/>
                            <a:cs typeface="Times New Roman" pitchFamily="18" charset="0"/>
                          </a:rPr>
                          <m:t>−</m:t>
                        </m:r>
                        <m:sSub>
                          <m:sSubPr>
                            <m:ctrlPr>
                              <a:rPr lang="sr-Cyrl-RS" i="1">
                                <a:latin typeface="Cambria Math"/>
                                <a:cs typeface="Times New Roman" pitchFamily="18" charset="0"/>
                              </a:rPr>
                            </m:ctrlPr>
                          </m:sSubPr>
                          <m:e>
                            <m:acc>
                              <m:accPr>
                                <m:chr m:val="̅"/>
                                <m:ctrlPr>
                                  <a:rPr lang="sr-Cyrl-RS" i="1">
                                    <a:latin typeface="Cambria Math"/>
                                    <a:cs typeface="Times New Roman" pitchFamily="18" charset="0"/>
                                  </a:rPr>
                                </m:ctrlPr>
                              </m:accPr>
                              <m:e>
                                <m:r>
                                  <a:rPr lang="sr-Latn-RS" i="1">
                                    <a:latin typeface="Cambria Math"/>
                                    <a:cs typeface="Times New Roman" pitchFamily="18" charset="0"/>
                                  </a:rPr>
                                  <m:t>𝑥</m:t>
                                </m:r>
                              </m:e>
                            </m:acc>
                          </m:e>
                          <m:sub>
                            <m:r>
                              <a:rPr lang="sr-Latn-RS" b="0" i="1" smtClean="0">
                                <a:latin typeface="Cambria Math"/>
                                <a:cs typeface="Times New Roman" pitchFamily="18" charset="0"/>
                              </a:rPr>
                              <m:t>4</m:t>
                            </m:r>
                          </m:sub>
                        </m:sSub>
                      </m:e>
                    </m:d>
                    <m:r>
                      <a:rPr lang="sr-Latn-RS" b="0" i="1" smtClean="0">
                        <a:latin typeface="Cambria Math"/>
                        <a:cs typeface="Times New Roman" pitchFamily="18" charset="0"/>
                      </a:rPr>
                      <m:t>=</m:t>
                    </m:r>
                    <m:d>
                      <m:dPr>
                        <m:begChr m:val="|"/>
                        <m:endChr m:val="|"/>
                        <m:ctrlPr>
                          <a:rPr lang="sr-Latn-RS" b="0" i="1" smtClean="0">
                            <a:latin typeface="Cambria Math"/>
                            <a:cs typeface="Times New Roman" pitchFamily="18" charset="0"/>
                          </a:rPr>
                        </m:ctrlPr>
                      </m:dPr>
                      <m:e>
                        <m:r>
                          <a:rPr lang="sr-Latn-RS" b="0" i="1" smtClean="0">
                            <a:latin typeface="Cambria Math"/>
                            <a:cs typeface="Times New Roman" pitchFamily="18" charset="0"/>
                          </a:rPr>
                          <m:t>23,9−20,83</m:t>
                        </m:r>
                      </m:e>
                    </m:d>
                    <m:r>
                      <a:rPr lang="sr-Latn-RS" b="0" i="1" smtClean="0">
                        <a:latin typeface="Cambria Math"/>
                        <a:cs typeface="Times New Roman" pitchFamily="18" charset="0"/>
                      </a:rPr>
                      <m:t>=3,07</m:t>
                    </m:r>
                  </m:oMath>
                </a14:m>
                <a:endParaRPr lang="sr-Cyrl-RS" dirty="0">
                  <a:latin typeface="Times New Roman" pitchFamily="18" charset="0"/>
                  <a:cs typeface="Times New Roman" pitchFamily="18" charset="0"/>
                </a:endParaRPr>
              </a:p>
              <a:p>
                <a:pPr algn="just"/>
                <a14:m>
                  <m:oMath xmlns:m="http://schemas.openxmlformats.org/officeDocument/2006/math">
                    <m:d>
                      <m:dPr>
                        <m:begChr m:val="|"/>
                        <m:endChr m:val="|"/>
                        <m:ctrlPr>
                          <a:rPr lang="sr-Cyrl-RS" i="1">
                            <a:latin typeface="Cambria Math"/>
                            <a:cs typeface="Times New Roman" pitchFamily="18" charset="0"/>
                          </a:rPr>
                        </m:ctrlPr>
                      </m:dPr>
                      <m:e>
                        <m:sSub>
                          <m:sSubPr>
                            <m:ctrlPr>
                              <a:rPr lang="sr-Cyrl-RS" i="1">
                                <a:latin typeface="Cambria Math"/>
                                <a:cs typeface="Times New Roman" pitchFamily="18" charset="0"/>
                              </a:rPr>
                            </m:ctrlPr>
                          </m:sSubPr>
                          <m:e>
                            <m:acc>
                              <m:accPr>
                                <m:chr m:val="̅"/>
                                <m:ctrlPr>
                                  <a:rPr lang="sr-Cyrl-RS" i="1">
                                    <a:latin typeface="Cambria Math"/>
                                    <a:cs typeface="Times New Roman" pitchFamily="18" charset="0"/>
                                  </a:rPr>
                                </m:ctrlPr>
                              </m:accPr>
                              <m:e>
                                <m:r>
                                  <a:rPr lang="sr-Latn-RS" i="1">
                                    <a:latin typeface="Cambria Math"/>
                                    <a:cs typeface="Times New Roman" pitchFamily="18" charset="0"/>
                                  </a:rPr>
                                  <m:t>𝑥</m:t>
                                </m:r>
                              </m:e>
                            </m:acc>
                          </m:e>
                          <m:sub>
                            <m:r>
                              <a:rPr lang="sr-Latn-RS" b="0" i="1" smtClean="0">
                                <a:latin typeface="Cambria Math"/>
                                <a:cs typeface="Times New Roman" pitchFamily="18" charset="0"/>
                              </a:rPr>
                              <m:t>3</m:t>
                            </m:r>
                          </m:sub>
                        </m:sSub>
                        <m:r>
                          <a:rPr lang="sr-Latn-RS" i="1">
                            <a:latin typeface="Cambria Math"/>
                            <a:cs typeface="Times New Roman" pitchFamily="18" charset="0"/>
                          </a:rPr>
                          <m:t>−</m:t>
                        </m:r>
                        <m:sSub>
                          <m:sSubPr>
                            <m:ctrlPr>
                              <a:rPr lang="sr-Cyrl-RS" i="1">
                                <a:latin typeface="Cambria Math"/>
                                <a:cs typeface="Times New Roman" pitchFamily="18" charset="0"/>
                              </a:rPr>
                            </m:ctrlPr>
                          </m:sSubPr>
                          <m:e>
                            <m:acc>
                              <m:accPr>
                                <m:chr m:val="̅"/>
                                <m:ctrlPr>
                                  <a:rPr lang="sr-Cyrl-RS" i="1">
                                    <a:latin typeface="Cambria Math"/>
                                    <a:cs typeface="Times New Roman" pitchFamily="18" charset="0"/>
                                  </a:rPr>
                                </m:ctrlPr>
                              </m:accPr>
                              <m:e>
                                <m:r>
                                  <a:rPr lang="sr-Latn-RS" i="1">
                                    <a:latin typeface="Cambria Math"/>
                                    <a:cs typeface="Times New Roman" pitchFamily="18" charset="0"/>
                                  </a:rPr>
                                  <m:t>𝑥</m:t>
                                </m:r>
                              </m:e>
                            </m:acc>
                          </m:e>
                          <m:sub>
                            <m:r>
                              <a:rPr lang="sr-Latn-RS" b="0" i="1" smtClean="0">
                                <a:latin typeface="Cambria Math"/>
                                <a:cs typeface="Times New Roman" pitchFamily="18" charset="0"/>
                              </a:rPr>
                              <m:t>4</m:t>
                            </m:r>
                          </m:sub>
                        </m:sSub>
                      </m:e>
                    </m:d>
                    <m:r>
                      <a:rPr lang="sr-Latn-RS" b="0" i="1" smtClean="0">
                        <a:latin typeface="Cambria Math"/>
                        <a:cs typeface="Times New Roman" pitchFamily="18" charset="0"/>
                      </a:rPr>
                      <m:t>=</m:t>
                    </m:r>
                    <m:d>
                      <m:dPr>
                        <m:begChr m:val="|"/>
                        <m:endChr m:val="|"/>
                        <m:ctrlPr>
                          <a:rPr lang="sr-Latn-RS" b="0" i="1" smtClean="0">
                            <a:latin typeface="Cambria Math"/>
                            <a:cs typeface="Times New Roman" pitchFamily="18" charset="0"/>
                          </a:rPr>
                        </m:ctrlPr>
                      </m:dPr>
                      <m:e>
                        <m:r>
                          <a:rPr lang="sr-Latn-RS" b="0" i="1" smtClean="0">
                            <a:latin typeface="Cambria Math"/>
                            <a:cs typeface="Times New Roman" pitchFamily="18" charset="0"/>
                          </a:rPr>
                          <m:t>22,41−20,83</m:t>
                        </m:r>
                      </m:e>
                    </m:d>
                    <m:r>
                      <a:rPr lang="sr-Latn-RS" b="0" i="1" smtClean="0">
                        <a:latin typeface="Cambria Math"/>
                        <a:cs typeface="Times New Roman" pitchFamily="18" charset="0"/>
                      </a:rPr>
                      <m:t>=1,58</m:t>
                    </m:r>
                  </m:oMath>
                </a14:m>
                <a:endParaRPr lang="sr-Cyrl-RS" dirty="0">
                  <a:latin typeface="Times New Roman" pitchFamily="18" charset="0"/>
                  <a:cs typeface="Times New Roman" pitchFamily="18" charset="0"/>
                </a:endParaRPr>
              </a:p>
              <a:p>
                <a:pPr marL="0" indent="0" algn="just">
                  <a:buNone/>
                </a:pPr>
                <a:endParaRPr lang="sr-Cyrl-RS" dirty="0">
                  <a:latin typeface="Times New Roman" pitchFamily="18" charset="0"/>
                  <a:cs typeface="Times New Roman" pitchFamily="18" charset="0"/>
                </a:endParaRPr>
              </a:p>
              <a:p>
                <a:pPr marL="0" indent="0" algn="just">
                  <a:buNone/>
                </a:pPr>
                <a:r>
                  <a:rPr lang="sr-Latn-RS" dirty="0" smtClean="0">
                    <a:latin typeface="Times New Roman" pitchFamily="18" charset="0"/>
                    <a:cs typeface="Times New Roman" pitchFamily="18" charset="0"/>
                  </a:rPr>
                  <a:t>MSE=</a:t>
                </a:r>
                <a:r>
                  <a:rPr lang="en-US" b="1" dirty="0" smtClean="0">
                    <a:solidFill>
                      <a:srgbClr val="FF0000"/>
                    </a:solidFill>
                  </a:rPr>
                  <a:t>8,61225</a:t>
                </a:r>
                <a:r>
                  <a:rPr lang="sr-Latn-RS" b="1" dirty="0" smtClean="0">
                    <a:solidFill>
                      <a:srgbClr val="FF0000"/>
                    </a:solidFill>
                  </a:rPr>
                  <a:t> </a:t>
                </a:r>
                <a:r>
                  <a:rPr lang="sr-Latn-RS" dirty="0" smtClean="0">
                    <a:solidFill>
                      <a:schemeClr val="tx1"/>
                    </a:solidFill>
                  </a:rPr>
                  <a:t>r=2	c=4	n’=5</a:t>
                </a:r>
                <a:endParaRPr lang="en-US" dirty="0">
                  <a:latin typeface="Times New Roman" pitchFamily="18" charset="0"/>
                  <a:cs typeface="Times New Roman" pitchFamily="18" charset="0"/>
                </a:endParaRPr>
              </a:p>
              <a:p>
                <a:pPr marL="0" indent="0" algn="just">
                  <a:buNone/>
                </a:pPr>
                <a:endParaRPr lang="en-US"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99247" y="1988840"/>
                <a:ext cx="7745505" cy="4137322"/>
              </a:xfrm>
              <a:blipFill rotWithShape="1">
                <a:blip r:embed="rId2"/>
                <a:stretch>
                  <a:fillRect l="-1260" t="-589"/>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sr-Cyrl-RS" sz="4000" dirty="0" smtClean="0">
                <a:latin typeface="Times New Roman" pitchFamily="18" charset="0"/>
                <a:cs typeface="Times New Roman" pitchFamily="18" charset="0"/>
              </a:rPr>
              <a:t>Такијев тест вишеструког поређења</a:t>
            </a:r>
            <a:endParaRPr lang="en-US" dirty="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956377712"/>
              </p:ext>
            </p:extLst>
          </p:nvPr>
        </p:nvGraphicFramePr>
        <p:xfrm>
          <a:off x="2555776" y="4797152"/>
          <a:ext cx="4680520" cy="222885"/>
        </p:xfrm>
        <a:graphic>
          <a:graphicData uri="http://schemas.openxmlformats.org/drawingml/2006/table">
            <a:tbl>
              <a:tblPr>
                <a:tableStyleId>{BDBED569-4797-4DF1-A0F4-6AAB3CD982D8}</a:tableStyleId>
              </a:tblPr>
              <a:tblGrid>
                <a:gridCol w="2567683"/>
                <a:gridCol w="704279"/>
                <a:gridCol w="704279"/>
                <a:gridCol w="704279"/>
              </a:tblGrid>
              <a:tr h="190500">
                <a:tc>
                  <a:txBody>
                    <a:bodyPr/>
                    <a:lstStyle/>
                    <a:p>
                      <a:pPr algn="l" fontAlgn="b"/>
                      <a:r>
                        <a:rPr lang="en-US" sz="1400" u="none" strike="noStrike">
                          <a:effectLst/>
                        </a:rPr>
                        <a:t>Within</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275,592</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32</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b="1" u="none" strike="noStrike" dirty="0">
                          <a:solidFill>
                            <a:srgbClr val="FF0000"/>
                          </a:solidFill>
                          <a:effectLst/>
                        </a:rPr>
                        <a:t>8,61225</a:t>
                      </a:r>
                      <a:endParaRPr lang="en-US" sz="1400" b="1" i="0" u="none" strike="noStrike" dirty="0">
                        <a:solidFill>
                          <a:srgbClr val="FF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42451291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99247" y="1988840"/>
                <a:ext cx="7745505" cy="4137322"/>
              </a:xfrm>
            </p:spPr>
            <p:txBody>
              <a:bodyPr>
                <a:normAutofit fontScale="92500"/>
              </a:bodyPr>
              <a:lstStyle/>
              <a:p>
                <a:pPr algn="just"/>
                <a:r>
                  <a:rPr lang="sr-Cyrl-RS" dirty="0" smtClean="0">
                    <a:latin typeface="Times New Roman" pitchFamily="18" charset="0"/>
                    <a:cs typeface="Times New Roman" pitchFamily="18" charset="0"/>
                  </a:rPr>
                  <a:t>На основу таблице очитава се </a:t>
                </a:r>
                <a14:m>
                  <m:oMath xmlns:m="http://schemas.openxmlformats.org/officeDocument/2006/math">
                    <m:sSub>
                      <m:sSubPr>
                        <m:ctrlPr>
                          <a:rPr lang="sr-Latn-RS" i="1">
                            <a:latin typeface="Cambria Math"/>
                            <a:cs typeface="Times New Roman" pitchFamily="18" charset="0"/>
                          </a:rPr>
                        </m:ctrlPr>
                      </m:sSubPr>
                      <m:e>
                        <m:r>
                          <a:rPr lang="sr-Latn-RS" i="1">
                            <a:latin typeface="Cambria Math"/>
                            <a:cs typeface="Times New Roman" pitchFamily="18" charset="0"/>
                          </a:rPr>
                          <m:t>𝑄</m:t>
                        </m:r>
                      </m:e>
                      <m:sub>
                        <m:r>
                          <a:rPr lang="sr-Latn-RS" i="1">
                            <a:latin typeface="Cambria Math"/>
                            <a:ea typeface="Cambria Math"/>
                            <a:cs typeface="Times New Roman" pitchFamily="18" charset="0"/>
                          </a:rPr>
                          <m:t>𝛼</m:t>
                        </m:r>
                      </m:sub>
                    </m:sSub>
                    <m:r>
                      <a:rPr lang="sr-Latn-RS" i="1">
                        <a:latin typeface="Cambria Math"/>
                        <a:ea typeface="Cambria Math"/>
                        <a:cs typeface="Times New Roman" pitchFamily="18" charset="0"/>
                      </a:rPr>
                      <m:t> </m:t>
                    </m:r>
                  </m:oMath>
                </a14:m>
                <a:r>
                  <a:rPr lang="sr-Cyrl-RS" dirty="0" smtClean="0">
                    <a:latin typeface="Times New Roman" pitchFamily="18" charset="0"/>
                    <a:cs typeface="Times New Roman" pitchFamily="18" charset="0"/>
                  </a:rPr>
                  <a:t>критична вредност за </a:t>
                </a:r>
                <a14:m>
                  <m:oMath xmlns:m="http://schemas.openxmlformats.org/officeDocument/2006/math">
                    <m:r>
                      <a:rPr lang="sr-Cyrl-RS" i="1" smtClean="0">
                        <a:latin typeface="Cambria Math"/>
                        <a:ea typeface="Cambria Math"/>
                        <a:cs typeface="Times New Roman" pitchFamily="18" charset="0"/>
                      </a:rPr>
                      <m:t>𝛼</m:t>
                    </m:r>
                    <m:r>
                      <a:rPr lang="sr-Cyrl-RS" b="0" i="1" smtClean="0">
                        <a:latin typeface="Cambria Math"/>
                        <a:ea typeface="Cambria Math"/>
                        <a:cs typeface="Times New Roman" pitchFamily="18" charset="0"/>
                      </a:rPr>
                      <m:t>=0,05, </m:t>
                    </m:r>
                    <m:r>
                      <a:rPr lang="sr-Latn-RS" b="0" i="1" smtClean="0">
                        <a:latin typeface="Cambria Math"/>
                        <a:ea typeface="Cambria Math"/>
                        <a:cs typeface="Times New Roman" pitchFamily="18" charset="0"/>
                      </a:rPr>
                      <m:t>𝑐</m:t>
                    </m:r>
                    <m:r>
                      <a:rPr lang="sr-Latn-RS" b="0" i="1" smtClean="0">
                        <a:latin typeface="Cambria Math"/>
                        <a:ea typeface="Cambria Math"/>
                        <a:cs typeface="Times New Roman" pitchFamily="18" charset="0"/>
                      </a:rPr>
                      <m:t>=4, </m:t>
                    </m:r>
                    <m:r>
                      <a:rPr lang="sr-Latn-RS" b="0" i="1" smtClean="0">
                        <a:latin typeface="Cambria Math"/>
                        <a:ea typeface="Cambria Math"/>
                        <a:cs typeface="Times New Roman" pitchFamily="18" charset="0"/>
                      </a:rPr>
                      <m:t>𝑟𝑐</m:t>
                    </m:r>
                    <m:d>
                      <m:dPr>
                        <m:ctrlPr>
                          <a:rPr lang="sr-Latn-RS" b="0" i="1" smtClean="0">
                            <a:latin typeface="Cambria Math"/>
                            <a:ea typeface="Cambria Math"/>
                            <a:cs typeface="Times New Roman" pitchFamily="18" charset="0"/>
                          </a:rPr>
                        </m:ctrlPr>
                      </m:dPr>
                      <m:e>
                        <m:sSup>
                          <m:sSupPr>
                            <m:ctrlPr>
                              <a:rPr lang="sr-Latn-RS" b="0" i="1" smtClean="0">
                                <a:latin typeface="Cambria Math"/>
                                <a:ea typeface="Cambria Math"/>
                                <a:cs typeface="Times New Roman" pitchFamily="18" charset="0"/>
                              </a:rPr>
                            </m:ctrlPr>
                          </m:sSupPr>
                          <m:e>
                            <m:r>
                              <a:rPr lang="sr-Latn-RS" b="0" i="1" smtClean="0">
                                <a:latin typeface="Cambria Math"/>
                                <a:ea typeface="Cambria Math"/>
                                <a:cs typeface="Times New Roman" pitchFamily="18" charset="0"/>
                              </a:rPr>
                              <m:t>𝑛</m:t>
                            </m:r>
                          </m:e>
                          <m:sup>
                            <m:r>
                              <a:rPr lang="sr-Latn-RS" b="0" i="1" smtClean="0">
                                <a:latin typeface="Cambria Math"/>
                                <a:ea typeface="Cambria Math"/>
                                <a:cs typeface="Times New Roman" pitchFamily="18" charset="0"/>
                              </a:rPr>
                              <m:t>′</m:t>
                            </m:r>
                          </m:sup>
                        </m:sSup>
                        <m:r>
                          <a:rPr lang="sr-Latn-RS" b="0" i="1" smtClean="0">
                            <a:latin typeface="Cambria Math"/>
                            <a:ea typeface="Cambria Math"/>
                            <a:cs typeface="Times New Roman" pitchFamily="18" charset="0"/>
                          </a:rPr>
                          <m:t>−1</m:t>
                        </m:r>
                      </m:e>
                    </m:d>
                    <m:r>
                      <a:rPr lang="sr-Latn-RS" b="0" i="1" smtClean="0">
                        <a:latin typeface="Cambria Math"/>
                        <a:ea typeface="Cambria Math"/>
                        <a:cs typeface="Times New Roman" pitchFamily="18" charset="0"/>
                      </a:rPr>
                      <m:t>=32</m:t>
                    </m:r>
                  </m:oMath>
                </a14:m>
                <a:r>
                  <a:rPr lang="sr-Cyrl-RS" dirty="0" smtClean="0">
                    <a:latin typeface="Times New Roman" pitchFamily="18" charset="0"/>
                    <a:cs typeface="Times New Roman" pitchFamily="18" charset="0"/>
                  </a:rPr>
                  <a:t> и која приближно износи 3,84.</a:t>
                </a:r>
                <a:endParaRPr lang="sr-Cyrl-RS" dirty="0">
                  <a:latin typeface="Times New Roman" pitchFamily="18" charset="0"/>
                  <a:cs typeface="Times New Roman" pitchFamily="18" charset="0"/>
                </a:endParaRPr>
              </a:p>
              <a:p>
                <a:pPr marL="0" indent="0" algn="just">
                  <a:buNone/>
                </a:pPr>
                <a:endParaRPr lang="sr-Cyrl-RS" i="1" dirty="0" smtClean="0">
                  <a:latin typeface="Times New Roman" pitchFamily="18" charset="0"/>
                  <a:cs typeface="Times New Roman" pitchFamily="18" charset="0"/>
                </a:endParaRPr>
              </a:p>
              <a:p>
                <a:pPr algn="just"/>
                <a:r>
                  <a:rPr lang="sr-Latn-RS" i="1" dirty="0" smtClean="0">
                    <a:latin typeface="Times New Roman" pitchFamily="18" charset="0"/>
                    <a:cs typeface="Times New Roman" pitchFamily="18" charset="0"/>
                  </a:rPr>
                  <a:t>MSE=</a:t>
                </a:r>
                <a:r>
                  <a:rPr lang="en-US" b="1" dirty="0" smtClean="0">
                    <a:solidFill>
                      <a:srgbClr val="FF0000"/>
                    </a:solidFill>
                  </a:rPr>
                  <a:t>8,61225</a:t>
                </a:r>
                <a:r>
                  <a:rPr lang="sr-Latn-RS" b="1" dirty="0">
                    <a:solidFill>
                      <a:srgbClr val="FF0000"/>
                    </a:solidFill>
                  </a:rPr>
                  <a:t>	</a:t>
                </a:r>
                <a:r>
                  <a:rPr lang="sr-Latn-RS" i="1" dirty="0" smtClean="0">
                    <a:solidFill>
                      <a:schemeClr val="tx1"/>
                    </a:solidFill>
                  </a:rPr>
                  <a:t>r</a:t>
                </a:r>
                <a:r>
                  <a:rPr lang="sr-Latn-RS" dirty="0" smtClean="0">
                    <a:solidFill>
                      <a:schemeClr val="tx1"/>
                    </a:solidFill>
                  </a:rPr>
                  <a:t>=2	</a:t>
                </a:r>
                <a:r>
                  <a:rPr lang="sr-Latn-RS" i="1" dirty="0" smtClean="0">
                    <a:solidFill>
                      <a:schemeClr val="tx1"/>
                    </a:solidFill>
                  </a:rPr>
                  <a:t>c</a:t>
                </a:r>
                <a:r>
                  <a:rPr lang="sr-Latn-RS" dirty="0" smtClean="0">
                    <a:solidFill>
                      <a:schemeClr val="tx1"/>
                    </a:solidFill>
                  </a:rPr>
                  <a:t>=4	</a:t>
                </a:r>
                <a:r>
                  <a:rPr lang="sr-Latn-RS" i="1" dirty="0" smtClean="0">
                    <a:solidFill>
                      <a:schemeClr val="tx1"/>
                    </a:solidFill>
                  </a:rPr>
                  <a:t>n’</a:t>
                </a:r>
                <a:r>
                  <a:rPr lang="sr-Latn-RS" dirty="0" smtClean="0">
                    <a:solidFill>
                      <a:schemeClr val="tx1"/>
                    </a:solidFill>
                  </a:rPr>
                  <a:t>=5</a:t>
                </a:r>
              </a:p>
              <a:p>
                <a:pPr algn="just"/>
                <a:r>
                  <a:rPr lang="sr-Cyrl-RS" dirty="0">
                    <a:latin typeface="Times New Roman" pitchFamily="18" charset="0"/>
                    <a:cs typeface="Times New Roman" pitchFamily="18" charset="0"/>
                  </a:rPr>
                  <a:t>Критична вредност фактора </a:t>
                </a:r>
                <a:r>
                  <a:rPr lang="sr-Latn-RS" i="1" dirty="0">
                    <a:latin typeface="Times New Roman" pitchFamily="18" charset="0"/>
                    <a:cs typeface="Times New Roman" pitchFamily="18" charset="0"/>
                  </a:rPr>
                  <a:t>B</a:t>
                </a:r>
                <a:r>
                  <a:rPr lang="sr-Cyrl-RS" dirty="0">
                    <a:latin typeface="Times New Roman" pitchFamily="18" charset="0"/>
                    <a:cs typeface="Times New Roman" pitchFamily="18" charset="0"/>
                  </a:rPr>
                  <a:t> </a:t>
                </a:r>
                <a14:m>
                  <m:oMath xmlns:m="http://schemas.openxmlformats.org/officeDocument/2006/math">
                    <m:r>
                      <a:rPr lang="sr-Latn-RS" i="1">
                        <a:latin typeface="Cambria Math"/>
                        <a:cs typeface="Times New Roman" pitchFamily="18" charset="0"/>
                      </a:rPr>
                      <m:t>=</m:t>
                    </m:r>
                    <m:sSub>
                      <m:sSubPr>
                        <m:ctrlPr>
                          <a:rPr lang="sr-Latn-RS" i="1">
                            <a:latin typeface="Cambria Math"/>
                            <a:cs typeface="Times New Roman" pitchFamily="18" charset="0"/>
                          </a:rPr>
                        </m:ctrlPr>
                      </m:sSubPr>
                      <m:e>
                        <m:r>
                          <a:rPr lang="sr-Latn-RS" i="1">
                            <a:latin typeface="Cambria Math"/>
                            <a:cs typeface="Times New Roman" pitchFamily="18" charset="0"/>
                          </a:rPr>
                          <m:t>𝑄</m:t>
                        </m:r>
                      </m:e>
                      <m:sub>
                        <m:r>
                          <a:rPr lang="sr-Latn-RS" i="1">
                            <a:latin typeface="Cambria Math"/>
                            <a:ea typeface="Cambria Math"/>
                            <a:cs typeface="Times New Roman" pitchFamily="18" charset="0"/>
                          </a:rPr>
                          <m:t>𝛼</m:t>
                        </m:r>
                      </m:sub>
                    </m:sSub>
                    <m:rad>
                      <m:radPr>
                        <m:degHide m:val="on"/>
                        <m:ctrlPr>
                          <a:rPr lang="sr-Latn-RS" i="1">
                            <a:latin typeface="Cambria Math"/>
                            <a:cs typeface="Times New Roman" pitchFamily="18" charset="0"/>
                          </a:rPr>
                        </m:ctrlPr>
                      </m:radPr>
                      <m:deg/>
                      <m:e>
                        <m:f>
                          <m:fPr>
                            <m:ctrlPr>
                              <a:rPr lang="sr-Latn-RS" i="1">
                                <a:latin typeface="Cambria Math"/>
                                <a:cs typeface="Times New Roman" pitchFamily="18" charset="0"/>
                              </a:rPr>
                            </m:ctrlPr>
                          </m:fPr>
                          <m:num>
                            <m:r>
                              <a:rPr lang="sr-Latn-RS" i="1">
                                <a:latin typeface="Cambria Math"/>
                                <a:cs typeface="Times New Roman" pitchFamily="18" charset="0"/>
                              </a:rPr>
                              <m:t>𝑀𝑆𝐸</m:t>
                            </m:r>
                          </m:num>
                          <m:den>
                            <m:r>
                              <a:rPr lang="sr-Latn-RS" i="1">
                                <a:latin typeface="Cambria Math"/>
                                <a:cs typeface="Times New Roman" pitchFamily="18" charset="0"/>
                              </a:rPr>
                              <m:t>𝑟𝑛</m:t>
                            </m:r>
                            <m:r>
                              <a:rPr lang="sr-Latn-RS" i="1">
                                <a:latin typeface="Cambria Math"/>
                                <a:cs typeface="Times New Roman" pitchFamily="18" charset="0"/>
                              </a:rPr>
                              <m:t>′</m:t>
                            </m:r>
                          </m:den>
                        </m:f>
                      </m:e>
                    </m:rad>
                    <m:r>
                      <a:rPr lang="sr-Cyrl-RS" b="0" i="1" smtClean="0">
                        <a:latin typeface="Cambria Math"/>
                        <a:cs typeface="Times New Roman" pitchFamily="18" charset="0"/>
                      </a:rPr>
                      <m:t>=3,84</m:t>
                    </m:r>
                    <m:rad>
                      <m:radPr>
                        <m:degHide m:val="on"/>
                        <m:ctrlPr>
                          <a:rPr lang="sr-Cyrl-RS" b="0" i="1" smtClean="0">
                            <a:latin typeface="Cambria Math"/>
                            <a:cs typeface="Times New Roman" pitchFamily="18" charset="0"/>
                          </a:rPr>
                        </m:ctrlPr>
                      </m:radPr>
                      <m:deg/>
                      <m:e>
                        <m:f>
                          <m:fPr>
                            <m:ctrlPr>
                              <a:rPr lang="sr-Cyrl-RS" b="0" i="1" smtClean="0">
                                <a:latin typeface="Cambria Math"/>
                                <a:cs typeface="Times New Roman" pitchFamily="18" charset="0"/>
                              </a:rPr>
                            </m:ctrlPr>
                          </m:fPr>
                          <m:num>
                            <m:r>
                              <a:rPr lang="sr-Cyrl-RS" b="0" i="1" smtClean="0">
                                <a:latin typeface="Cambria Math"/>
                                <a:cs typeface="Times New Roman" pitchFamily="18" charset="0"/>
                              </a:rPr>
                              <m:t>8,61225</m:t>
                            </m:r>
                          </m:num>
                          <m:den>
                            <m:r>
                              <a:rPr lang="sr-Cyrl-RS" b="0" i="1" smtClean="0">
                                <a:latin typeface="Cambria Math"/>
                                <a:cs typeface="Times New Roman" pitchFamily="18" charset="0"/>
                              </a:rPr>
                              <m:t>10</m:t>
                            </m:r>
                          </m:den>
                        </m:f>
                      </m:e>
                    </m:rad>
                    <m:r>
                      <a:rPr lang="sr-Cyrl-RS" b="0" i="1" smtClean="0">
                        <a:latin typeface="Cambria Math"/>
                        <a:cs typeface="Times New Roman" pitchFamily="18" charset="0"/>
                      </a:rPr>
                      <m:t>=3,56</m:t>
                    </m:r>
                  </m:oMath>
                </a14:m>
                <a:endParaRPr lang="sr-Cyrl-RS" dirty="0">
                  <a:latin typeface="Times New Roman" pitchFamily="18" charset="0"/>
                  <a:cs typeface="Times New Roman" pitchFamily="18" charset="0"/>
                </a:endParaRPr>
              </a:p>
              <a:p>
                <a:pPr algn="just"/>
                <a:r>
                  <a:rPr lang="sr-Cyrl-RS" dirty="0" smtClean="0">
                    <a:latin typeface="Times New Roman" pitchFamily="18" charset="0"/>
                    <a:cs typeface="Times New Roman" pitchFamily="18" charset="0"/>
                  </a:rPr>
                  <a:t>Пошто је 4,93&gt;3,56 закључујемо да се разликују једино аритметичке средине добављача 1 и 2, док нема статистички значајне разлике између осталих добављача.</a:t>
                </a:r>
                <a:endParaRPr lang="en-US"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99247" y="1988840"/>
                <a:ext cx="7745505" cy="4137322"/>
              </a:xfrm>
              <a:blipFill rotWithShape="1">
                <a:blip r:embed="rId2"/>
                <a:stretch>
                  <a:fillRect l="-866" t="-884" r="-1024" b="-2798"/>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sr-Cyrl-RS" sz="4000" dirty="0" smtClean="0">
                <a:latin typeface="Times New Roman" pitchFamily="18" charset="0"/>
                <a:cs typeface="Times New Roman" pitchFamily="18" charset="0"/>
              </a:rPr>
              <a:t>Такијев тест вишеструког поређења</a:t>
            </a:r>
            <a:endParaRPr lang="en-US" dirty="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300611438"/>
              </p:ext>
            </p:extLst>
          </p:nvPr>
        </p:nvGraphicFramePr>
        <p:xfrm>
          <a:off x="2411760" y="2996952"/>
          <a:ext cx="4680520" cy="222885"/>
        </p:xfrm>
        <a:graphic>
          <a:graphicData uri="http://schemas.openxmlformats.org/drawingml/2006/table">
            <a:tbl>
              <a:tblPr>
                <a:tableStyleId>{BDBED569-4797-4DF1-A0F4-6AAB3CD982D8}</a:tableStyleId>
              </a:tblPr>
              <a:tblGrid>
                <a:gridCol w="2567683"/>
                <a:gridCol w="704279"/>
                <a:gridCol w="704279"/>
                <a:gridCol w="704279"/>
              </a:tblGrid>
              <a:tr h="190500">
                <a:tc>
                  <a:txBody>
                    <a:bodyPr/>
                    <a:lstStyle/>
                    <a:p>
                      <a:pPr algn="l" fontAlgn="b"/>
                      <a:r>
                        <a:rPr lang="en-US" sz="1400" u="none" strike="noStrike">
                          <a:effectLst/>
                        </a:rPr>
                        <a:t>Within</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275,592</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32</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b="1" u="none" strike="noStrike" dirty="0">
                          <a:solidFill>
                            <a:srgbClr val="FF0000"/>
                          </a:solidFill>
                          <a:effectLst/>
                        </a:rPr>
                        <a:t>8,61225</a:t>
                      </a:r>
                      <a:endParaRPr lang="en-US" sz="1400" b="1" i="0" u="none" strike="noStrike" dirty="0">
                        <a:solidFill>
                          <a:srgbClr val="FF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42013727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sr-Cyrl-RS" dirty="0" smtClean="0"/>
          </a:p>
          <a:p>
            <a:r>
              <a:rPr lang="sr-Cyrl-RS" dirty="0" smtClean="0"/>
              <a:t>Испитати какав је утицај дужине курса (скраћени десетодневни или редован тридесетодневни курс) и врсте курса (класичан или он-лајн) на резултате на завршном испиту. Случајним одабиром посматрано је 10 полазника. </a:t>
            </a:r>
            <a:endParaRPr lang="en-US" dirty="0"/>
          </a:p>
        </p:txBody>
      </p:sp>
      <p:sp>
        <p:nvSpPr>
          <p:cNvPr id="3" name="Title 2"/>
          <p:cNvSpPr>
            <a:spLocks noGrp="1"/>
          </p:cNvSpPr>
          <p:nvPr>
            <p:ph type="title"/>
          </p:nvPr>
        </p:nvSpPr>
        <p:spPr/>
        <p:txBody>
          <a:bodyPr/>
          <a:lstStyle/>
          <a:p>
            <a:r>
              <a:rPr lang="sr-Cyrl-RS" sz="4000" dirty="0" smtClean="0">
                <a:latin typeface="Times New Roman" pitchFamily="18" charset="0"/>
                <a:cs typeface="Times New Roman" pitchFamily="18" charset="0"/>
              </a:rPr>
              <a:t>Пример за вежбу</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4742971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35455732"/>
              </p:ext>
            </p:extLst>
          </p:nvPr>
        </p:nvGraphicFramePr>
        <p:xfrm>
          <a:off x="2483768" y="2348880"/>
          <a:ext cx="4464495" cy="3040380"/>
        </p:xfrm>
        <a:graphic>
          <a:graphicData uri="http://schemas.openxmlformats.org/drawingml/2006/table">
            <a:tbl>
              <a:tblPr>
                <a:tableStyleId>{BDBED569-4797-4DF1-A0F4-6AAB3CD982D8}</a:tableStyleId>
              </a:tblPr>
              <a:tblGrid>
                <a:gridCol w="1062975"/>
                <a:gridCol w="850380"/>
                <a:gridCol w="850380"/>
                <a:gridCol w="850380"/>
                <a:gridCol w="850380"/>
              </a:tblGrid>
              <a:tr h="190500">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9525" marR="9525" marT="9525" marB="0" anchor="b"/>
                </a:tc>
                <a:tc gridSpan="4">
                  <a:txBody>
                    <a:bodyPr/>
                    <a:lstStyle/>
                    <a:p>
                      <a:pPr algn="ctr" fontAlgn="b"/>
                      <a:r>
                        <a:rPr lang="sr-Cyrl-RS" sz="1600" u="none" strike="noStrike">
                          <a:effectLst/>
                        </a:rPr>
                        <a:t>Дужина курса</a:t>
                      </a:r>
                      <a:endParaRPr lang="sr-Cyrl-RS" sz="1600" b="1" i="0" u="none" strike="noStrike">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r>
              <a:tr h="190500">
                <a:tc>
                  <a:txBody>
                    <a:bodyPr/>
                    <a:lstStyle/>
                    <a:p>
                      <a:pPr algn="ctr" fontAlgn="b"/>
                      <a:r>
                        <a:rPr lang="sr-Cyrl-RS" sz="1600" u="none" strike="noStrike">
                          <a:effectLst/>
                        </a:rPr>
                        <a:t>Врста курса</a:t>
                      </a:r>
                      <a:endParaRPr lang="sr-Cyrl-RS" sz="1600" b="1" i="0" u="none" strike="noStrike">
                        <a:solidFill>
                          <a:srgbClr val="000000"/>
                        </a:solidFill>
                        <a:effectLst/>
                        <a:latin typeface="Calibri"/>
                      </a:endParaRPr>
                    </a:p>
                  </a:txBody>
                  <a:tcPr marL="9525" marR="9525" marT="9525" marB="0" anchor="b"/>
                </a:tc>
                <a:tc gridSpan="2">
                  <a:txBody>
                    <a:bodyPr/>
                    <a:lstStyle/>
                    <a:p>
                      <a:pPr algn="ctr" fontAlgn="b"/>
                      <a:r>
                        <a:rPr lang="sr-Cyrl-RS" sz="1600" u="none" strike="noStrike">
                          <a:effectLst/>
                        </a:rPr>
                        <a:t>Скраћени</a:t>
                      </a:r>
                      <a:endParaRPr lang="sr-Cyrl-RS" sz="1600" b="0" i="0" u="none" strike="noStrike">
                        <a:solidFill>
                          <a:srgbClr val="000000"/>
                        </a:solidFill>
                        <a:effectLst/>
                        <a:latin typeface="Calibri"/>
                      </a:endParaRPr>
                    </a:p>
                  </a:txBody>
                  <a:tcPr marL="9525" marR="9525" marT="9525" marB="0" anchor="b"/>
                </a:tc>
                <a:tc hMerge="1">
                  <a:txBody>
                    <a:bodyPr/>
                    <a:lstStyle/>
                    <a:p>
                      <a:endParaRPr lang="en-US"/>
                    </a:p>
                  </a:txBody>
                  <a:tcPr/>
                </a:tc>
                <a:tc gridSpan="2">
                  <a:txBody>
                    <a:bodyPr/>
                    <a:lstStyle/>
                    <a:p>
                      <a:pPr algn="ctr" fontAlgn="b"/>
                      <a:r>
                        <a:rPr lang="sr-Cyrl-RS" sz="1600" u="none" strike="noStrike">
                          <a:effectLst/>
                        </a:rPr>
                        <a:t>Редован</a:t>
                      </a:r>
                      <a:endParaRPr lang="sr-Cyrl-RS" sz="1600" b="0" i="0" u="none" strike="noStrike">
                        <a:solidFill>
                          <a:srgbClr val="000000"/>
                        </a:solidFill>
                        <a:effectLst/>
                        <a:latin typeface="Calibri"/>
                      </a:endParaRPr>
                    </a:p>
                  </a:txBody>
                  <a:tcPr marL="9525" marR="9525" marT="9525" marB="0" anchor="b"/>
                </a:tc>
                <a:tc hMerge="1">
                  <a:txBody>
                    <a:bodyPr/>
                    <a:lstStyle/>
                    <a:p>
                      <a:endParaRPr lang="en-US"/>
                    </a:p>
                  </a:txBody>
                  <a:tcPr/>
                </a:tc>
              </a:tr>
              <a:tr h="190500">
                <a:tc>
                  <a:txBody>
                    <a:bodyPr/>
                    <a:lstStyle/>
                    <a:p>
                      <a:pPr algn="l" fontAlgn="b"/>
                      <a:r>
                        <a:rPr lang="sr-Cyrl-RS" sz="1600" u="none" strike="noStrike">
                          <a:effectLst/>
                        </a:rPr>
                        <a:t>Класичан</a:t>
                      </a:r>
                      <a:endParaRPr lang="sr-Cyrl-R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26</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18</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34</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28</a:t>
                      </a:r>
                      <a:endParaRPr lang="en-US" sz="1600" b="0" i="0" u="none" strike="noStrike">
                        <a:solidFill>
                          <a:srgbClr val="000000"/>
                        </a:solidFill>
                        <a:effectLst/>
                        <a:latin typeface="Calibri"/>
                      </a:endParaRPr>
                    </a:p>
                  </a:txBody>
                  <a:tcPr marL="9525" marR="9525" marT="9525" marB="0" anchor="b"/>
                </a:tc>
              </a:tr>
              <a:tr h="190500">
                <a:tc>
                  <a:txBody>
                    <a:bodyPr/>
                    <a:lstStyle/>
                    <a:p>
                      <a:pPr algn="l" fontAlgn="b"/>
                      <a:r>
                        <a:rPr lang="sr-Cyrl-RS" sz="1600" u="none" strike="noStrike">
                          <a:effectLst/>
                        </a:rPr>
                        <a:t>Класичан</a:t>
                      </a:r>
                      <a:endParaRPr lang="sr-Cyrl-R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27</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24</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24</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21</a:t>
                      </a:r>
                      <a:endParaRPr lang="en-US" sz="1600" b="0" i="0" u="none" strike="noStrike">
                        <a:solidFill>
                          <a:srgbClr val="000000"/>
                        </a:solidFill>
                        <a:effectLst/>
                        <a:latin typeface="Calibri"/>
                      </a:endParaRPr>
                    </a:p>
                  </a:txBody>
                  <a:tcPr marL="9525" marR="9525" marT="9525" marB="0" anchor="b"/>
                </a:tc>
              </a:tr>
              <a:tr h="190500">
                <a:tc>
                  <a:txBody>
                    <a:bodyPr/>
                    <a:lstStyle/>
                    <a:p>
                      <a:pPr algn="l" fontAlgn="b"/>
                      <a:r>
                        <a:rPr lang="sr-Cyrl-RS" sz="1600" u="none" strike="noStrike">
                          <a:effectLst/>
                        </a:rPr>
                        <a:t>Класичан</a:t>
                      </a:r>
                      <a:endParaRPr lang="sr-Cyrl-R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25</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19</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35</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23</a:t>
                      </a:r>
                      <a:endParaRPr lang="en-US" sz="1600" b="0" i="0" u="none" strike="noStrike">
                        <a:solidFill>
                          <a:srgbClr val="000000"/>
                        </a:solidFill>
                        <a:effectLst/>
                        <a:latin typeface="Calibri"/>
                      </a:endParaRPr>
                    </a:p>
                  </a:txBody>
                  <a:tcPr marL="9525" marR="9525" marT="9525" marB="0" anchor="b"/>
                </a:tc>
              </a:tr>
              <a:tr h="190500">
                <a:tc>
                  <a:txBody>
                    <a:bodyPr/>
                    <a:lstStyle/>
                    <a:p>
                      <a:pPr algn="l" fontAlgn="b"/>
                      <a:r>
                        <a:rPr lang="sr-Cyrl-RS" sz="1600" u="none" strike="noStrike">
                          <a:effectLst/>
                        </a:rPr>
                        <a:t>Класичан</a:t>
                      </a:r>
                      <a:endParaRPr lang="sr-Cyrl-R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21</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20</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31</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29</a:t>
                      </a:r>
                      <a:endParaRPr lang="en-US" sz="1600" b="0" i="0" u="none" strike="noStrike">
                        <a:solidFill>
                          <a:srgbClr val="000000"/>
                        </a:solidFill>
                        <a:effectLst/>
                        <a:latin typeface="Calibri"/>
                      </a:endParaRPr>
                    </a:p>
                  </a:txBody>
                  <a:tcPr marL="9525" marR="9525" marT="9525" marB="0" anchor="b"/>
                </a:tc>
              </a:tr>
              <a:tr h="200025">
                <a:tc>
                  <a:txBody>
                    <a:bodyPr/>
                    <a:lstStyle/>
                    <a:p>
                      <a:pPr algn="l" fontAlgn="b"/>
                      <a:r>
                        <a:rPr lang="sr-Cyrl-RS" sz="1600" u="none" strike="noStrike">
                          <a:effectLst/>
                        </a:rPr>
                        <a:t>Класичан</a:t>
                      </a:r>
                      <a:endParaRPr lang="sr-Cyrl-R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21</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18</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28</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26</a:t>
                      </a:r>
                      <a:endParaRPr lang="en-US" sz="1600" b="0" i="0" u="none" strike="noStrike">
                        <a:solidFill>
                          <a:srgbClr val="000000"/>
                        </a:solidFill>
                        <a:effectLst/>
                        <a:latin typeface="Calibri"/>
                      </a:endParaRPr>
                    </a:p>
                  </a:txBody>
                  <a:tcPr marL="9525" marR="9525" marT="9525" marB="0" anchor="b"/>
                </a:tc>
              </a:tr>
              <a:tr h="200025">
                <a:tc>
                  <a:txBody>
                    <a:bodyPr/>
                    <a:lstStyle/>
                    <a:p>
                      <a:pPr algn="l" fontAlgn="b"/>
                      <a:r>
                        <a:rPr lang="sr-Cyrl-RS" sz="1600" u="none" strike="noStrike">
                          <a:effectLst/>
                        </a:rPr>
                        <a:t>Он-лајн</a:t>
                      </a:r>
                      <a:endParaRPr lang="sr-Cyrl-R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27</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21</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24</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21</a:t>
                      </a:r>
                      <a:endParaRPr lang="en-US" sz="1600" b="0" i="0" u="none" strike="noStrike">
                        <a:solidFill>
                          <a:srgbClr val="000000"/>
                        </a:solidFill>
                        <a:effectLst/>
                        <a:latin typeface="Calibri"/>
                      </a:endParaRPr>
                    </a:p>
                  </a:txBody>
                  <a:tcPr marL="9525" marR="9525" marT="9525" marB="0" anchor="b"/>
                </a:tc>
              </a:tr>
              <a:tr h="190500">
                <a:tc>
                  <a:txBody>
                    <a:bodyPr/>
                    <a:lstStyle/>
                    <a:p>
                      <a:pPr algn="l" fontAlgn="b"/>
                      <a:r>
                        <a:rPr lang="sr-Cyrl-RS" sz="1600" u="none" strike="noStrike">
                          <a:effectLst/>
                        </a:rPr>
                        <a:t>Он-лајн</a:t>
                      </a:r>
                      <a:endParaRPr lang="sr-Cyrl-R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29</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32</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16</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19</a:t>
                      </a:r>
                      <a:endParaRPr lang="en-US" sz="1600" b="0" i="0" u="none" strike="noStrike">
                        <a:solidFill>
                          <a:srgbClr val="000000"/>
                        </a:solidFill>
                        <a:effectLst/>
                        <a:latin typeface="Calibri"/>
                      </a:endParaRPr>
                    </a:p>
                  </a:txBody>
                  <a:tcPr marL="9525" marR="9525" marT="9525" marB="0" anchor="b"/>
                </a:tc>
              </a:tr>
              <a:tr h="190500">
                <a:tc>
                  <a:txBody>
                    <a:bodyPr/>
                    <a:lstStyle/>
                    <a:p>
                      <a:pPr algn="l" fontAlgn="b"/>
                      <a:r>
                        <a:rPr lang="sr-Cyrl-RS" sz="1600" u="none" strike="noStrike">
                          <a:effectLst/>
                        </a:rPr>
                        <a:t>Он-лајн</a:t>
                      </a:r>
                      <a:endParaRPr lang="sr-Cyrl-R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30</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20</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22</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19</a:t>
                      </a:r>
                      <a:endParaRPr lang="en-US" sz="1600" b="0" i="0" u="none" strike="noStrike">
                        <a:solidFill>
                          <a:srgbClr val="000000"/>
                        </a:solidFill>
                        <a:effectLst/>
                        <a:latin typeface="Calibri"/>
                      </a:endParaRPr>
                    </a:p>
                  </a:txBody>
                  <a:tcPr marL="9525" marR="9525" marT="9525" marB="0" anchor="b"/>
                </a:tc>
              </a:tr>
              <a:tr h="190500">
                <a:tc>
                  <a:txBody>
                    <a:bodyPr/>
                    <a:lstStyle/>
                    <a:p>
                      <a:pPr algn="l" fontAlgn="b"/>
                      <a:r>
                        <a:rPr lang="sr-Cyrl-RS" sz="1600" u="none" strike="noStrike">
                          <a:effectLst/>
                        </a:rPr>
                        <a:t>Он-лајн</a:t>
                      </a:r>
                      <a:endParaRPr lang="sr-Cyrl-R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24</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28</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20</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24</a:t>
                      </a:r>
                      <a:endParaRPr lang="en-US" sz="1600" b="0" i="0" u="none" strike="noStrike">
                        <a:solidFill>
                          <a:srgbClr val="000000"/>
                        </a:solidFill>
                        <a:effectLst/>
                        <a:latin typeface="Calibri"/>
                      </a:endParaRPr>
                    </a:p>
                  </a:txBody>
                  <a:tcPr marL="9525" marR="9525" marT="9525" marB="0" anchor="b"/>
                </a:tc>
              </a:tr>
              <a:tr h="190500">
                <a:tc>
                  <a:txBody>
                    <a:bodyPr/>
                    <a:lstStyle/>
                    <a:p>
                      <a:pPr algn="l" fontAlgn="b"/>
                      <a:r>
                        <a:rPr lang="sr-Cyrl-RS" sz="1600" u="none" strike="noStrike">
                          <a:effectLst/>
                        </a:rPr>
                        <a:t>Он-лајн</a:t>
                      </a:r>
                      <a:endParaRPr lang="sr-Cyrl-R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30</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29</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23</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dirty="0">
                          <a:effectLst/>
                        </a:rPr>
                        <a:t>25</a:t>
                      </a:r>
                      <a:endParaRPr lang="en-US" sz="1600" b="0" i="0" u="none" strike="noStrike" dirty="0">
                        <a:solidFill>
                          <a:srgbClr val="000000"/>
                        </a:solidFill>
                        <a:effectLst/>
                        <a:latin typeface="Calibri"/>
                      </a:endParaRPr>
                    </a:p>
                  </a:txBody>
                  <a:tcPr marL="9525" marR="9525" marT="9525" marB="0" anchor="b"/>
                </a:tc>
              </a:tr>
            </a:tbl>
          </a:graphicData>
        </a:graphic>
      </p:graphicFrame>
      <p:sp>
        <p:nvSpPr>
          <p:cNvPr id="3" name="Title 2"/>
          <p:cNvSpPr>
            <a:spLocks noGrp="1"/>
          </p:cNvSpPr>
          <p:nvPr>
            <p:ph type="title"/>
          </p:nvPr>
        </p:nvSpPr>
        <p:spPr/>
        <p:txBody>
          <a:bodyPr/>
          <a:lstStyle/>
          <a:p>
            <a:r>
              <a:rPr lang="sr-Cyrl-RS" sz="4000" dirty="0" smtClean="0">
                <a:latin typeface="Times New Roman" pitchFamily="18" charset="0"/>
                <a:cs typeface="Times New Roman" pitchFamily="18" charset="0"/>
              </a:rPr>
              <a:t>Пример за вежбу</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26651706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r-Cyrl-RS" sz="4000" dirty="0" smtClean="0">
                <a:latin typeface="Times New Roman" pitchFamily="18" charset="0"/>
                <a:cs typeface="Times New Roman" pitchFamily="18" charset="0"/>
              </a:rPr>
              <a:t>Пример за вежбу</a:t>
            </a:r>
            <a:endParaRPr lang="en-US" sz="4000" dirty="0">
              <a:latin typeface="Times New Roman" pitchFamily="18" charset="0"/>
              <a:cs typeface="Times New Roman" pitchFamily="18" charset="0"/>
            </a:endParaRPr>
          </a:p>
        </p:txBody>
      </p:sp>
      <p:sp>
        <p:nvSpPr>
          <p:cNvPr id="2" name="Content Placeholder 1"/>
          <p:cNvSpPr>
            <a:spLocks noGrp="1"/>
          </p:cNvSpPr>
          <p:nvPr>
            <p:ph idx="1"/>
          </p:nvPr>
        </p:nvSpPr>
        <p:spPr/>
        <p:txBody>
          <a:bodyPr/>
          <a:lstStyle/>
          <a:p>
            <a:r>
              <a:rPr lang="sr-Cyrl-RS" dirty="0" smtClean="0">
                <a:latin typeface="Times New Roman" pitchFamily="18" charset="0"/>
                <a:cs typeface="Times New Roman" pitchFamily="18" charset="0"/>
              </a:rPr>
              <a:t>На графикону средина види се јака интеракција између врсте курса и дужине курса.</a:t>
            </a:r>
          </a:p>
          <a:p>
            <a:r>
              <a:rPr lang="sr-Cyrl-RS" dirty="0" smtClean="0">
                <a:latin typeface="Times New Roman" pitchFamily="18" charset="0"/>
                <a:cs typeface="Times New Roman" pitchFamily="18" charset="0"/>
              </a:rPr>
              <a:t>Непаралелна линија указује да ефекат скраћеног курса зависи од тога да ли је курс одржан на класичан начин или он-лајн.</a:t>
            </a:r>
          </a:p>
          <a:p>
            <a:r>
              <a:rPr lang="sr-Cyrl-RS" dirty="0" smtClean="0">
                <a:latin typeface="Times New Roman" pitchFamily="18" charset="0"/>
                <a:cs typeface="Times New Roman" pitchFamily="18" charset="0"/>
              </a:rPr>
              <a:t>Средина он-лајн курса је виша када се изводи скраћени курс, док је средина класичног курса виша када се изводи редовно (30 дана).</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9329702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99247" y="2564904"/>
                <a:ext cx="7745505" cy="3960440"/>
              </a:xfrm>
            </p:spPr>
            <p:txBody>
              <a:bodyPr>
                <a:normAutofit lnSpcReduction="10000"/>
              </a:bodyPr>
              <a:lstStyle/>
              <a:p>
                <a:pPr algn="just"/>
                <a:r>
                  <a:rPr lang="sr-Cyrl-RS" dirty="0" smtClean="0">
                    <a:latin typeface="Times New Roman" pitchFamily="18" charset="0"/>
                    <a:cs typeface="Times New Roman" pitchFamily="18" charset="0"/>
                  </a:rPr>
                  <a:t>Двофакторска анализа варијансе представља модел који обухвата два контролисана фактора.</a:t>
                </a:r>
              </a:p>
              <a:p>
                <a:pPr algn="just"/>
                <a:r>
                  <a:rPr lang="sr-Cyrl-RS" dirty="0" smtClean="0">
                    <a:latin typeface="Times New Roman" pitchFamily="18" charset="0"/>
                    <a:cs typeface="Times New Roman" pitchFamily="18" charset="0"/>
                  </a:rPr>
                  <a:t>Контролисане факторе означавамао са </a:t>
                </a:r>
                <a14:m>
                  <m:oMath xmlns:m="http://schemas.openxmlformats.org/officeDocument/2006/math">
                    <m:r>
                      <a:rPr lang="sr-Latn-RS" i="1">
                        <a:latin typeface="Cambria Math"/>
                        <a:cs typeface="Times New Roman" pitchFamily="18" charset="0"/>
                      </a:rPr>
                      <m:t>𝐴</m:t>
                    </m:r>
                  </m:oMath>
                </a14:m>
                <a:r>
                  <a:rPr lang="sr-Cyrl-RS" dirty="0" smtClean="0">
                    <a:latin typeface="Times New Roman" pitchFamily="18" charset="0"/>
                    <a:cs typeface="Times New Roman" pitchFamily="18" charset="0"/>
                  </a:rPr>
                  <a:t> и </a:t>
                </a:r>
                <a14:m>
                  <m:oMath xmlns:m="http://schemas.openxmlformats.org/officeDocument/2006/math">
                    <m:r>
                      <a:rPr lang="sr-Latn-RS" b="0" i="1" smtClean="0">
                        <a:latin typeface="Cambria Math"/>
                        <a:cs typeface="Times New Roman" pitchFamily="18" charset="0"/>
                      </a:rPr>
                      <m:t>𝐵</m:t>
                    </m:r>
                  </m:oMath>
                </a14:m>
                <a:r>
                  <a:rPr lang="sr-Latn-RS" dirty="0" smtClean="0">
                    <a:latin typeface="Times New Roman" pitchFamily="18" charset="0"/>
                    <a:cs typeface="Times New Roman" pitchFamily="18" charset="0"/>
                  </a:rPr>
                  <a:t>. </a:t>
                </a:r>
                <a:r>
                  <a:rPr lang="sr-Cyrl-RS" dirty="0" smtClean="0">
                    <a:latin typeface="Times New Roman" pitchFamily="18" charset="0"/>
                    <a:cs typeface="Times New Roman" pitchFamily="18" charset="0"/>
                  </a:rPr>
                  <a:t>Фактор </a:t>
                </a:r>
                <a14:m>
                  <m:oMath xmlns:m="http://schemas.openxmlformats.org/officeDocument/2006/math">
                    <m:r>
                      <a:rPr lang="sr-Latn-RS" i="1">
                        <a:latin typeface="Cambria Math"/>
                        <a:cs typeface="Times New Roman" pitchFamily="18" charset="0"/>
                      </a:rPr>
                      <m:t>𝐴</m:t>
                    </m:r>
                    <m:r>
                      <a:rPr lang="sr-Latn-RS" i="1">
                        <a:latin typeface="Cambria Math"/>
                        <a:cs typeface="Times New Roman" pitchFamily="18" charset="0"/>
                      </a:rPr>
                      <m:t> </m:t>
                    </m:r>
                  </m:oMath>
                </a14:m>
                <a:r>
                  <a:rPr lang="sr-Cyrl-RS" dirty="0" smtClean="0">
                    <a:latin typeface="Times New Roman" pitchFamily="18" charset="0"/>
                    <a:cs typeface="Times New Roman" pitchFamily="18" charset="0"/>
                  </a:rPr>
                  <a:t>има </a:t>
                </a:r>
                <a:r>
                  <a:rPr lang="sr-Latn-RS" b="1" i="1" dirty="0" smtClean="0">
                    <a:latin typeface="Times New Roman" pitchFamily="18" charset="0"/>
                    <a:cs typeface="Times New Roman" pitchFamily="18" charset="0"/>
                  </a:rPr>
                  <a:t>r </a:t>
                </a:r>
                <a:r>
                  <a:rPr lang="sr-Cyrl-RS" dirty="0" smtClean="0">
                    <a:latin typeface="Times New Roman" pitchFamily="18" charset="0"/>
                    <a:cs typeface="Times New Roman" pitchFamily="18" charset="0"/>
                  </a:rPr>
                  <a:t>различитих нивоа, </a:t>
                </a:r>
                <a14:m>
                  <m:oMath xmlns:m="http://schemas.openxmlformats.org/officeDocument/2006/math">
                    <m:sSub>
                      <m:sSubPr>
                        <m:ctrlPr>
                          <a:rPr lang="sr-Latn-RS" i="1">
                            <a:latin typeface="Cambria Math"/>
                            <a:cs typeface="Times New Roman" pitchFamily="18" charset="0"/>
                          </a:rPr>
                        </m:ctrlPr>
                      </m:sSubPr>
                      <m:e>
                        <m:r>
                          <a:rPr lang="sr-Latn-RS" i="1">
                            <a:latin typeface="Cambria Math"/>
                            <a:cs typeface="Times New Roman" pitchFamily="18" charset="0"/>
                          </a:rPr>
                          <m:t>𝐴</m:t>
                        </m:r>
                      </m:e>
                      <m:sub>
                        <m:r>
                          <a:rPr lang="sr-Cyrl-RS" b="0" i="1" smtClean="0">
                            <a:latin typeface="Cambria Math"/>
                            <a:cs typeface="Times New Roman" pitchFamily="18" charset="0"/>
                          </a:rPr>
                          <m:t>1</m:t>
                        </m:r>
                      </m:sub>
                    </m:sSub>
                    <m:r>
                      <a:rPr lang="sr-Cyrl-RS" b="0" i="1" smtClean="0">
                        <a:latin typeface="Cambria Math"/>
                        <a:cs typeface="Times New Roman" pitchFamily="18" charset="0"/>
                      </a:rPr>
                      <m:t>,</m:t>
                    </m:r>
                    <m:sSub>
                      <m:sSubPr>
                        <m:ctrlPr>
                          <a:rPr lang="sr-Latn-RS" i="1">
                            <a:latin typeface="Cambria Math"/>
                            <a:cs typeface="Times New Roman" pitchFamily="18" charset="0"/>
                          </a:rPr>
                        </m:ctrlPr>
                      </m:sSubPr>
                      <m:e>
                        <m:r>
                          <a:rPr lang="sr-Latn-RS" i="1">
                            <a:latin typeface="Cambria Math"/>
                            <a:cs typeface="Times New Roman" pitchFamily="18" charset="0"/>
                          </a:rPr>
                          <m:t>𝐴</m:t>
                        </m:r>
                      </m:e>
                      <m:sub>
                        <m:r>
                          <a:rPr lang="sr-Cyrl-RS" b="0" i="1" smtClean="0">
                            <a:latin typeface="Cambria Math"/>
                            <a:cs typeface="Times New Roman" pitchFamily="18" charset="0"/>
                          </a:rPr>
                          <m:t>2</m:t>
                        </m:r>
                      </m:sub>
                    </m:sSub>
                    <m:r>
                      <a:rPr lang="sr-Cyrl-RS" b="0" i="1" smtClean="0">
                        <a:latin typeface="Cambria Math"/>
                        <a:cs typeface="Times New Roman" pitchFamily="18" charset="0"/>
                      </a:rPr>
                      <m:t>,</m:t>
                    </m:r>
                    <m:r>
                      <a:rPr lang="sr-Cyrl-RS" b="0" i="1" smtClean="0">
                        <a:latin typeface="Cambria Math"/>
                        <a:ea typeface="Cambria Math"/>
                        <a:cs typeface="Times New Roman" pitchFamily="18" charset="0"/>
                      </a:rPr>
                      <m:t>⋯,</m:t>
                    </m:r>
                    <m:sSub>
                      <m:sSubPr>
                        <m:ctrlPr>
                          <a:rPr lang="sr-Latn-RS" i="1">
                            <a:latin typeface="Cambria Math"/>
                            <a:cs typeface="Times New Roman" pitchFamily="18" charset="0"/>
                          </a:rPr>
                        </m:ctrlPr>
                      </m:sSubPr>
                      <m:e>
                        <m:r>
                          <a:rPr lang="sr-Latn-RS" i="1">
                            <a:latin typeface="Cambria Math"/>
                            <a:cs typeface="Times New Roman" pitchFamily="18" charset="0"/>
                          </a:rPr>
                          <m:t>𝐴</m:t>
                        </m:r>
                      </m:e>
                      <m:sub>
                        <m:r>
                          <a:rPr lang="sr-Latn-RS" b="0" i="1" smtClean="0">
                            <a:latin typeface="Cambria Math"/>
                            <a:cs typeface="Times New Roman" pitchFamily="18" charset="0"/>
                          </a:rPr>
                          <m:t>𝑟</m:t>
                        </m:r>
                      </m:sub>
                    </m:sSub>
                  </m:oMath>
                </a14:m>
                <a:r>
                  <a:rPr lang="sr-Latn-RS" dirty="0" smtClean="0">
                    <a:latin typeface="Times New Roman" pitchFamily="18" charset="0"/>
                    <a:cs typeface="Times New Roman" pitchFamily="18" charset="0"/>
                  </a:rPr>
                  <a:t>, </a:t>
                </a:r>
                <a:r>
                  <a:rPr lang="sr-Cyrl-RS" dirty="0" smtClean="0">
                    <a:latin typeface="Times New Roman" pitchFamily="18" charset="0"/>
                    <a:cs typeface="Times New Roman" pitchFamily="18" charset="0"/>
                  </a:rPr>
                  <a:t>а фактор </a:t>
                </a:r>
                <a14:m>
                  <m:oMath xmlns:m="http://schemas.openxmlformats.org/officeDocument/2006/math">
                    <m:r>
                      <a:rPr lang="sr-Latn-RS" i="1">
                        <a:latin typeface="Cambria Math"/>
                        <a:cs typeface="Times New Roman" pitchFamily="18" charset="0"/>
                      </a:rPr>
                      <m:t>𝐵</m:t>
                    </m:r>
                  </m:oMath>
                </a14:m>
                <a:r>
                  <a:rPr lang="sr-Cyrl-RS" dirty="0" smtClean="0">
                    <a:latin typeface="Times New Roman" pitchFamily="18" charset="0"/>
                    <a:cs typeface="Times New Roman" pitchFamily="18" charset="0"/>
                  </a:rPr>
                  <a:t>, </a:t>
                </a:r>
                <a:r>
                  <a:rPr lang="sr-Cyrl-RS" b="1" i="1" dirty="0" smtClean="0">
                    <a:latin typeface="Times New Roman" pitchFamily="18" charset="0"/>
                    <a:cs typeface="Times New Roman" pitchFamily="18" charset="0"/>
                  </a:rPr>
                  <a:t>с</a:t>
                </a:r>
                <a:r>
                  <a:rPr lang="sr-Cyrl-RS" dirty="0" smtClean="0">
                    <a:latin typeface="Times New Roman" pitchFamily="18" charset="0"/>
                    <a:cs typeface="Times New Roman" pitchFamily="18" charset="0"/>
                  </a:rPr>
                  <a:t> различитих нивоа</a:t>
                </a:r>
                <a:r>
                  <a:rPr lang="sr-Latn-RS" dirty="0" smtClean="0">
                    <a:latin typeface="Times New Roman" pitchFamily="18" charset="0"/>
                    <a:cs typeface="Times New Roman" pitchFamily="18" charset="0"/>
                  </a:rPr>
                  <a:t>, </a:t>
                </a:r>
                <a14:m>
                  <m:oMath xmlns:m="http://schemas.openxmlformats.org/officeDocument/2006/math">
                    <m:sSub>
                      <m:sSubPr>
                        <m:ctrlPr>
                          <a:rPr lang="sr-Latn-RS" i="1">
                            <a:latin typeface="Cambria Math"/>
                            <a:cs typeface="Times New Roman" pitchFamily="18" charset="0"/>
                          </a:rPr>
                        </m:ctrlPr>
                      </m:sSubPr>
                      <m:e>
                        <m:r>
                          <a:rPr lang="sr-Latn-RS" b="0" i="1" smtClean="0">
                            <a:latin typeface="Cambria Math"/>
                            <a:cs typeface="Times New Roman" pitchFamily="18" charset="0"/>
                          </a:rPr>
                          <m:t>𝐵</m:t>
                        </m:r>
                      </m:e>
                      <m:sub>
                        <m:r>
                          <a:rPr lang="sr-Cyrl-RS" i="1">
                            <a:latin typeface="Cambria Math"/>
                            <a:cs typeface="Times New Roman" pitchFamily="18" charset="0"/>
                          </a:rPr>
                          <m:t>1</m:t>
                        </m:r>
                      </m:sub>
                    </m:sSub>
                    <m:r>
                      <a:rPr lang="sr-Cyrl-RS" i="1">
                        <a:latin typeface="Cambria Math"/>
                        <a:cs typeface="Times New Roman" pitchFamily="18" charset="0"/>
                      </a:rPr>
                      <m:t>,</m:t>
                    </m:r>
                    <m:sSub>
                      <m:sSubPr>
                        <m:ctrlPr>
                          <a:rPr lang="sr-Latn-RS" i="1">
                            <a:latin typeface="Cambria Math"/>
                            <a:cs typeface="Times New Roman" pitchFamily="18" charset="0"/>
                          </a:rPr>
                        </m:ctrlPr>
                      </m:sSubPr>
                      <m:e>
                        <m:r>
                          <a:rPr lang="sr-Latn-RS" b="0" i="1" smtClean="0">
                            <a:latin typeface="Cambria Math"/>
                            <a:cs typeface="Times New Roman" pitchFamily="18" charset="0"/>
                          </a:rPr>
                          <m:t>𝐵</m:t>
                        </m:r>
                      </m:e>
                      <m:sub>
                        <m:r>
                          <a:rPr lang="sr-Cyrl-RS" i="1">
                            <a:latin typeface="Cambria Math"/>
                            <a:cs typeface="Times New Roman" pitchFamily="18" charset="0"/>
                          </a:rPr>
                          <m:t>2</m:t>
                        </m:r>
                      </m:sub>
                    </m:sSub>
                    <m:r>
                      <a:rPr lang="sr-Cyrl-RS" i="1">
                        <a:latin typeface="Cambria Math"/>
                        <a:cs typeface="Times New Roman" pitchFamily="18" charset="0"/>
                      </a:rPr>
                      <m:t>,</m:t>
                    </m:r>
                    <m:r>
                      <a:rPr lang="sr-Cyrl-RS" i="1">
                        <a:latin typeface="Cambria Math"/>
                        <a:ea typeface="Cambria Math"/>
                        <a:cs typeface="Times New Roman" pitchFamily="18" charset="0"/>
                      </a:rPr>
                      <m:t>⋯,</m:t>
                    </m:r>
                    <m:sSub>
                      <m:sSubPr>
                        <m:ctrlPr>
                          <a:rPr lang="sr-Latn-RS" i="1">
                            <a:latin typeface="Cambria Math"/>
                            <a:cs typeface="Times New Roman" pitchFamily="18" charset="0"/>
                          </a:rPr>
                        </m:ctrlPr>
                      </m:sSubPr>
                      <m:e>
                        <m:r>
                          <a:rPr lang="sr-Latn-RS" b="0" i="1" smtClean="0">
                            <a:latin typeface="Cambria Math"/>
                            <a:cs typeface="Times New Roman" pitchFamily="18" charset="0"/>
                          </a:rPr>
                          <m:t>𝐵</m:t>
                        </m:r>
                      </m:e>
                      <m:sub>
                        <m:r>
                          <a:rPr lang="sr-Latn-RS" b="0" i="1" smtClean="0">
                            <a:latin typeface="Cambria Math"/>
                            <a:cs typeface="Times New Roman" pitchFamily="18" charset="0"/>
                          </a:rPr>
                          <m:t>𝑐</m:t>
                        </m:r>
                      </m:sub>
                    </m:sSub>
                    <m:r>
                      <a:rPr lang="sr-Latn-RS" b="0" i="1" smtClean="0">
                        <a:latin typeface="Cambria Math"/>
                        <a:cs typeface="Times New Roman" pitchFamily="18" charset="0"/>
                      </a:rPr>
                      <m:t>.</m:t>
                    </m:r>
                  </m:oMath>
                </a14:m>
                <a:endParaRPr lang="sr-Cyrl-RS" dirty="0" smtClean="0">
                  <a:latin typeface="Times New Roman" pitchFamily="18" charset="0"/>
                  <a:cs typeface="Times New Roman" pitchFamily="18" charset="0"/>
                </a:endParaRPr>
              </a:p>
              <a:p>
                <a14:m>
                  <m:oMath xmlns:m="http://schemas.openxmlformats.org/officeDocument/2006/math">
                    <m:r>
                      <a:rPr lang="sr-Latn-RS" b="0" i="1" smtClean="0">
                        <a:latin typeface="Cambria Math"/>
                        <a:cs typeface="Times New Roman" pitchFamily="18" charset="0"/>
                      </a:rPr>
                      <m:t>𝑛</m:t>
                    </m:r>
                    <m:r>
                      <a:rPr lang="sr-Latn-RS" b="0" i="1" smtClean="0">
                        <a:latin typeface="Cambria Math"/>
                        <a:cs typeface="Times New Roman" pitchFamily="18" charset="0"/>
                      </a:rPr>
                      <m:t>′</m:t>
                    </m:r>
                  </m:oMath>
                </a14:m>
                <a:r>
                  <a:rPr lang="sr-Latn-RS" dirty="0" smtClean="0">
                    <a:latin typeface="Times New Roman" pitchFamily="18" charset="0"/>
                    <a:cs typeface="Times New Roman" pitchFamily="18" charset="0"/>
                  </a:rPr>
                  <a:t>- </a:t>
                </a:r>
                <a:r>
                  <a:rPr lang="sr-Cyrl-RS" dirty="0" smtClean="0">
                    <a:latin typeface="Times New Roman" pitchFamily="18" charset="0"/>
                    <a:cs typeface="Times New Roman" pitchFamily="18" charset="0"/>
                  </a:rPr>
                  <a:t>број вредности за сваку ћелију (комбинација одређеног нивоа фактора </a:t>
                </a:r>
                <a14:m>
                  <m:oMath xmlns:m="http://schemas.openxmlformats.org/officeDocument/2006/math">
                    <m:r>
                      <a:rPr lang="sr-Latn-RS" i="1">
                        <a:latin typeface="Cambria Math"/>
                        <a:cs typeface="Times New Roman" pitchFamily="18" charset="0"/>
                      </a:rPr>
                      <m:t>𝐴</m:t>
                    </m:r>
                  </m:oMath>
                </a14:m>
                <a:r>
                  <a:rPr lang="sr-Cyrl-RS" dirty="0">
                    <a:latin typeface="Times New Roman" pitchFamily="18" charset="0"/>
                    <a:cs typeface="Times New Roman" pitchFamily="18" charset="0"/>
                  </a:rPr>
                  <a:t> </a:t>
                </a:r>
                <a:r>
                  <a:rPr lang="sr-Cyrl-RS" dirty="0" smtClean="0">
                    <a:latin typeface="Times New Roman" pitchFamily="18" charset="0"/>
                    <a:cs typeface="Times New Roman" pitchFamily="18" charset="0"/>
                  </a:rPr>
                  <a:t>и одређеног нивоа фактора </a:t>
                </a:r>
                <a14:m>
                  <m:oMath xmlns:m="http://schemas.openxmlformats.org/officeDocument/2006/math">
                    <m:r>
                      <a:rPr lang="sr-Latn-RS" i="1">
                        <a:latin typeface="Cambria Math"/>
                        <a:cs typeface="Times New Roman" pitchFamily="18" charset="0"/>
                      </a:rPr>
                      <m:t>𝐵</m:t>
                    </m:r>
                    <m:r>
                      <a:rPr lang="sr-Cyrl-RS" b="0" i="0" smtClean="0">
                        <a:latin typeface="Cambria Math"/>
                        <a:cs typeface="Times New Roman" pitchFamily="18" charset="0"/>
                      </a:rPr>
                      <m:t>)</m:t>
                    </m:r>
                  </m:oMath>
                </a14:m>
                <a:endParaRPr lang="sr-Cyrl-RS" dirty="0" smtClean="0">
                  <a:latin typeface="Times New Roman" pitchFamily="18" charset="0"/>
                  <a:cs typeface="Times New Roman" pitchFamily="18" charset="0"/>
                </a:endParaRPr>
              </a:p>
              <a:p>
                <a:pPr algn="just"/>
                <a:r>
                  <a:rPr lang="sr-Cyrl-RS" dirty="0" smtClean="0">
                    <a:latin typeface="Times New Roman" pitchFamily="18" charset="0"/>
                    <a:cs typeface="Times New Roman" pitchFamily="18" charset="0"/>
                  </a:rPr>
                  <a:t> </a:t>
                </a:r>
                <a14:m>
                  <m:oMath xmlns:m="http://schemas.openxmlformats.org/officeDocument/2006/math">
                    <m:r>
                      <a:rPr lang="sr-Latn-RS" i="1">
                        <a:latin typeface="Cambria Math"/>
                        <a:cs typeface="Times New Roman" pitchFamily="18" charset="0"/>
                      </a:rPr>
                      <m:t>𝑛</m:t>
                    </m:r>
                  </m:oMath>
                </a14:m>
                <a:r>
                  <a:rPr lang="sr-Latn-RS" dirty="0" smtClean="0">
                    <a:latin typeface="Times New Roman" pitchFamily="18" charset="0"/>
                    <a:cs typeface="Times New Roman" pitchFamily="18" charset="0"/>
                  </a:rPr>
                  <a:t>-</a:t>
                </a:r>
                <a:r>
                  <a:rPr lang="sr-Cyrl-RS" dirty="0" smtClean="0">
                    <a:latin typeface="Times New Roman" pitchFamily="18" charset="0"/>
                    <a:cs typeface="Times New Roman" pitchFamily="18" charset="0"/>
                  </a:rPr>
                  <a:t> број вредности у целокупном експерименту (</a:t>
                </a:r>
                <a14:m>
                  <m:oMath xmlns:m="http://schemas.openxmlformats.org/officeDocument/2006/math">
                    <m:r>
                      <a:rPr lang="sr-Latn-RS" i="1">
                        <a:latin typeface="Cambria Math"/>
                        <a:cs typeface="Times New Roman" pitchFamily="18" charset="0"/>
                      </a:rPr>
                      <m:t>𝑛</m:t>
                    </m:r>
                    <m:r>
                      <a:rPr lang="sr-Cyrl-RS" b="0" i="1" smtClean="0">
                        <a:latin typeface="Cambria Math"/>
                        <a:cs typeface="Times New Roman" pitchFamily="18" charset="0"/>
                      </a:rPr>
                      <m:t>=</m:t>
                    </m:r>
                    <m:r>
                      <a:rPr lang="sr-Latn-RS" b="0" i="1" smtClean="0">
                        <a:latin typeface="Cambria Math"/>
                        <a:cs typeface="Times New Roman" pitchFamily="18" charset="0"/>
                      </a:rPr>
                      <m:t>𝑟𝑐𝑛</m:t>
                    </m:r>
                    <m:r>
                      <a:rPr lang="sr-Latn-RS" b="0" i="1" smtClean="0">
                        <a:latin typeface="Cambria Math"/>
                        <a:cs typeface="Times New Roman" pitchFamily="18" charset="0"/>
                      </a:rPr>
                      <m:t>′</m:t>
                    </m:r>
                  </m:oMath>
                </a14:m>
                <a:r>
                  <a:rPr lang="sr-Latn-RS" dirty="0" smtClean="0">
                    <a:latin typeface="Times New Roman" pitchFamily="18" charset="0"/>
                    <a:cs typeface="Times New Roman" pitchFamily="18" charset="0"/>
                  </a:rPr>
                  <a:t>)</a:t>
                </a:r>
                <a:r>
                  <a:rPr lang="sr-Latn-RS" dirty="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99247" y="2564904"/>
                <a:ext cx="7745505" cy="3960440"/>
              </a:xfrm>
              <a:blipFill rotWithShape="1">
                <a:blip r:embed="rId2"/>
                <a:stretch>
                  <a:fillRect l="-1102" t="-2157" r="-1181"/>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sr-Cyrl-RS" sz="4000" dirty="0" smtClean="0">
                <a:latin typeface="Times New Roman" pitchFamily="18" charset="0"/>
                <a:cs typeface="Times New Roman" pitchFamily="18" charset="0"/>
              </a:rPr>
              <a:t>Двофакторска анализа варијансе</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0757751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r-Cyrl-RS" sz="4000" dirty="0" smtClean="0">
                <a:latin typeface="Times New Roman" pitchFamily="18" charset="0"/>
                <a:cs typeface="Times New Roman" pitchFamily="18" charset="0"/>
              </a:rPr>
              <a:t>Пример за вежбу</a:t>
            </a:r>
            <a:endParaRPr lang="en-US" sz="4000"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97141810"/>
              </p:ext>
            </p:extLst>
          </p:nvPr>
        </p:nvGraphicFramePr>
        <p:xfrm>
          <a:off x="698500" y="2247900"/>
          <a:ext cx="7747000" cy="38782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80385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r-Cyrl-RS" sz="4000" dirty="0" smtClean="0">
                <a:latin typeface="Times New Roman" pitchFamily="18" charset="0"/>
                <a:cs typeface="Times New Roman" pitchFamily="18" charset="0"/>
              </a:rPr>
              <a:t>Пример за вежбу</a:t>
            </a:r>
            <a:endParaRPr lang="en-US" sz="40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pPr algn="just"/>
                <a:r>
                  <a:rPr lang="sr-Cyrl-RS" dirty="0" smtClean="0">
                    <a:latin typeface="Times New Roman" pitchFamily="18" charset="0"/>
                    <a:cs typeface="Times New Roman" pitchFamily="18" charset="0"/>
                  </a:rPr>
                  <a:t>Пошто је </a:t>
                </a:r>
                <a14:m>
                  <m:oMath xmlns:m="http://schemas.openxmlformats.org/officeDocument/2006/math">
                    <m:sSub>
                      <m:sSubPr>
                        <m:ctrlPr>
                          <a:rPr lang="sr-Latn-RS" i="1">
                            <a:latin typeface="Cambria Math"/>
                            <a:cs typeface="Times New Roman" pitchFamily="18" charset="0"/>
                          </a:rPr>
                        </m:ctrlPr>
                      </m:sSubPr>
                      <m:e>
                        <m:r>
                          <a:rPr lang="sr-Latn-RS" i="1">
                            <a:latin typeface="Cambria Math"/>
                            <a:cs typeface="Times New Roman" pitchFamily="18" charset="0"/>
                          </a:rPr>
                          <m:t>𝐹</m:t>
                        </m:r>
                      </m:e>
                      <m:sub>
                        <m:r>
                          <a:rPr lang="sr-Latn-RS" i="1">
                            <a:latin typeface="Cambria Math"/>
                            <a:cs typeface="Times New Roman" pitchFamily="18" charset="0"/>
                          </a:rPr>
                          <m:t>𝑡𝑒𝑠𝑡</m:t>
                        </m:r>
                      </m:sub>
                    </m:sSub>
                    <m:r>
                      <a:rPr lang="sr-Latn-RS" i="1">
                        <a:latin typeface="Cambria Math"/>
                        <a:cs typeface="Times New Roman" pitchFamily="18" charset="0"/>
                      </a:rPr>
                      <m:t>=</m:t>
                    </m:r>
                    <m:f>
                      <m:fPr>
                        <m:ctrlPr>
                          <a:rPr lang="sr-Latn-RS" i="1">
                            <a:latin typeface="Cambria Math"/>
                            <a:cs typeface="Times New Roman" pitchFamily="18" charset="0"/>
                          </a:rPr>
                        </m:ctrlPr>
                      </m:fPr>
                      <m:num>
                        <m:r>
                          <a:rPr lang="sr-Latn-RS" i="1">
                            <a:latin typeface="Cambria Math"/>
                            <a:cs typeface="Times New Roman" pitchFamily="18" charset="0"/>
                          </a:rPr>
                          <m:t>𝑀𝑆𝐴𝐵</m:t>
                        </m:r>
                      </m:num>
                      <m:den>
                        <m:r>
                          <a:rPr lang="sr-Latn-RS" i="1">
                            <a:latin typeface="Cambria Math"/>
                            <a:cs typeface="Times New Roman" pitchFamily="18" charset="0"/>
                          </a:rPr>
                          <m:t>𝑀𝑆𝐸</m:t>
                        </m:r>
                      </m:den>
                    </m:f>
                    <m:r>
                      <a:rPr lang="sr-Cyrl-RS" i="1">
                        <a:latin typeface="Cambria Math"/>
                        <a:cs typeface="Times New Roman" pitchFamily="18" charset="0"/>
                      </a:rPr>
                      <m:t>=</m:t>
                    </m:r>
                    <m:r>
                      <m:rPr>
                        <m:nor/>
                      </m:rPr>
                      <a:rPr lang="en-US" b="1" dirty="0">
                        <a:solidFill>
                          <a:srgbClr val="FF0000"/>
                        </a:solidFill>
                      </a:rPr>
                      <m:t>10,5867</m:t>
                    </m:r>
                    <m:r>
                      <a:rPr lang="sr-Cyrl-RS" b="0" i="1" dirty="0" smtClean="0">
                        <a:solidFill>
                          <a:schemeClr val="tx1"/>
                        </a:solidFill>
                        <a:latin typeface="Cambria Math"/>
                      </a:rPr>
                      <m:t>&gt;</m:t>
                    </m:r>
                    <m:sSub>
                      <m:sSubPr>
                        <m:ctrlPr>
                          <a:rPr lang="sr-Cyrl-RS" i="1">
                            <a:latin typeface="Cambria Math"/>
                            <a:cs typeface="Times New Roman" pitchFamily="18" charset="0"/>
                          </a:rPr>
                        </m:ctrlPr>
                      </m:sSubPr>
                      <m:e>
                        <m:r>
                          <a:rPr lang="sr-Latn-RS" i="1">
                            <a:latin typeface="Cambria Math"/>
                            <a:cs typeface="Times New Roman" pitchFamily="18" charset="0"/>
                          </a:rPr>
                          <m:t>𝐹</m:t>
                        </m:r>
                      </m:e>
                      <m:sub>
                        <m:r>
                          <a:rPr lang="sr-Cyrl-RS" i="1">
                            <a:latin typeface="Cambria Math"/>
                            <a:ea typeface="Cambria Math"/>
                            <a:cs typeface="Times New Roman" pitchFamily="18" charset="0"/>
                          </a:rPr>
                          <m:t>𝛼</m:t>
                        </m:r>
                      </m:sub>
                    </m:sSub>
                  </m:oMath>
                </a14:m>
                <a:r>
                  <a:rPr lang="sr-Cyrl-RS" dirty="0">
                    <a:latin typeface="Times New Roman" pitchFamily="18" charset="0"/>
                    <a:cs typeface="Times New Roman" pitchFamily="18" charset="0"/>
                  </a:rPr>
                  <a:t>=</a:t>
                </a:r>
                <a:r>
                  <a:rPr lang="en-US" b="1" dirty="0">
                    <a:solidFill>
                      <a:srgbClr val="FF0000"/>
                    </a:solidFill>
                  </a:rPr>
                  <a:t> 2,90112</a:t>
                </a:r>
                <a:r>
                  <a:rPr lang="sr-Cyrl-RS" b="1" dirty="0">
                    <a:solidFill>
                      <a:srgbClr val="FF0000"/>
                    </a:solidFill>
                  </a:rPr>
                  <a:t> </a:t>
                </a:r>
                <a:r>
                  <a:rPr lang="sr-Cyrl-RS" dirty="0">
                    <a:solidFill>
                      <a:schemeClr val="tx1"/>
                    </a:solidFill>
                  </a:rPr>
                  <a:t>и </a:t>
                </a:r>
                <a:r>
                  <a:rPr lang="sr-Latn-RS" i="1" dirty="0">
                    <a:solidFill>
                      <a:schemeClr val="tx1"/>
                    </a:solidFill>
                  </a:rPr>
                  <a:t>p </a:t>
                </a:r>
                <a:r>
                  <a:rPr lang="sr-Cyrl-RS" i="1" dirty="0">
                    <a:solidFill>
                      <a:schemeClr val="tx1"/>
                    </a:solidFill>
                  </a:rPr>
                  <a:t>вредност</a:t>
                </a:r>
                <a:r>
                  <a:rPr lang="sr-Latn-RS" i="1" dirty="0">
                    <a:solidFill>
                      <a:schemeClr val="tx1"/>
                    </a:solidFill>
                  </a:rPr>
                  <a:t> = </a:t>
                </a:r>
                <a:r>
                  <a:rPr lang="en-US" b="1" dirty="0" smtClean="0">
                    <a:solidFill>
                      <a:srgbClr val="FF0000"/>
                    </a:solidFill>
                  </a:rPr>
                  <a:t>0,00005</a:t>
                </a:r>
                <a:r>
                  <a:rPr lang="sr-Cyrl-RS" b="1" dirty="0" smtClean="0">
                    <a:solidFill>
                      <a:srgbClr val="FF0000"/>
                    </a:solidFill>
                  </a:rPr>
                  <a:t>&lt;</a:t>
                </a:r>
                <a:r>
                  <a:rPr lang="sr-Latn-RS" b="1" dirty="0" smtClean="0">
                    <a:solidFill>
                      <a:srgbClr val="FF0000"/>
                    </a:solidFill>
                  </a:rPr>
                  <a:t>0,05 </a:t>
                </a:r>
                <a:r>
                  <a:rPr lang="sr-Cyrl-RS" dirty="0" smtClean="0">
                    <a:solidFill>
                      <a:schemeClr val="tx1"/>
                    </a:solidFill>
                  </a:rPr>
                  <a:t>одбацује </a:t>
                </a:r>
                <a:r>
                  <a:rPr lang="sr-Cyrl-RS" dirty="0">
                    <a:solidFill>
                      <a:schemeClr val="tx1"/>
                    </a:solidFill>
                  </a:rPr>
                  <a:t>се нулта хипотеза.</a:t>
                </a:r>
              </a:p>
              <a:p>
                <a:pPr algn="just"/>
                <a:r>
                  <a:rPr lang="sr-Cyrl-RS" dirty="0" smtClean="0">
                    <a:solidFill>
                      <a:schemeClr val="tx1"/>
                    </a:solidFill>
                  </a:rPr>
                  <a:t>Тестирање хипотеза потврђује да постоји статистички значајан утицај између фактора </a:t>
                </a:r>
                <a:r>
                  <a:rPr lang="sr-Cyrl-RS" i="1" dirty="0" smtClean="0">
                    <a:solidFill>
                      <a:schemeClr val="tx1"/>
                    </a:solidFill>
                  </a:rPr>
                  <a:t>А</a:t>
                </a:r>
                <a:r>
                  <a:rPr lang="sr-Cyrl-RS" dirty="0" smtClean="0">
                    <a:solidFill>
                      <a:schemeClr val="tx1"/>
                    </a:solidFill>
                  </a:rPr>
                  <a:t> (дужина курса) и фактора </a:t>
                </a:r>
                <a:r>
                  <a:rPr lang="sr-Cyrl-RS" i="1" dirty="0" smtClean="0">
                    <a:solidFill>
                      <a:schemeClr val="tx1"/>
                    </a:solidFill>
                  </a:rPr>
                  <a:t>В</a:t>
                </a:r>
                <a:r>
                  <a:rPr lang="sr-Cyrl-RS" dirty="0" smtClean="0">
                    <a:solidFill>
                      <a:schemeClr val="tx1"/>
                    </a:solidFill>
                  </a:rPr>
                  <a:t> (врста курса). </a:t>
                </a:r>
                <a:endParaRPr lang="en-US" dirty="0">
                  <a:latin typeface="Times New Roman" pitchFamily="18" charset="0"/>
                  <a:cs typeface="Times New Roman"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l="-1102" r="-1181"/>
                </a:stretch>
              </a:blipFill>
            </p:spPr>
            <p:txBody>
              <a:bodyPr/>
              <a:lstStyle/>
              <a:p>
                <a:r>
                  <a:rPr lang="en-US">
                    <a:noFill/>
                  </a:rPr>
                  <a:t> </a:t>
                </a:r>
              </a:p>
            </p:txBody>
          </p:sp>
        </mc:Fallback>
      </mc:AlternateContent>
    </p:spTree>
    <p:extLst>
      <p:ext uri="{BB962C8B-B14F-4D97-AF65-F5344CB8AC3E}">
        <p14:creationId xmlns:p14="http://schemas.microsoft.com/office/powerpoint/2010/main" val="19567192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247" y="2276872"/>
            <a:ext cx="7745505" cy="3849290"/>
          </a:xfrm>
        </p:spPr>
        <p:txBody>
          <a:bodyPr>
            <a:normAutofit/>
          </a:bodyPr>
          <a:lstStyle/>
          <a:p>
            <a:r>
              <a:rPr lang="sr-Latn-RS" dirty="0" smtClean="0">
                <a:latin typeface="Times New Roman" pitchFamily="18" charset="0"/>
                <a:cs typeface="Times New Roman" pitchFamily="18" charset="0"/>
              </a:rPr>
              <a:t>Levine, D.M., Stephan, D.F., Krehbiel, T.C., &amp; Berenson, M.L. (2011). </a:t>
            </a:r>
            <a:r>
              <a:rPr lang="sr-Latn-RS" i="1" dirty="0" smtClean="0">
                <a:latin typeface="Times New Roman" pitchFamily="18" charset="0"/>
                <a:cs typeface="Times New Roman" pitchFamily="18" charset="0"/>
              </a:rPr>
              <a:t>Statistics for Managers, Using Microsoft Excel, Sixth Edition</a:t>
            </a:r>
            <a:r>
              <a:rPr lang="sr-Latn-RS" dirty="0" smtClean="0">
                <a:latin typeface="Times New Roman" pitchFamily="18" charset="0"/>
                <a:cs typeface="Times New Roman" pitchFamily="18" charset="0"/>
              </a:rPr>
              <a:t>. Pearson Education, Inc. New Jersey.</a:t>
            </a:r>
            <a:endParaRPr lang="sr-Cyrl-RS" dirty="0" smtClean="0">
              <a:latin typeface="Times New Roman" pitchFamily="18" charset="0"/>
              <a:cs typeface="Times New Roman" pitchFamily="18" charset="0"/>
            </a:endParaRPr>
          </a:p>
          <a:p>
            <a:r>
              <a:rPr lang="sr-Cyrl-RS" dirty="0" smtClean="0">
                <a:latin typeface="Times New Roman" pitchFamily="18" charset="0"/>
                <a:cs typeface="Times New Roman" pitchFamily="18" charset="0"/>
              </a:rPr>
              <a:t>Жижић, М., Ловрић, М., и Павличић, Д. (1999). </a:t>
            </a:r>
            <a:r>
              <a:rPr lang="sr-Cyrl-RS" i="1" dirty="0" smtClean="0">
                <a:latin typeface="Times New Roman" pitchFamily="18" charset="0"/>
                <a:cs typeface="Times New Roman" pitchFamily="18" charset="0"/>
              </a:rPr>
              <a:t>Методи статистичке анализе</a:t>
            </a:r>
            <a:r>
              <a:rPr lang="sr-Cyrl-RS" dirty="0" smtClean="0">
                <a:latin typeface="Times New Roman" pitchFamily="18" charset="0"/>
                <a:cs typeface="Times New Roman" pitchFamily="18" charset="0"/>
              </a:rPr>
              <a:t>. Универзитет у Београду, Економски факултет.</a:t>
            </a:r>
          </a:p>
        </p:txBody>
      </p:sp>
      <p:sp>
        <p:nvSpPr>
          <p:cNvPr id="2" name="Title 1"/>
          <p:cNvSpPr>
            <a:spLocks noGrp="1"/>
          </p:cNvSpPr>
          <p:nvPr>
            <p:ph type="title"/>
          </p:nvPr>
        </p:nvSpPr>
        <p:spPr/>
        <p:txBody>
          <a:bodyPr/>
          <a:lstStyle/>
          <a:p>
            <a:r>
              <a:rPr lang="sr-Cyrl-RS" sz="3200" dirty="0" smtClean="0">
                <a:latin typeface="Times New Roman" pitchFamily="18" charset="0"/>
                <a:cs typeface="Times New Roman" pitchFamily="18" charset="0"/>
              </a:rPr>
              <a:t>Литература:</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056453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99247" y="2564904"/>
                <a:ext cx="7745505" cy="3561258"/>
              </a:xfrm>
            </p:spPr>
            <p:txBody>
              <a:bodyPr>
                <a:normAutofit/>
              </a:bodyPr>
              <a:lstStyle/>
              <a:p>
                <a:pPr algn="just"/>
                <a:r>
                  <a:rPr lang="sr-Cyrl-RS" dirty="0" smtClean="0">
                    <a:latin typeface="Times New Roman" pitchFamily="18" charset="0"/>
                    <a:cs typeface="Times New Roman" pitchFamily="18" charset="0"/>
                  </a:rPr>
                  <a:t>Утицаје фактора </a:t>
                </a:r>
                <a:r>
                  <a:rPr lang="sr-Cyrl-RS" i="1" dirty="0" smtClean="0">
                    <a:latin typeface="Times New Roman" pitchFamily="18" charset="0"/>
                    <a:cs typeface="Times New Roman" pitchFamily="18" charset="0"/>
                  </a:rPr>
                  <a:t>А</a:t>
                </a:r>
                <a:r>
                  <a:rPr lang="sr-Cyrl-RS" dirty="0" smtClean="0">
                    <a:latin typeface="Times New Roman" pitchFamily="18" charset="0"/>
                    <a:cs typeface="Times New Roman" pitchFamily="18" charset="0"/>
                  </a:rPr>
                  <a:t> посматрамо по колонама, а фактора </a:t>
                </a:r>
                <a:r>
                  <a:rPr lang="sr-Cyrl-RS" i="1" dirty="0" smtClean="0">
                    <a:latin typeface="Times New Roman" pitchFamily="18" charset="0"/>
                    <a:cs typeface="Times New Roman" pitchFamily="18" charset="0"/>
                  </a:rPr>
                  <a:t>В</a:t>
                </a:r>
                <a:r>
                  <a:rPr lang="sr-Cyrl-RS" dirty="0" smtClean="0">
                    <a:latin typeface="Times New Roman" pitchFamily="18" charset="0"/>
                    <a:cs typeface="Times New Roman" pitchFamily="18" charset="0"/>
                  </a:rPr>
                  <a:t> по редовима табеле.</a:t>
                </a:r>
              </a:p>
              <a:p>
                <a:pPr algn="just"/>
                <a:r>
                  <a:rPr lang="sr-Cyrl-RS" dirty="0" smtClean="0">
                    <a:latin typeface="Times New Roman" pitchFamily="18" charset="0"/>
                    <a:cs typeface="Times New Roman" pitchFamily="18" charset="0"/>
                  </a:rPr>
                  <a:t>Број различитих комбинација нивоа посматраних фактора износи </a:t>
                </a:r>
                <a14:m>
                  <m:oMath xmlns:m="http://schemas.openxmlformats.org/officeDocument/2006/math">
                    <m:r>
                      <a:rPr lang="sr-Latn-RS" b="0" i="1" smtClean="0">
                        <a:latin typeface="Cambria Math"/>
                        <a:cs typeface="Times New Roman" pitchFamily="18" charset="0"/>
                      </a:rPr>
                      <m:t>𝑟</m:t>
                    </m:r>
                    <m:r>
                      <a:rPr lang="sr-Latn-RS" b="0" i="1" smtClean="0">
                        <a:latin typeface="Cambria Math"/>
                        <a:ea typeface="Cambria Math"/>
                        <a:cs typeface="Times New Roman" pitchFamily="18" charset="0"/>
                      </a:rPr>
                      <m:t>∙</m:t>
                    </m:r>
                    <m:r>
                      <a:rPr lang="sr-Latn-RS" b="0" i="1" smtClean="0">
                        <a:latin typeface="Cambria Math"/>
                        <a:ea typeface="Cambria Math"/>
                        <a:cs typeface="Times New Roman" pitchFamily="18" charset="0"/>
                      </a:rPr>
                      <m:t>𝑐</m:t>
                    </m:r>
                  </m:oMath>
                </a14:m>
                <a:r>
                  <a:rPr lang="sr-Latn-RS" dirty="0" smtClean="0">
                    <a:latin typeface="Times New Roman" pitchFamily="18" charset="0"/>
                    <a:cs typeface="Times New Roman" pitchFamily="18" charset="0"/>
                  </a:rPr>
                  <a:t>.</a:t>
                </a:r>
              </a:p>
              <a:p>
                <a:pPr algn="just"/>
                <a:r>
                  <a:rPr lang="sr-Cyrl-RS" dirty="0" smtClean="0">
                    <a:latin typeface="Times New Roman" pitchFamily="18" charset="0"/>
                    <a:cs typeface="Times New Roman" pitchFamily="18" charset="0"/>
                  </a:rPr>
                  <a:t>Свака од тих комбинација у табели назива се </a:t>
                </a:r>
                <a:r>
                  <a:rPr lang="sr-Cyrl-RS" i="1" dirty="0" smtClean="0">
                    <a:latin typeface="Times New Roman" pitchFamily="18" charset="0"/>
                    <a:cs typeface="Times New Roman" pitchFamily="18" charset="0"/>
                  </a:rPr>
                  <a:t>ћелијом</a:t>
                </a:r>
                <a:r>
                  <a:rPr lang="sr-Cyrl-RS" dirty="0" smtClean="0">
                    <a:latin typeface="Times New Roman" pitchFamily="18" charset="0"/>
                    <a:cs typeface="Times New Roman" pitchFamily="18" charset="0"/>
                  </a:rPr>
                  <a:t> табеле.</a:t>
                </a:r>
                <a:endParaRPr lang="en-US" dirty="0">
                  <a:latin typeface="Times New Roman" pitchFamily="18" charset="0"/>
                  <a:cs typeface="Times New Roman" pitchFamily="18" charset="0"/>
                </a:endParaRPr>
              </a:p>
              <a:p>
                <a:pPr marL="0" indent="0" algn="just">
                  <a:buNone/>
                </a:pPr>
                <a:endParaRPr lang="en-US"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99247" y="2564904"/>
                <a:ext cx="7745505" cy="3561258"/>
              </a:xfrm>
              <a:blipFill rotWithShape="1">
                <a:blip r:embed="rId2"/>
                <a:stretch>
                  <a:fillRect l="-1102" t="-1370" r="-1181"/>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sr-Cyrl-RS" sz="4000" dirty="0" smtClean="0">
                <a:latin typeface="Times New Roman" pitchFamily="18" charset="0"/>
                <a:cs typeface="Times New Roman" pitchFamily="18" charset="0"/>
              </a:rPr>
              <a:t>Двофакторска анализа варијансе</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8775782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247" y="2564904"/>
            <a:ext cx="7745505" cy="3561258"/>
          </a:xfrm>
        </p:spPr>
        <p:txBody>
          <a:bodyPr>
            <a:normAutofit lnSpcReduction="10000"/>
          </a:bodyPr>
          <a:lstStyle/>
          <a:p>
            <a:r>
              <a:rPr lang="sr-Cyrl-RS" dirty="0" smtClean="0">
                <a:cs typeface="Times New Roman" pitchFamily="18" charset="0"/>
              </a:rPr>
              <a:t>Под интеракцијом фактора подразумева се здружени утицај контролисаних фактора на посматрану појаву.</a:t>
            </a:r>
          </a:p>
          <a:p>
            <a:r>
              <a:rPr lang="sr-Cyrl-RS" dirty="0" smtClean="0">
                <a:cs typeface="Times New Roman" pitchFamily="18" charset="0"/>
              </a:rPr>
              <a:t>Сматра се да постоји интеракција између фактора </a:t>
            </a:r>
            <a:r>
              <a:rPr lang="sr-Cyrl-RS" i="1" dirty="0" smtClean="0">
                <a:cs typeface="Times New Roman" pitchFamily="18" charset="0"/>
              </a:rPr>
              <a:t>А</a:t>
            </a:r>
            <a:r>
              <a:rPr lang="sr-Cyrl-RS" dirty="0" smtClean="0">
                <a:cs typeface="Times New Roman" pitchFamily="18" charset="0"/>
              </a:rPr>
              <a:t> и </a:t>
            </a:r>
            <a:r>
              <a:rPr lang="sr-Cyrl-RS" i="1" dirty="0" smtClean="0">
                <a:cs typeface="Times New Roman" pitchFamily="18" charset="0"/>
              </a:rPr>
              <a:t>В</a:t>
            </a:r>
            <a:r>
              <a:rPr lang="sr-Cyrl-RS" dirty="0" smtClean="0">
                <a:cs typeface="Times New Roman" pitchFamily="18" charset="0"/>
              </a:rPr>
              <a:t> уколико утицај нивоа фактора </a:t>
            </a:r>
            <a:r>
              <a:rPr lang="sr-Cyrl-RS" i="1" dirty="0" smtClean="0">
                <a:cs typeface="Times New Roman" pitchFamily="18" charset="0"/>
              </a:rPr>
              <a:t>А</a:t>
            </a:r>
            <a:r>
              <a:rPr lang="sr-Cyrl-RS" dirty="0" smtClean="0">
                <a:cs typeface="Times New Roman" pitchFamily="18" charset="0"/>
              </a:rPr>
              <a:t> зависи од нивоа фактора </a:t>
            </a:r>
            <a:r>
              <a:rPr lang="sr-Cyrl-RS" i="1" dirty="0" smtClean="0">
                <a:cs typeface="Times New Roman" pitchFamily="18" charset="0"/>
              </a:rPr>
              <a:t>В</a:t>
            </a:r>
            <a:r>
              <a:rPr lang="sr-Cyrl-RS" dirty="0" smtClean="0">
                <a:cs typeface="Times New Roman" pitchFamily="18" charset="0"/>
              </a:rPr>
              <a:t>.</a:t>
            </a:r>
          </a:p>
          <a:p>
            <a:r>
              <a:rPr lang="sr-Cyrl-RS" dirty="0" smtClean="0">
                <a:cs typeface="Times New Roman" pitchFamily="18" charset="0"/>
              </a:rPr>
              <a:t>Да би се испитао утицај интеракције, потребно је укупну варијацију (</a:t>
            </a:r>
            <a:r>
              <a:rPr lang="sr-Latn-RS" i="1" dirty="0" smtClean="0">
                <a:cs typeface="Times New Roman" pitchFamily="18" charset="0"/>
              </a:rPr>
              <a:t>SST</a:t>
            </a:r>
            <a:r>
              <a:rPr lang="sr-Latn-RS" dirty="0" smtClean="0">
                <a:cs typeface="Times New Roman" pitchFamily="18" charset="0"/>
              </a:rPr>
              <a:t>) </a:t>
            </a:r>
            <a:r>
              <a:rPr lang="sr-Cyrl-RS" dirty="0" smtClean="0">
                <a:cs typeface="Times New Roman" pitchFamily="18" charset="0"/>
              </a:rPr>
              <a:t>поделити на: суму квадрата фактора </a:t>
            </a:r>
            <a:r>
              <a:rPr lang="sr-Cyrl-RS" i="1" dirty="0" smtClean="0">
                <a:cs typeface="Times New Roman" pitchFamily="18" charset="0"/>
              </a:rPr>
              <a:t>А</a:t>
            </a:r>
            <a:r>
              <a:rPr lang="sr-Latn-RS" dirty="0" smtClean="0">
                <a:cs typeface="Times New Roman" pitchFamily="18" charset="0"/>
              </a:rPr>
              <a:t> (</a:t>
            </a:r>
            <a:r>
              <a:rPr lang="sr-Latn-RS" i="1" dirty="0" smtClean="0">
                <a:cs typeface="Times New Roman" pitchFamily="18" charset="0"/>
              </a:rPr>
              <a:t>SSA</a:t>
            </a:r>
            <a:r>
              <a:rPr lang="sr-Latn-RS" dirty="0" smtClean="0">
                <a:cs typeface="Times New Roman" pitchFamily="18" charset="0"/>
              </a:rPr>
              <a:t>)</a:t>
            </a:r>
            <a:r>
              <a:rPr lang="sr-Cyrl-RS" dirty="0" smtClean="0">
                <a:cs typeface="Times New Roman" pitchFamily="18" charset="0"/>
              </a:rPr>
              <a:t>, суму кварата фактора </a:t>
            </a:r>
            <a:r>
              <a:rPr lang="sr-Latn-RS" i="1" dirty="0" smtClean="0">
                <a:cs typeface="Times New Roman" pitchFamily="18" charset="0"/>
              </a:rPr>
              <a:t>B</a:t>
            </a:r>
            <a:r>
              <a:rPr lang="sr-Latn-RS" dirty="0" smtClean="0">
                <a:cs typeface="Times New Roman" pitchFamily="18" charset="0"/>
              </a:rPr>
              <a:t> (</a:t>
            </a:r>
            <a:r>
              <a:rPr lang="sr-Latn-RS" i="1" dirty="0" smtClean="0">
                <a:cs typeface="Times New Roman" pitchFamily="18" charset="0"/>
              </a:rPr>
              <a:t>SSB</a:t>
            </a:r>
            <a:r>
              <a:rPr lang="sr-Latn-RS" dirty="0" smtClean="0">
                <a:cs typeface="Times New Roman" pitchFamily="18" charset="0"/>
              </a:rPr>
              <a:t>)</a:t>
            </a:r>
            <a:r>
              <a:rPr lang="sr-Cyrl-RS" dirty="0" smtClean="0">
                <a:cs typeface="Times New Roman" pitchFamily="18" charset="0"/>
              </a:rPr>
              <a:t>, суму квадрата утицаја интеракције фактора </a:t>
            </a:r>
            <a:r>
              <a:rPr lang="sr-Cyrl-RS" i="1" dirty="0" smtClean="0">
                <a:cs typeface="Times New Roman" pitchFamily="18" charset="0"/>
              </a:rPr>
              <a:t>А</a:t>
            </a:r>
            <a:r>
              <a:rPr lang="sr-Cyrl-RS" dirty="0" smtClean="0">
                <a:cs typeface="Times New Roman" pitchFamily="18" charset="0"/>
              </a:rPr>
              <a:t> и </a:t>
            </a:r>
            <a:r>
              <a:rPr lang="sr-Cyrl-RS" i="1" dirty="0" smtClean="0">
                <a:cs typeface="Times New Roman" pitchFamily="18" charset="0"/>
              </a:rPr>
              <a:t>В</a:t>
            </a:r>
            <a:r>
              <a:rPr lang="sr-Latn-RS" dirty="0" smtClean="0">
                <a:cs typeface="Times New Roman" pitchFamily="18" charset="0"/>
              </a:rPr>
              <a:t> (</a:t>
            </a:r>
            <a:r>
              <a:rPr lang="sr-Latn-RS" i="1" dirty="0" smtClean="0">
                <a:cs typeface="Times New Roman" pitchFamily="18" charset="0"/>
              </a:rPr>
              <a:t>SSAB</a:t>
            </a:r>
            <a:r>
              <a:rPr lang="sr-Latn-RS" dirty="0" smtClean="0">
                <a:cs typeface="Times New Roman" pitchFamily="18" charset="0"/>
              </a:rPr>
              <a:t>)</a:t>
            </a:r>
            <a:r>
              <a:rPr lang="sr-Cyrl-RS" dirty="0" smtClean="0">
                <a:cs typeface="Times New Roman" pitchFamily="18" charset="0"/>
              </a:rPr>
              <a:t>, и суму квадрата случајних варијација</a:t>
            </a:r>
            <a:r>
              <a:rPr lang="sr-Latn-RS" dirty="0" smtClean="0">
                <a:cs typeface="Times New Roman" pitchFamily="18" charset="0"/>
              </a:rPr>
              <a:t> (</a:t>
            </a:r>
            <a:r>
              <a:rPr lang="sr-Latn-RS" i="1" dirty="0" smtClean="0">
                <a:cs typeface="Times New Roman" pitchFamily="18" charset="0"/>
              </a:rPr>
              <a:t>SSE</a:t>
            </a:r>
            <a:r>
              <a:rPr lang="sr-Latn-RS" dirty="0" smtClean="0">
                <a:cs typeface="Times New Roman" pitchFamily="18" charset="0"/>
              </a:rPr>
              <a:t>)</a:t>
            </a:r>
            <a:r>
              <a:rPr lang="sr-Cyrl-RS" dirty="0" smtClean="0">
                <a:cs typeface="Times New Roman" pitchFamily="18" charset="0"/>
              </a:rPr>
              <a:t>.</a:t>
            </a:r>
            <a:endParaRPr lang="sr-Latn-RS" dirty="0">
              <a:cs typeface="Times New Roman" pitchFamily="18" charset="0"/>
            </a:endParaRPr>
          </a:p>
          <a:p>
            <a:pPr marL="0" indent="0" algn="just">
              <a:buNone/>
            </a:pPr>
            <a:endParaRPr lang="en-US" dirty="0">
              <a:latin typeface="Times New Roman" pitchFamily="18" charset="0"/>
              <a:cs typeface="Times New Roman" pitchFamily="18" charset="0"/>
            </a:endParaRPr>
          </a:p>
          <a:p>
            <a:pPr marL="0" indent="0" algn="just">
              <a:buNone/>
            </a:pPr>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sr-Cyrl-RS" sz="4000" dirty="0" smtClean="0">
                <a:latin typeface="Times New Roman" pitchFamily="18" charset="0"/>
                <a:cs typeface="Times New Roman" pitchFamily="18" charset="0"/>
              </a:rPr>
              <a:t>Тестирање фактора и утицаји интеракције</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6388939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99247" y="2564904"/>
                <a:ext cx="7745505" cy="3561258"/>
              </a:xfrm>
            </p:spPr>
            <p:txBody>
              <a:bodyPr>
                <a:normAutofit fontScale="85000" lnSpcReduction="10000"/>
              </a:bodyPr>
              <a:lstStyle/>
              <a:p>
                <a:pPr marL="0" indent="0">
                  <a:buNone/>
                </a:pPr>
                <a14:m>
                  <m:oMathPara xmlns:m="http://schemas.openxmlformats.org/officeDocument/2006/math">
                    <m:oMathParaPr>
                      <m:jc m:val="center"/>
                    </m:oMathParaPr>
                    <m:oMath xmlns:m="http://schemas.openxmlformats.org/officeDocument/2006/math">
                      <m:r>
                        <a:rPr lang="sr-Latn-RS" b="0" i="1" smtClean="0">
                          <a:latin typeface="Cambria Math"/>
                          <a:cs typeface="Times New Roman" pitchFamily="18" charset="0"/>
                        </a:rPr>
                        <m:t>𝑆𝑆𝑇</m:t>
                      </m:r>
                      <m:r>
                        <a:rPr lang="sr-Latn-RS" i="1">
                          <a:latin typeface="Cambria Math"/>
                          <a:cs typeface="Times New Roman" pitchFamily="18" charset="0"/>
                        </a:rPr>
                        <m:t>=</m:t>
                      </m:r>
                      <m:r>
                        <a:rPr lang="sr-Latn-RS" b="0" i="1" smtClean="0">
                          <a:latin typeface="Cambria Math"/>
                          <a:cs typeface="Times New Roman" pitchFamily="18" charset="0"/>
                        </a:rPr>
                        <m:t>𝑆𝑆𝐴</m:t>
                      </m:r>
                      <m:r>
                        <a:rPr lang="sr-Latn-RS" b="0" i="1" smtClean="0">
                          <a:latin typeface="Cambria Math"/>
                          <a:cs typeface="Times New Roman" pitchFamily="18" charset="0"/>
                        </a:rPr>
                        <m:t>+</m:t>
                      </m:r>
                      <m:r>
                        <a:rPr lang="sr-Latn-RS" b="0" i="1" smtClean="0">
                          <a:latin typeface="Cambria Math"/>
                          <a:cs typeface="Times New Roman" pitchFamily="18" charset="0"/>
                        </a:rPr>
                        <m:t>𝑆𝑆𝐵</m:t>
                      </m:r>
                      <m:r>
                        <a:rPr lang="sr-Latn-RS" b="0" i="1" smtClean="0">
                          <a:latin typeface="Cambria Math"/>
                          <a:cs typeface="Times New Roman" pitchFamily="18" charset="0"/>
                        </a:rPr>
                        <m:t>+</m:t>
                      </m:r>
                      <m:r>
                        <a:rPr lang="sr-Latn-RS" b="0" i="1" smtClean="0">
                          <a:latin typeface="Cambria Math"/>
                          <a:cs typeface="Times New Roman" pitchFamily="18" charset="0"/>
                        </a:rPr>
                        <m:t>𝑆𝑆𝐴𝐵</m:t>
                      </m:r>
                      <m:r>
                        <a:rPr lang="sr-Latn-RS" b="0" i="1" smtClean="0">
                          <a:latin typeface="Cambria Math"/>
                          <a:cs typeface="Times New Roman" pitchFamily="18" charset="0"/>
                        </a:rPr>
                        <m:t>+</m:t>
                      </m:r>
                      <m:r>
                        <a:rPr lang="sr-Latn-RS" b="0" i="1" smtClean="0">
                          <a:latin typeface="Cambria Math"/>
                          <a:cs typeface="Times New Roman" pitchFamily="18" charset="0"/>
                        </a:rPr>
                        <m:t>𝑆𝑆𝐸</m:t>
                      </m:r>
                    </m:oMath>
                  </m:oMathPara>
                </a14:m>
                <a:endParaRPr lang="sr-Cyrl-RS" dirty="0">
                  <a:latin typeface="Times New Roman" pitchFamily="18" charset="0"/>
                  <a:cs typeface="Times New Roman" pitchFamily="18" charset="0"/>
                </a:endParaRPr>
              </a:p>
              <a:p>
                <a:pPr marL="0" indent="0">
                  <a:buNone/>
                </a:pPr>
                <a14:m>
                  <m:oMath xmlns:m="http://schemas.openxmlformats.org/officeDocument/2006/math">
                    <m:r>
                      <a:rPr lang="sr-Latn-RS" b="0" i="1" smtClean="0">
                        <a:latin typeface="Cambria Math"/>
                        <a:cs typeface="Times New Roman" pitchFamily="18" charset="0"/>
                      </a:rPr>
                      <m:t>𝑆𝑆𝑇</m:t>
                    </m:r>
                  </m:oMath>
                </a14:m>
                <a:r>
                  <a:rPr lang="sr-Cyrl-RS" dirty="0" smtClean="0">
                    <a:cs typeface="Times New Roman" pitchFamily="18" charset="0"/>
                  </a:rPr>
                  <a:t>- укупна сума квадрата представља укупне варијације између свих вредности око укупне аритметичке средине;</a:t>
                </a:r>
                <a:endParaRPr lang="sr-Latn-RS" i="1" dirty="0" smtClean="0">
                  <a:cs typeface="Times New Roman" pitchFamily="18" charset="0"/>
                </a:endParaRPr>
              </a:p>
              <a:p>
                <a:pPr marL="0" indent="0">
                  <a:buNone/>
                </a:pPr>
                <a14:m>
                  <m:oMath xmlns:m="http://schemas.openxmlformats.org/officeDocument/2006/math">
                    <m:r>
                      <a:rPr lang="sr-Latn-RS" b="0" i="1" smtClean="0">
                        <a:latin typeface="Cambria Math"/>
                        <a:cs typeface="Times New Roman" pitchFamily="18" charset="0"/>
                      </a:rPr>
                      <m:t>𝑆𝑆𝐴</m:t>
                    </m:r>
                  </m:oMath>
                </a14:m>
                <a:r>
                  <a:rPr lang="sr-Latn-RS" i="1" dirty="0" smtClean="0">
                    <a:cs typeface="Times New Roman" pitchFamily="18" charset="0"/>
                  </a:rPr>
                  <a:t> – </a:t>
                </a:r>
                <a:r>
                  <a:rPr lang="sr-Cyrl-RS" dirty="0" smtClean="0">
                    <a:cs typeface="Times New Roman" pitchFamily="18" charset="0"/>
                  </a:rPr>
                  <a:t>сума квадрата фактора </a:t>
                </a:r>
                <a:r>
                  <a:rPr lang="sr-Cyrl-RS" i="1" dirty="0" smtClean="0">
                    <a:cs typeface="Times New Roman" pitchFamily="18" charset="0"/>
                  </a:rPr>
                  <a:t>А </a:t>
                </a:r>
                <a:r>
                  <a:rPr lang="sr-Cyrl-RS" dirty="0" smtClean="0">
                    <a:cs typeface="Times New Roman" pitchFamily="18" charset="0"/>
                  </a:rPr>
                  <a:t>представља разлике између различитих нивоа фактора </a:t>
                </a:r>
                <a:r>
                  <a:rPr lang="sr-Cyrl-RS" i="1" dirty="0" smtClean="0">
                    <a:cs typeface="Times New Roman" pitchFamily="18" charset="0"/>
                  </a:rPr>
                  <a:t>А </a:t>
                </a:r>
                <a:r>
                  <a:rPr lang="sr-Cyrl-RS" dirty="0" smtClean="0">
                    <a:cs typeface="Times New Roman" pitchFamily="18" charset="0"/>
                  </a:rPr>
                  <a:t>и укупне аритметичке средине;</a:t>
                </a:r>
              </a:p>
              <a:p>
                <a:pPr marL="0" indent="0">
                  <a:buNone/>
                </a:pPr>
                <a14:m>
                  <m:oMath xmlns:m="http://schemas.openxmlformats.org/officeDocument/2006/math">
                    <m:r>
                      <a:rPr lang="sr-Latn-RS" b="0" i="1" smtClean="0">
                        <a:latin typeface="Cambria Math"/>
                        <a:cs typeface="Times New Roman" pitchFamily="18" charset="0"/>
                      </a:rPr>
                      <m:t>𝑆𝑆𝐵</m:t>
                    </m:r>
                  </m:oMath>
                </a14:m>
                <a:r>
                  <a:rPr lang="sr-Latn-RS" i="1" dirty="0" smtClean="0">
                    <a:latin typeface="Cambria Math"/>
                    <a:cs typeface="Times New Roman" pitchFamily="18" charset="0"/>
                  </a:rPr>
                  <a:t> - </a:t>
                </a:r>
                <a:r>
                  <a:rPr lang="sr-Cyrl-RS" dirty="0">
                    <a:cs typeface="Times New Roman" pitchFamily="18" charset="0"/>
                  </a:rPr>
                  <a:t>сума квадрата фактора </a:t>
                </a:r>
                <a:r>
                  <a:rPr lang="sr-Cyrl-RS" i="1" dirty="0" smtClean="0">
                    <a:cs typeface="Times New Roman" pitchFamily="18" charset="0"/>
                  </a:rPr>
                  <a:t>В </a:t>
                </a:r>
                <a:r>
                  <a:rPr lang="sr-Cyrl-RS" dirty="0">
                    <a:cs typeface="Times New Roman" pitchFamily="18" charset="0"/>
                  </a:rPr>
                  <a:t>представља разлике између различитих нивоа фактора </a:t>
                </a:r>
                <a:r>
                  <a:rPr lang="sr-Cyrl-RS" i="1" dirty="0" smtClean="0">
                    <a:cs typeface="Times New Roman" pitchFamily="18" charset="0"/>
                  </a:rPr>
                  <a:t>В </a:t>
                </a:r>
                <a:r>
                  <a:rPr lang="sr-Cyrl-RS" dirty="0">
                    <a:cs typeface="Times New Roman" pitchFamily="18" charset="0"/>
                  </a:rPr>
                  <a:t>и укупне аритметичке средине;</a:t>
                </a:r>
              </a:p>
              <a:p>
                <a:pPr marL="0" indent="0">
                  <a:buNone/>
                </a:pPr>
                <a14:m>
                  <m:oMath xmlns:m="http://schemas.openxmlformats.org/officeDocument/2006/math">
                    <m:r>
                      <a:rPr lang="sr-Latn-RS" i="1" smtClean="0">
                        <a:latin typeface="Cambria Math"/>
                        <a:cs typeface="Times New Roman" pitchFamily="18" charset="0"/>
                      </a:rPr>
                      <m:t>𝑆</m:t>
                    </m:r>
                    <m:r>
                      <a:rPr lang="sr-Latn-RS" b="0" i="1" smtClean="0">
                        <a:latin typeface="Cambria Math"/>
                        <a:cs typeface="Times New Roman" pitchFamily="18" charset="0"/>
                      </a:rPr>
                      <m:t>𝑆𝐴𝐵</m:t>
                    </m:r>
                  </m:oMath>
                </a14:m>
                <a:r>
                  <a:rPr lang="sr-Latn-RS" i="1" dirty="0" smtClean="0">
                    <a:latin typeface="Cambria Math"/>
                    <a:cs typeface="Times New Roman" pitchFamily="18" charset="0"/>
                  </a:rPr>
                  <a:t> - </a:t>
                </a:r>
                <a:r>
                  <a:rPr lang="sr-Cyrl-RS" dirty="0" smtClean="0">
                    <a:cs typeface="Times New Roman" pitchFamily="18" charset="0"/>
                  </a:rPr>
                  <a:t>сума </a:t>
                </a:r>
                <a:r>
                  <a:rPr lang="sr-Cyrl-RS" dirty="0">
                    <a:cs typeface="Times New Roman" pitchFamily="18" charset="0"/>
                  </a:rPr>
                  <a:t>квадрата утицаја интеракције фактора </a:t>
                </a:r>
                <a:r>
                  <a:rPr lang="sr-Cyrl-RS" i="1" dirty="0">
                    <a:cs typeface="Times New Roman" pitchFamily="18" charset="0"/>
                  </a:rPr>
                  <a:t>А</a:t>
                </a:r>
                <a:r>
                  <a:rPr lang="sr-Cyrl-RS" dirty="0">
                    <a:cs typeface="Times New Roman" pitchFamily="18" charset="0"/>
                  </a:rPr>
                  <a:t> и </a:t>
                </a:r>
                <a:r>
                  <a:rPr lang="sr-Cyrl-RS" i="1" dirty="0" smtClean="0">
                    <a:cs typeface="Times New Roman" pitchFamily="18" charset="0"/>
                  </a:rPr>
                  <a:t>В </a:t>
                </a:r>
                <a:r>
                  <a:rPr lang="sr-Cyrl-RS" dirty="0" smtClean="0">
                    <a:cs typeface="Times New Roman" pitchFamily="18" charset="0"/>
                  </a:rPr>
                  <a:t>представља утицај интеракције одређене комбинације </a:t>
                </a:r>
                <a:r>
                  <a:rPr lang="sr-Cyrl-RS" dirty="0">
                    <a:cs typeface="Times New Roman" pitchFamily="18" charset="0"/>
                  </a:rPr>
                  <a:t>фактора </a:t>
                </a:r>
                <a:r>
                  <a:rPr lang="sr-Cyrl-RS" i="1" dirty="0">
                    <a:cs typeface="Times New Roman" pitchFamily="18" charset="0"/>
                  </a:rPr>
                  <a:t>А</a:t>
                </a:r>
                <a:r>
                  <a:rPr lang="sr-Cyrl-RS" dirty="0">
                    <a:cs typeface="Times New Roman" pitchFamily="18" charset="0"/>
                  </a:rPr>
                  <a:t> и </a:t>
                </a:r>
                <a:r>
                  <a:rPr lang="sr-Cyrl-RS" i="1" dirty="0" smtClean="0">
                    <a:cs typeface="Times New Roman" pitchFamily="18" charset="0"/>
                  </a:rPr>
                  <a:t>В</a:t>
                </a:r>
                <a:r>
                  <a:rPr lang="sr-Cyrl-RS" dirty="0" smtClean="0">
                    <a:cs typeface="Times New Roman" pitchFamily="18" charset="0"/>
                  </a:rPr>
                  <a:t>; </a:t>
                </a:r>
                <a:endParaRPr lang="sr-Cyrl-RS" dirty="0" smtClean="0">
                  <a:latin typeface="Cambria Math"/>
                  <a:cs typeface="Times New Roman" pitchFamily="18" charset="0"/>
                </a:endParaRPr>
              </a:p>
              <a:p>
                <a:pPr marL="0" indent="0">
                  <a:buNone/>
                </a:pPr>
                <a14:m>
                  <m:oMath xmlns:m="http://schemas.openxmlformats.org/officeDocument/2006/math">
                    <m:r>
                      <a:rPr lang="sr-Latn-RS" i="1" smtClean="0">
                        <a:latin typeface="Cambria Math"/>
                        <a:cs typeface="Times New Roman" pitchFamily="18" charset="0"/>
                      </a:rPr>
                      <m:t>𝑆</m:t>
                    </m:r>
                    <m:r>
                      <a:rPr lang="sr-Latn-RS" b="0" i="1" smtClean="0">
                        <a:latin typeface="Cambria Math"/>
                        <a:cs typeface="Times New Roman" pitchFamily="18" charset="0"/>
                      </a:rPr>
                      <m:t>𝑆𝐸</m:t>
                    </m:r>
                  </m:oMath>
                </a14:m>
                <a:r>
                  <a:rPr lang="sr-Latn-RS" dirty="0" smtClean="0">
                    <a:latin typeface="Times New Roman" pitchFamily="18" charset="0"/>
                    <a:cs typeface="Times New Roman" pitchFamily="18" charset="0"/>
                  </a:rPr>
                  <a:t> - </a:t>
                </a:r>
                <a:r>
                  <a:rPr lang="sr-Cyrl-RS" dirty="0" smtClean="0">
                    <a:cs typeface="Times New Roman" pitchFamily="18" charset="0"/>
                  </a:rPr>
                  <a:t>сума </a:t>
                </a:r>
                <a:r>
                  <a:rPr lang="sr-Cyrl-RS" dirty="0">
                    <a:cs typeface="Times New Roman" pitchFamily="18" charset="0"/>
                  </a:rPr>
                  <a:t>квадрата случајних варијација</a:t>
                </a:r>
                <a:r>
                  <a:rPr lang="sr-Latn-RS" dirty="0">
                    <a:cs typeface="Times New Roman" pitchFamily="18" charset="0"/>
                  </a:rPr>
                  <a:t> </a:t>
                </a:r>
                <a:r>
                  <a:rPr lang="sr-Cyrl-RS" dirty="0" smtClean="0">
                    <a:cs typeface="Times New Roman" pitchFamily="18" charset="0"/>
                  </a:rPr>
                  <a:t>представља разлике између вредности сваке ћелије и припадајуће аритметичке средине.</a:t>
                </a:r>
                <a:endParaRPr lang="en-US" dirty="0">
                  <a:latin typeface="Times New Roman" pitchFamily="18" charset="0"/>
                  <a:cs typeface="Times New Roman" pitchFamily="18" charset="0"/>
                </a:endParaRPr>
              </a:p>
              <a:p>
                <a:pPr marL="0" indent="0" algn="just">
                  <a:buNone/>
                </a:pPr>
                <a:endParaRPr lang="en-US"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99247" y="2564904"/>
                <a:ext cx="7745505" cy="3561258"/>
              </a:xfrm>
              <a:blipFill rotWithShape="1">
                <a:blip r:embed="rId2"/>
                <a:stretch>
                  <a:fillRect l="-866" r="-1260"/>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sr-Cyrl-RS" sz="4000" dirty="0" smtClean="0">
                <a:latin typeface="Times New Roman" pitchFamily="18" charset="0"/>
                <a:cs typeface="Times New Roman" pitchFamily="18" charset="0"/>
              </a:rPr>
              <a:t>Подела укупне варијације</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179071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13594038"/>
              </p:ext>
            </p:extLst>
          </p:nvPr>
        </p:nvGraphicFramePr>
        <p:xfrm>
          <a:off x="698500" y="2565400"/>
          <a:ext cx="7747000" cy="3560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sr-Cyrl-RS" sz="4000" dirty="0" smtClean="0">
                <a:latin typeface="Times New Roman" pitchFamily="18" charset="0"/>
                <a:cs typeface="Times New Roman" pitchFamily="18" charset="0"/>
              </a:rPr>
              <a:t>Подела укупне варијације</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7098239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99247" y="2132856"/>
                <a:ext cx="7745505" cy="4392488"/>
              </a:xfrm>
            </p:spPr>
            <p:txBody>
              <a:bodyPr>
                <a:normAutofit/>
              </a:bodyPr>
              <a:lstStyle/>
              <a:p>
                <a:r>
                  <a:rPr lang="sr-Cyrl-RS" dirty="0" smtClean="0">
                    <a:cs typeface="Times New Roman" pitchFamily="18" charset="0"/>
                  </a:rPr>
                  <a:t>Уколико се свака сума квадрата подели са припадајућим бројем степени слободе, добијају се четири варијансе неопходне за двофакторску анализу варијансе</a:t>
                </a:r>
                <a:r>
                  <a:rPr lang="sr-Latn-RS" dirty="0" smtClean="0">
                    <a:cs typeface="Times New Roman" pitchFamily="18" charset="0"/>
                  </a:rPr>
                  <a:t>:</a:t>
                </a:r>
              </a:p>
              <a:p>
                <a14:m>
                  <m:oMath xmlns:m="http://schemas.openxmlformats.org/officeDocument/2006/math">
                    <m:r>
                      <a:rPr lang="sr-Latn-RS" b="0" i="1" smtClean="0">
                        <a:latin typeface="Cambria Math"/>
                        <a:cs typeface="Times New Roman" pitchFamily="18" charset="0"/>
                      </a:rPr>
                      <m:t>𝑀𝑆𝐴</m:t>
                    </m:r>
                    <m:r>
                      <a:rPr lang="sr-Latn-RS" b="0" i="1" smtClean="0">
                        <a:latin typeface="Cambria Math"/>
                        <a:cs typeface="Times New Roman" pitchFamily="18" charset="0"/>
                      </a:rPr>
                      <m:t>=</m:t>
                    </m:r>
                    <m:f>
                      <m:fPr>
                        <m:ctrlPr>
                          <a:rPr lang="sr-Latn-RS" b="0" i="1" smtClean="0">
                            <a:latin typeface="Cambria Math"/>
                            <a:cs typeface="Times New Roman" pitchFamily="18" charset="0"/>
                          </a:rPr>
                        </m:ctrlPr>
                      </m:fPr>
                      <m:num>
                        <m:r>
                          <a:rPr lang="sr-Latn-RS" b="0" i="1" smtClean="0">
                            <a:latin typeface="Cambria Math"/>
                            <a:cs typeface="Times New Roman" pitchFamily="18" charset="0"/>
                          </a:rPr>
                          <m:t>𝑆𝑆𝐴</m:t>
                        </m:r>
                      </m:num>
                      <m:den>
                        <m:r>
                          <a:rPr lang="sr-Latn-RS" b="0" i="1" smtClean="0">
                            <a:latin typeface="Cambria Math"/>
                            <a:cs typeface="Times New Roman" pitchFamily="18" charset="0"/>
                          </a:rPr>
                          <m:t>𝑟</m:t>
                        </m:r>
                        <m:r>
                          <a:rPr lang="sr-Latn-RS" b="0" i="1" smtClean="0">
                            <a:latin typeface="Cambria Math"/>
                            <a:cs typeface="Times New Roman" pitchFamily="18" charset="0"/>
                          </a:rPr>
                          <m:t>−1</m:t>
                        </m:r>
                      </m:den>
                    </m:f>
                  </m:oMath>
                </a14:m>
                <a:endParaRPr lang="sr-Latn-RS" dirty="0" smtClean="0">
                  <a:latin typeface="Times New Roman" pitchFamily="18" charset="0"/>
                  <a:cs typeface="Times New Roman" pitchFamily="18" charset="0"/>
                </a:endParaRPr>
              </a:p>
              <a:p>
                <a14:m>
                  <m:oMath xmlns:m="http://schemas.openxmlformats.org/officeDocument/2006/math">
                    <m:r>
                      <a:rPr lang="sr-Latn-RS" i="1">
                        <a:latin typeface="Cambria Math"/>
                        <a:cs typeface="Times New Roman" pitchFamily="18" charset="0"/>
                      </a:rPr>
                      <m:t>𝑀𝑆</m:t>
                    </m:r>
                    <m:r>
                      <a:rPr lang="sr-Latn-RS" b="0" i="1" smtClean="0">
                        <a:latin typeface="Cambria Math"/>
                        <a:cs typeface="Times New Roman" pitchFamily="18" charset="0"/>
                      </a:rPr>
                      <m:t>𝐵</m:t>
                    </m:r>
                    <m:r>
                      <a:rPr lang="sr-Latn-RS" i="1">
                        <a:latin typeface="Cambria Math"/>
                        <a:cs typeface="Times New Roman" pitchFamily="18" charset="0"/>
                      </a:rPr>
                      <m:t>=</m:t>
                    </m:r>
                    <m:f>
                      <m:fPr>
                        <m:ctrlPr>
                          <a:rPr lang="sr-Latn-RS" i="1">
                            <a:latin typeface="Cambria Math"/>
                            <a:cs typeface="Times New Roman" pitchFamily="18" charset="0"/>
                          </a:rPr>
                        </m:ctrlPr>
                      </m:fPr>
                      <m:num>
                        <m:r>
                          <a:rPr lang="sr-Latn-RS" i="1">
                            <a:latin typeface="Cambria Math"/>
                            <a:cs typeface="Times New Roman" pitchFamily="18" charset="0"/>
                          </a:rPr>
                          <m:t>𝑆𝑆</m:t>
                        </m:r>
                        <m:r>
                          <a:rPr lang="sr-Latn-RS" b="0" i="1" smtClean="0">
                            <a:latin typeface="Cambria Math"/>
                            <a:cs typeface="Times New Roman" pitchFamily="18" charset="0"/>
                          </a:rPr>
                          <m:t>𝐵</m:t>
                        </m:r>
                      </m:num>
                      <m:den>
                        <m:r>
                          <a:rPr lang="sr-Latn-RS" b="0" i="1" smtClean="0">
                            <a:latin typeface="Cambria Math"/>
                            <a:cs typeface="Times New Roman" pitchFamily="18" charset="0"/>
                          </a:rPr>
                          <m:t>𝑐</m:t>
                        </m:r>
                        <m:r>
                          <a:rPr lang="sr-Latn-RS" i="1">
                            <a:latin typeface="Cambria Math"/>
                            <a:cs typeface="Times New Roman" pitchFamily="18" charset="0"/>
                          </a:rPr>
                          <m:t>−1</m:t>
                        </m:r>
                      </m:den>
                    </m:f>
                  </m:oMath>
                </a14:m>
                <a:endParaRPr lang="sr-Latn-RS" dirty="0">
                  <a:latin typeface="Times New Roman" pitchFamily="18" charset="0"/>
                  <a:cs typeface="Times New Roman" pitchFamily="18" charset="0"/>
                </a:endParaRPr>
              </a:p>
              <a:p>
                <a14:m>
                  <m:oMath xmlns:m="http://schemas.openxmlformats.org/officeDocument/2006/math">
                    <m:r>
                      <a:rPr lang="sr-Latn-RS" i="1">
                        <a:latin typeface="Cambria Math"/>
                        <a:cs typeface="Times New Roman" pitchFamily="18" charset="0"/>
                      </a:rPr>
                      <m:t>𝑀𝑆𝐴</m:t>
                    </m:r>
                    <m:r>
                      <a:rPr lang="sr-Latn-RS" b="0" i="1" smtClean="0">
                        <a:latin typeface="Cambria Math"/>
                        <a:cs typeface="Times New Roman" pitchFamily="18" charset="0"/>
                      </a:rPr>
                      <m:t>𝐵</m:t>
                    </m:r>
                    <m:r>
                      <a:rPr lang="sr-Latn-RS" i="1">
                        <a:latin typeface="Cambria Math"/>
                        <a:cs typeface="Times New Roman" pitchFamily="18" charset="0"/>
                      </a:rPr>
                      <m:t>=</m:t>
                    </m:r>
                    <m:f>
                      <m:fPr>
                        <m:ctrlPr>
                          <a:rPr lang="sr-Latn-RS" i="1">
                            <a:latin typeface="Cambria Math"/>
                            <a:cs typeface="Times New Roman" pitchFamily="18" charset="0"/>
                          </a:rPr>
                        </m:ctrlPr>
                      </m:fPr>
                      <m:num>
                        <m:r>
                          <a:rPr lang="sr-Latn-RS" i="1">
                            <a:latin typeface="Cambria Math"/>
                            <a:cs typeface="Times New Roman" pitchFamily="18" charset="0"/>
                          </a:rPr>
                          <m:t>𝑆𝑆𝐴</m:t>
                        </m:r>
                        <m:r>
                          <a:rPr lang="sr-Latn-RS" b="0" i="1" smtClean="0">
                            <a:latin typeface="Cambria Math"/>
                            <a:cs typeface="Times New Roman" pitchFamily="18" charset="0"/>
                          </a:rPr>
                          <m:t>𝐵</m:t>
                        </m:r>
                      </m:num>
                      <m:den>
                        <m:r>
                          <a:rPr lang="sr-Latn-RS" b="0" i="1" smtClean="0">
                            <a:latin typeface="Cambria Math"/>
                            <a:cs typeface="Times New Roman" pitchFamily="18" charset="0"/>
                          </a:rPr>
                          <m:t>(</m:t>
                        </m:r>
                        <m:r>
                          <a:rPr lang="sr-Latn-RS" i="1">
                            <a:latin typeface="Cambria Math"/>
                            <a:cs typeface="Times New Roman" pitchFamily="18" charset="0"/>
                          </a:rPr>
                          <m:t>𝑟</m:t>
                        </m:r>
                        <m:r>
                          <a:rPr lang="sr-Latn-RS" i="1">
                            <a:latin typeface="Cambria Math"/>
                            <a:cs typeface="Times New Roman" pitchFamily="18" charset="0"/>
                          </a:rPr>
                          <m:t>−1)(</m:t>
                        </m:r>
                        <m:r>
                          <a:rPr lang="sr-Latn-RS" b="0" i="1" smtClean="0">
                            <a:latin typeface="Cambria Math"/>
                            <a:cs typeface="Times New Roman" pitchFamily="18" charset="0"/>
                          </a:rPr>
                          <m:t>𝑐</m:t>
                        </m:r>
                        <m:r>
                          <a:rPr lang="sr-Latn-RS" b="0" i="1" smtClean="0">
                            <a:latin typeface="Cambria Math"/>
                            <a:cs typeface="Times New Roman" pitchFamily="18" charset="0"/>
                          </a:rPr>
                          <m:t>−1)</m:t>
                        </m:r>
                      </m:den>
                    </m:f>
                  </m:oMath>
                </a14:m>
                <a:endParaRPr lang="sr-Latn-RS" dirty="0">
                  <a:latin typeface="Times New Roman" pitchFamily="18" charset="0"/>
                  <a:cs typeface="Times New Roman" pitchFamily="18" charset="0"/>
                </a:endParaRPr>
              </a:p>
              <a:p>
                <a14:m>
                  <m:oMath xmlns:m="http://schemas.openxmlformats.org/officeDocument/2006/math">
                    <m:r>
                      <a:rPr lang="sr-Latn-RS" i="1">
                        <a:latin typeface="Cambria Math"/>
                        <a:cs typeface="Times New Roman" pitchFamily="18" charset="0"/>
                      </a:rPr>
                      <m:t>𝑀𝑆</m:t>
                    </m:r>
                    <m:r>
                      <a:rPr lang="sr-Latn-RS" b="0" i="1" smtClean="0">
                        <a:latin typeface="Cambria Math"/>
                        <a:cs typeface="Times New Roman" pitchFamily="18" charset="0"/>
                      </a:rPr>
                      <m:t>𝐸</m:t>
                    </m:r>
                    <m:r>
                      <a:rPr lang="sr-Latn-RS" i="1">
                        <a:latin typeface="Cambria Math"/>
                        <a:cs typeface="Times New Roman" pitchFamily="18" charset="0"/>
                      </a:rPr>
                      <m:t>=</m:t>
                    </m:r>
                    <m:f>
                      <m:fPr>
                        <m:ctrlPr>
                          <a:rPr lang="sr-Latn-RS" i="1">
                            <a:latin typeface="Cambria Math"/>
                            <a:cs typeface="Times New Roman" pitchFamily="18" charset="0"/>
                          </a:rPr>
                        </m:ctrlPr>
                      </m:fPr>
                      <m:num>
                        <m:r>
                          <a:rPr lang="sr-Latn-RS" i="1">
                            <a:latin typeface="Cambria Math"/>
                            <a:cs typeface="Times New Roman" pitchFamily="18" charset="0"/>
                          </a:rPr>
                          <m:t>𝑆𝑆</m:t>
                        </m:r>
                        <m:r>
                          <a:rPr lang="sr-Latn-RS" b="0" i="1" smtClean="0">
                            <a:latin typeface="Cambria Math"/>
                            <a:cs typeface="Times New Roman" pitchFamily="18" charset="0"/>
                          </a:rPr>
                          <m:t>𝐸</m:t>
                        </m:r>
                      </m:num>
                      <m:den>
                        <m:r>
                          <a:rPr lang="sr-Latn-RS" i="1">
                            <a:latin typeface="Cambria Math"/>
                            <a:cs typeface="Times New Roman" pitchFamily="18" charset="0"/>
                          </a:rPr>
                          <m:t>𝑟</m:t>
                        </m:r>
                        <m:r>
                          <a:rPr lang="sr-Latn-RS" b="0" i="1" smtClean="0">
                            <a:latin typeface="Cambria Math"/>
                            <a:cs typeface="Times New Roman" pitchFamily="18" charset="0"/>
                          </a:rPr>
                          <m:t>𝑐</m:t>
                        </m:r>
                        <m:r>
                          <a:rPr lang="sr-Latn-RS" b="0" i="1" smtClean="0">
                            <a:latin typeface="Cambria Math"/>
                            <a:cs typeface="Times New Roman" pitchFamily="18" charset="0"/>
                          </a:rPr>
                          <m:t>(</m:t>
                        </m:r>
                        <m:sSup>
                          <m:sSupPr>
                            <m:ctrlPr>
                              <a:rPr lang="sr-Latn-RS" b="0" i="1" smtClean="0">
                                <a:latin typeface="Cambria Math"/>
                                <a:cs typeface="Times New Roman" pitchFamily="18" charset="0"/>
                              </a:rPr>
                            </m:ctrlPr>
                          </m:sSupPr>
                          <m:e>
                            <m:r>
                              <a:rPr lang="sr-Latn-RS" b="0" i="1" smtClean="0">
                                <a:latin typeface="Cambria Math"/>
                                <a:cs typeface="Times New Roman" pitchFamily="18" charset="0"/>
                              </a:rPr>
                              <m:t>𝑛</m:t>
                            </m:r>
                          </m:e>
                          <m:sup>
                            <m:r>
                              <a:rPr lang="sr-Latn-RS" b="0" i="1" smtClean="0">
                                <a:latin typeface="Cambria Math"/>
                                <a:cs typeface="Times New Roman" pitchFamily="18" charset="0"/>
                              </a:rPr>
                              <m:t>′</m:t>
                            </m:r>
                          </m:sup>
                        </m:sSup>
                        <m:r>
                          <a:rPr lang="sr-Latn-RS" i="1">
                            <a:latin typeface="Cambria Math"/>
                            <a:cs typeface="Times New Roman" pitchFamily="18" charset="0"/>
                          </a:rPr>
                          <m:t>−1</m:t>
                        </m:r>
                        <m:r>
                          <a:rPr lang="sr-Latn-RS" b="0" i="1" smtClean="0">
                            <a:latin typeface="Cambria Math"/>
                            <a:cs typeface="Times New Roman" pitchFamily="18" charset="0"/>
                          </a:rPr>
                          <m:t>)</m:t>
                        </m:r>
                      </m:den>
                    </m:f>
                  </m:oMath>
                </a14:m>
                <a:endParaRPr lang="sr-Latn-R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pPr marL="0" indent="0" algn="just">
                  <a:buNone/>
                </a:pPr>
                <a:endParaRPr lang="en-US"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99247" y="2132856"/>
                <a:ext cx="7745505" cy="4392488"/>
              </a:xfrm>
              <a:blipFill rotWithShape="1">
                <a:blip r:embed="rId2"/>
                <a:stretch>
                  <a:fillRect l="-1102" t="-1111"/>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sr-Cyrl-RS" sz="4000" dirty="0" smtClean="0">
                <a:latin typeface="Times New Roman" pitchFamily="18" charset="0"/>
                <a:cs typeface="Times New Roman" pitchFamily="18" charset="0"/>
              </a:rPr>
              <a:t>Варијанса </a:t>
            </a:r>
            <a:r>
              <a:rPr lang="sr-Latn-RS" sz="4000" dirty="0" smtClean="0">
                <a:latin typeface="Times New Roman" pitchFamily="18" charset="0"/>
                <a:cs typeface="Times New Roman" pitchFamily="18" charset="0"/>
              </a:rPr>
              <a:t>(Mean Square)</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67357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99247" y="2132856"/>
                <a:ext cx="7745505" cy="4392488"/>
              </a:xfrm>
            </p:spPr>
            <p:txBody>
              <a:bodyPr>
                <a:normAutofit/>
              </a:bodyPr>
              <a:lstStyle/>
              <a:p>
                <a:pPr marL="0" indent="0">
                  <a:buNone/>
                </a:pPr>
                <a:r>
                  <a:rPr lang="sr-Latn-RS" b="1" dirty="0" smtClean="0">
                    <a:cs typeface="Times New Roman" pitchFamily="18" charset="0"/>
                  </a:rPr>
                  <a:t>1.</a:t>
                </a:r>
                <a:r>
                  <a:rPr lang="sr-Latn-RS" dirty="0" smtClean="0">
                    <a:cs typeface="Times New Roman" pitchFamily="18" charset="0"/>
                  </a:rPr>
                  <a:t> </a:t>
                </a:r>
                <a:r>
                  <a:rPr lang="sr-Cyrl-RS" dirty="0" smtClean="0">
                    <a:cs typeface="Times New Roman" pitchFamily="18" charset="0"/>
                  </a:rPr>
                  <a:t>Прва нулта хипотеза се односи на фактор </a:t>
                </a:r>
                <a:r>
                  <a:rPr lang="sr-Cyrl-RS" i="1" dirty="0" smtClean="0">
                    <a:cs typeface="Times New Roman" pitchFamily="18" charset="0"/>
                  </a:rPr>
                  <a:t>А </a:t>
                </a:r>
                <a:r>
                  <a:rPr lang="sr-Cyrl-RS" dirty="0" smtClean="0">
                    <a:cs typeface="Times New Roman" pitchFamily="18" charset="0"/>
                  </a:rPr>
                  <a:t>и тврди да се нивои фактора </a:t>
                </a:r>
                <a:r>
                  <a:rPr lang="sr-Cyrl-RS" i="1" dirty="0" smtClean="0">
                    <a:cs typeface="Times New Roman" pitchFamily="18" charset="0"/>
                  </a:rPr>
                  <a:t>А</a:t>
                </a:r>
                <a:r>
                  <a:rPr lang="sr-Cyrl-RS" dirty="0" smtClean="0">
                    <a:cs typeface="Times New Roman" pitchFamily="18" charset="0"/>
                  </a:rPr>
                  <a:t> не разликују по ефектима на посматрану појаву, односно: </a:t>
                </a:r>
                <a:endParaRPr lang="sr-Cyrl-RS" b="0" i="1" dirty="0" smtClean="0">
                  <a:latin typeface="Cambria Math"/>
                  <a:cs typeface="Times New Roman" pitchFamily="18" charset="0"/>
                </a:endParaRPr>
              </a:p>
              <a:p>
                <a:pPr marL="0" indent="0">
                  <a:buNone/>
                </a:pPr>
                <a14:m>
                  <m:oMathPara xmlns:m="http://schemas.openxmlformats.org/officeDocument/2006/math">
                    <m:oMathParaPr>
                      <m:jc m:val="center"/>
                    </m:oMathParaPr>
                    <m:oMath xmlns:m="http://schemas.openxmlformats.org/officeDocument/2006/math">
                      <m:sSub>
                        <m:sSubPr>
                          <m:ctrlPr>
                            <a:rPr lang="sr-Latn-RS" b="0" i="1" smtClean="0">
                              <a:latin typeface="Cambria Math"/>
                              <a:cs typeface="Times New Roman" pitchFamily="18" charset="0"/>
                            </a:rPr>
                          </m:ctrlPr>
                        </m:sSubPr>
                        <m:e>
                          <m:r>
                            <a:rPr lang="sr-Latn-RS" b="0" i="1" smtClean="0">
                              <a:latin typeface="Cambria Math"/>
                              <a:cs typeface="Times New Roman" pitchFamily="18" charset="0"/>
                            </a:rPr>
                            <m:t>𝐻</m:t>
                          </m:r>
                        </m:e>
                        <m:sub>
                          <m:r>
                            <a:rPr lang="sr-Latn-RS" b="0" i="1" smtClean="0">
                              <a:latin typeface="Cambria Math"/>
                              <a:cs typeface="Times New Roman" pitchFamily="18" charset="0"/>
                            </a:rPr>
                            <m:t>0</m:t>
                          </m:r>
                        </m:sub>
                      </m:sSub>
                      <m:r>
                        <a:rPr lang="sr-Latn-RS" b="0" i="1" smtClean="0">
                          <a:latin typeface="Cambria Math"/>
                          <a:cs typeface="Times New Roman" pitchFamily="18" charset="0"/>
                        </a:rPr>
                        <m:t>: </m:t>
                      </m:r>
                      <m:sSub>
                        <m:sSubPr>
                          <m:ctrlPr>
                            <a:rPr lang="sr-Latn-RS" b="0" i="1" smtClean="0">
                              <a:latin typeface="Cambria Math"/>
                              <a:cs typeface="Times New Roman" pitchFamily="18" charset="0"/>
                            </a:rPr>
                          </m:ctrlPr>
                        </m:sSubPr>
                        <m:e>
                          <m:r>
                            <a:rPr lang="sr-Latn-RS" b="0" i="1" smtClean="0">
                              <a:latin typeface="Cambria Math"/>
                              <a:ea typeface="Cambria Math"/>
                              <a:cs typeface="Times New Roman" pitchFamily="18" charset="0"/>
                            </a:rPr>
                            <m:t>𝜇</m:t>
                          </m:r>
                        </m:e>
                        <m:sub>
                          <m:r>
                            <a:rPr lang="sr-Latn-RS" b="0" i="1" smtClean="0">
                              <a:latin typeface="Cambria Math"/>
                              <a:cs typeface="Times New Roman" pitchFamily="18" charset="0"/>
                            </a:rPr>
                            <m:t>1</m:t>
                          </m:r>
                        </m:sub>
                      </m:sSub>
                      <m:r>
                        <a:rPr lang="sr-Latn-RS" b="0" i="1" smtClean="0">
                          <a:latin typeface="Cambria Math"/>
                          <a:cs typeface="Times New Roman" pitchFamily="18" charset="0"/>
                        </a:rPr>
                        <m:t>=</m:t>
                      </m:r>
                      <m:sSub>
                        <m:sSubPr>
                          <m:ctrlPr>
                            <a:rPr lang="sr-Latn-RS" i="1">
                              <a:latin typeface="Cambria Math"/>
                              <a:cs typeface="Times New Roman" pitchFamily="18" charset="0"/>
                            </a:rPr>
                          </m:ctrlPr>
                        </m:sSubPr>
                        <m:e>
                          <m:r>
                            <a:rPr lang="sr-Latn-RS" i="1">
                              <a:latin typeface="Cambria Math"/>
                              <a:ea typeface="Cambria Math"/>
                              <a:cs typeface="Times New Roman" pitchFamily="18" charset="0"/>
                            </a:rPr>
                            <m:t>𝜇</m:t>
                          </m:r>
                        </m:e>
                        <m:sub>
                          <m:r>
                            <a:rPr lang="sr-Latn-RS" b="0" i="1" smtClean="0">
                              <a:latin typeface="Cambria Math"/>
                              <a:cs typeface="Times New Roman" pitchFamily="18" charset="0"/>
                            </a:rPr>
                            <m:t>2</m:t>
                          </m:r>
                        </m:sub>
                      </m:sSub>
                      <m:r>
                        <a:rPr lang="sr-Latn-RS" b="0" i="1" smtClean="0">
                          <a:latin typeface="Cambria Math"/>
                          <a:cs typeface="Times New Roman" pitchFamily="18" charset="0"/>
                        </a:rPr>
                        <m:t>=</m:t>
                      </m:r>
                      <m:r>
                        <a:rPr lang="sr-Latn-RS" b="0" i="1" smtClean="0">
                          <a:latin typeface="Cambria Math"/>
                          <a:ea typeface="Cambria Math"/>
                          <a:cs typeface="Times New Roman" pitchFamily="18" charset="0"/>
                        </a:rPr>
                        <m:t>⋯=</m:t>
                      </m:r>
                      <m:sSub>
                        <m:sSubPr>
                          <m:ctrlPr>
                            <a:rPr lang="sr-Latn-RS" i="1">
                              <a:latin typeface="Cambria Math"/>
                              <a:cs typeface="Times New Roman" pitchFamily="18" charset="0"/>
                            </a:rPr>
                          </m:ctrlPr>
                        </m:sSubPr>
                        <m:e>
                          <m:r>
                            <a:rPr lang="sr-Latn-RS" i="1">
                              <a:latin typeface="Cambria Math"/>
                              <a:ea typeface="Cambria Math"/>
                              <a:cs typeface="Times New Roman" pitchFamily="18" charset="0"/>
                            </a:rPr>
                            <m:t>𝜇</m:t>
                          </m:r>
                        </m:e>
                        <m:sub>
                          <m:r>
                            <a:rPr lang="sr-Latn-RS" b="0" i="1" smtClean="0">
                              <a:latin typeface="Cambria Math"/>
                              <a:cs typeface="Times New Roman" pitchFamily="18" charset="0"/>
                            </a:rPr>
                            <m:t>𝑟</m:t>
                          </m:r>
                        </m:sub>
                      </m:sSub>
                    </m:oMath>
                  </m:oMathPara>
                </a14:m>
                <a:endParaRPr lang="sr-Latn-RS" dirty="0" smtClean="0">
                  <a:latin typeface="Times New Roman" pitchFamily="18" charset="0"/>
                  <a:cs typeface="Times New Roman" pitchFamily="18" charset="0"/>
                </a:endParaRPr>
              </a:p>
              <a:p>
                <a:pPr marL="0" indent="0">
                  <a:buNone/>
                </a:pPr>
                <a:r>
                  <a:rPr lang="sr-Cyrl-RS" dirty="0" smtClean="0">
                    <a:latin typeface="Times New Roman" pitchFamily="18" charset="0"/>
                    <a:cs typeface="Times New Roman" pitchFamily="18" charset="0"/>
                  </a:rPr>
                  <a:t>у односу на алтернативну хипотезу: </a:t>
                </a:r>
                <a:endParaRPr lang="sr-Latn-RS" dirty="0" smtClean="0">
                  <a:latin typeface="Times New Roman" pitchFamily="18" charset="0"/>
                  <a:cs typeface="Times New Roman" pitchFamily="18" charset="0"/>
                </a:endParaRPr>
              </a:p>
              <a:p>
                <a:pPr marL="0" indent="0" algn="ctr">
                  <a:buNone/>
                </a:pPr>
                <a14:m>
                  <m:oMath xmlns:m="http://schemas.openxmlformats.org/officeDocument/2006/math">
                    <m:sSub>
                      <m:sSubPr>
                        <m:ctrlPr>
                          <a:rPr lang="sr-Latn-RS" i="1">
                            <a:latin typeface="Cambria Math"/>
                            <a:cs typeface="Times New Roman" pitchFamily="18" charset="0"/>
                          </a:rPr>
                        </m:ctrlPr>
                      </m:sSubPr>
                      <m:e>
                        <m:r>
                          <a:rPr lang="sr-Latn-RS" i="1">
                            <a:latin typeface="Cambria Math"/>
                            <a:cs typeface="Times New Roman" pitchFamily="18" charset="0"/>
                          </a:rPr>
                          <m:t>𝐻</m:t>
                        </m:r>
                      </m:e>
                      <m:sub>
                        <m:r>
                          <a:rPr lang="sr-Cyrl-RS" b="0" i="1" smtClean="0">
                            <a:latin typeface="Cambria Math"/>
                            <a:cs typeface="Times New Roman" pitchFamily="18" charset="0"/>
                          </a:rPr>
                          <m:t>1</m:t>
                        </m:r>
                      </m:sub>
                    </m:sSub>
                    <m:r>
                      <a:rPr lang="sr-Latn-RS" i="1">
                        <a:latin typeface="Cambria Math"/>
                        <a:cs typeface="Times New Roman" pitchFamily="18" charset="0"/>
                      </a:rPr>
                      <m:t>:</m:t>
                    </m:r>
                  </m:oMath>
                </a14:m>
                <a:r>
                  <a:rPr lang="sr-Cyrl-RS" dirty="0" smtClean="0">
                    <a:latin typeface="Times New Roman" pitchFamily="18" charset="0"/>
                    <a:cs typeface="Times New Roman" pitchFamily="18" charset="0"/>
                  </a:rPr>
                  <a:t> Нису све </a:t>
                </a:r>
                <a14:m>
                  <m:oMath xmlns:m="http://schemas.openxmlformats.org/officeDocument/2006/math">
                    <m:sSub>
                      <m:sSubPr>
                        <m:ctrlPr>
                          <a:rPr lang="sr-Latn-RS" i="1">
                            <a:latin typeface="Cambria Math"/>
                            <a:cs typeface="Times New Roman" pitchFamily="18" charset="0"/>
                          </a:rPr>
                        </m:ctrlPr>
                      </m:sSubPr>
                      <m:e>
                        <m:r>
                          <a:rPr lang="sr-Latn-RS" i="1">
                            <a:latin typeface="Cambria Math"/>
                            <a:ea typeface="Cambria Math"/>
                            <a:cs typeface="Times New Roman" pitchFamily="18" charset="0"/>
                          </a:rPr>
                          <m:t>𝜇</m:t>
                        </m:r>
                      </m:e>
                      <m:sub>
                        <m:r>
                          <a:rPr lang="sr-Latn-RS" b="0" i="1" smtClean="0">
                            <a:latin typeface="Cambria Math"/>
                            <a:ea typeface="Cambria Math"/>
                            <a:cs typeface="Times New Roman" pitchFamily="18" charset="0"/>
                          </a:rPr>
                          <m:t>𝑖</m:t>
                        </m:r>
                      </m:sub>
                    </m:sSub>
                  </m:oMath>
                </a14:m>
                <a:r>
                  <a:rPr lang="sr-Cyrl-RS" dirty="0" smtClean="0">
                    <a:latin typeface="Times New Roman" pitchFamily="18" charset="0"/>
                    <a:cs typeface="Times New Roman" pitchFamily="18" charset="0"/>
                  </a:rPr>
                  <a:t> једнаке</a:t>
                </a:r>
                <a:endParaRPr lang="sr-Latn-RS" dirty="0" smtClean="0">
                  <a:latin typeface="Times New Roman" pitchFamily="18" charset="0"/>
                  <a:cs typeface="Times New Roman" pitchFamily="18" charset="0"/>
                </a:endParaRPr>
              </a:p>
              <a:p>
                <a:pPr marL="0" indent="0">
                  <a:buNone/>
                </a:pPr>
                <a:r>
                  <a:rPr lang="sr-Cyrl-RS" dirty="0" smtClean="0">
                    <a:latin typeface="Times New Roman" pitchFamily="18" charset="0"/>
                    <a:cs typeface="Times New Roman" pitchFamily="18" charset="0"/>
                  </a:rPr>
                  <a:t>Користи се </a:t>
                </a:r>
                <a:r>
                  <a:rPr lang="sr-Latn-RS" i="1" dirty="0" smtClean="0">
                    <a:latin typeface="Times New Roman" pitchFamily="18" charset="0"/>
                    <a:cs typeface="Times New Roman" pitchFamily="18" charset="0"/>
                  </a:rPr>
                  <a:t>F</a:t>
                </a:r>
                <a:r>
                  <a:rPr lang="sr-Latn-RS" dirty="0" smtClean="0">
                    <a:latin typeface="Times New Roman" pitchFamily="18" charset="0"/>
                    <a:cs typeface="Times New Roman" pitchFamily="18" charset="0"/>
                  </a:rPr>
                  <a:t> </a:t>
                </a:r>
                <a:r>
                  <a:rPr lang="sr-Cyrl-RS" dirty="0" smtClean="0">
                    <a:latin typeface="Times New Roman" pitchFamily="18" charset="0"/>
                    <a:cs typeface="Times New Roman" pitchFamily="18" charset="0"/>
                  </a:rPr>
                  <a:t>тест за испитивање утицаја фактора </a:t>
                </a:r>
                <a:r>
                  <a:rPr lang="sr-Cyrl-RS" i="1" dirty="0" smtClean="0">
                    <a:latin typeface="Times New Roman" pitchFamily="18" charset="0"/>
                    <a:cs typeface="Times New Roman" pitchFamily="18" charset="0"/>
                  </a:rPr>
                  <a:t>А</a:t>
                </a:r>
                <a:r>
                  <a:rPr lang="sr-Cyrl-RS" dirty="0" smtClean="0">
                    <a:latin typeface="Times New Roman" pitchFamily="18" charset="0"/>
                    <a:cs typeface="Times New Roman" pitchFamily="18" charset="0"/>
                  </a:rPr>
                  <a:t>:</a:t>
                </a:r>
                <a:endParaRPr lang="sr-Latn-RS" dirty="0">
                  <a:latin typeface="Times New Roman" pitchFamily="18" charset="0"/>
                  <a:cs typeface="Times New Roman" pitchFamily="18" charset="0"/>
                </a:endParaRPr>
              </a:p>
              <a:p>
                <a:pPr marL="0" indent="0" algn="ctr">
                  <a:buNone/>
                </a:pPr>
                <a14:m>
                  <m:oMathPara xmlns:m="http://schemas.openxmlformats.org/officeDocument/2006/math">
                    <m:oMathParaPr>
                      <m:jc m:val="center"/>
                    </m:oMathParaPr>
                    <m:oMath xmlns:m="http://schemas.openxmlformats.org/officeDocument/2006/math">
                      <m:sSub>
                        <m:sSubPr>
                          <m:ctrlPr>
                            <a:rPr lang="sr-Latn-RS" b="0" i="1" smtClean="0">
                              <a:latin typeface="Cambria Math"/>
                              <a:cs typeface="Times New Roman" pitchFamily="18" charset="0"/>
                            </a:rPr>
                          </m:ctrlPr>
                        </m:sSubPr>
                        <m:e>
                          <m:r>
                            <a:rPr lang="sr-Latn-RS" b="0" i="1" smtClean="0">
                              <a:latin typeface="Cambria Math"/>
                              <a:cs typeface="Times New Roman" pitchFamily="18" charset="0"/>
                            </a:rPr>
                            <m:t>𝐹</m:t>
                          </m:r>
                        </m:e>
                        <m:sub>
                          <m:r>
                            <a:rPr lang="sr-Latn-RS" b="0" i="1" smtClean="0">
                              <a:latin typeface="Cambria Math"/>
                              <a:cs typeface="Times New Roman" pitchFamily="18" charset="0"/>
                            </a:rPr>
                            <m:t>𝑡𝑒𝑠𝑡</m:t>
                          </m:r>
                        </m:sub>
                      </m:sSub>
                      <m:r>
                        <a:rPr lang="sr-Latn-RS" i="1">
                          <a:latin typeface="Cambria Math"/>
                          <a:cs typeface="Times New Roman" pitchFamily="18" charset="0"/>
                        </a:rPr>
                        <m:t>=</m:t>
                      </m:r>
                      <m:f>
                        <m:fPr>
                          <m:ctrlPr>
                            <a:rPr lang="sr-Latn-RS" i="1">
                              <a:latin typeface="Cambria Math"/>
                              <a:cs typeface="Times New Roman" pitchFamily="18" charset="0"/>
                            </a:rPr>
                          </m:ctrlPr>
                        </m:fPr>
                        <m:num>
                          <m:r>
                            <a:rPr lang="sr-Latn-RS" b="0" i="1" smtClean="0">
                              <a:latin typeface="Cambria Math"/>
                              <a:cs typeface="Times New Roman" pitchFamily="18" charset="0"/>
                            </a:rPr>
                            <m:t>𝑀</m:t>
                          </m:r>
                          <m:r>
                            <a:rPr lang="sr-Latn-RS" i="1">
                              <a:latin typeface="Cambria Math"/>
                              <a:cs typeface="Times New Roman" pitchFamily="18" charset="0"/>
                            </a:rPr>
                            <m:t>𝑆𝐴</m:t>
                          </m:r>
                        </m:num>
                        <m:den>
                          <m:r>
                            <a:rPr lang="sr-Latn-RS" b="0" i="1" smtClean="0">
                              <a:latin typeface="Cambria Math"/>
                              <a:cs typeface="Times New Roman" pitchFamily="18" charset="0"/>
                            </a:rPr>
                            <m:t>𝑀𝑆𝐸</m:t>
                          </m:r>
                        </m:den>
                      </m:f>
                    </m:oMath>
                  </m:oMathPara>
                </a14:m>
                <a:endParaRPr lang="sr-Latn-RS" dirty="0">
                  <a:latin typeface="Times New Roman" pitchFamily="18" charset="0"/>
                  <a:cs typeface="Times New Roman" pitchFamily="18" charset="0"/>
                </a:endParaRPr>
              </a:p>
              <a:p>
                <a:pPr marL="0" indent="0" algn="ctr">
                  <a:buNone/>
                </a:pPr>
                <a:endParaRPr lang="en-US" dirty="0">
                  <a:latin typeface="Times New Roman" pitchFamily="18" charset="0"/>
                  <a:cs typeface="Times New Roman" pitchFamily="18" charset="0"/>
                </a:endParaRPr>
              </a:p>
              <a:p>
                <a:pPr marL="0" indent="0" algn="just">
                  <a:buNone/>
                </a:pPr>
                <a:endParaRPr lang="en-US"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99247" y="2132856"/>
                <a:ext cx="7745505" cy="4392488"/>
              </a:xfrm>
              <a:blipFill rotWithShape="1">
                <a:blip r:embed="rId2"/>
                <a:stretch>
                  <a:fillRect l="-1260" t="-1250"/>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sr-Cyrl-RS" sz="4000" dirty="0" smtClean="0">
                <a:latin typeface="Times New Roman" pitchFamily="18" charset="0"/>
                <a:cs typeface="Times New Roman" pitchFamily="18" charset="0"/>
              </a:rPr>
              <a:t>Тестирање хипотеза</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8470533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8027</TotalTime>
  <Words>2032</Words>
  <Application>Microsoft Office PowerPoint</Application>
  <PresentationFormat>On-screen Show (4:3)</PresentationFormat>
  <Paragraphs>356</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Hardcover</vt:lpstr>
      <vt:lpstr>Предавања 9</vt:lpstr>
      <vt:lpstr>Анализа варијансе</vt:lpstr>
      <vt:lpstr>Двофакторска анализа варијансе</vt:lpstr>
      <vt:lpstr>Двофакторска анализа варијансе</vt:lpstr>
      <vt:lpstr>Тестирање фактора и утицаји интеракције</vt:lpstr>
      <vt:lpstr>Подела укупне варијације</vt:lpstr>
      <vt:lpstr>Подела укупне варијације</vt:lpstr>
      <vt:lpstr>Варијанса (Mean Square)</vt:lpstr>
      <vt:lpstr>Тестирање хипотеза</vt:lpstr>
      <vt:lpstr>Тестирање хипотеза</vt:lpstr>
      <vt:lpstr>Тестирање хипотеза</vt:lpstr>
      <vt:lpstr>Тестирање хипотеза</vt:lpstr>
      <vt:lpstr>Тестирање хипотеза</vt:lpstr>
      <vt:lpstr>Тестирање хипотеза</vt:lpstr>
      <vt:lpstr>Пример</vt:lpstr>
      <vt:lpstr>Пример</vt:lpstr>
      <vt:lpstr>Тумачење резулата</vt:lpstr>
      <vt:lpstr>Тумачење резулата</vt:lpstr>
      <vt:lpstr>Тумачење резултата</vt:lpstr>
      <vt:lpstr>Утицај интеракције – Графикон средина</vt:lpstr>
      <vt:lpstr>Тумачење резултата</vt:lpstr>
      <vt:lpstr>Тумачење резултата</vt:lpstr>
      <vt:lpstr>Такијев тест вишеструког поређења</vt:lpstr>
      <vt:lpstr>Такијев тест вишеструког поређења</vt:lpstr>
      <vt:lpstr>Такијев тест вишеструког поређења</vt:lpstr>
      <vt:lpstr>Такијев тест вишеструког поређења</vt:lpstr>
      <vt:lpstr>Пример за вежбу</vt:lpstr>
      <vt:lpstr>Пример за вежбу</vt:lpstr>
      <vt:lpstr>Пример за вежбу</vt:lpstr>
      <vt:lpstr>Пример за вежбу</vt:lpstr>
      <vt:lpstr>Пример за вежбу</vt:lpstr>
      <vt:lpstr>Литература: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Примена статистичких модела у пословању</dc:title>
  <dc:creator>Windows7</dc:creator>
  <cp:lastModifiedBy>Наташа</cp:lastModifiedBy>
  <cp:revision>185</cp:revision>
  <dcterms:created xsi:type="dcterms:W3CDTF">2018-02-19T17:01:42Z</dcterms:created>
  <dcterms:modified xsi:type="dcterms:W3CDTF">2020-01-15T15:09:01Z</dcterms:modified>
</cp:coreProperties>
</file>