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96" r:id="rId2"/>
    <p:sldId id="398" r:id="rId3"/>
    <p:sldId id="432" r:id="rId4"/>
    <p:sldId id="433" r:id="rId5"/>
    <p:sldId id="401" r:id="rId6"/>
    <p:sldId id="402" r:id="rId7"/>
    <p:sldId id="434" r:id="rId8"/>
    <p:sldId id="435" r:id="rId9"/>
    <p:sldId id="436" r:id="rId10"/>
    <p:sldId id="404" r:id="rId11"/>
    <p:sldId id="437" r:id="rId12"/>
    <p:sldId id="438" r:id="rId13"/>
    <p:sldId id="406" r:id="rId14"/>
    <p:sldId id="409" r:id="rId15"/>
    <p:sldId id="439" r:id="rId16"/>
    <p:sldId id="440" r:id="rId17"/>
    <p:sldId id="441" r:id="rId18"/>
  </p:sldIdLst>
  <p:sldSz cx="9525000" cy="6858000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3E0E4F-4019-472B-8F77-38AB17A2CCAA}">
          <p14:sldIdLst>
            <p14:sldId id="396"/>
            <p14:sldId id="398"/>
          </p14:sldIdLst>
        </p14:section>
        <p14:section name="Untitled Section" id="{CFE51AB3-2F50-46F7-926D-3FBCB0EB9C87}">
          <p14:sldIdLst>
            <p14:sldId id="432"/>
            <p14:sldId id="433"/>
            <p14:sldId id="401"/>
            <p14:sldId id="402"/>
            <p14:sldId id="434"/>
            <p14:sldId id="435"/>
            <p14:sldId id="436"/>
            <p14:sldId id="404"/>
            <p14:sldId id="437"/>
            <p14:sldId id="438"/>
            <p14:sldId id="406"/>
            <p14:sldId id="409"/>
            <p14:sldId id="439"/>
            <p14:sldId id="440"/>
            <p14:sldId id="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3333FF"/>
    <a:srgbClr val="3366CC"/>
    <a:srgbClr val="0066CC"/>
    <a:srgbClr val="990033"/>
    <a:srgbClr val="003366"/>
    <a:srgbClr val="66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844" autoAdjust="0"/>
  </p:normalViewPr>
  <p:slideViewPr>
    <p:cSldViewPr>
      <p:cViewPr varScale="1">
        <p:scale>
          <a:sx n="74" d="100"/>
          <a:sy n="74" d="100"/>
        </p:scale>
        <p:origin x="1200" y="72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1253" y="-30466"/>
            <a:ext cx="2978612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7" y="-30466"/>
            <a:ext cx="2978611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algn="r"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41363"/>
            <a:ext cx="5180013" cy="3729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395" y="4706232"/>
            <a:ext cx="5015576" cy="44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2" tIns="46867" rIns="93732" bIns="46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1253" y="9364358"/>
            <a:ext cx="2978612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7" y="9364358"/>
            <a:ext cx="2978611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algn="r" defTabSz="927627" eaLnBrk="0" hangingPunct="0">
              <a:defRPr sz="1000" i="1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B865833-258B-42FE-866D-A848D645F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50" y="103"/>
              <a:ext cx="100" cy="4126"/>
              <a:chOff x="50" y="103"/>
              <a:chExt cx="100" cy="4126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0" y="2116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50" y="2404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50" y="2549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50" y="2691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50" y="2979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50" y="4134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50" y="103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50" y="67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90625" y="2286000"/>
            <a:ext cx="80962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86200"/>
            <a:ext cx="66675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6E3B-C40B-4838-AEE9-18B25CAAE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3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B1D6-8CC3-4A8E-BEED-D6AE022A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2813" y="609600"/>
            <a:ext cx="20240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25" y="609600"/>
            <a:ext cx="59197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5A58-E272-474F-A573-9AB11C430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5" y="609600"/>
            <a:ext cx="8096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BC0B-D302-4531-BBC5-594B59A01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20B7-BB92-4474-B576-6DDEF427F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4406900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5" y="2906713"/>
            <a:ext cx="80962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2E02-7B74-4C3A-B886-386226763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3C49-C5C6-4009-96ED-52CB5478A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4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4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3"/>
            <a:ext cx="42100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2174875"/>
            <a:ext cx="42100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F0CB-7A48-4590-944B-7008A1955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4729-2015-47B1-939B-66101F177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029B-6D8B-4530-9A9E-DCDEE37B2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3050"/>
            <a:ext cx="31337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75" y="273050"/>
            <a:ext cx="53244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" y="1435100"/>
            <a:ext cx="31337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5FA5-619E-4F65-94E4-2894FDB8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00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00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AB87-ED6E-4A22-BFFF-FCD11F750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3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1033" name="Group 32"/>
            <p:cNvGrpSpPr>
              <a:grpSpLocks/>
            </p:cNvGrpSpPr>
            <p:nvPr/>
          </p:nvGrpSpPr>
          <p:grpSpPr bwMode="auto">
            <a:xfrm>
              <a:off x="50" y="102"/>
              <a:ext cx="100" cy="4128"/>
              <a:chOff x="50" y="102"/>
              <a:chExt cx="100" cy="4128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4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0" y="2115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0" y="240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0" y="254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0" y="269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0" y="298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0" y="413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0" y="10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0" y="67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90625" y="609600"/>
            <a:ext cx="8096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25" y="1981200"/>
            <a:ext cx="8096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25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0625" y="62484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2500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735337C4-71B4-4FC3-B10A-04DAE9DC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908323"/>
            <a:ext cx="8064450" cy="1368152"/>
          </a:xfrm>
        </p:spPr>
        <p:txBody>
          <a:bodyPr/>
          <a:lstStyle/>
          <a:p>
            <a:pPr algn="ctr"/>
            <a:r>
              <a:rPr lang="sr-Latn-CS" sz="3200" b="1" dirty="0" smtClean="0">
                <a:solidFill>
                  <a:srgbClr val="3333CC"/>
                </a:solidFill>
              </a:rPr>
              <a:t>2. Predavanje</a:t>
            </a:r>
            <a:br>
              <a:rPr lang="sr-Latn-CS" sz="3200" b="1" dirty="0" smtClean="0">
                <a:solidFill>
                  <a:srgbClr val="3333CC"/>
                </a:solidFill>
              </a:rPr>
            </a:br>
            <a:r>
              <a:rPr lang="sr-Latn-CS" sz="3200" b="1" dirty="0" smtClean="0">
                <a:solidFill>
                  <a:srgbClr val="3333CC"/>
                </a:solidFill>
              </a:rPr>
              <a:t/>
            </a:r>
            <a:br>
              <a:rPr lang="sr-Latn-CS" sz="3200" b="1" dirty="0" smtClean="0">
                <a:solidFill>
                  <a:srgbClr val="3333CC"/>
                </a:solidFill>
              </a:rPr>
            </a:br>
            <a:r>
              <a:rPr lang="sr-Latn-CS" sz="3200" b="1" i="1" dirty="0" smtClean="0">
                <a:solidFill>
                  <a:srgbClr val="3333CC"/>
                </a:solidFill>
              </a:rPr>
              <a:t>Dimenzije i značaj sektora malih i srednjih preduzeća </a:t>
            </a:r>
            <a:br>
              <a:rPr lang="sr-Latn-CS" sz="3200" b="1" i="1" dirty="0" smtClean="0">
                <a:solidFill>
                  <a:srgbClr val="3333CC"/>
                </a:solidFill>
              </a:rPr>
            </a:br>
            <a:r>
              <a:rPr lang="sr-Latn-CS" sz="2400" b="1" dirty="0" smtClean="0">
                <a:solidFill>
                  <a:srgbClr val="3333CC"/>
                </a:solidFill>
              </a:rPr>
              <a:t/>
            </a:r>
            <a:br>
              <a:rPr lang="sr-Latn-CS" sz="2400" b="1" dirty="0" smtClean="0">
                <a:solidFill>
                  <a:srgbClr val="3333CC"/>
                </a:solidFill>
              </a:rPr>
            </a:b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0625" y="2276475"/>
            <a:ext cx="7243763" cy="3819525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sr-Latn-CS" sz="2800" dirty="0">
              <a:solidFill>
                <a:srgbClr val="3333CC"/>
              </a:solidFill>
            </a:endParaRPr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 dirty="0"/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 dirty="0">
              <a:latin typeface="Times New Roman CE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89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2. Značaj malih i srednjih preduzeća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MSP je generator privrednog razvoja;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Sektor MSP predstavlja stabilan izvor novih radnih mesta, povećanja zaposlenosti i inovacija;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Veličina i fleksibilnost;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Zadovoljavaju specifične zahteve i potrebe potrošača;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Značaj za lokalno tržište;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Mogućnost zapošljavanja mladih, žena i niskokvalifikovanih radnika;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Uključivanje MSP u lance snabdevanja velikih preduzeća;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Sklonost ka riziku i inovacijama kroz razvoj novih proizvoda, otkrivanje novih tržišta i novih tehnika prodaje i distribucije;</a:t>
            </a:r>
          </a:p>
        </p:txBody>
      </p:sp>
    </p:spTree>
    <p:extLst>
      <p:ext uri="{BB962C8B-B14F-4D97-AF65-F5344CB8AC3E}">
        <p14:creationId xmlns:p14="http://schemas.microsoft.com/office/powerpoint/2010/main" val="37399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Broj i veličina preduzeća u Srbiji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076720"/>
              </p:ext>
            </p:extLst>
          </p:nvPr>
        </p:nvGraphicFramePr>
        <p:xfrm>
          <a:off x="1587500" y="1312333"/>
          <a:ext cx="5335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872"/>
                <a:gridCol w="1152128"/>
                <a:gridCol w="1008112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Oblik organizovanja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MSPP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Velika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Ukupno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000" b="1" dirty="0" smtClean="0"/>
                        <a:t>Preduzeća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99.967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521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100.488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000" b="1" dirty="0" smtClean="0"/>
                        <a:t>Preduzetnici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257.267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257.267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000" b="1" dirty="0" smtClean="0"/>
                        <a:t>Ukupno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357.234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521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357.755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000" b="1" dirty="0" smtClean="0"/>
                        <a:t>Struktura (%)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99,9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0,1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100%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7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Indikatori razvijenosti sektora MSPP u Srbiji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253477"/>
              </p:ext>
            </p:extLst>
          </p:nvPr>
        </p:nvGraphicFramePr>
        <p:xfrm>
          <a:off x="1587500" y="1312333"/>
          <a:ext cx="63500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832"/>
                <a:gridCol w="1152128"/>
                <a:gridCol w="1152128"/>
                <a:gridCol w="1296144"/>
                <a:gridCol w="108676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MSPP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Velika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Ukupno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U</a:t>
                      </a:r>
                      <a:r>
                        <a:rPr lang="sr-Latn-RS" b="0" dirty="0" smtClean="0"/>
                        <a:t>češće</a:t>
                      </a:r>
                      <a:r>
                        <a:rPr lang="sr-Latn-RS" b="0" baseline="0" dirty="0" smtClean="0"/>
                        <a:t> MSPP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Broj preduzeća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357.234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521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357.755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99,9%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Broj zaposlenih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873.462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449.963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1.323.425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66%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Promet (mil.din)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7.164.098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3.763.035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10.927.133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65,6%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BDV (mil. din)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1.325.728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1.014.194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2.339.922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56,7%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/>
                        <a:t>Izvoz (mil. din)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716.645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1.095.675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1.812.321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39,5%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Uvoz (mil. din)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1.256.385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1.048.062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2.304.447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54,5%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Sektor MSPP dominira u okviru nefinansijskog sektora privrede – ostvaruje 65,6% prometa, 56,7% BDV i 50,6% profita;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Oko 70% profita sektora MSPP je ostvareno u sektorima Trgovina na veliko i malo, Prerađivačka industrija i Građevinarstvo;</a:t>
            </a:r>
          </a:p>
        </p:txBody>
      </p:sp>
    </p:spTree>
    <p:extLst>
      <p:ext uri="{BB962C8B-B14F-4D97-AF65-F5344CB8AC3E}">
        <p14:creationId xmlns:p14="http://schemas.microsoft.com/office/powerpoint/2010/main" val="15342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Značaj institucionalne podrške za punu iskorišćenost svih potencijala MSPP;</a:t>
            </a:r>
          </a:p>
          <a:p>
            <a:pPr marL="0" indent="0" algn="just">
              <a:buNone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Kreiranje stimulativnog poslovnog okruženja i institucionalnog okvira;</a:t>
            </a:r>
          </a:p>
          <a:p>
            <a:pPr marL="0" indent="0" algn="just">
              <a:buNone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Mere institucionalne podrške obuhvataju: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Regulatorno okruženje;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Finansijski podsticaji;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Izgradnja kapaciteta;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Cilj je kreiranje okruženja koje je prijateljski orijentisano ka investitorima;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Podsticanje javno privatnog partnerstva;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Privlačenje investicija i rizičnog kapitala, uključivanje u lance snabdevanja velikih kompanija;</a:t>
            </a:r>
            <a:endParaRPr lang="sr-Latn-C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37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5760491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Ostvareni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rangovi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inovativnosti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(137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zemalja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rgbClr val="3333CC"/>
              </a:solidFill>
              <a:effectLst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826461"/>
              </p:ext>
            </p:extLst>
          </p:nvPr>
        </p:nvGraphicFramePr>
        <p:xfrm>
          <a:off x="1738164" y="1124744"/>
          <a:ext cx="7416824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1637"/>
                <a:gridCol w="1550731"/>
                <a:gridCol w="1152128"/>
                <a:gridCol w="1440160"/>
                <a:gridCol w="1512168"/>
              </a:tblGrid>
              <a:tr h="775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Zemlja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Stub</a:t>
                      </a:r>
                      <a:r>
                        <a:rPr lang="sr-Cyrl-RS" sz="1800" dirty="0">
                          <a:effectLst/>
                        </a:rPr>
                        <a:t> 12 (</a:t>
                      </a:r>
                      <a:r>
                        <a:rPr lang="sr-Latn-RS" sz="1800" dirty="0">
                          <a:effectLst/>
                        </a:rPr>
                        <a:t>Ukupna inovativnost</a:t>
                      </a:r>
                      <a:r>
                        <a:rPr lang="sr-Cyrl-R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Kapacitet za inovacije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Kvalitet naučno istraživačkih institucija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Saradnja privrede i naučno istraživačkih institucija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Srbija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95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117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47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95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Hrvatska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106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120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66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118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Mađarska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62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96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34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68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Bosna i Hercegovina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123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132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106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111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Crna Gora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76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91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Rumunija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109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57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97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Bugarska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68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56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>
                          <a:effectLst/>
                        </a:rPr>
                        <a:t>59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800" dirty="0">
                          <a:effectLst/>
                        </a:rPr>
                        <a:t>74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38164" y="5373215"/>
            <a:ext cx="53285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200" i="1" dirty="0" smtClean="0"/>
              <a:t>Izvor</a:t>
            </a:r>
            <a:r>
              <a:rPr lang="sr-Latn-RS" sz="1200" dirty="0"/>
              <a:t>: The Global Competitiveness Report, 2017/2018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469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>
                <a:solidFill>
                  <a:srgbClr val="3333CC"/>
                </a:solidFill>
                <a:effectLst/>
              </a:rPr>
              <a:t>Indeks globalne 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konkurentnosti</a:t>
            </a:r>
            <a:endParaRPr lang="en-US" sz="2400" b="1" dirty="0" smtClean="0">
              <a:solidFill>
                <a:srgbClr val="3333CC"/>
              </a:solidFill>
              <a:effectLst/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3333CC"/>
              </a:solidFill>
              <a:effectLst/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3333CC"/>
              </a:solidFill>
              <a:effectLst/>
            </a:endParaRPr>
          </a:p>
          <a:p>
            <a:pPr marL="0" indent="0">
              <a:buNone/>
            </a:pPr>
            <a:endParaRPr lang="en-US" sz="2400" dirty="0">
              <a:solidFill>
                <a:srgbClr val="3333CC"/>
              </a:solidFill>
              <a:effectLst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12894"/>
              </p:ext>
            </p:extLst>
          </p:nvPr>
        </p:nvGraphicFramePr>
        <p:xfrm>
          <a:off x="2206216" y="1484784"/>
          <a:ext cx="6192688" cy="3785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008112"/>
                <a:gridCol w="1368152"/>
                <a:gridCol w="1152128"/>
                <a:gridCol w="1152128"/>
              </a:tblGrid>
              <a:tr h="701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Ukupan rang/141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Finansiranje MSPP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Lakoća pristupa kreditima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Venture capital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Srbija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72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65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81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69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Albanija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81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76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89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81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Makedonia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82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115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71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100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Crna Gora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73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72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39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1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Bosna i Hercegovina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92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106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65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117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Hrvatska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63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104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56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106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Mađarska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47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56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90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47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Rumunija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51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89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105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104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Bugarska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141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</a:rPr>
                        <a:t>67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</a:rPr>
                        <a:t>54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30252" y="5302506"/>
            <a:ext cx="55446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Izvor</a:t>
            </a:r>
            <a:r>
              <a:rPr kumimoji="0" lang="sr-Latn-R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Global Competitiveness Report, 2019</a:t>
            </a:r>
            <a:endParaRPr kumimoji="0" lang="sr-Latn-R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</a:pPr>
            <a:r>
              <a:rPr lang="sr-Latn-CS" sz="2400" b="1" dirty="0">
                <a:solidFill>
                  <a:srgbClr val="3333CC"/>
                </a:solidFill>
                <a:effectLst/>
              </a:rPr>
              <a:t>Prikaz ključnih rangova iz „Izveštaja Doing Business in Serbia“ </a:t>
            </a:r>
            <a:endParaRPr lang="en-US" sz="2400" b="1" dirty="0">
              <a:solidFill>
                <a:srgbClr val="3333CC"/>
              </a:solidFill>
              <a:effectLst/>
            </a:endParaRPr>
          </a:p>
          <a:p>
            <a:pPr marL="0" indent="0">
              <a:buNone/>
            </a:pPr>
            <a:endParaRPr lang="en-US" sz="2400" dirty="0">
              <a:solidFill>
                <a:srgbClr val="3333CC"/>
              </a:solidFill>
              <a:effectLst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203838"/>
              </p:ext>
            </p:extLst>
          </p:nvPr>
        </p:nvGraphicFramePr>
        <p:xfrm>
          <a:off x="1450132" y="1645426"/>
          <a:ext cx="7632848" cy="3797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2592288"/>
                <a:gridCol w="648072"/>
                <a:gridCol w="648072"/>
                <a:gridCol w="648072"/>
                <a:gridCol w="648072"/>
                <a:gridCol w="720080"/>
                <a:gridCol w="720080"/>
              </a:tblGrid>
              <a:tr h="1274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800" kern="5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 smtClean="0">
                          <a:effectLst/>
                        </a:rPr>
                        <a:t>Zemlja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US" sz="1800" kern="5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 smtClean="0">
                          <a:effectLst/>
                        </a:rPr>
                        <a:t>Posmatrani </a:t>
                      </a:r>
                      <a:r>
                        <a:rPr lang="sr-Latn-RS" sz="1800" kern="50" dirty="0">
                          <a:effectLst/>
                        </a:rPr>
                        <a:t>rangovi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5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 dirty="0" smtClean="0">
                          <a:effectLst/>
                        </a:rPr>
                        <a:t>2014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 dirty="0" smtClean="0">
                          <a:effectLst/>
                        </a:rPr>
                        <a:t>2015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>
                          <a:effectLst/>
                        </a:rPr>
                        <a:t> </a:t>
                      </a:r>
                      <a:endParaRPr lang="en-US" sz="1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>
                          <a:effectLst/>
                        </a:rPr>
                        <a:t>2016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50" dirty="0" smtClean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 dirty="0" smtClean="0">
                          <a:effectLst/>
                        </a:rPr>
                        <a:t>2017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5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 dirty="0" smtClean="0">
                          <a:effectLst/>
                        </a:rPr>
                        <a:t>2018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50" dirty="0" smtClean="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kern="50" dirty="0" smtClean="0">
                          <a:effectLst/>
                        </a:rPr>
                        <a:t>2019 </a:t>
                      </a:r>
                      <a:r>
                        <a:rPr lang="sr-Latn-RS" sz="1800" kern="50" dirty="0">
                          <a:effectLst/>
                        </a:rPr>
                        <a:t>(190)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156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Srbija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Zbirni indeks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59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47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43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48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67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Pristup izvorima finansiranja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42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52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59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55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60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1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Osnivanje preduzeća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45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66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65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47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32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40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1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Dani za osnivanje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5,5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5,5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67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Dobijanje građevinskih dozvola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182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186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139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36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11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1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Zaštita manjinskih ulagača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80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>
                          <a:effectLst/>
                        </a:rPr>
                        <a:t>81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81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70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76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sr-Latn-RS" sz="1800" kern="50" dirty="0">
                          <a:effectLst/>
                        </a:rPr>
                        <a:t>83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3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100" y="333375"/>
            <a:ext cx="8064450" cy="359321"/>
          </a:xfrm>
        </p:spPr>
        <p:txBody>
          <a:bodyPr/>
          <a:lstStyle/>
          <a:p>
            <a:pPr algn="ctr"/>
            <a:r>
              <a:rPr lang="sr-Latn-RS" sz="2400" b="1" dirty="0" smtClean="0">
                <a:solidFill>
                  <a:srgbClr val="3333CC"/>
                </a:solidFill>
              </a:rPr>
              <a:t>1. Osnovne dimenzije malih i </a:t>
            </a:r>
            <a:r>
              <a:rPr lang="sr-Latn-RS" sz="2400" b="1" smtClean="0">
                <a:solidFill>
                  <a:srgbClr val="3333CC"/>
                </a:solidFill>
              </a:rPr>
              <a:t>srednjih preduzeća</a:t>
            </a: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0625" y="2276475"/>
            <a:ext cx="7243763" cy="3819525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sr-Latn-CS" sz="2800">
              <a:solidFill>
                <a:srgbClr val="3333CC"/>
              </a:solidFill>
            </a:endParaRPr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/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>
              <a:latin typeface="Times New Roman CE" charset="-18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34108" y="1412776"/>
            <a:ext cx="799244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 CE"/>
              </a:defRPr>
            </a:lvl1pPr>
            <a:lvl2pPr eaLnBrk="0" hangingPunct="0">
              <a:defRPr sz="3600">
                <a:solidFill>
                  <a:schemeClr val="tx1"/>
                </a:solidFill>
                <a:latin typeface="Times New Roman CE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 CE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 CE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 C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 C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 C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 C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 CE"/>
              </a:defRPr>
            </a:lvl9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</a:rPr>
              <a:t>Sektor</a:t>
            </a:r>
            <a:r>
              <a:rPr lang="en-US" sz="2400" dirty="0" smtClean="0">
                <a:solidFill>
                  <a:srgbClr val="3333CC"/>
                </a:solidFill>
              </a:rPr>
              <a:t> MSPP (</a:t>
            </a:r>
            <a:r>
              <a:rPr lang="sr-Latn-RS" sz="2400" dirty="0" smtClean="0">
                <a:solidFill>
                  <a:srgbClr val="3333CC"/>
                </a:solidFill>
              </a:rPr>
              <a:t>malih i srednjih preduzeća i preduzetništva) ima </a:t>
            </a:r>
            <a:r>
              <a:rPr lang="en-US" sz="2400" dirty="0" err="1" smtClean="0">
                <a:solidFill>
                  <a:srgbClr val="3333CC"/>
                </a:solidFill>
              </a:rPr>
              <a:t>značajnu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ulogu</a:t>
            </a:r>
            <a:r>
              <a:rPr lang="en-US" sz="2400" dirty="0">
                <a:solidFill>
                  <a:srgbClr val="3333CC"/>
                </a:solidFill>
              </a:rPr>
              <a:t> u </a:t>
            </a:r>
            <a:r>
              <a:rPr lang="en-US" sz="2400" dirty="0" err="1">
                <a:solidFill>
                  <a:srgbClr val="3333CC"/>
                </a:solidFill>
              </a:rPr>
              <a:t>svim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ekonomijama</a:t>
            </a:r>
            <a:r>
              <a:rPr lang="en-US" sz="2400" dirty="0">
                <a:solidFill>
                  <a:srgbClr val="3333CC"/>
                </a:solidFill>
              </a:rPr>
              <a:t>, a </a:t>
            </a:r>
            <a:r>
              <a:rPr lang="en-US" sz="2400" dirty="0" err="1">
                <a:solidFill>
                  <a:srgbClr val="3333CC"/>
                </a:solidFill>
              </a:rPr>
              <a:t>posebno</a:t>
            </a:r>
            <a:r>
              <a:rPr lang="en-US" sz="2400" dirty="0">
                <a:solidFill>
                  <a:srgbClr val="3333CC"/>
                </a:solidFill>
              </a:rPr>
              <a:t> u 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</a:rPr>
              <a:t>zemljama</a:t>
            </a:r>
            <a:r>
              <a:rPr lang="sr-Latn-RS" sz="2400" dirty="0" smtClean="0">
                <a:solidFill>
                  <a:srgbClr val="3333CC"/>
                </a:solidFill>
              </a:rPr>
              <a:t> u tranziciji;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CS" sz="2400" dirty="0" smtClean="0">
                <a:solidFill>
                  <a:srgbClr val="3333CC"/>
                </a:solidFill>
              </a:rPr>
              <a:t>Mala preduzeća podstiču zaposlenost, inovativnost i razvoj novih tehnologija i ostvaruju direktan uticaj na nivo agregatne tražnje i investicija;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</a:rPr>
              <a:t>Poslednjih decenija 20 veka raste značaj MSPP;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</a:rPr>
              <a:t>Ova preduzeća se zahvaljujući svojoj fleksibilnosti lakše i brže od velikih sistema prilagođavaju zahtevima potrošača i promenama na tržištu;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</a:rPr>
              <a:t>Snaga ovih preduzeća j</a:t>
            </a:r>
            <a:r>
              <a:rPr lang="en-US" sz="2400" dirty="0" smtClean="0">
                <a:solidFill>
                  <a:srgbClr val="3333CC"/>
                </a:solidFill>
              </a:rPr>
              <a:t>e</a:t>
            </a:r>
            <a:r>
              <a:rPr lang="sr-Latn-RS" sz="2400" dirty="0" smtClean="0">
                <a:solidFill>
                  <a:srgbClr val="3333CC"/>
                </a:solidFill>
              </a:rPr>
              <a:t> u njihovoj veličini;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</a:rPr>
              <a:t>U EU, pod pojmom MSP su sva preduzeća sa manje od  250 zaposlenih;</a:t>
            </a:r>
            <a:endParaRPr lang="en-US" sz="2400" dirty="0" smtClean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100" y="188641"/>
            <a:ext cx="8064450" cy="792087"/>
          </a:xfrm>
        </p:spPr>
        <p:txBody>
          <a:bodyPr/>
          <a:lstStyle/>
          <a:p>
            <a:pPr algn="ctr"/>
            <a:r>
              <a:rPr lang="sr-Latn-RS" sz="2400" i="1" dirty="0">
                <a:solidFill>
                  <a:srgbClr val="3333CC"/>
                </a:solidFill>
              </a:rPr>
              <a:t>Kriterijumi za razvrstavanje preduzeća po veličini u </a:t>
            </a:r>
            <a:r>
              <a:rPr lang="en-US" sz="2400" i="1" dirty="0" smtClean="0">
                <a:solidFill>
                  <a:srgbClr val="3333CC"/>
                </a:solidFill>
              </a:rPr>
              <a:t>EU</a:t>
            </a: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0625" y="692696"/>
            <a:ext cx="7748339" cy="5403304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sr-Latn-CS" sz="2800">
              <a:solidFill>
                <a:srgbClr val="3333CC"/>
              </a:solidFill>
            </a:endParaRPr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/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>
              <a:latin typeface="Times New Roman CE" charset="-1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74205"/>
              </p:ext>
            </p:extLst>
          </p:nvPr>
        </p:nvGraphicFramePr>
        <p:xfrm>
          <a:off x="2292486" y="1251940"/>
          <a:ext cx="5998406" cy="4857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5837"/>
                <a:gridCol w="1248499"/>
                <a:gridCol w="1368152"/>
                <a:gridCol w="1605918"/>
              </a:tblGrid>
              <a:tr h="387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Kriterijum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Mikro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Mala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Srednja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Prosečan br. zaposlenih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&lt; </a:t>
                      </a: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10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10 – 50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50-250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27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Visina poslovnog prihoda (EUR)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&lt; 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2.000.000 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2.000.000 -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10.000.000 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10.000000</a:t>
                      </a:r>
                      <a:r>
                        <a:rPr lang="en-US" sz="1800" baseline="0" dirty="0" smtClean="0">
                          <a:solidFill>
                            <a:srgbClr val="3333CC"/>
                          </a:solidFill>
                          <a:effectLst/>
                        </a:rPr>
                        <a:t> -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50.000.000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1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Prosečna vrednost poslovne imovine (EUR)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&lt; 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2.000.000 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2.000.000 -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10.000.000 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10.000.000</a:t>
                      </a:r>
                      <a:r>
                        <a:rPr lang="en-US" sz="1800" baseline="0" dirty="0" smtClean="0">
                          <a:solidFill>
                            <a:srgbClr val="3333CC"/>
                          </a:solidFill>
                          <a:effectLst/>
                        </a:rPr>
                        <a:t> - 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43.000.000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4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100" y="188641"/>
            <a:ext cx="8064450" cy="792087"/>
          </a:xfrm>
        </p:spPr>
        <p:txBody>
          <a:bodyPr/>
          <a:lstStyle/>
          <a:p>
            <a:pPr algn="ctr"/>
            <a:r>
              <a:rPr lang="sr-Latn-RS" sz="2400" i="1" dirty="0">
                <a:solidFill>
                  <a:srgbClr val="3333CC"/>
                </a:solidFill>
              </a:rPr>
              <a:t>Kriterijumi za razvrstavanje preduzeća po veličini u </a:t>
            </a:r>
            <a:r>
              <a:rPr lang="sr-Latn-RS" sz="2400" i="1" dirty="0" smtClean="0">
                <a:solidFill>
                  <a:srgbClr val="3333CC"/>
                </a:solidFill>
              </a:rPr>
              <a:t>Srbiji</a:t>
            </a: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0625" y="692696"/>
            <a:ext cx="7748339" cy="5403304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sr-Latn-CS" sz="2800">
              <a:solidFill>
                <a:srgbClr val="3333CC"/>
              </a:solidFill>
            </a:endParaRPr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/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>
              <a:latin typeface="Times New Roman CE" charset="-1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067355"/>
              </p:ext>
            </p:extLst>
          </p:nvPr>
        </p:nvGraphicFramePr>
        <p:xfrm>
          <a:off x="2026196" y="1268760"/>
          <a:ext cx="6624736" cy="4857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5837"/>
                <a:gridCol w="1077895"/>
                <a:gridCol w="1156170"/>
                <a:gridCol w="1232812"/>
                <a:gridCol w="1382022"/>
              </a:tblGrid>
              <a:tr h="387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Kriterijum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Mikro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Mala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Srednja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Velika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Prosečan br. zaposlenih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3333CC"/>
                          </a:solidFill>
                          <a:effectLst/>
                        </a:rPr>
                        <a:t>≤ </a:t>
                      </a: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10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10 – 50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50-250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≥ 250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27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Visina poslovnog prihoda (EUR)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3333CC"/>
                          </a:solidFill>
                          <a:effectLst/>
                        </a:rPr>
                        <a:t>≤ </a:t>
                      </a: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700.000 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700.000 - 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8.</a:t>
                      </a: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0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00.000 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8.</a:t>
                      </a: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0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00.000 </a:t>
                      </a: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– </a:t>
                      </a: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40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.000.000 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≥ </a:t>
                      </a: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40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.000.000 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1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Prosečna vrednost poslovne imovine (EUR)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3333CC"/>
                          </a:solidFill>
                          <a:effectLst/>
                        </a:rPr>
                        <a:t>≤ </a:t>
                      </a:r>
                      <a:r>
                        <a:rPr lang="sr-Latn-RS" sz="1800">
                          <a:solidFill>
                            <a:srgbClr val="3333CC"/>
                          </a:solidFill>
                          <a:effectLst/>
                        </a:rPr>
                        <a:t>350.000 </a:t>
                      </a:r>
                      <a:endParaRPr lang="sr-Latn-RS" sz="180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350.000 – 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4.</a:t>
                      </a: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0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00.000 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4.</a:t>
                      </a: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0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00.000 </a:t>
                      </a: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– </a:t>
                      </a: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20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0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00.000 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rgbClr val="3333CC"/>
                          </a:solidFill>
                          <a:effectLst/>
                        </a:rPr>
                        <a:t>≥ </a:t>
                      </a:r>
                      <a:r>
                        <a:rPr lang="en-US" sz="1800" dirty="0" smtClean="0">
                          <a:solidFill>
                            <a:srgbClr val="3333CC"/>
                          </a:solidFill>
                          <a:effectLst/>
                        </a:rPr>
                        <a:t>20</a:t>
                      </a:r>
                      <a:r>
                        <a:rPr lang="sr-Latn-RS" sz="1800" dirty="0" smtClean="0">
                          <a:solidFill>
                            <a:srgbClr val="3333CC"/>
                          </a:solidFill>
                          <a:effectLst/>
                        </a:rPr>
                        <a:t>.500.000 </a:t>
                      </a:r>
                      <a:endParaRPr lang="sr-Latn-RS" sz="1800" dirty="0">
                        <a:solidFill>
                          <a:srgbClr val="33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2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Klasifikacija se određuje u zavisnosti od tri kriterijuma: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solidFill>
                  <a:srgbClr val="3333CC"/>
                </a:solidFill>
                <a:effectLst/>
              </a:rPr>
              <a:t>Broj zaposlenih,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solidFill>
                  <a:srgbClr val="3333CC"/>
                </a:solidFill>
                <a:effectLst/>
              </a:rPr>
              <a:t>Visina prihoda i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solidFill>
                  <a:srgbClr val="3333CC"/>
                </a:solidFill>
                <a:effectLst/>
              </a:rPr>
              <a:t>Vrednost poslovne imovine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Dva od tri kriterijuma moraju biti zadovoljena da bi se preduzeće razvrstalo u određenu kategoriju;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MSP (mala i srednja preduzeća) predstavljaju stub svake ekonomije jer učestvuju sa preko 90% u ukupnom broju preduzeća i generišu između 50 i 60% ukupne zaposlenosti;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Značaj ovih preduzeća za zemlje u tranziciji;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Globalizacija zahteva uključivanje MSP u lance snabdevanja velikih preduzeća, naročito kada su transakcioni i transportni troškovi visoki,</a:t>
            </a:r>
          </a:p>
          <a:p>
            <a:pPr marL="0" indent="0" algn="just">
              <a:buNone/>
              <a:defRPr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05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MSP predstavljaju generator zaposlenosti jer kreiraju velik broj novih radnih mesta (više od dve trećine);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Socijalna funkcija sektora MSP;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Stvaranje konkurentne privredne strukture;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MSP predstavlja generator privrednog rasta zbog sklonosti ka inovacijama i riziku;</a:t>
            </a:r>
          </a:p>
          <a:p>
            <a:pPr marL="0" indent="0" algn="just">
              <a:buNone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Osnovne dimenzije malih i srednjih preduzeća su: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Veličina;</a:t>
            </a:r>
            <a:endParaRPr lang="sr-Latn-R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Mali broj zaposlenih;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Razvijanje bliskog odnosa sa potrošačima i poslovnim partnerima;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Jednostavna, neformalna organizaciona struktura;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Visoke stope gašenja;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Neujednačenost distribucije u različitim industrijskim granama;</a:t>
            </a:r>
          </a:p>
          <a:p>
            <a:pPr algn="just">
              <a:buFont typeface="Arial" pitchFamily="34" charset="0"/>
              <a:buChar char="•"/>
              <a:defRPr/>
            </a:pPr>
            <a:endParaRPr lang="sr-Latn-RS" sz="2400" i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sr-Latn-RS" sz="2400" i="1" dirty="0" smtClean="0">
              <a:effectLst/>
            </a:endParaRPr>
          </a:p>
          <a:p>
            <a:pPr marL="0" indent="0" algn="just">
              <a:buNone/>
              <a:defRPr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0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Ranjivost MSP u uslovima krize:</a:t>
            </a:r>
          </a:p>
          <a:p>
            <a:pPr marL="914400"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solidFill>
                  <a:srgbClr val="3333CC"/>
                </a:solidFill>
                <a:effectLst/>
              </a:rPr>
              <a:t>MSP teže od velikih preduzeća sprovode aktivnosti restrukturiranja zbog svoje veličine;</a:t>
            </a:r>
          </a:p>
          <a:p>
            <a:pPr marL="914400"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solidFill>
                  <a:srgbClr val="3333CC"/>
                </a:solidFill>
                <a:effectLst/>
              </a:rPr>
              <a:t>Nizak stepen diverzifikacije poslovnih aktivnosti;</a:t>
            </a:r>
          </a:p>
          <a:p>
            <a:pPr marL="914400"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solidFill>
                  <a:srgbClr val="3333CC"/>
                </a:solidFill>
                <a:effectLst/>
              </a:rPr>
              <a:t>Slaba finansijska struktura;</a:t>
            </a:r>
          </a:p>
          <a:p>
            <a:pPr marL="914400"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solidFill>
                  <a:srgbClr val="3333CC"/>
                </a:solidFill>
                <a:effectLst/>
              </a:rPr>
              <a:t>Nizak ili nikakav kreditni rejting;</a:t>
            </a:r>
          </a:p>
          <a:p>
            <a:pPr marL="914400"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solidFill>
                  <a:srgbClr val="3333CC"/>
                </a:solidFill>
                <a:effectLst/>
              </a:rPr>
              <a:t>Zavisnost od kredita kao osnovnog eksternog izvora finansiranja;</a:t>
            </a:r>
          </a:p>
          <a:p>
            <a:pPr marL="914400" algn="just">
              <a:buFont typeface="Arial" pitchFamily="34" charset="0"/>
              <a:buChar char="•"/>
              <a:defRPr/>
            </a:pPr>
            <a:r>
              <a:rPr lang="sr-Latn-RS" sz="2400" i="1" dirty="0" smtClean="0">
                <a:solidFill>
                  <a:srgbClr val="3333CC"/>
                </a:solidFill>
                <a:effectLst/>
              </a:rPr>
              <a:t>Dostupnost manjeg broja alternativnih izvora finansiranja;</a:t>
            </a:r>
          </a:p>
          <a:p>
            <a:pPr algn="just">
              <a:buFont typeface="Arial" pitchFamily="34" charset="0"/>
              <a:buChar char="•"/>
              <a:defRPr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sr-Latn-RS" sz="2400" i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sr-Latn-RS" sz="2400" i="1" dirty="0" smtClean="0">
              <a:effectLst/>
            </a:endParaRPr>
          </a:p>
          <a:p>
            <a:pPr marL="0" indent="0" algn="just">
              <a:buNone/>
              <a:defRPr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24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Nedostatak povoljnih izvora finansiranja predstavlja glavno ograničenje u razvoju MSP;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Sopstvena sredstva su uglavnom nedovoljna;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Velika preduzeća imaju lakši i brži pristup kreditima;</a:t>
            </a:r>
          </a:p>
          <a:p>
            <a:pPr marL="0" indent="0" algn="just">
              <a:buNone/>
              <a:defRPr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marL="0" indent="0" algn="just">
              <a:buNone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Glavne prepreke otežanom pristupu kreditima: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Neadekvatno obezbeđenje;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Nepostojanje dokumentacije o poslovnom poduhvatu;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Nesposobnost preduzeća da na pravi način predstavi projekat;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Orijentacija kreditora na finansiranje velikih preduzeća;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Visok rizik kreditiranja sektora MSP i samim tim visoke kamatne stope.</a:t>
            </a:r>
          </a:p>
          <a:p>
            <a:pPr algn="just">
              <a:buFont typeface="Arial" pitchFamily="34" charset="0"/>
              <a:buChar char="•"/>
              <a:defRPr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sr-Latn-RS" sz="2400" i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sr-Latn-RS" sz="2400" i="1" dirty="0" smtClean="0">
              <a:effectLst/>
            </a:endParaRPr>
          </a:p>
          <a:p>
            <a:pPr marL="0" indent="0" algn="just">
              <a:buNone/>
              <a:defRPr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56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Alternativni izvori finansiranja kao što su venture capital, mezanin finansiranje, finansiranje putem poslovnih anđela, rezervisano je uglavnom za velika preduzeća ili preduzeća sa brzim rastom;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Mikrokreditiranje  - slabo zastupljen izvor finansiranja u Srbiji;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Neophodno je upoznati preduzetnike sa svim dostupnim alternativama kao i njihovim prednostima i nedostacima;</a:t>
            </a:r>
          </a:p>
          <a:p>
            <a:pPr marL="0" indent="0" algn="just">
              <a:buNone/>
              <a:defRPr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sr-Latn-RS" sz="2400" i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sr-Latn-RS" sz="2400" i="1" dirty="0" smtClean="0">
              <a:effectLst/>
            </a:endParaRPr>
          </a:p>
          <a:p>
            <a:pPr marL="0" indent="0" algn="just">
              <a:buNone/>
              <a:defRPr/>
            </a:pPr>
            <a:endParaRPr lang="sr-Latn-R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38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B2B2B2"/>
      </a:accent1>
      <a:accent2>
        <a:srgbClr val="868686"/>
      </a:accent2>
      <a:accent3>
        <a:srgbClr val="FFFFFF"/>
      </a:accent3>
      <a:accent4>
        <a:srgbClr val="000000"/>
      </a:accent4>
      <a:accent5>
        <a:srgbClr val="D5D5D5"/>
      </a:accent5>
      <a:accent6>
        <a:srgbClr val="797979"/>
      </a:accent6>
      <a:hlink>
        <a:srgbClr val="5F5F5F"/>
      </a:hlink>
      <a:folHlink>
        <a:srgbClr val="DDDDDD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D:\OFFICE95\Templates\Presentation Designs\Azure.pot</Template>
  <TotalTime>39123</TotalTime>
  <Words>1067</Words>
  <Application>Microsoft Office PowerPoint</Application>
  <PresentationFormat>Custom</PresentationFormat>
  <Paragraphs>332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Monotype Sorts</vt:lpstr>
      <vt:lpstr>Times New Roman</vt:lpstr>
      <vt:lpstr>Times New Roman CE</vt:lpstr>
      <vt:lpstr>Azure</vt:lpstr>
      <vt:lpstr>2. Predavanje  Dimenzije i značaj sektora malih i srednjih preduzeća   </vt:lpstr>
      <vt:lpstr>1. Osnovne dimenzije malih i srednjih preduzeća</vt:lpstr>
      <vt:lpstr>Kriterijumi za razvrstavanje preduzeća po veličini u EU</vt:lpstr>
      <vt:lpstr>Kriterijumi za razvrstavanje preduzeća po veličini u Srbiji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Висока пословна школа струковних студија Нови Сад</dc:title>
  <dc:creator>Slobodanka Vučenović</dc:creator>
  <cp:lastModifiedBy>Korisnik</cp:lastModifiedBy>
  <cp:revision>966</cp:revision>
  <cp:lastPrinted>2018-02-21T13:21:29Z</cp:lastPrinted>
  <dcterms:created xsi:type="dcterms:W3CDTF">1995-06-02T22:19:30Z</dcterms:created>
  <dcterms:modified xsi:type="dcterms:W3CDTF">2020-02-28T14:37:44Z</dcterms:modified>
</cp:coreProperties>
</file>