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3" r:id="rId5"/>
    <p:sldId id="26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9BF1C-AAFB-4B5C-9B00-F3DF9AFB62A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1F1EF-E00E-4369-B3CC-89F6C3D7F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457199"/>
          </a:xfrm>
        </p:spPr>
        <p:txBody>
          <a:bodyPr>
            <a:no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Subjekti berzanskog poslovanja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8001000" cy="525780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endParaRPr lang="sr-Latn-BA" sz="2000" dirty="0" smtClean="0"/>
          </a:p>
          <a:p>
            <a:pPr algn="l"/>
            <a:r>
              <a:rPr lang="sr-Latn-CS" sz="2000" b="1" dirty="0" smtClean="0"/>
              <a:t>- </a:t>
            </a:r>
            <a:r>
              <a:rPr lang="sr-Latn-CS" sz="2000" dirty="0" smtClean="0"/>
              <a:t>Subjekti </a:t>
            </a:r>
            <a:r>
              <a:rPr lang="sr-Latn-CS" sz="2000" dirty="0"/>
              <a:t>berzanskog poslovanja su sva pravna i fizička lica koja posluju na berzi ili direktno i indirektno učestvuju u </a:t>
            </a:r>
            <a:r>
              <a:rPr lang="sr-Latn-CS" sz="2000" dirty="0" smtClean="0"/>
              <a:t>njenom radu.</a:t>
            </a:r>
            <a:endParaRPr lang="en-US" sz="2000" dirty="0"/>
          </a:p>
          <a:p>
            <a:pPr algn="l"/>
            <a:r>
              <a:rPr lang="sr-Latn-CS" sz="2000" dirty="0" smtClean="0"/>
              <a:t>- Treba napomenti da je, pored berzanskog poslovanja, prisutno i vanberzansko koje se od berzanskog razlikuje po nižem stepenu kontrole kako učesnika, tako i predmeta trgovine, ali je, ipak , značajno za ukupnu tržišnu razmjenu i utiče na tržišne cijene.</a:t>
            </a:r>
          </a:p>
          <a:p>
            <a:pPr algn="l"/>
            <a:r>
              <a:rPr lang="sr-Latn-CS" sz="2000" dirty="0" smtClean="0"/>
              <a:t>-Ako se radi </a:t>
            </a:r>
            <a:r>
              <a:rPr lang="sr-Latn-CS" sz="2000" dirty="0"/>
              <a:t>o subjektima koji </a:t>
            </a:r>
            <a:r>
              <a:rPr lang="sr-Latn-CS" sz="2000" dirty="0" smtClean="0"/>
              <a:t>direktno </a:t>
            </a:r>
            <a:r>
              <a:rPr lang="sr-Latn-CS" sz="2000" dirty="0"/>
              <a:t>trguju između sebe, aukcionim </a:t>
            </a:r>
            <a:r>
              <a:rPr lang="sr-Latn-CS" sz="2000" dirty="0" smtClean="0"/>
              <a:t>trgovicima</a:t>
            </a:r>
            <a:r>
              <a:rPr lang="sr-Latn-CS" sz="2000" dirty="0"/>
              <a:t>, brokerima i </a:t>
            </a:r>
            <a:r>
              <a:rPr lang="sr-Latn-CS" sz="2000" dirty="0" smtClean="0"/>
              <a:t>dilerima, oni direktno pronalaze jedni druge van organizovanog tržišta. Njihova trgovina je sporadičnog karaktera, a roba koja je predmet trgovine nije standardizovana.</a:t>
            </a:r>
          </a:p>
          <a:p>
            <a:pPr algn="l"/>
            <a:r>
              <a:rPr lang="sr-Latn-CS" sz="2000" dirty="0" smtClean="0"/>
              <a:t>- </a:t>
            </a:r>
            <a:r>
              <a:rPr lang="sr-Latn-CS" sz="2000" dirty="0"/>
              <a:t>Aukcioni trgovci trguju na </a:t>
            </a:r>
            <a:r>
              <a:rPr lang="sr-Latn-CS" sz="2000" b="1" dirty="0"/>
              <a:t>aukcijama. </a:t>
            </a:r>
            <a:r>
              <a:rPr lang="sr-Latn-CS" sz="2000" dirty="0"/>
              <a:t>Tu se, na jednom mestu, sastaju svi zainte-resovani </a:t>
            </a:r>
            <a:r>
              <a:rPr lang="sr-Latn-CS" sz="2000" dirty="0" smtClean="0"/>
              <a:t>trgovci koji bi želelei kupiti neku </a:t>
            </a:r>
            <a:r>
              <a:rPr lang="sr-Latn-CS" sz="2000" dirty="0"/>
              <a:t>robu. Njujorška berza NYSE je najbolji </a:t>
            </a:r>
            <a:r>
              <a:rPr lang="sr-Latn-CS" sz="2000" dirty="0" smtClean="0"/>
              <a:t>primer </a:t>
            </a:r>
            <a:r>
              <a:rPr lang="sr-Latn-CS" sz="2000" dirty="0"/>
              <a:t>za aukcijsko tržište. Prednost ovog tržiše u odnosu na dilersko je što se ne moraju proveravati svi dileri, koji su mnogobrojni, jer su aukcioni trgovci unapored listirani.</a:t>
            </a:r>
            <a:endParaRPr lang="en-US" sz="2000" dirty="0"/>
          </a:p>
          <a:p>
            <a:pPr algn="l"/>
            <a:endParaRPr lang="en-US" sz="2000" dirty="0"/>
          </a:p>
          <a:p>
            <a:pPr algn="l">
              <a:buFontTx/>
              <a:buChar char="-"/>
            </a:pPr>
            <a:endParaRPr lang="sr-Latn-BA" sz="2000" dirty="0"/>
          </a:p>
          <a:p>
            <a:pPr algn="l">
              <a:buFontTx/>
              <a:buChar char="-"/>
            </a:pPr>
            <a:endParaRPr lang="sr-Latn-BA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Subjekti berzanskog poslovanja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sr-Latn-CS" dirty="0"/>
              <a:t>Subjekti berzanskog poslovanja </a:t>
            </a:r>
            <a:r>
              <a:rPr lang="sr-Latn-CS" dirty="0" smtClean="0"/>
              <a:t>su: </a:t>
            </a:r>
          </a:p>
          <a:p>
            <a:pPr>
              <a:buNone/>
            </a:pPr>
            <a:r>
              <a:rPr lang="sr-Latn-CS" dirty="0" smtClean="0"/>
              <a:t>1. </a:t>
            </a:r>
            <a:r>
              <a:rPr lang="sr-Latn-CS" dirty="0" smtClean="0"/>
              <a:t>Interni</a:t>
            </a:r>
            <a:r>
              <a:rPr lang="sr-Latn-BA" dirty="0" smtClean="0"/>
              <a:t>; </a:t>
            </a:r>
            <a:r>
              <a:rPr lang="sr-Latn-CS" dirty="0" smtClean="0"/>
              <a:t> </a:t>
            </a:r>
            <a:r>
              <a:rPr lang="sr-Latn-CS" dirty="0"/>
              <a:t>D</a:t>
            </a:r>
            <a:r>
              <a:rPr lang="sr-Latn-CS" dirty="0" smtClean="0"/>
              <a:t>ele  se na </a:t>
            </a:r>
            <a:r>
              <a:rPr lang="sr-Latn-CS" dirty="0"/>
              <a:t>zvanične i </a:t>
            </a:r>
            <a:r>
              <a:rPr lang="sr-Latn-CS" dirty="0" smtClean="0"/>
              <a:t>nezvanične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(Savremeno berzansko i elektronsko polsovanje –Unković, Milosavljević, Stanišić – Univerzitet Singidunum, 2010</a:t>
            </a:r>
            <a:r>
              <a:rPr lang="sr-Latn-CS" dirty="0" smtClean="0"/>
              <a:t>.) </a:t>
            </a:r>
          </a:p>
          <a:p>
            <a:r>
              <a:rPr lang="sr-Latn-CS" b="1" dirty="0"/>
              <a:t>Zvanični </a:t>
            </a:r>
            <a:r>
              <a:rPr lang="sr-Latn-CS" dirty="0"/>
              <a:t>su oni trgovci koji imaju državnu licencu za rad na berzi i ovlašćenje berze da se spreko njih zaključuju berzanski poslovi. </a:t>
            </a:r>
            <a:endParaRPr lang="sr-Latn-CS" dirty="0" smtClean="0"/>
          </a:p>
          <a:p>
            <a:r>
              <a:rPr lang="sr-Latn-CS" b="1" dirty="0" smtClean="0"/>
              <a:t>Nezvanični</a:t>
            </a:r>
            <a:r>
              <a:rPr lang="sr-Latn-CS" dirty="0" smtClean="0"/>
              <a:t> trgovci ne </a:t>
            </a:r>
            <a:r>
              <a:rPr lang="sr-Latn-CS" dirty="0"/>
              <a:t>učestvuju u sklapanju berzanskih </a:t>
            </a:r>
            <a:r>
              <a:rPr lang="sr-Latn-CS" dirty="0" smtClean="0"/>
              <a:t>poslova </a:t>
            </a:r>
            <a:r>
              <a:rPr lang="sr-Latn-CS" dirty="0"/>
              <a:t>nego plasiraju naloge svojih </a:t>
            </a:r>
            <a:r>
              <a:rPr lang="sr-Latn-CS" dirty="0" smtClean="0"/>
              <a:t>komitenata </a:t>
            </a:r>
            <a:r>
              <a:rPr lang="sr-Latn-CS" dirty="0"/>
              <a:t>(banke, preduzeća, država, </a:t>
            </a:r>
            <a:r>
              <a:rPr lang="sr-Latn-CS" dirty="0" smtClean="0"/>
              <a:t>investicioni </a:t>
            </a:r>
            <a:r>
              <a:rPr lang="sr-Latn-CS" dirty="0"/>
              <a:t>fondovi, pojedinci).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Subjekti berzanskog poslovanja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Eksterni: </a:t>
            </a:r>
          </a:p>
          <a:p>
            <a:pPr marL="457200" indent="-457200">
              <a:buFontTx/>
              <a:buChar char="-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Nemaju sjedište na berzi</a:t>
            </a:r>
          </a:p>
          <a:p>
            <a:pPr marL="457200" indent="-457200">
              <a:buFontTx/>
              <a:buChar char="-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Elektronskim putem daju naloge učesnicima u trgovanju da obave određene transakcije</a:t>
            </a:r>
          </a:p>
          <a:p>
            <a:pPr marL="457200" indent="-457200">
              <a:buFontTx/>
              <a:buChar char="-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U eksterne  subjekte možemo ubrojati i ostala lica koja su iz edukativnih, informativnih (novinari)  i sličnih razloga prisutna na berzi. Ponekad i iz čiste radoznalosti</a:t>
            </a:r>
          </a:p>
          <a:p>
            <a:pPr marL="457200" indent="-457200">
              <a:buFontTx/>
              <a:buChar char="-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Sva ova lica moraju imati dozvolu, odnosno ovlašćenje direktora berze da mogu prisustvovati radu berze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457199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Berzanski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- BROKERI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8001000" cy="525780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en-US" sz="2000" dirty="0" err="1" smtClean="0"/>
              <a:t>Berzanski</a:t>
            </a:r>
            <a:r>
              <a:rPr lang="en-US" sz="2000" dirty="0" smtClean="0"/>
              <a:t> </a:t>
            </a:r>
            <a:r>
              <a:rPr lang="en-US" sz="2000" dirty="0" err="1"/>
              <a:t>posrednici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finansijke</a:t>
            </a:r>
            <a:r>
              <a:rPr lang="en-US" sz="2000" dirty="0"/>
              <a:t> </a:t>
            </a:r>
            <a:r>
              <a:rPr lang="en-US" sz="2000" dirty="0" err="1"/>
              <a:t>institucije</a:t>
            </a:r>
            <a:r>
              <a:rPr lang="en-US" sz="2000" dirty="0"/>
              <a:t>, </a:t>
            </a:r>
            <a:r>
              <a:rPr lang="en-US" sz="2000" dirty="0" err="1"/>
              <a:t>odnosno</a:t>
            </a:r>
            <a:r>
              <a:rPr lang="en-US" sz="2000" dirty="0"/>
              <a:t> </a:t>
            </a:r>
            <a:r>
              <a:rPr lang="en-US" sz="2000" dirty="0" err="1"/>
              <a:t>lica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</a:t>
            </a:r>
            <a:r>
              <a:rPr lang="en-US" sz="2000" dirty="0" err="1"/>
              <a:t>učestvuju</a:t>
            </a:r>
            <a:r>
              <a:rPr lang="en-US" sz="2000" dirty="0"/>
              <a:t> u </a:t>
            </a:r>
            <a:r>
              <a:rPr lang="en-US" sz="2000" dirty="0" err="1"/>
              <a:t>trgovini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vezani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trgovinu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finansijskom</a:t>
            </a:r>
            <a:r>
              <a:rPr lang="en-US" sz="2000" dirty="0"/>
              <a:t> </a:t>
            </a:r>
            <a:r>
              <a:rPr lang="en-US" sz="2000" dirty="0" err="1" smtClean="0"/>
              <a:t>tržištu</a:t>
            </a:r>
            <a:r>
              <a:rPr lang="sr-Latn-BA" sz="2000" dirty="0" smtClean="0"/>
              <a:t>. </a:t>
            </a:r>
            <a:r>
              <a:rPr lang="en-US" sz="2000" dirty="0" smtClean="0"/>
              <a:t>Tri </a:t>
            </a:r>
            <a:r>
              <a:rPr lang="en-US" sz="2000" dirty="0" err="1"/>
              <a:t>osnovne</a:t>
            </a:r>
            <a:r>
              <a:rPr lang="en-US" sz="2000" dirty="0"/>
              <a:t> </a:t>
            </a:r>
            <a:r>
              <a:rPr lang="en-US" sz="2000" dirty="0" err="1"/>
              <a:t>grupe</a:t>
            </a:r>
            <a:r>
              <a:rPr lang="en-US" sz="2000" dirty="0"/>
              <a:t> </a:t>
            </a:r>
            <a:r>
              <a:rPr lang="en-US" sz="2000" dirty="0" err="1"/>
              <a:t>berzanskih</a:t>
            </a:r>
            <a:r>
              <a:rPr lang="en-US" sz="2000" dirty="0"/>
              <a:t> </a:t>
            </a:r>
            <a:r>
              <a:rPr lang="en-US" sz="2000" dirty="0" err="1"/>
              <a:t>posrednika</a:t>
            </a:r>
            <a:r>
              <a:rPr lang="en-US" sz="2000" dirty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:</a:t>
            </a:r>
            <a:endParaRPr lang="en-US" sz="2000" dirty="0"/>
          </a:p>
          <a:p>
            <a:pPr marL="457200" indent="-457200" algn="l">
              <a:buAutoNum type="arabicPeriod"/>
            </a:pPr>
            <a:r>
              <a:rPr lang="en-US" sz="2000" b="1" dirty="0" err="1" smtClean="0"/>
              <a:t>Brokeri</a:t>
            </a:r>
            <a:r>
              <a:rPr lang="en-US" sz="2000" b="1" dirty="0" smtClean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 smtClean="0"/>
              <a:t>berzanski</a:t>
            </a:r>
            <a:r>
              <a:rPr lang="en-US" sz="2000" dirty="0" smtClean="0"/>
              <a:t> </a:t>
            </a:r>
            <a:r>
              <a:rPr lang="en-US" sz="2000" dirty="0" err="1"/>
              <a:t>posrednici</a:t>
            </a:r>
            <a:r>
              <a:rPr lang="en-US" sz="2000" dirty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/>
              <a:t>obavljaju</a:t>
            </a:r>
            <a:r>
              <a:rPr lang="en-US" sz="2000" dirty="0"/>
              <a:t> </a:t>
            </a:r>
            <a:r>
              <a:rPr lang="en-US" sz="2000" dirty="0" err="1"/>
              <a:t>berzanske</a:t>
            </a:r>
            <a:r>
              <a:rPr lang="en-US" sz="2000" dirty="0"/>
              <a:t> </a:t>
            </a:r>
            <a:r>
              <a:rPr lang="en-US" sz="2000" dirty="0" err="1"/>
              <a:t>poslove</a:t>
            </a:r>
            <a:r>
              <a:rPr lang="en-US" sz="2000" dirty="0"/>
              <a:t> u </a:t>
            </a:r>
            <a:r>
              <a:rPr lang="en-US" sz="2000" dirty="0" err="1"/>
              <a:t>ime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račun</a:t>
            </a:r>
            <a:r>
              <a:rPr lang="en-US" sz="2000" dirty="0"/>
              <a:t> </a:t>
            </a:r>
            <a:r>
              <a:rPr lang="en-US" sz="2000" dirty="0" err="1"/>
              <a:t>svojih</a:t>
            </a:r>
            <a:r>
              <a:rPr lang="en-US" sz="2000" dirty="0"/>
              <a:t> </a:t>
            </a:r>
            <a:r>
              <a:rPr lang="en-US" sz="2000" dirty="0" err="1" smtClean="0"/>
              <a:t>klijenata</a:t>
            </a:r>
            <a:r>
              <a:rPr lang="en-US" sz="2000" dirty="0" smtClean="0"/>
              <a:t> </a:t>
            </a:r>
            <a:r>
              <a:rPr lang="sr-Latn-BA" sz="2000" dirty="0" smtClean="0"/>
              <a:t>(</a:t>
            </a:r>
            <a:r>
              <a:rPr lang="sr-Latn-BA" sz="2000" dirty="0"/>
              <a:t>z</a:t>
            </a:r>
            <a:r>
              <a:rPr lang="en-US" sz="2000" dirty="0" err="1" smtClean="0"/>
              <a:t>astupnici</a:t>
            </a:r>
            <a:r>
              <a:rPr lang="sr-Latn-BA" sz="2000" dirty="0" smtClean="0"/>
              <a:t>) ili</a:t>
            </a:r>
            <a:r>
              <a:rPr lang="en-US" sz="2000" dirty="0" smtClean="0"/>
              <a:t> u </a:t>
            </a:r>
            <a:r>
              <a:rPr lang="en-US" sz="2000" dirty="0" err="1"/>
              <a:t>svoje</a:t>
            </a:r>
            <a:r>
              <a:rPr lang="en-US" sz="2000" dirty="0"/>
              <a:t> </a:t>
            </a:r>
            <a:r>
              <a:rPr lang="en-US" sz="2000" dirty="0" err="1"/>
              <a:t>ime</a:t>
            </a:r>
            <a:r>
              <a:rPr lang="en-US" sz="2000" dirty="0"/>
              <a:t>, a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račun</a:t>
            </a:r>
            <a:r>
              <a:rPr lang="en-US" sz="2000" dirty="0"/>
              <a:t> </a:t>
            </a:r>
            <a:r>
              <a:rPr lang="en-US" sz="2000" dirty="0" err="1"/>
              <a:t>svojih</a:t>
            </a:r>
            <a:r>
              <a:rPr lang="en-US" sz="2000" dirty="0"/>
              <a:t> </a:t>
            </a:r>
            <a:r>
              <a:rPr lang="en-US" sz="2000" dirty="0" err="1" smtClean="0"/>
              <a:t>klijenata</a:t>
            </a:r>
            <a:r>
              <a:rPr lang="sr-Latn-BA" sz="2000" dirty="0"/>
              <a:t> </a:t>
            </a:r>
            <a:r>
              <a:rPr lang="sr-Latn-BA" sz="2000" dirty="0" smtClean="0"/>
              <a:t>(</a:t>
            </a:r>
            <a:r>
              <a:rPr lang="en-US" sz="2000" dirty="0" smtClean="0"/>
              <a:t> </a:t>
            </a:r>
            <a:r>
              <a:rPr lang="en-US" sz="2000" b="1" i="1" dirty="0" err="1" smtClean="0"/>
              <a:t>komisionari</a:t>
            </a:r>
            <a:r>
              <a:rPr lang="sr-Latn-BA" sz="2000" b="1" i="1" dirty="0" smtClean="0"/>
              <a:t>)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endParaRPr lang="sr-Latn-BA" sz="2000" dirty="0" smtClean="0"/>
          </a:p>
          <a:p>
            <a:pPr marL="457200" indent="-457200" algn="l">
              <a:buFontTx/>
              <a:buChar char="-"/>
            </a:pPr>
            <a:r>
              <a:rPr lang="en-US" sz="2000" dirty="0" err="1" smtClean="0"/>
              <a:t>ovaj</a:t>
            </a:r>
            <a:r>
              <a:rPr lang="en-US" sz="2000" dirty="0" smtClean="0"/>
              <a:t> </a:t>
            </a:r>
            <a:r>
              <a:rPr lang="en-US" sz="2000" dirty="0" err="1"/>
              <a:t>naziv</a:t>
            </a:r>
            <a:r>
              <a:rPr lang="en-US" sz="2000" dirty="0"/>
              <a:t> se </a:t>
            </a:r>
            <a:r>
              <a:rPr lang="en-US" sz="2000" dirty="0" err="1"/>
              <a:t>koristi</a:t>
            </a:r>
            <a:r>
              <a:rPr lang="en-US" sz="2000" dirty="0"/>
              <a:t> u </a:t>
            </a:r>
            <a:r>
              <a:rPr lang="en-US" sz="2000" dirty="0" err="1"/>
              <a:t>engleskom</a:t>
            </a:r>
            <a:r>
              <a:rPr lang="en-US" sz="2000" b="1" dirty="0"/>
              <a:t> </a:t>
            </a:r>
            <a:r>
              <a:rPr lang="en-US" sz="2000" dirty="0" err="1"/>
              <a:t>jeziku</a:t>
            </a:r>
            <a:r>
              <a:rPr lang="en-US" sz="2000" dirty="0"/>
              <a:t>, </a:t>
            </a:r>
            <a:r>
              <a:rPr lang="en-US" sz="2000" dirty="0" err="1"/>
              <a:t>dok</a:t>
            </a:r>
            <a:r>
              <a:rPr lang="en-US" sz="2000" dirty="0"/>
              <a:t> se u </a:t>
            </a:r>
            <a:r>
              <a:rPr lang="en-US" sz="2000" dirty="0" err="1"/>
              <a:t>nemačkom</a:t>
            </a:r>
            <a:r>
              <a:rPr lang="en-US" sz="2000" dirty="0"/>
              <a:t> </a:t>
            </a:r>
            <a:r>
              <a:rPr lang="en-US" sz="2000" dirty="0" err="1"/>
              <a:t>jeziku</a:t>
            </a:r>
            <a:r>
              <a:rPr lang="en-US" sz="2000" dirty="0"/>
              <a:t> </a:t>
            </a:r>
            <a:r>
              <a:rPr lang="en-US" sz="2000" dirty="0" err="1"/>
              <a:t>koristi</a:t>
            </a:r>
            <a:r>
              <a:rPr lang="en-US" sz="2000" dirty="0"/>
              <a:t> </a:t>
            </a:r>
            <a:r>
              <a:rPr lang="en-US" sz="2000" dirty="0" err="1"/>
              <a:t>termin</a:t>
            </a:r>
            <a:r>
              <a:rPr lang="en-US" sz="2000" dirty="0"/>
              <a:t> </a:t>
            </a:r>
            <a:r>
              <a:rPr lang="en-US" sz="2000" i="1" dirty="0" err="1"/>
              <a:t>makleri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i="1" dirty="0" err="1"/>
              <a:t>senzali</a:t>
            </a:r>
            <a:r>
              <a:rPr lang="en-US" sz="2000" dirty="0"/>
              <a:t>, a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francuskom</a:t>
            </a:r>
            <a:r>
              <a:rPr lang="en-US" sz="2000" dirty="0"/>
              <a:t> </a:t>
            </a:r>
            <a:r>
              <a:rPr lang="en-US" sz="2000" i="1" dirty="0" err="1" smtClean="0"/>
              <a:t>courrtieri</a:t>
            </a:r>
            <a:endParaRPr lang="sr-Latn-BA" sz="2000" i="1" dirty="0" smtClean="0"/>
          </a:p>
          <a:p>
            <a:pPr marL="457200" indent="-457200" algn="l">
              <a:buFontTx/>
              <a:buChar char="-"/>
            </a:pPr>
            <a:r>
              <a:rPr lang="en-US" sz="2000" dirty="0" err="1"/>
              <a:t>Pojam</a:t>
            </a:r>
            <a:r>
              <a:rPr lang="en-US" sz="2000" dirty="0"/>
              <a:t> broker </a:t>
            </a:r>
            <a:r>
              <a:rPr lang="en-US" sz="2000" dirty="0" err="1"/>
              <a:t>često</a:t>
            </a:r>
            <a:r>
              <a:rPr lang="en-US" sz="2000" dirty="0"/>
              <a:t> se </a:t>
            </a:r>
            <a:r>
              <a:rPr lang="en-US" sz="2000" dirty="0" err="1"/>
              <a:t>koristi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u </a:t>
            </a:r>
            <a:r>
              <a:rPr lang="en-US" sz="2000" dirty="0" err="1"/>
              <a:t>terminologiji</a:t>
            </a:r>
            <a:r>
              <a:rPr lang="en-US" sz="2000" dirty="0"/>
              <a:t> </a:t>
            </a:r>
            <a:r>
              <a:rPr lang="en-US" sz="2000" dirty="0" err="1"/>
              <a:t>vezanoj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poslove</a:t>
            </a:r>
            <a:r>
              <a:rPr lang="en-US" sz="2000" dirty="0"/>
              <a:t> </a:t>
            </a:r>
            <a:r>
              <a:rPr lang="en-US" sz="2000" dirty="0" err="1"/>
              <a:t>nekretnina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u </a:t>
            </a:r>
            <a:r>
              <a:rPr lang="en-US" sz="2000" dirty="0" err="1"/>
              <a:t>poslovima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vezani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poslove</a:t>
            </a:r>
            <a:r>
              <a:rPr lang="en-US" sz="2000" dirty="0"/>
              <a:t> </a:t>
            </a:r>
            <a:r>
              <a:rPr lang="en-US" sz="2000" dirty="0" err="1"/>
              <a:t>osiguranja</a:t>
            </a:r>
            <a:r>
              <a:rPr lang="en-US" sz="2000" dirty="0"/>
              <a:t>. </a:t>
            </a:r>
            <a:r>
              <a:rPr lang="en-US" sz="2000" dirty="0" err="1"/>
              <a:t>Međutim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 pored toga </a:t>
            </a:r>
            <a:r>
              <a:rPr lang="en-US" sz="2000" dirty="0" err="1"/>
              <a:t>pojam</a:t>
            </a:r>
            <a:r>
              <a:rPr lang="en-US" sz="2000" dirty="0"/>
              <a:t> broker je </a:t>
            </a:r>
            <a:r>
              <a:rPr lang="en-US" sz="2000" dirty="0" err="1"/>
              <a:t>najrasprostranjeniji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najviše</a:t>
            </a:r>
            <a:r>
              <a:rPr lang="en-US" sz="2000" dirty="0"/>
              <a:t> se </a:t>
            </a:r>
            <a:r>
              <a:rPr lang="en-US" sz="2000" dirty="0" err="1"/>
              <a:t>koristi</a:t>
            </a:r>
            <a:r>
              <a:rPr lang="en-US" sz="2000" dirty="0"/>
              <a:t> u </a:t>
            </a:r>
            <a:r>
              <a:rPr lang="en-US" sz="2000" dirty="0" err="1"/>
              <a:t>berzanskim</a:t>
            </a:r>
            <a:r>
              <a:rPr lang="en-US" sz="2000" dirty="0"/>
              <a:t> </a:t>
            </a:r>
            <a:r>
              <a:rPr lang="en-US" sz="2000" dirty="0" err="1"/>
              <a:t>poslovima</a:t>
            </a:r>
            <a:r>
              <a:rPr lang="en-US" sz="2000" dirty="0" smtClean="0"/>
              <a:t>.</a:t>
            </a:r>
            <a:endParaRPr lang="sr-Latn-BA" sz="2000" i="1" dirty="0" smtClean="0"/>
          </a:p>
          <a:p>
            <a:pPr marL="457200" indent="-457200" algn="l"/>
            <a:r>
              <a:rPr lang="sr-Latn-BA" sz="2000" dirty="0"/>
              <a:t>-</a:t>
            </a:r>
            <a:r>
              <a:rPr lang="en-US" sz="2000" dirty="0" smtClean="0"/>
              <a:t> </a:t>
            </a:r>
            <a:r>
              <a:rPr lang="sr-Latn-BA" sz="2000" dirty="0" err="1" smtClean="0"/>
              <a:t>Z</a:t>
            </a:r>
            <a:r>
              <a:rPr lang="en-US" sz="2000" dirty="0" smtClean="0"/>
              <a:t>a </a:t>
            </a:r>
            <a:r>
              <a:rPr lang="en-US" sz="2000" dirty="0" err="1"/>
              <a:t>svoje</a:t>
            </a:r>
            <a:r>
              <a:rPr lang="en-US" sz="2000" dirty="0"/>
              <a:t> </a:t>
            </a:r>
            <a:r>
              <a:rPr lang="en-US" sz="2000" dirty="0" err="1"/>
              <a:t>usluge</a:t>
            </a:r>
            <a:r>
              <a:rPr lang="en-US" sz="2000" dirty="0"/>
              <a:t> </a:t>
            </a:r>
            <a:r>
              <a:rPr lang="en-US" sz="2000" dirty="0" err="1"/>
              <a:t>naplaćuju</a:t>
            </a:r>
            <a:r>
              <a:rPr lang="en-US" sz="2000" dirty="0"/>
              <a:t> </a:t>
            </a:r>
            <a:r>
              <a:rPr lang="en-US" sz="2000" dirty="0" err="1"/>
              <a:t>proviziju</a:t>
            </a:r>
            <a:r>
              <a:rPr lang="en-US" sz="2000" dirty="0"/>
              <a:t>. </a:t>
            </a:r>
            <a:r>
              <a:rPr lang="en-US" sz="2000" dirty="0" err="1"/>
              <a:t>Visina</a:t>
            </a:r>
            <a:r>
              <a:rPr lang="en-US" sz="2000" dirty="0"/>
              <a:t> </a:t>
            </a:r>
            <a:r>
              <a:rPr lang="en-US" sz="2000" dirty="0" err="1"/>
              <a:t>provizije</a:t>
            </a:r>
            <a:r>
              <a:rPr lang="en-US" sz="2000" dirty="0"/>
              <a:t> je </a:t>
            </a:r>
            <a:r>
              <a:rPr lang="en-US" sz="2000" dirty="0" err="1"/>
              <a:t>različita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zavisi</a:t>
            </a:r>
            <a:r>
              <a:rPr lang="en-US" sz="2000" dirty="0"/>
              <a:t> </a:t>
            </a:r>
            <a:r>
              <a:rPr lang="en-US" sz="2000" dirty="0" err="1"/>
              <a:t>kako</a:t>
            </a:r>
            <a:r>
              <a:rPr lang="en-US" sz="2000" dirty="0"/>
              <a:t> </a:t>
            </a:r>
            <a:r>
              <a:rPr lang="en-US" sz="2000" dirty="0" err="1"/>
              <a:t>od</a:t>
            </a:r>
            <a:r>
              <a:rPr lang="en-US" sz="2000" dirty="0"/>
              <a:t> </a:t>
            </a:r>
            <a:r>
              <a:rPr lang="en-US" sz="2000" dirty="0" err="1"/>
              <a:t>vrste</a:t>
            </a:r>
            <a:r>
              <a:rPr lang="en-US" sz="2000" dirty="0"/>
              <a:t> </a:t>
            </a:r>
            <a:r>
              <a:rPr lang="en-US" sz="2000" dirty="0" err="1"/>
              <a:t>tržišnog</a:t>
            </a:r>
            <a:r>
              <a:rPr lang="en-US" sz="2000" dirty="0"/>
              <a:t> </a:t>
            </a:r>
            <a:r>
              <a:rPr lang="en-US" sz="2000" dirty="0" err="1"/>
              <a:t>materijala</a:t>
            </a:r>
            <a:r>
              <a:rPr lang="en-US" sz="2000" dirty="0"/>
              <a:t> </a:t>
            </a:r>
            <a:r>
              <a:rPr lang="en-US" sz="2000" dirty="0" err="1"/>
              <a:t>tako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od</a:t>
            </a:r>
            <a:r>
              <a:rPr lang="en-US" sz="2000" dirty="0"/>
              <a:t> </a:t>
            </a:r>
            <a:r>
              <a:rPr lang="en-US" sz="2000" dirty="0" err="1"/>
              <a:t>njegovog</a:t>
            </a:r>
            <a:r>
              <a:rPr lang="en-US" sz="2000" dirty="0"/>
              <a:t> </a:t>
            </a:r>
            <a:r>
              <a:rPr lang="en-US" sz="2000" dirty="0" err="1"/>
              <a:t>obima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vrijednosti</a:t>
            </a:r>
            <a:r>
              <a:rPr lang="en-US" sz="2000" dirty="0"/>
              <a:t>. </a:t>
            </a:r>
            <a:r>
              <a:rPr lang="en-US" sz="2000" dirty="0" err="1"/>
              <a:t>Provizija</a:t>
            </a:r>
            <a:r>
              <a:rPr lang="en-US" sz="2000" dirty="0"/>
              <a:t> se </a:t>
            </a:r>
            <a:r>
              <a:rPr lang="en-US" sz="2000" dirty="0" err="1"/>
              <a:t>naplaćuje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</a:t>
            </a:r>
            <a:r>
              <a:rPr lang="en-US" sz="2000" dirty="0" err="1"/>
              <a:t>obavljenog</a:t>
            </a:r>
            <a:r>
              <a:rPr lang="en-US" sz="2000" dirty="0"/>
              <a:t> </a:t>
            </a:r>
            <a:r>
              <a:rPr lang="en-US" sz="2000" dirty="0" err="1"/>
              <a:t>posla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klijentovog</a:t>
            </a:r>
            <a:r>
              <a:rPr lang="en-US" sz="2000" dirty="0"/>
              <a:t> </a:t>
            </a:r>
            <a:r>
              <a:rPr lang="en-US" sz="2000" dirty="0" err="1"/>
              <a:t>novčanog</a:t>
            </a:r>
            <a:r>
              <a:rPr lang="en-US" sz="2000" dirty="0"/>
              <a:t> </a:t>
            </a:r>
            <a:r>
              <a:rPr lang="en-US" sz="2000" dirty="0" err="1"/>
              <a:t>računa</a:t>
            </a:r>
            <a:endParaRPr lang="sr-Latn-BA" sz="2000" dirty="0" smtClean="0"/>
          </a:p>
          <a:p>
            <a:pPr marL="457200" indent="-457200" algn="l"/>
            <a:endParaRPr lang="sr-Latn-BA" sz="2000" dirty="0" smtClean="0"/>
          </a:p>
          <a:p>
            <a:pPr marL="457200" indent="-457200" algn="l"/>
            <a:endParaRPr lang="sr-Latn-BA" sz="2000" dirty="0" smtClean="0"/>
          </a:p>
          <a:p>
            <a:pPr marL="457200" indent="-457200" algn="l"/>
            <a:endParaRPr lang="sr-Latn-BA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Berzanski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- BROKERI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marL="457200" indent="-457200"/>
            <a:r>
              <a:rPr lang="sr-Latn-BA" dirty="0" smtClean="0"/>
              <a:t>B</a:t>
            </a:r>
            <a:r>
              <a:rPr lang="en-US" dirty="0" err="1" smtClean="0"/>
              <a:t>rokeri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baviti</a:t>
            </a:r>
            <a:r>
              <a:rPr lang="en-US" dirty="0" smtClean="0"/>
              <a:t> </a:t>
            </a:r>
            <a:r>
              <a:rPr lang="en-US" dirty="0" err="1" smtClean="0"/>
              <a:t>poslovima</a:t>
            </a:r>
            <a:r>
              <a:rPr lang="en-US" dirty="0" smtClean="0"/>
              <a:t> </a:t>
            </a:r>
            <a:r>
              <a:rPr lang="en-US" dirty="0" err="1" smtClean="0"/>
              <a:t>investicionog</a:t>
            </a:r>
            <a:r>
              <a:rPr lang="en-US" dirty="0" smtClean="0"/>
              <a:t> </a:t>
            </a:r>
            <a:r>
              <a:rPr lang="en-US" dirty="0" err="1" smtClean="0"/>
              <a:t>savjetnika</a:t>
            </a:r>
            <a:r>
              <a:rPr lang="sr-Latn-BA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polože</a:t>
            </a:r>
            <a:r>
              <a:rPr lang="en-US" dirty="0" smtClean="0"/>
              <a:t> </a:t>
            </a:r>
            <a:r>
              <a:rPr lang="en-US" dirty="0" err="1" smtClean="0"/>
              <a:t>ispit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investicionog</a:t>
            </a:r>
            <a:r>
              <a:rPr lang="sr-Latn-BA" dirty="0" smtClean="0"/>
              <a:t> </a:t>
            </a:r>
            <a:r>
              <a:rPr lang="en-US" dirty="0" err="1" smtClean="0"/>
              <a:t>savjetnika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portfolio </a:t>
            </a:r>
            <a:r>
              <a:rPr lang="en-US" dirty="0" err="1" smtClean="0"/>
              <a:t>menadžera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klijentom</a:t>
            </a:r>
            <a:r>
              <a:rPr lang="en-US" dirty="0" smtClean="0"/>
              <a:t> </a:t>
            </a:r>
            <a:r>
              <a:rPr lang="en-US" dirty="0" err="1" smtClean="0"/>
              <a:t>zaključe</a:t>
            </a:r>
            <a:r>
              <a:rPr lang="en-US" dirty="0" smtClean="0"/>
              <a:t> </a:t>
            </a:r>
            <a:r>
              <a:rPr lang="en-US" dirty="0" err="1" smtClean="0"/>
              <a:t>odgovarajući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.</a:t>
            </a:r>
          </a:p>
          <a:p>
            <a:r>
              <a:rPr lang="sr-Latn-BA" dirty="0" smtClean="0"/>
              <a:t>*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propisuje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ispuniti</a:t>
            </a:r>
            <a:r>
              <a:rPr lang="en-US" dirty="0" smtClean="0"/>
              <a:t> </a:t>
            </a:r>
            <a:r>
              <a:rPr lang="en-US" dirty="0" err="1" smtClean="0"/>
              <a:t>pojedinac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brokersko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sr-Latn-BA" dirty="0" smtClean="0"/>
              <a:t>i neki od opštioh uslova su</a:t>
            </a:r>
            <a:r>
              <a:rPr lang="en-US" dirty="0" err="1" smtClean="0"/>
              <a:t>vezani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b="1" i="1" dirty="0" err="1" smtClean="0"/>
              <a:t>veličinu</a:t>
            </a:r>
            <a:r>
              <a:rPr lang="en-US" b="1" i="1" dirty="0" smtClean="0"/>
              <a:t> </a:t>
            </a:r>
            <a:r>
              <a:rPr lang="en-US" b="1" i="1" dirty="0" err="1" smtClean="0"/>
              <a:t>kapitala</a:t>
            </a:r>
            <a:r>
              <a:rPr lang="en-US" b="1" i="1" dirty="0" smtClean="0"/>
              <a:t> </a:t>
            </a:r>
            <a:r>
              <a:rPr lang="en-US" b="1" i="1" dirty="0" err="1" smtClean="0"/>
              <a:t>neophodnog</a:t>
            </a:r>
            <a:r>
              <a:rPr lang="en-US" b="1" i="1" dirty="0" smtClean="0"/>
              <a:t> </a:t>
            </a:r>
            <a:r>
              <a:rPr lang="en-US" b="1" i="1" dirty="0" err="1" smtClean="0"/>
              <a:t>za</a:t>
            </a:r>
            <a:r>
              <a:rPr lang="en-US" b="1" i="1" dirty="0" smtClean="0"/>
              <a:t> </a:t>
            </a:r>
            <a:r>
              <a:rPr lang="en-US" b="1" i="1" dirty="0" err="1" smtClean="0"/>
              <a:t>osnivanje</a:t>
            </a:r>
            <a:r>
              <a:rPr lang="en-US" b="1" i="1" dirty="0" smtClean="0"/>
              <a:t> </a:t>
            </a:r>
            <a:r>
              <a:rPr lang="en-US" b="1" i="1" dirty="0" err="1" smtClean="0"/>
              <a:t>brokerskog</a:t>
            </a:r>
            <a:r>
              <a:rPr lang="en-US" b="1" i="1" dirty="0" smtClean="0"/>
              <a:t> </a:t>
            </a:r>
            <a:r>
              <a:rPr lang="en-US" b="1" i="1" dirty="0" err="1" smtClean="0"/>
              <a:t>društva</a:t>
            </a:r>
            <a:r>
              <a:rPr lang="en-US" b="1" i="1" dirty="0" smtClean="0"/>
              <a:t>, </a:t>
            </a:r>
            <a:r>
              <a:rPr lang="en-US" b="1" i="1" dirty="0" err="1" smtClean="0"/>
              <a:t>stručnu</a:t>
            </a:r>
            <a:r>
              <a:rPr lang="en-US" dirty="0" smtClean="0"/>
              <a:t> </a:t>
            </a:r>
            <a:r>
              <a:rPr lang="en-US" b="1" i="1" dirty="0" err="1" smtClean="0"/>
              <a:t>osposobljenost</a:t>
            </a:r>
            <a:r>
              <a:rPr lang="en-US" b="1" i="1" dirty="0" smtClean="0"/>
              <a:t> </a:t>
            </a:r>
            <a:r>
              <a:rPr lang="en-US" b="1" i="1" dirty="0" err="1" smtClean="0"/>
              <a:t>zaposlenih</a:t>
            </a:r>
            <a:r>
              <a:rPr lang="en-US" b="1" i="1" dirty="0" smtClean="0"/>
              <a:t>, </a:t>
            </a:r>
            <a:r>
              <a:rPr lang="en-US" b="1" i="1" dirty="0" err="1" smtClean="0"/>
              <a:t>unutrašnja</a:t>
            </a:r>
            <a:r>
              <a:rPr lang="en-US" b="1" i="1" dirty="0" smtClean="0"/>
              <a:t> </a:t>
            </a:r>
            <a:r>
              <a:rPr lang="en-US" b="1" i="1" dirty="0" err="1" smtClean="0"/>
              <a:t>organizacija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b="1" i="1" dirty="0" err="1" smtClean="0"/>
              <a:t>normativno</a:t>
            </a:r>
            <a:r>
              <a:rPr lang="en-US" b="1" i="1" dirty="0" smtClean="0"/>
              <a:t> </a:t>
            </a:r>
            <a:r>
              <a:rPr lang="en-US" b="1" i="1" dirty="0" err="1" smtClean="0"/>
              <a:t>uređenje</a:t>
            </a:r>
            <a:r>
              <a:rPr lang="en-US" b="1" i="1" dirty="0" smtClean="0"/>
              <a:t>, </a:t>
            </a:r>
            <a:r>
              <a:rPr lang="en-US" b="1" i="1" dirty="0" err="1" smtClean="0"/>
              <a:t>uslove</a:t>
            </a:r>
            <a:r>
              <a:rPr lang="en-US" b="1" i="1" dirty="0" smtClean="0"/>
              <a:t> </a:t>
            </a:r>
            <a:r>
              <a:rPr lang="en-US" b="1" i="1" dirty="0" err="1" smtClean="0"/>
              <a:t>koji</a:t>
            </a:r>
            <a:r>
              <a:rPr lang="en-US" b="1" i="1" dirty="0" smtClean="0"/>
              <a:t> </a:t>
            </a:r>
            <a:r>
              <a:rPr lang="en-US" b="1" i="1" dirty="0" err="1" smtClean="0"/>
              <a:t>su</a:t>
            </a:r>
            <a:r>
              <a:rPr lang="en-US" b="1" i="1" dirty="0" smtClean="0"/>
              <a:t> </a:t>
            </a:r>
            <a:r>
              <a:rPr lang="en-US" b="1" i="1" dirty="0" err="1" smtClean="0"/>
              <a:t>vezani</a:t>
            </a:r>
            <a:r>
              <a:rPr lang="en-US" b="1" i="1" dirty="0" smtClean="0"/>
              <a:t> </a:t>
            </a:r>
            <a:r>
              <a:rPr lang="en-US" b="1" i="1" dirty="0" err="1" smtClean="0"/>
              <a:t>za</a:t>
            </a:r>
            <a:r>
              <a:rPr lang="en-US" b="1" i="1" dirty="0" smtClean="0"/>
              <a:t> </a:t>
            </a:r>
            <a:r>
              <a:rPr lang="en-US" b="1" i="1" dirty="0" err="1" smtClean="0"/>
              <a:t>odnos</a:t>
            </a:r>
            <a:r>
              <a:rPr lang="en-US" b="1" i="1" dirty="0" smtClean="0"/>
              <a:t> </a:t>
            </a:r>
            <a:r>
              <a:rPr lang="en-US" b="1" i="1" dirty="0" err="1" smtClean="0"/>
              <a:t>sa</a:t>
            </a:r>
            <a:r>
              <a:rPr lang="en-US" b="1" i="1" dirty="0" smtClean="0"/>
              <a:t> </a:t>
            </a:r>
            <a:r>
              <a:rPr lang="en-US" b="1" i="1" dirty="0" err="1" smtClean="0"/>
              <a:t>klijentima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b="1" i="1" dirty="0" err="1" smtClean="0"/>
              <a:t>etički</a:t>
            </a:r>
            <a:r>
              <a:rPr lang="en-US" b="1" i="1" dirty="0" smtClean="0"/>
              <a:t> </a:t>
            </a:r>
            <a:r>
              <a:rPr lang="en-US" b="1" i="1" dirty="0" err="1" smtClean="0"/>
              <a:t>kodeks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b="1" i="1" dirty="0" err="1" smtClean="0"/>
              <a:t>slično</a:t>
            </a:r>
            <a:r>
              <a:rPr lang="en-US" b="1" i="1" dirty="0" smtClean="0"/>
              <a:t>. </a:t>
            </a:r>
            <a:r>
              <a:rPr lang="en-US" dirty="0" err="1" smtClean="0"/>
              <a:t>Zavisno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b="1" i="1" dirty="0" smtClean="0"/>
              <a:t> </a:t>
            </a:r>
            <a:r>
              <a:rPr lang="en-US" dirty="0" err="1" smtClean="0"/>
              <a:t>poslovima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baviti</a:t>
            </a:r>
            <a:r>
              <a:rPr lang="en-US" dirty="0" smtClean="0"/>
              <a:t> </a:t>
            </a:r>
            <a:r>
              <a:rPr lang="en-US" dirty="0" err="1" smtClean="0"/>
              <a:t>brokersko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( </a:t>
            </a:r>
            <a:r>
              <a:rPr lang="en-US" b="1" i="1" dirty="0" err="1" smtClean="0"/>
              <a:t>berza</a:t>
            </a:r>
            <a:r>
              <a:rPr lang="en-US" b="1" i="1" dirty="0" smtClean="0"/>
              <a:t>, </a:t>
            </a:r>
            <a:r>
              <a:rPr lang="en-US" b="1" i="1" dirty="0" err="1" smtClean="0"/>
              <a:t>vanberzansko</a:t>
            </a:r>
            <a:r>
              <a:rPr lang="en-US" b="1" i="1" dirty="0" smtClean="0"/>
              <a:t> </a:t>
            </a:r>
            <a:r>
              <a:rPr lang="en-US" b="1" i="1" dirty="0" err="1" smtClean="0"/>
              <a:t>tržište</a:t>
            </a:r>
            <a:r>
              <a:rPr lang="en-US" b="1" i="1" dirty="0" smtClean="0"/>
              <a:t> </a:t>
            </a:r>
            <a:r>
              <a:rPr lang="en-US" b="1" i="1" dirty="0" err="1" smtClean="0"/>
              <a:t>ili</a:t>
            </a:r>
            <a:r>
              <a:rPr lang="en-US" dirty="0" smtClean="0"/>
              <a:t> </a:t>
            </a:r>
            <a:r>
              <a:rPr lang="en-US" b="1" i="1" dirty="0" err="1" smtClean="0"/>
              <a:t>internacionalno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berzansko</a:t>
            </a:r>
            <a:r>
              <a:rPr lang="en-US" b="1" i="1" dirty="0" smtClean="0"/>
              <a:t> </a:t>
            </a:r>
            <a:r>
              <a:rPr lang="en-US" b="1" i="1" dirty="0" err="1" smtClean="0"/>
              <a:t>tržište</a:t>
            </a:r>
            <a:r>
              <a:rPr lang="en-US" b="1" i="1" dirty="0" smtClean="0"/>
              <a:t>)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stručnog</a:t>
            </a:r>
            <a:r>
              <a:rPr lang="en-US" dirty="0" smtClean="0"/>
              <a:t> </a:t>
            </a:r>
            <a:r>
              <a:rPr lang="en-US" dirty="0" err="1" smtClean="0"/>
              <a:t>osposobljavanja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b="1" i="1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tehničke</a:t>
            </a:r>
            <a:r>
              <a:rPr lang="en-US" dirty="0" smtClean="0"/>
              <a:t> </a:t>
            </a:r>
            <a:r>
              <a:rPr lang="en-US" dirty="0" err="1" smtClean="0"/>
              <a:t>opremljenosti</a:t>
            </a:r>
            <a:r>
              <a:rPr lang="en-US" dirty="0" smtClean="0"/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Berzanski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- BROKERI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brokera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sr-Latn-BA" sz="2400" b="1" i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broker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berze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je lice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zaposleno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berzi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instituciji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ovlašćeno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berzansko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vanberzansko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poslovanje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>
              <a:buNone/>
            </a:pP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roker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berze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berze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ovlastili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berzansko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vanberzansko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poslovanje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>
              <a:buNone/>
            </a:pPr>
            <a:r>
              <a:rPr lang="sr-Latn-BA" sz="2400" b="1" i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nezavisni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brokeri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berzanski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ovlastili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vanberzansko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poslovanje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dirty="0"/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Opstanak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brokerskog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berzanskom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isključivo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vezan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rezultate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postiže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procesu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trgovanja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budući da brokeri rade za proviziju koju naplaćuju nakon obavljenog posla.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Berzanski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- DILERI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BA" sz="2000" b="1" dirty="0" smtClean="0"/>
              <a:t>2.) </a:t>
            </a:r>
            <a:r>
              <a:rPr lang="en-US" sz="2000" b="1" dirty="0" err="1" smtClean="0"/>
              <a:t>Dileri</a:t>
            </a:r>
            <a:r>
              <a:rPr lang="en-US" sz="2000" b="1" dirty="0" smtClean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druga</a:t>
            </a:r>
            <a:r>
              <a:rPr lang="en-US" sz="2000" dirty="0"/>
              <a:t> </a:t>
            </a:r>
            <a:r>
              <a:rPr lang="en-US" sz="2000" dirty="0" err="1"/>
              <a:t>grupa</a:t>
            </a:r>
            <a:r>
              <a:rPr lang="en-US" sz="2000" dirty="0"/>
              <a:t> </a:t>
            </a:r>
            <a:r>
              <a:rPr lang="en-US" sz="2000" dirty="0" err="1"/>
              <a:t>berzanskih</a:t>
            </a:r>
            <a:r>
              <a:rPr lang="en-US" sz="2000" dirty="0"/>
              <a:t> </a:t>
            </a:r>
            <a:r>
              <a:rPr lang="en-US" sz="2000" dirty="0" err="1"/>
              <a:t>posrednika</a:t>
            </a:r>
            <a:r>
              <a:rPr lang="en-US" sz="2000" dirty="0"/>
              <a:t> </a:t>
            </a:r>
            <a:r>
              <a:rPr lang="sr-Latn-BA" sz="2000" dirty="0" smtClean="0"/>
              <a:t>koji su  najčešće</a:t>
            </a:r>
            <a:r>
              <a:rPr lang="en-US" sz="2000" dirty="0" err="1"/>
              <a:t>predstavnici</a:t>
            </a:r>
            <a:r>
              <a:rPr lang="en-US" sz="2000" dirty="0"/>
              <a:t> </a:t>
            </a:r>
            <a:r>
              <a:rPr lang="en-US" sz="2000" dirty="0" err="1"/>
              <a:t>velikih</a:t>
            </a:r>
            <a:r>
              <a:rPr lang="en-US" sz="2000" dirty="0"/>
              <a:t> </a:t>
            </a:r>
            <a:r>
              <a:rPr lang="en-US" sz="2000" dirty="0" err="1"/>
              <a:t>investitora</a:t>
            </a:r>
            <a:r>
              <a:rPr lang="en-US" sz="2000" dirty="0"/>
              <a:t> – </a:t>
            </a:r>
            <a:r>
              <a:rPr lang="en-US" sz="2000" dirty="0" err="1"/>
              <a:t>banaka</a:t>
            </a:r>
            <a:r>
              <a:rPr lang="en-US" sz="2000" dirty="0"/>
              <a:t>, </a:t>
            </a:r>
            <a:r>
              <a:rPr lang="en-US" sz="2000" dirty="0" err="1"/>
              <a:t>investicionih</a:t>
            </a:r>
            <a:r>
              <a:rPr lang="en-US" sz="2000" dirty="0"/>
              <a:t> </a:t>
            </a:r>
            <a:r>
              <a:rPr lang="en-US" sz="2000" dirty="0" err="1"/>
              <a:t>fondova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svih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 </a:t>
            </a:r>
            <a:r>
              <a:rPr lang="en-US" sz="2000" dirty="0" err="1"/>
              <a:t>posredničkih</a:t>
            </a:r>
            <a:r>
              <a:rPr lang="en-US" sz="2000" dirty="0"/>
              <a:t> </a:t>
            </a:r>
            <a:r>
              <a:rPr lang="en-US" sz="2000" dirty="0" err="1"/>
              <a:t>institucija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učesnika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tržištu</a:t>
            </a:r>
            <a:r>
              <a:rPr lang="en-US" sz="2000" dirty="0"/>
              <a:t> </a:t>
            </a:r>
            <a:r>
              <a:rPr lang="en-US" sz="2000" dirty="0" err="1"/>
              <a:t>kapitala</a:t>
            </a:r>
            <a:r>
              <a:rPr lang="en-US" sz="2000" dirty="0" smtClean="0"/>
              <a:t>.</a:t>
            </a:r>
            <a:endParaRPr lang="sr-Latn-BA" sz="2000" dirty="0" smtClean="0"/>
          </a:p>
          <a:p>
            <a:r>
              <a:rPr lang="sr-Latn-BA" sz="2000" dirty="0" smtClean="0"/>
              <a:t>Ako</a:t>
            </a:r>
            <a:r>
              <a:rPr lang="en-US" sz="2000" dirty="0" smtClean="0"/>
              <a:t> </a:t>
            </a:r>
            <a:r>
              <a:rPr lang="en-US" sz="2000" dirty="0" err="1"/>
              <a:t>dileri</a:t>
            </a:r>
            <a:r>
              <a:rPr lang="en-US" sz="2000" dirty="0"/>
              <a:t> </a:t>
            </a:r>
            <a:r>
              <a:rPr lang="en-US" sz="2000" dirty="0" err="1"/>
              <a:t>berzanske</a:t>
            </a:r>
            <a:r>
              <a:rPr lang="en-US" sz="2000" dirty="0"/>
              <a:t> </a:t>
            </a:r>
            <a:r>
              <a:rPr lang="en-US" sz="2000" dirty="0" err="1"/>
              <a:t>poslove</a:t>
            </a:r>
            <a:r>
              <a:rPr lang="en-US" sz="2000" dirty="0"/>
              <a:t> </a:t>
            </a:r>
            <a:r>
              <a:rPr lang="en-US" sz="2000" dirty="0" err="1"/>
              <a:t>obavljaju</a:t>
            </a:r>
            <a:r>
              <a:rPr lang="en-US" sz="2000" dirty="0"/>
              <a:t> u </a:t>
            </a:r>
            <a:r>
              <a:rPr lang="en-US" sz="2000" dirty="0" err="1"/>
              <a:t>svoje</a:t>
            </a:r>
            <a:r>
              <a:rPr lang="en-US" sz="2000" dirty="0"/>
              <a:t> </a:t>
            </a:r>
            <a:r>
              <a:rPr lang="en-US" sz="2000" dirty="0" err="1"/>
              <a:t>ime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svoj</a:t>
            </a:r>
            <a:r>
              <a:rPr lang="en-US" sz="2000" dirty="0"/>
              <a:t> </a:t>
            </a:r>
            <a:r>
              <a:rPr lang="en-US" sz="2000" dirty="0" err="1"/>
              <a:t>račun</a:t>
            </a:r>
            <a:r>
              <a:rPr lang="en-US" sz="2000" dirty="0"/>
              <a:t> </a:t>
            </a:r>
            <a:r>
              <a:rPr lang="en-US" sz="2000" dirty="0" err="1" smtClean="0"/>
              <a:t>tada</a:t>
            </a:r>
            <a:r>
              <a:rPr lang="en-US" sz="2000" dirty="0" smtClean="0"/>
              <a:t> </a:t>
            </a:r>
            <a:r>
              <a:rPr lang="en-US" sz="2000" dirty="0" err="1"/>
              <a:t>nastupaju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b="1" dirty="0" err="1" smtClean="0"/>
              <a:t>principali</a:t>
            </a:r>
            <a:r>
              <a:rPr lang="sr-Latn-BA" sz="2000" b="1" dirty="0" smtClean="0"/>
              <a:t>, </a:t>
            </a:r>
            <a:r>
              <a:rPr lang="en-US" sz="2000" dirty="0" smtClean="0"/>
              <a:t>u </a:t>
            </a:r>
            <a:r>
              <a:rPr lang="en-US" sz="2000" dirty="0" err="1"/>
              <a:t>ime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račun</a:t>
            </a:r>
            <a:r>
              <a:rPr lang="en-US" sz="2000" dirty="0"/>
              <a:t> </a:t>
            </a:r>
            <a:r>
              <a:rPr lang="en-US" sz="2000" dirty="0" err="1"/>
              <a:t>svojih</a:t>
            </a:r>
            <a:r>
              <a:rPr lang="en-US" sz="2000" dirty="0"/>
              <a:t> </a:t>
            </a:r>
            <a:r>
              <a:rPr lang="en-US" sz="2000" dirty="0" err="1"/>
              <a:t>klijenata</a:t>
            </a:r>
            <a:r>
              <a:rPr lang="en-US" sz="2000" dirty="0"/>
              <a:t> </a:t>
            </a:r>
            <a:r>
              <a:rPr lang="sr-Latn-BA" sz="2000" dirty="0"/>
              <a:t>(</a:t>
            </a:r>
            <a:r>
              <a:rPr lang="en-US" sz="2000" b="1" i="1" dirty="0" err="1" smtClean="0"/>
              <a:t>zastupnici</a:t>
            </a:r>
            <a:r>
              <a:rPr lang="sr-Latn-BA" sz="2000" b="1" i="1" dirty="0" smtClean="0"/>
              <a:t>) ,</a:t>
            </a:r>
            <a:r>
              <a:rPr lang="sr-Latn-BA" sz="2000" dirty="0" smtClean="0"/>
              <a:t> ili </a:t>
            </a:r>
            <a:r>
              <a:rPr lang="en-US" sz="2000" dirty="0" smtClean="0"/>
              <a:t>u </a:t>
            </a:r>
            <a:r>
              <a:rPr lang="en-US" sz="2000" dirty="0" err="1"/>
              <a:t>svoje</a:t>
            </a:r>
            <a:r>
              <a:rPr lang="en-US" sz="2000" dirty="0"/>
              <a:t> </a:t>
            </a:r>
            <a:r>
              <a:rPr lang="en-US" sz="2000" dirty="0" err="1"/>
              <a:t>ime</a:t>
            </a:r>
            <a:r>
              <a:rPr lang="en-US" sz="2000" dirty="0"/>
              <a:t> a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račun</a:t>
            </a:r>
            <a:r>
              <a:rPr lang="en-US" sz="2000" dirty="0"/>
              <a:t> </a:t>
            </a:r>
            <a:r>
              <a:rPr lang="en-US" sz="2000" dirty="0" err="1"/>
              <a:t>svojih</a:t>
            </a:r>
            <a:r>
              <a:rPr lang="en-US" sz="2000" dirty="0"/>
              <a:t> </a:t>
            </a:r>
            <a:r>
              <a:rPr lang="en-US" sz="2000" dirty="0" err="1" smtClean="0"/>
              <a:t>klij</a:t>
            </a:r>
            <a:r>
              <a:rPr lang="sr-Latn-BA" sz="2000" dirty="0" smtClean="0"/>
              <a:t>enata(</a:t>
            </a:r>
            <a:r>
              <a:rPr lang="en-US" sz="2000" dirty="0" smtClean="0"/>
              <a:t> </a:t>
            </a:r>
            <a:r>
              <a:rPr lang="en-US" sz="2000" b="1" i="1" dirty="0" err="1" smtClean="0"/>
              <a:t>komisionari</a:t>
            </a:r>
            <a:r>
              <a:rPr lang="sr-Latn-BA" sz="2000" b="1" i="1" dirty="0" smtClean="0"/>
              <a:t>)</a:t>
            </a:r>
            <a:r>
              <a:rPr lang="en-US" sz="2000" dirty="0" smtClean="0"/>
              <a:t>.</a:t>
            </a:r>
            <a:endParaRPr lang="sr-Latn-BA" sz="2000" dirty="0" smtClean="0"/>
          </a:p>
          <a:p>
            <a:r>
              <a:rPr lang="sr-Latn-BA" sz="2000" dirty="0" smtClean="0"/>
              <a:t>Dileri ne rade za proviziju, nego,u </a:t>
            </a:r>
            <a:r>
              <a:rPr lang="en-US" sz="2000" dirty="0" err="1" smtClean="0"/>
              <a:t>najčešćem</a:t>
            </a:r>
            <a:r>
              <a:rPr lang="en-US" sz="2000" dirty="0" smtClean="0"/>
              <a:t> </a:t>
            </a:r>
            <a:r>
              <a:rPr lang="en-US" sz="2000" dirty="0" err="1" smtClean="0"/>
              <a:t>slučaju</a:t>
            </a:r>
            <a:r>
              <a:rPr lang="sr-Latn-BA" sz="2000" dirty="0" smtClean="0"/>
              <a:t>, </a:t>
            </a:r>
            <a:r>
              <a:rPr lang="en-US" sz="2000" dirty="0" err="1" smtClean="0"/>
              <a:t>nastupaju</a:t>
            </a:r>
            <a:r>
              <a:rPr lang="en-US" sz="2000" dirty="0" smtClean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 smtClean="0"/>
              <a:t>principali</a:t>
            </a:r>
            <a:r>
              <a:rPr lang="sr-Latn-BA" sz="2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/>
              <a:t>kupuju</a:t>
            </a:r>
            <a:r>
              <a:rPr lang="en-US" sz="2000" dirty="0"/>
              <a:t> </a:t>
            </a:r>
            <a:r>
              <a:rPr lang="en-US" sz="2000" dirty="0" err="1"/>
              <a:t>tržišni</a:t>
            </a:r>
            <a:r>
              <a:rPr lang="en-US" sz="2000" dirty="0"/>
              <a:t> </a:t>
            </a:r>
            <a:r>
              <a:rPr lang="en-US" sz="2000" dirty="0" err="1"/>
              <a:t>materijal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svoj</a:t>
            </a:r>
            <a:r>
              <a:rPr lang="en-US" sz="2000" dirty="0"/>
              <a:t> </a:t>
            </a:r>
            <a:r>
              <a:rPr lang="en-US" sz="2000" dirty="0" err="1"/>
              <a:t>račun</a:t>
            </a:r>
            <a:r>
              <a:rPr lang="en-US" sz="2000" dirty="0"/>
              <a:t>, a </a:t>
            </a:r>
            <a:r>
              <a:rPr lang="en-US" sz="2000" dirty="0" err="1"/>
              <a:t>potom</a:t>
            </a:r>
            <a:r>
              <a:rPr lang="en-US" sz="2000" dirty="0"/>
              <a:t> </a:t>
            </a:r>
            <a:r>
              <a:rPr lang="en-US" sz="2000" dirty="0" err="1"/>
              <a:t>ga</a:t>
            </a:r>
            <a:r>
              <a:rPr lang="en-US" sz="2000" dirty="0"/>
              <a:t> </a:t>
            </a:r>
            <a:r>
              <a:rPr lang="en-US" sz="2000" dirty="0" err="1"/>
              <a:t>prodaju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 smtClean="0"/>
              <a:t>višoj</a:t>
            </a:r>
            <a:r>
              <a:rPr lang="en-US" sz="2000" dirty="0" smtClean="0"/>
              <a:t> </a:t>
            </a:r>
            <a:r>
              <a:rPr lang="en-US" sz="2000" dirty="0" err="1"/>
              <a:t>cijeni</a:t>
            </a:r>
            <a:r>
              <a:rPr lang="en-US" sz="2000" dirty="0"/>
              <a:t>. </a:t>
            </a:r>
            <a:r>
              <a:rPr lang="en-US" sz="2000" dirty="0" err="1"/>
              <a:t>Pozitivna</a:t>
            </a:r>
            <a:r>
              <a:rPr lang="en-US" sz="2000" dirty="0"/>
              <a:t> </a:t>
            </a:r>
            <a:r>
              <a:rPr lang="en-US" sz="2000" dirty="0" err="1"/>
              <a:t>razlika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kupovne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prodajne</a:t>
            </a:r>
            <a:r>
              <a:rPr lang="en-US" sz="2000" dirty="0"/>
              <a:t> </a:t>
            </a:r>
            <a:r>
              <a:rPr lang="en-US" sz="2000" dirty="0" err="1"/>
              <a:t>cijene</a:t>
            </a:r>
            <a:r>
              <a:rPr lang="en-US" sz="2000" dirty="0"/>
              <a:t> </a:t>
            </a:r>
            <a:r>
              <a:rPr lang="en-US" sz="2000" dirty="0" err="1"/>
              <a:t>predstavlja</a:t>
            </a:r>
            <a:r>
              <a:rPr lang="en-US" sz="2000" dirty="0"/>
              <a:t> </a:t>
            </a:r>
            <a:r>
              <a:rPr lang="en-US" sz="2000" dirty="0" err="1"/>
              <a:t>prihod</a:t>
            </a:r>
            <a:r>
              <a:rPr lang="en-US" sz="2000" dirty="0"/>
              <a:t> </a:t>
            </a:r>
            <a:r>
              <a:rPr lang="en-US" sz="2000" dirty="0" err="1" smtClean="0"/>
              <a:t>principala</a:t>
            </a:r>
            <a:r>
              <a:rPr lang="en-US" sz="2000" dirty="0" smtClean="0"/>
              <a:t>. </a:t>
            </a:r>
            <a:r>
              <a:rPr lang="sr-Latn-BA" sz="2000" dirty="0" smtClean="0"/>
              <a:t>Ako je ova razlika </a:t>
            </a:r>
            <a:r>
              <a:rPr lang="en-US" sz="2000" dirty="0" err="1" smtClean="0"/>
              <a:t>negativna</a:t>
            </a:r>
            <a:r>
              <a:rPr lang="en-US" sz="2000" dirty="0" smtClean="0"/>
              <a:t> </a:t>
            </a:r>
            <a:r>
              <a:rPr lang="sr-Latn-BA" sz="2000" dirty="0" smtClean="0"/>
              <a:t>, ona </a:t>
            </a:r>
            <a:r>
              <a:rPr lang="en-US" sz="2000" dirty="0" err="1" smtClean="0"/>
              <a:t>predstavlja</a:t>
            </a:r>
            <a:r>
              <a:rPr lang="en-US" sz="2000" dirty="0" smtClean="0"/>
              <a:t> </a:t>
            </a:r>
            <a:r>
              <a:rPr lang="en-US" sz="2000" dirty="0" err="1"/>
              <a:t>poslovni</a:t>
            </a:r>
            <a:r>
              <a:rPr lang="en-US" sz="2000" dirty="0"/>
              <a:t> </a:t>
            </a:r>
            <a:r>
              <a:rPr lang="en-US" sz="2000" dirty="0" err="1"/>
              <a:t>rizik</a:t>
            </a:r>
            <a:r>
              <a:rPr lang="en-US" sz="2000" dirty="0"/>
              <a:t> </a:t>
            </a:r>
            <a:r>
              <a:rPr lang="en-US" sz="2000" dirty="0" err="1" smtClean="0"/>
              <a:t>dilera</a:t>
            </a:r>
            <a:r>
              <a:rPr lang="sr-Latn-BA" sz="2000" dirty="0" smtClean="0"/>
              <a:t> i njegov gubitak</a:t>
            </a:r>
            <a:r>
              <a:rPr lang="en-US" sz="2000" dirty="0" smtClean="0"/>
              <a:t>.</a:t>
            </a:r>
            <a:endParaRPr lang="sr-Latn-BA" sz="2000" dirty="0" smtClean="0"/>
          </a:p>
          <a:p>
            <a:r>
              <a:rPr lang="en-US" sz="2000" dirty="0" err="1"/>
              <a:t>Dileri</a:t>
            </a:r>
            <a:r>
              <a:rPr lang="en-US" sz="2000" dirty="0"/>
              <a:t>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nastupati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market </a:t>
            </a:r>
            <a:r>
              <a:rPr lang="en-US" sz="2000" dirty="0" err="1"/>
              <a:t>mejkeri</a:t>
            </a:r>
            <a:r>
              <a:rPr lang="en-US" sz="2000" dirty="0"/>
              <a:t> (</a:t>
            </a:r>
            <a:r>
              <a:rPr lang="en-US" sz="2000" i="1" dirty="0"/>
              <a:t>market maker</a:t>
            </a:r>
            <a:r>
              <a:rPr lang="en-US" sz="2000" dirty="0"/>
              <a:t> ). Market </a:t>
            </a:r>
            <a:r>
              <a:rPr lang="en-US" sz="2000" dirty="0" err="1"/>
              <a:t>mejkeri</a:t>
            </a:r>
            <a:r>
              <a:rPr lang="en-US" sz="2000" dirty="0"/>
              <a:t> </a:t>
            </a:r>
            <a:r>
              <a:rPr lang="en-US" sz="2000" b="1" dirty="0" err="1"/>
              <a:t>istovremeno</a:t>
            </a:r>
            <a:r>
              <a:rPr lang="en-US" sz="2000" b="1" dirty="0"/>
              <a:t> </a:t>
            </a:r>
            <a:r>
              <a:rPr lang="en-US" sz="2000" dirty="0" err="1"/>
              <a:t>objavljuju</a:t>
            </a:r>
            <a:r>
              <a:rPr lang="en-US" sz="2000" dirty="0"/>
              <a:t> </a:t>
            </a:r>
            <a:r>
              <a:rPr lang="en-US" sz="2000" dirty="0" err="1"/>
              <a:t>kupovnu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prodajnu</a:t>
            </a:r>
            <a:r>
              <a:rPr lang="en-US" sz="2000" dirty="0"/>
              <a:t> </a:t>
            </a:r>
            <a:r>
              <a:rPr lang="en-US" sz="2000" dirty="0" err="1"/>
              <a:t>cijenu</a:t>
            </a:r>
            <a:r>
              <a:rPr lang="en-US" sz="2000" b="1" dirty="0"/>
              <a:t> </a:t>
            </a:r>
            <a:r>
              <a:rPr lang="en-US" sz="2000" b="1" dirty="0" err="1"/>
              <a:t>iste</a:t>
            </a:r>
            <a:r>
              <a:rPr lang="en-US" sz="2000" b="1" dirty="0"/>
              <a:t> </a:t>
            </a:r>
            <a:r>
              <a:rPr lang="en-US" sz="2000" b="1" dirty="0" err="1"/>
              <a:t>hartije</a:t>
            </a:r>
            <a:r>
              <a:rPr lang="en-US" sz="2000" b="1" dirty="0"/>
              <a:t> </a:t>
            </a:r>
            <a:r>
              <a:rPr lang="en-US" sz="2000" b="1" dirty="0" err="1"/>
              <a:t>od</a:t>
            </a:r>
            <a:r>
              <a:rPr lang="en-US" sz="2000" b="1" dirty="0"/>
              <a:t> </a:t>
            </a:r>
            <a:r>
              <a:rPr lang="en-US" sz="2000" b="1" dirty="0" err="1"/>
              <a:t>vrijednosti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b="1" dirty="0"/>
              <a:t> </a:t>
            </a:r>
            <a:r>
              <a:rPr lang="en-US" sz="2000" dirty="0" err="1"/>
              <a:t>njene</a:t>
            </a:r>
            <a:r>
              <a:rPr lang="en-US" sz="2000" dirty="0"/>
              <a:t> </a:t>
            </a:r>
            <a:r>
              <a:rPr lang="en-US" sz="2000" dirty="0" err="1"/>
              <a:t>količine</a:t>
            </a:r>
            <a:r>
              <a:rPr lang="en-US" sz="2000" dirty="0"/>
              <a:t>) </a:t>
            </a:r>
            <a:r>
              <a:rPr lang="en-US" sz="2000" dirty="0" err="1"/>
              <a:t>koju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spremni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prodaju</a:t>
            </a:r>
            <a:r>
              <a:rPr lang="en-US" sz="2000" dirty="0"/>
              <a:t> </a:t>
            </a:r>
            <a:r>
              <a:rPr lang="en-US" sz="2000" dirty="0" err="1"/>
              <a:t>odnosno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kupe</a:t>
            </a:r>
            <a:r>
              <a:rPr lang="en-US" sz="2000" dirty="0" smtClean="0"/>
              <a:t>.</a:t>
            </a:r>
            <a:r>
              <a:rPr lang="sr-Latn-BA" sz="2000" dirty="0" smtClean="0"/>
              <a:t> Na ovaj način djeluju na likvidnost tržišta i formiranje tržišne cijene HOV. Pošto je jedini njihov motiv zarada, berze mogu svojim propisima da ograniče maržu. Pri ovome, naveden ograničavanje je manje za manje likvidne hartije.</a:t>
            </a:r>
            <a:endParaRPr lang="en-US" sz="2000" dirty="0"/>
          </a:p>
          <a:p>
            <a:endParaRPr lang="en-US" sz="2000" dirty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Berzanski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- DILERI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000" dirty="0"/>
              <a:t>Pored toga </a:t>
            </a:r>
            <a:r>
              <a:rPr lang="en-US" sz="2000" dirty="0" err="1"/>
              <a:t>dileri</a:t>
            </a:r>
            <a:r>
              <a:rPr lang="en-US" sz="2000" dirty="0"/>
              <a:t> </a:t>
            </a:r>
            <a:r>
              <a:rPr lang="en-US" sz="2000" dirty="0" err="1"/>
              <a:t>prihod</a:t>
            </a:r>
            <a:r>
              <a:rPr lang="en-US" sz="2000" dirty="0"/>
              <a:t>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ostvaruju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sledeći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:</a:t>
            </a:r>
          </a:p>
          <a:p>
            <a:pPr lvl="0">
              <a:buNone/>
            </a:pPr>
            <a:r>
              <a:rPr lang="sr-Latn-BA" sz="2000" dirty="0" smtClean="0"/>
              <a:t>      - 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/>
              <a:t>osnovu</a:t>
            </a:r>
            <a:r>
              <a:rPr lang="en-US" sz="2000" dirty="0"/>
              <a:t> </a:t>
            </a:r>
            <a:r>
              <a:rPr lang="en-US" sz="2000" dirty="0" err="1"/>
              <a:t>kapitalne</a:t>
            </a:r>
            <a:r>
              <a:rPr lang="en-US" sz="2000" dirty="0"/>
              <a:t> </a:t>
            </a:r>
            <a:r>
              <a:rPr lang="en-US" sz="2000" dirty="0" err="1"/>
              <a:t>dobiti</a:t>
            </a:r>
            <a:r>
              <a:rPr lang="en-US" sz="2000" dirty="0"/>
              <a:t>,</a:t>
            </a:r>
          </a:p>
          <a:p>
            <a:pPr lvl="0">
              <a:buNone/>
            </a:pPr>
            <a:r>
              <a:rPr lang="sr-Latn-BA" sz="2000" dirty="0" smtClean="0"/>
              <a:t>       - 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/>
              <a:t>osnovu</a:t>
            </a:r>
            <a:r>
              <a:rPr lang="en-US" sz="2000" dirty="0"/>
              <a:t> </a:t>
            </a:r>
            <a:r>
              <a:rPr lang="en-US" sz="2000" dirty="0" err="1"/>
              <a:t>devizne</a:t>
            </a:r>
            <a:r>
              <a:rPr lang="en-US" sz="2000" dirty="0"/>
              <a:t> </a:t>
            </a:r>
            <a:r>
              <a:rPr lang="en-US" sz="2000" dirty="0" err="1"/>
              <a:t>arbitraže</a:t>
            </a:r>
            <a:r>
              <a:rPr lang="en-US" sz="2000" dirty="0"/>
              <a:t> (</a:t>
            </a:r>
            <a:r>
              <a:rPr lang="en-US" sz="2000" dirty="0" err="1"/>
              <a:t>promena</a:t>
            </a:r>
            <a:r>
              <a:rPr lang="en-US" sz="2000" dirty="0"/>
              <a:t> </a:t>
            </a:r>
            <a:r>
              <a:rPr lang="en-US" sz="2000" dirty="0" err="1"/>
              <a:t>deviznih</a:t>
            </a:r>
            <a:r>
              <a:rPr lang="en-US" sz="2000" dirty="0"/>
              <a:t> </a:t>
            </a:r>
            <a:r>
              <a:rPr lang="en-US" sz="2000" dirty="0" err="1"/>
              <a:t>kurseva</a:t>
            </a:r>
            <a:r>
              <a:rPr lang="en-US" sz="2000" dirty="0"/>
              <a:t> </a:t>
            </a:r>
            <a:r>
              <a:rPr lang="en-US" sz="2000" dirty="0" err="1"/>
              <a:t>kada</a:t>
            </a:r>
            <a:r>
              <a:rPr lang="en-US" sz="2000" dirty="0"/>
              <a:t> </a:t>
            </a:r>
            <a:r>
              <a:rPr lang="en-US" sz="2000" dirty="0" err="1"/>
              <a:t>posluju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deviznim</a:t>
            </a:r>
            <a:r>
              <a:rPr lang="en-US" sz="2000" dirty="0"/>
              <a:t> </a:t>
            </a:r>
            <a:r>
              <a:rPr lang="en-US" sz="2000" dirty="0" err="1"/>
              <a:t>tržištima</a:t>
            </a:r>
            <a:r>
              <a:rPr lang="en-US" sz="2000" dirty="0"/>
              <a:t>)</a:t>
            </a:r>
          </a:p>
          <a:p>
            <a:pPr lvl="0">
              <a:buNone/>
            </a:pPr>
            <a:r>
              <a:rPr lang="sr-Latn-BA" sz="2000" dirty="0" smtClean="0"/>
              <a:t>       - 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/>
              <a:t>osnovu</a:t>
            </a:r>
            <a:r>
              <a:rPr lang="en-US" sz="2000" dirty="0"/>
              <a:t> </a:t>
            </a:r>
            <a:r>
              <a:rPr lang="en-US" sz="2000" dirty="0" err="1"/>
              <a:t>razlike</a:t>
            </a:r>
            <a:r>
              <a:rPr lang="en-US" sz="2000" dirty="0"/>
              <a:t> u </a:t>
            </a:r>
            <a:r>
              <a:rPr lang="en-US" sz="2000" dirty="0" err="1"/>
              <a:t>visini</a:t>
            </a:r>
            <a:r>
              <a:rPr lang="en-US" sz="2000" dirty="0"/>
              <a:t> </a:t>
            </a:r>
            <a:r>
              <a:rPr lang="en-US" sz="2000" dirty="0" err="1"/>
              <a:t>stope</a:t>
            </a:r>
            <a:r>
              <a:rPr lang="en-US" sz="2000" dirty="0"/>
              <a:t> </a:t>
            </a:r>
            <a:r>
              <a:rPr lang="en-US" sz="2000" dirty="0" err="1"/>
              <a:t>troškova</a:t>
            </a:r>
            <a:r>
              <a:rPr lang="en-US" sz="2000" dirty="0"/>
              <a:t> </a:t>
            </a:r>
            <a:r>
              <a:rPr lang="en-US" sz="2000" dirty="0" err="1"/>
              <a:t>kapitala</a:t>
            </a:r>
            <a:r>
              <a:rPr lang="en-US" sz="2000" dirty="0"/>
              <a:t>, </a:t>
            </a:r>
            <a:r>
              <a:rPr lang="en-US" sz="2000" dirty="0" err="1"/>
              <a:t>odnosno</a:t>
            </a:r>
            <a:r>
              <a:rPr lang="en-US" sz="2000" dirty="0"/>
              <a:t> </a:t>
            </a:r>
            <a:r>
              <a:rPr lang="en-US" sz="2000" dirty="0" err="1"/>
              <a:t>cijene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kojoj</a:t>
            </a:r>
            <a:r>
              <a:rPr lang="en-US" sz="2000" dirty="0"/>
              <a:t> </a:t>
            </a:r>
            <a:r>
              <a:rPr lang="en-US" sz="2000" dirty="0" err="1"/>
              <a:t>dolaze</a:t>
            </a:r>
            <a:r>
              <a:rPr lang="en-US" sz="2000" dirty="0"/>
              <a:t> do </a:t>
            </a:r>
            <a:r>
              <a:rPr lang="en-US" sz="2000" dirty="0" err="1"/>
              <a:t>sredstava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stope</a:t>
            </a:r>
            <a:r>
              <a:rPr lang="en-US" sz="2000" dirty="0"/>
              <a:t> </a:t>
            </a:r>
            <a:r>
              <a:rPr lang="en-US" sz="2000" dirty="0" err="1"/>
              <a:t>prinosa</a:t>
            </a:r>
            <a:r>
              <a:rPr lang="en-US" sz="2000" dirty="0"/>
              <a:t>, </a:t>
            </a:r>
            <a:r>
              <a:rPr lang="en-US" sz="2000" dirty="0" err="1"/>
              <a:t>odnosno</a:t>
            </a:r>
            <a:r>
              <a:rPr lang="en-US" sz="2000" dirty="0"/>
              <a:t> </a:t>
            </a:r>
            <a:r>
              <a:rPr lang="en-US" sz="2000" dirty="0" err="1"/>
              <a:t>prihoda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ostvaruju</a:t>
            </a:r>
            <a:r>
              <a:rPr lang="en-US" sz="2000" dirty="0"/>
              <a:t> </a:t>
            </a:r>
            <a:r>
              <a:rPr lang="en-US" sz="2000" dirty="0" err="1"/>
              <a:t>od</a:t>
            </a:r>
            <a:r>
              <a:rPr lang="en-US" sz="2000" dirty="0"/>
              <a:t> </a:t>
            </a:r>
            <a:r>
              <a:rPr lang="en-US" sz="2000" dirty="0" err="1"/>
              <a:t>investicija</a:t>
            </a:r>
            <a:r>
              <a:rPr lang="en-US" sz="2000" dirty="0"/>
              <a:t> u </a:t>
            </a:r>
            <a:r>
              <a:rPr lang="en-US" sz="2000" dirty="0" err="1"/>
              <a:t>hartije</a:t>
            </a:r>
            <a:r>
              <a:rPr lang="en-US" sz="2000" dirty="0"/>
              <a:t> </a:t>
            </a:r>
            <a:r>
              <a:rPr lang="en-US" sz="2000" dirty="0" err="1"/>
              <a:t>od</a:t>
            </a:r>
            <a:r>
              <a:rPr lang="en-US" sz="2000" dirty="0"/>
              <a:t> </a:t>
            </a:r>
            <a:r>
              <a:rPr lang="en-US" sz="2000" dirty="0" err="1"/>
              <a:t>vrijednosti</a:t>
            </a:r>
            <a:r>
              <a:rPr lang="en-US" sz="2000" dirty="0"/>
              <a:t>.</a:t>
            </a:r>
          </a:p>
          <a:p>
            <a:pPr>
              <a:buNone/>
            </a:pPr>
            <a:r>
              <a:rPr lang="sr-Latn-BA" sz="2000" dirty="0" smtClean="0"/>
              <a:t>3) </a:t>
            </a:r>
            <a:r>
              <a:rPr lang="en-US" sz="2000" dirty="0"/>
              <a:t> </a:t>
            </a:r>
            <a:r>
              <a:rPr lang="en-US" sz="2000" b="1" i="1" dirty="0" err="1"/>
              <a:t>Ostalim</a:t>
            </a:r>
            <a:r>
              <a:rPr lang="en-US" sz="2000" b="1" i="1" dirty="0"/>
              <a:t> </a:t>
            </a:r>
            <a:r>
              <a:rPr lang="en-US" sz="2000" b="1" i="1" dirty="0" err="1"/>
              <a:t>učesnicima</a:t>
            </a:r>
            <a:r>
              <a:rPr lang="en-US" sz="2000" b="1" i="1" dirty="0"/>
              <a:t> </a:t>
            </a:r>
            <a:r>
              <a:rPr lang="en-US" sz="2000" dirty="0"/>
              <a:t>u </a:t>
            </a:r>
            <a:r>
              <a:rPr lang="en-US" sz="2000" dirty="0" err="1"/>
              <a:t>berzanskom</a:t>
            </a:r>
            <a:r>
              <a:rPr lang="en-US" sz="2000" dirty="0"/>
              <a:t> </a:t>
            </a:r>
            <a:r>
              <a:rPr lang="en-US" sz="2000" dirty="0" err="1"/>
              <a:t>poslovanju</a:t>
            </a:r>
            <a:r>
              <a:rPr lang="en-US" sz="2000" dirty="0"/>
              <a:t> </a:t>
            </a:r>
            <a:r>
              <a:rPr lang="en-US" sz="2000" dirty="0" err="1"/>
              <a:t>treba</a:t>
            </a:r>
            <a:r>
              <a:rPr lang="en-US" sz="2000" dirty="0"/>
              <a:t> </a:t>
            </a:r>
            <a:r>
              <a:rPr lang="en-US" sz="2000" dirty="0" err="1"/>
              <a:t>smatrati</a:t>
            </a:r>
            <a:r>
              <a:rPr lang="en-US" sz="2000" dirty="0"/>
              <a:t> </a:t>
            </a:r>
            <a:r>
              <a:rPr lang="en-US" sz="2000" dirty="0" err="1"/>
              <a:t>bankarske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druge</a:t>
            </a:r>
            <a:r>
              <a:rPr lang="en-US" sz="2000" dirty="0"/>
              <a:t> </a:t>
            </a:r>
            <a:r>
              <a:rPr lang="en-US" sz="2000" dirty="0" err="1"/>
              <a:t>posrednike</a:t>
            </a:r>
            <a:r>
              <a:rPr lang="en-US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</a:t>
            </a:r>
            <a:r>
              <a:rPr lang="en-US" sz="2000" dirty="0" err="1"/>
              <a:t>bez</a:t>
            </a:r>
            <a:r>
              <a:rPr lang="en-US" sz="2000" dirty="0"/>
              <a:t> </a:t>
            </a:r>
            <a:r>
              <a:rPr lang="en-US" sz="2000" dirty="0" err="1"/>
              <a:t>ovlašćenja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trguju</a:t>
            </a:r>
            <a:r>
              <a:rPr lang="en-US" sz="2000" dirty="0"/>
              <a:t> </a:t>
            </a:r>
            <a:r>
              <a:rPr lang="en-US" sz="2000" dirty="0" err="1"/>
              <a:t>efektima</a:t>
            </a:r>
            <a:r>
              <a:rPr lang="en-US" sz="2000" dirty="0"/>
              <a:t>, </a:t>
            </a:r>
            <a:r>
              <a:rPr lang="en-US" sz="2000" dirty="0" err="1"/>
              <a:t>novinare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posjetioce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 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533399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ucesnici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na finansijskim tržištima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7924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 </a:t>
            </a:r>
          </a:p>
          <a:p>
            <a:pPr lvl="0" algn="l"/>
            <a:r>
              <a:rPr lang="sr-Latn-BA" dirty="0" smtClean="0"/>
              <a:t>1. </a:t>
            </a:r>
            <a:r>
              <a:rPr lang="en-US" dirty="0" err="1" smtClean="0"/>
              <a:t>eskontne</a:t>
            </a:r>
            <a:r>
              <a:rPr lang="en-US" dirty="0" smtClean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, </a:t>
            </a:r>
            <a:r>
              <a:rPr lang="en-US" dirty="0" err="1"/>
              <a:t>eskonta</a:t>
            </a:r>
            <a:r>
              <a:rPr lang="en-US" dirty="0"/>
              <a:t> </a:t>
            </a:r>
            <a:r>
              <a:rPr lang="sr-Latn-BA" dirty="0"/>
              <a:t> </a:t>
            </a:r>
            <a:r>
              <a:rPr lang="en-US" dirty="0" err="1" smtClean="0"/>
              <a:t>reeskonta</a:t>
            </a:r>
            <a:r>
              <a:rPr lang="sr-Latn-BA" dirty="0" smtClean="0"/>
              <a:t> mjenica</a:t>
            </a:r>
            <a:endParaRPr lang="en-US" dirty="0"/>
          </a:p>
          <a:p>
            <a:pPr lvl="0" algn="l"/>
            <a:r>
              <a:rPr lang="sr-Latn-BA" dirty="0" smtClean="0"/>
              <a:t>2. </a:t>
            </a:r>
            <a:r>
              <a:rPr lang="en-US" dirty="0" err="1" smtClean="0"/>
              <a:t>lombardne</a:t>
            </a:r>
            <a:r>
              <a:rPr lang="en-US" dirty="0" smtClean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lombarda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relombarda</a:t>
            </a:r>
            <a:r>
              <a:rPr lang="sr-Latn-BA" dirty="0" smtClean="0"/>
              <a:t> 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zaloga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,</a:t>
            </a:r>
          </a:p>
          <a:p>
            <a:pPr lvl="0" algn="l"/>
            <a:r>
              <a:rPr lang="sr-Latn-BA" dirty="0" smtClean="0"/>
              <a:t>3. </a:t>
            </a:r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bezgotovinskog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klirinškog</a:t>
            </a:r>
            <a:r>
              <a:rPr lang="en-US" dirty="0"/>
              <a:t> </a:t>
            </a:r>
            <a:r>
              <a:rPr lang="en-US" dirty="0" err="1" smtClean="0"/>
              <a:t>platnog</a:t>
            </a:r>
            <a:r>
              <a:rPr lang="sr-Latn-BA" dirty="0" smtClean="0"/>
              <a:t>  </a:t>
            </a:r>
            <a:r>
              <a:rPr lang="en-US" dirty="0" err="1" smtClean="0"/>
              <a:t>prometa</a:t>
            </a:r>
            <a:r>
              <a:rPr lang="en-US" dirty="0" smtClean="0"/>
              <a:t>,</a:t>
            </a:r>
            <a:endParaRPr lang="sr-Latn-BA" dirty="0" smtClean="0"/>
          </a:p>
          <a:p>
            <a:pPr lvl="0" algn="l"/>
            <a:r>
              <a:rPr lang="sr-Latn-BA" dirty="0" smtClean="0"/>
              <a:t>4. </a:t>
            </a:r>
            <a:r>
              <a:rPr lang="en-US" dirty="0" err="1" smtClean="0"/>
              <a:t>založni</a:t>
            </a:r>
            <a:r>
              <a:rPr lang="en-US" dirty="0" smtClean="0"/>
              <a:t> </a:t>
            </a:r>
            <a:r>
              <a:rPr lang="en-US" dirty="0" err="1"/>
              <a:t>zavodi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zalagaonice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zaloge</a:t>
            </a:r>
            <a:r>
              <a:rPr lang="en-US" dirty="0"/>
              <a:t> </a:t>
            </a:r>
            <a:r>
              <a:rPr lang="en-US" dirty="0" err="1"/>
              <a:t>pokretnih</a:t>
            </a:r>
            <a:r>
              <a:rPr lang="en-US" dirty="0"/>
              <a:t> </a:t>
            </a:r>
            <a:r>
              <a:rPr lang="en-US" dirty="0" err="1" smtClean="0"/>
              <a:t>stvari</a:t>
            </a:r>
            <a:endParaRPr lang="sr-Latn-BA" dirty="0" smtClean="0"/>
          </a:p>
          <a:p>
            <a:pPr lvl="0" algn="l"/>
            <a:r>
              <a:rPr lang="sr-Latn-BA" dirty="0" smtClean="0"/>
              <a:t>5. </a:t>
            </a:r>
            <a:r>
              <a:rPr lang="en-US" dirty="0" err="1" smtClean="0"/>
              <a:t>mijenjačnice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kupo-prodaje</a:t>
            </a:r>
            <a:r>
              <a:rPr lang="en-US" dirty="0"/>
              <a:t> </a:t>
            </a:r>
            <a:r>
              <a:rPr lang="en-US" dirty="0" err="1"/>
              <a:t>deviza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992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Subjekti berzanskog poslovanja</vt:lpstr>
      <vt:lpstr>Subjekti berzanskog poslovanja</vt:lpstr>
      <vt:lpstr>Subjekti berzanskog poslovanja</vt:lpstr>
      <vt:lpstr>Berzanski posrednici- BROKERI</vt:lpstr>
      <vt:lpstr>Berzanski posrednici- BROKERI</vt:lpstr>
      <vt:lpstr>Berzanski posrednici- BROKERI</vt:lpstr>
      <vt:lpstr>Berzanski posrednici- DILERI</vt:lpstr>
      <vt:lpstr>Berzanski posrednici- DILERI</vt:lpstr>
      <vt:lpstr>Drugi ucesnici na finansijskim tržištima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Subjekti berzanskog poslovanja</dc:title>
  <dc:creator>ITspu</dc:creator>
  <cp:lastModifiedBy>ITspu</cp:lastModifiedBy>
  <cp:revision>2</cp:revision>
  <dcterms:created xsi:type="dcterms:W3CDTF">2020-03-23T08:50:45Z</dcterms:created>
  <dcterms:modified xsi:type="dcterms:W3CDTF">2020-03-23T09:33:40Z</dcterms:modified>
</cp:coreProperties>
</file>