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96" r:id="rId2"/>
    <p:sldId id="452" r:id="rId3"/>
    <p:sldId id="454" r:id="rId4"/>
    <p:sldId id="455" r:id="rId5"/>
    <p:sldId id="456" r:id="rId6"/>
    <p:sldId id="457" r:id="rId7"/>
    <p:sldId id="458" r:id="rId8"/>
    <p:sldId id="459" r:id="rId9"/>
    <p:sldId id="460" r:id="rId10"/>
    <p:sldId id="461" r:id="rId11"/>
    <p:sldId id="462" r:id="rId12"/>
    <p:sldId id="463" r:id="rId13"/>
    <p:sldId id="464" r:id="rId14"/>
    <p:sldId id="465" r:id="rId15"/>
    <p:sldId id="466" r:id="rId16"/>
    <p:sldId id="467" r:id="rId17"/>
    <p:sldId id="468" r:id="rId18"/>
    <p:sldId id="470" r:id="rId19"/>
  </p:sldIdLst>
  <p:sldSz cx="9525000" cy="6858000"/>
  <p:notesSz cx="6858000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73E0E4F-4019-472B-8F77-38AB17A2CCAA}">
          <p14:sldIdLst>
            <p14:sldId id="396"/>
            <p14:sldId id="452"/>
            <p14:sldId id="454"/>
            <p14:sldId id="455"/>
            <p14:sldId id="456"/>
            <p14:sldId id="457"/>
            <p14:sldId id="458"/>
            <p14:sldId id="459"/>
            <p14:sldId id="460"/>
            <p14:sldId id="461"/>
            <p14:sldId id="462"/>
            <p14:sldId id="463"/>
            <p14:sldId id="464"/>
            <p14:sldId id="465"/>
            <p14:sldId id="466"/>
            <p14:sldId id="467"/>
            <p14:sldId id="468"/>
            <p14:sldId id="4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3333FF"/>
    <a:srgbClr val="3366CC"/>
    <a:srgbClr val="0066CC"/>
    <a:srgbClr val="990033"/>
    <a:srgbClr val="003366"/>
    <a:srgbClr val="6600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9844" autoAdjust="0"/>
  </p:normalViewPr>
  <p:slideViewPr>
    <p:cSldViewPr>
      <p:cViewPr varScale="1">
        <p:scale>
          <a:sx n="74" d="100"/>
          <a:sy n="74" d="100"/>
        </p:scale>
        <p:origin x="1200" y="72"/>
      </p:cViewPr>
      <p:guideLst>
        <p:guide orient="horz" pos="2160"/>
        <p:guide pos="3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73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1253" y="-30466"/>
            <a:ext cx="2978612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t" anchorCtr="0" compatLnSpc="1">
            <a:prstTxWarp prst="textNoShape">
              <a:avLst/>
            </a:prstTxWarp>
          </a:bodyPr>
          <a:lstStyle>
            <a:lvl1pPr defTabSz="927627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007" y="-30466"/>
            <a:ext cx="2978611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t" anchorCtr="0" compatLnSpc="1">
            <a:prstTxWarp prst="textNoShape">
              <a:avLst/>
            </a:prstTxWarp>
          </a:bodyPr>
          <a:lstStyle>
            <a:lvl1pPr algn="r" defTabSz="927627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41363"/>
            <a:ext cx="5180013" cy="3729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395" y="4706232"/>
            <a:ext cx="5015576" cy="443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2" tIns="46867" rIns="93732" bIns="468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1253" y="9364358"/>
            <a:ext cx="2978612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b" anchorCtr="0" compatLnSpc="1">
            <a:prstTxWarp prst="textNoShape">
              <a:avLst/>
            </a:prstTxWarp>
          </a:bodyPr>
          <a:lstStyle>
            <a:lvl1pPr defTabSz="927627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007" y="9364358"/>
            <a:ext cx="2978611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b" anchorCtr="0" compatLnSpc="1">
            <a:prstTxWarp prst="textNoShape">
              <a:avLst/>
            </a:prstTxWarp>
          </a:bodyPr>
          <a:lstStyle>
            <a:lvl1pPr algn="r" defTabSz="927627" eaLnBrk="0" hangingPunct="0">
              <a:defRPr sz="1000" i="1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9B865833-258B-42FE-866D-A848D645F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7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5625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0" y="0"/>
            <a:ext cx="1130300" cy="6854825"/>
            <a:chOff x="0" y="0"/>
            <a:chExt cx="712" cy="4318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712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charset="-18"/>
              </a:endParaRPr>
            </a:p>
          </p:txBody>
        </p:sp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50" y="103"/>
              <a:ext cx="100" cy="4126"/>
              <a:chOff x="50" y="103"/>
              <a:chExt cx="100" cy="4126"/>
            </a:xfrm>
          </p:grpSpPr>
          <p:sp>
            <p:nvSpPr>
              <p:cNvPr id="7" name="Rectangle 3"/>
              <p:cNvSpPr>
                <a:spLocks noChangeArrowheads="1"/>
              </p:cNvSpPr>
              <p:nvPr/>
            </p:nvSpPr>
            <p:spPr bwMode="auto">
              <a:xfrm>
                <a:off x="50" y="110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50" y="1250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50" y="139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50" y="1538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50" y="1683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50" y="1826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50" y="197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0" y="2116"/>
                <a:ext cx="100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50" y="2259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50" y="2404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50" y="2549"/>
                <a:ext cx="100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50" y="2691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50" y="2836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50" y="2979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50" y="3124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50" y="3269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50" y="3412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50" y="3557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50" y="3702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50" y="384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50" y="399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50" y="4134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50" y="103"/>
                <a:ext cx="100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50" y="246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50" y="39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50" y="535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50" y="678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50" y="82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50" y="968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90625" y="2286000"/>
            <a:ext cx="80962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05000" y="3886200"/>
            <a:ext cx="66675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B6E3B-C40B-4838-AEE9-18B25CAAE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3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7B1D6-8CC3-4A8E-BEED-D6AE022A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2813" y="609600"/>
            <a:ext cx="202406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0625" y="609600"/>
            <a:ext cx="5919788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5A58-E272-474F-A573-9AB11C430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2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25" y="609600"/>
            <a:ext cx="80962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90625" y="1981200"/>
            <a:ext cx="39719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4950" y="1981200"/>
            <a:ext cx="39719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BC0B-D302-4531-BBC5-594B59A01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3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220B7-BB92-4474-B576-6DDEF427F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4406900"/>
            <a:ext cx="80962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75" y="2906713"/>
            <a:ext cx="80962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2E02-7B74-4C3A-B886-386226763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8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0625" y="1981200"/>
            <a:ext cx="39719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4950" y="1981200"/>
            <a:ext cx="39719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3C49-C5C6-4009-96ED-52CB5478A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3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0" y="1535113"/>
            <a:ext cx="42084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" y="2174875"/>
            <a:ext cx="42084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8700" y="1535113"/>
            <a:ext cx="42100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8700" y="2174875"/>
            <a:ext cx="42100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5F0CB-7A48-4590-944B-7008A1955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2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E4729-2015-47B1-939B-66101F177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3029B-6D8B-4530-9A9E-DCDEE37B2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1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3050"/>
            <a:ext cx="31337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275" y="273050"/>
            <a:ext cx="53244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0" y="1435100"/>
            <a:ext cx="31337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E5FA5-619E-4F65-94E4-2894FDB8B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1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4800600"/>
            <a:ext cx="5715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6900" y="612775"/>
            <a:ext cx="5715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6900" y="5367338"/>
            <a:ext cx="5715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5AB87-ED6E-4A22-BFFF-FCD11F750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3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3"/>
          <p:cNvGrpSpPr>
            <a:grpSpLocks/>
          </p:cNvGrpSpPr>
          <p:nvPr/>
        </p:nvGrpSpPr>
        <p:grpSpPr bwMode="auto">
          <a:xfrm>
            <a:off x="0" y="0"/>
            <a:ext cx="1130300" cy="6854825"/>
            <a:chOff x="0" y="0"/>
            <a:chExt cx="712" cy="4318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712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charset="-18"/>
              </a:endParaRPr>
            </a:p>
          </p:txBody>
        </p:sp>
        <p:grpSp>
          <p:nvGrpSpPr>
            <p:cNvPr id="1033" name="Group 32"/>
            <p:cNvGrpSpPr>
              <a:grpSpLocks/>
            </p:cNvGrpSpPr>
            <p:nvPr/>
          </p:nvGrpSpPr>
          <p:grpSpPr bwMode="auto">
            <a:xfrm>
              <a:off x="50" y="102"/>
              <a:ext cx="100" cy="4128"/>
              <a:chOff x="50" y="102"/>
              <a:chExt cx="100" cy="4128"/>
            </a:xfrm>
          </p:grpSpPr>
          <p:sp>
            <p:nvSpPr>
              <p:cNvPr id="3" name="Rectangle 3"/>
              <p:cNvSpPr>
                <a:spLocks noChangeArrowheads="1"/>
              </p:cNvSpPr>
              <p:nvPr/>
            </p:nvSpPr>
            <p:spPr bwMode="auto">
              <a:xfrm>
                <a:off x="50" y="110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0" y="125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0" y="139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0" y="1538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0" y="1683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0" y="1826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4" name="Rectangle 9"/>
              <p:cNvSpPr>
                <a:spLocks noChangeArrowheads="1"/>
              </p:cNvSpPr>
              <p:nvPr/>
            </p:nvSpPr>
            <p:spPr bwMode="auto">
              <a:xfrm>
                <a:off x="50" y="197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0" y="2115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0" y="2259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0" y="240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0" y="2548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0" y="2692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0" y="2836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0" y="298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50" y="3124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0" y="3269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0" y="3412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0" y="3557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0" y="3702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0" y="384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0" y="399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0" y="413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0" y="102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0" y="246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0" y="39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0" y="535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0" y="679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0" y="82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50" y="968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90625" y="609600"/>
            <a:ext cx="8096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0625" y="1981200"/>
            <a:ext cx="80962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90625" y="6248400"/>
            <a:ext cx="198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0625" y="6248400"/>
            <a:ext cx="301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02500" y="6248400"/>
            <a:ext cx="198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fld id="{735337C4-71B4-4FC3-B10A-04DAE9DC5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90625" y="908323"/>
            <a:ext cx="8064450" cy="1368152"/>
          </a:xfrm>
        </p:spPr>
        <p:txBody>
          <a:bodyPr/>
          <a:lstStyle/>
          <a:p>
            <a:pPr algn="ctr"/>
            <a:r>
              <a:rPr lang="sr-Latn-RS" sz="3200" b="1" dirty="0" smtClean="0">
                <a:solidFill>
                  <a:srgbClr val="3333CC"/>
                </a:solidFill>
              </a:rPr>
              <a:t>6</a:t>
            </a:r>
            <a:r>
              <a:rPr lang="sr-Latn-CS" sz="3200" b="1" dirty="0" smtClean="0">
                <a:solidFill>
                  <a:srgbClr val="3333CC"/>
                </a:solidFill>
              </a:rPr>
              <a:t>. </a:t>
            </a:r>
            <a:r>
              <a:rPr lang="sr-Latn-CS" sz="3200" b="1" dirty="0" smtClean="0">
                <a:solidFill>
                  <a:srgbClr val="3333CC"/>
                </a:solidFill>
              </a:rPr>
              <a:t>Predavanje</a:t>
            </a:r>
            <a:br>
              <a:rPr lang="sr-Latn-CS" sz="3200" b="1" dirty="0" smtClean="0">
                <a:solidFill>
                  <a:srgbClr val="3333CC"/>
                </a:solidFill>
              </a:rPr>
            </a:br>
            <a:r>
              <a:rPr lang="sr-Latn-CS" sz="3200" b="1" dirty="0" smtClean="0">
                <a:solidFill>
                  <a:srgbClr val="3333CC"/>
                </a:solidFill>
              </a:rPr>
              <a:t/>
            </a:r>
            <a:br>
              <a:rPr lang="sr-Latn-CS" sz="3200" b="1" dirty="0" smtClean="0">
                <a:solidFill>
                  <a:srgbClr val="3333CC"/>
                </a:solidFill>
              </a:rPr>
            </a:br>
            <a:r>
              <a:rPr lang="sr-Latn-RS" sz="3200" b="1" dirty="0" smtClean="0">
                <a:solidFill>
                  <a:srgbClr val="3333CC"/>
                </a:solidFill>
              </a:rPr>
              <a:t>Analiza mogućih izvora finansiranja</a:t>
            </a:r>
            <a:r>
              <a:rPr lang="en-US" sz="3200" b="1" dirty="0" smtClean="0">
                <a:solidFill>
                  <a:srgbClr val="3333CC"/>
                </a:solidFill>
              </a:rPr>
              <a:t> MSPP</a:t>
            </a:r>
            <a:r>
              <a:rPr lang="sr-Latn-CS" sz="3200" b="1" dirty="0" smtClean="0">
                <a:solidFill>
                  <a:srgbClr val="3333CC"/>
                </a:solidFill>
              </a:rPr>
              <a:t> </a:t>
            </a:r>
            <a:r>
              <a:rPr lang="sr-Latn-CS" sz="3200" b="1" i="1" dirty="0" smtClean="0">
                <a:solidFill>
                  <a:srgbClr val="3333CC"/>
                </a:solidFill>
              </a:rPr>
              <a:t/>
            </a:r>
            <a:br>
              <a:rPr lang="sr-Latn-CS" sz="3200" b="1" i="1" dirty="0" smtClean="0">
                <a:solidFill>
                  <a:srgbClr val="3333CC"/>
                </a:solidFill>
              </a:rPr>
            </a:br>
            <a:r>
              <a:rPr lang="sr-Latn-CS" sz="2400" b="1" dirty="0" smtClean="0">
                <a:solidFill>
                  <a:srgbClr val="3333CC"/>
                </a:solidFill>
              </a:rPr>
              <a:t/>
            </a:r>
            <a:br>
              <a:rPr lang="sr-Latn-CS" sz="2400" b="1" dirty="0" smtClean="0">
                <a:solidFill>
                  <a:srgbClr val="3333CC"/>
                </a:solidFill>
              </a:rPr>
            </a:br>
            <a:endParaRPr lang="en-US" sz="2400" b="1" dirty="0" smtClean="0">
              <a:solidFill>
                <a:srgbClr val="3333CC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90625" y="2276475"/>
            <a:ext cx="7243763" cy="3819525"/>
          </a:xfrm>
        </p:spPr>
        <p:txBody>
          <a:bodyPr/>
          <a:lstStyle/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sr-Latn-CS" sz="2800" dirty="0">
              <a:solidFill>
                <a:srgbClr val="3333CC"/>
              </a:solidFill>
            </a:endParaRPr>
          </a:p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en-US" sz="2800" dirty="0"/>
          </a:p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en-US" sz="2800" dirty="0">
              <a:latin typeface="Times New Roman CE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189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2. </a:t>
            </a:r>
            <a:r>
              <a:rPr lang="sr-Latn-RS" sz="2400" b="1" dirty="0" smtClean="0">
                <a:solidFill>
                  <a:srgbClr val="3333CC"/>
                </a:solidFill>
                <a:effectLst/>
              </a:rPr>
              <a:t>Sopstvena sredstva vlasnika</a:t>
            </a:r>
            <a:endParaRPr lang="en-US" sz="2400" b="1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Kod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mnogih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malih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sredstva vlasnika i njihovih porodica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uz </a:t>
            </a:r>
            <a:r>
              <a:rPr lang="pl-PL" sz="2400" dirty="0">
                <a:solidFill>
                  <a:srgbClr val="3333CC"/>
                </a:solidFill>
                <a:effectLst/>
              </a:rPr>
              <a:t>eventualne pozajmice predstavljaju i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jedine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realno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moguće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malog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biznisa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Kada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preduzeće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počne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funkcioniše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obavlja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osnovne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operacije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pojavljuju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interno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generi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s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sopstvena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proizilaze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dela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dobiti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Najveći</a:t>
            </a:r>
            <a:r>
              <a:rPr lang="en-US" sz="2400" dirty="0">
                <a:solidFill>
                  <a:srgbClr val="3333CC"/>
                </a:solidFill>
                <a:effectLst/>
              </a:rPr>
              <a:t> problem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sopstvenim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sredstvima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it-IT" sz="2400" dirty="0">
                <a:solidFill>
                  <a:srgbClr val="3333CC"/>
                </a:solidFill>
                <a:effectLst/>
              </a:rPr>
              <a:t>jeste što su uvek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limitirana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CC"/>
                </a:solidFill>
                <a:effectLst/>
              </a:rPr>
              <a:t>Bez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traženja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drugih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dodatnih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ovaj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definitivno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nije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dovoljan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dalju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ekspanziju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poslovanja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Sopstvena sredstva još obuhvataju </a:t>
            </a:r>
            <a:r>
              <a:rPr lang="it-IT" sz="2400" dirty="0">
                <a:solidFill>
                  <a:srgbClr val="3333CC"/>
                </a:solidFill>
                <a:effectLst/>
              </a:rPr>
              <a:t>Fondove rizičnog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kapitala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,</a:t>
            </a:r>
            <a:r>
              <a:rPr lang="fr-FR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fr-FR" sz="2400" dirty="0" err="1">
                <a:solidFill>
                  <a:srgbClr val="3333CC"/>
                </a:solidFill>
                <a:effectLst/>
              </a:rPr>
              <a:t>Inicijalnu</a:t>
            </a:r>
            <a:r>
              <a:rPr lang="fr-FR" sz="2400" dirty="0">
                <a:solidFill>
                  <a:srgbClr val="3333CC"/>
                </a:solidFill>
                <a:effectLst/>
              </a:rPr>
              <a:t> (</a:t>
            </a:r>
            <a:r>
              <a:rPr lang="fr-FR" sz="2400" dirty="0" err="1">
                <a:solidFill>
                  <a:srgbClr val="3333CC"/>
                </a:solidFill>
                <a:effectLst/>
              </a:rPr>
              <a:t>prvu</a:t>
            </a:r>
            <a:r>
              <a:rPr lang="fr-FR" sz="2400" dirty="0">
                <a:solidFill>
                  <a:srgbClr val="3333CC"/>
                </a:solidFill>
                <a:effectLst/>
              </a:rPr>
              <a:t>) </a:t>
            </a:r>
            <a:r>
              <a:rPr lang="fr-FR" sz="2400" dirty="0" err="1">
                <a:solidFill>
                  <a:srgbClr val="3333CC"/>
                </a:solidFill>
                <a:effectLst/>
              </a:rPr>
              <a:t>javnu</a:t>
            </a:r>
            <a:r>
              <a:rPr lang="fr-FR" sz="2400" dirty="0">
                <a:solidFill>
                  <a:srgbClr val="3333CC"/>
                </a:solidFill>
                <a:effectLst/>
              </a:rPr>
              <a:t> </a:t>
            </a:r>
            <a:r>
              <a:rPr lang="fr-FR" sz="2400" dirty="0" err="1">
                <a:solidFill>
                  <a:srgbClr val="3333CC"/>
                </a:solidFill>
                <a:effectLst/>
              </a:rPr>
              <a:t>ponudu</a:t>
            </a:r>
            <a:r>
              <a:rPr lang="fr-FR" sz="2400" dirty="0">
                <a:solidFill>
                  <a:srgbClr val="3333CC"/>
                </a:solidFill>
                <a:effectLst/>
              </a:rPr>
              <a:t> </a:t>
            </a:r>
            <a:r>
              <a:rPr lang="fr-FR" sz="2400" dirty="0" err="1" smtClean="0">
                <a:solidFill>
                  <a:srgbClr val="3333CC"/>
                </a:solidFill>
                <a:effectLst/>
              </a:rPr>
              <a:t>akcija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smtClean="0">
                <a:solidFill>
                  <a:srgbClr val="3333CC"/>
                </a:solidFill>
                <a:effectLst/>
              </a:rPr>
              <a:t>(IPO)</a:t>
            </a:r>
            <a:r>
              <a:rPr lang="sr-Latn-RS" sz="2400" i="1" dirty="0" smtClean="0">
                <a:solidFill>
                  <a:srgbClr val="3333CC"/>
                </a:solidFill>
                <a:effectLst/>
              </a:rPr>
              <a:t> i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Direktnu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privatnu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ponudu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udela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akcija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076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Republici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Srbiji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pretežno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dominiraju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sopstveni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izvori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preduzetnika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vlasnika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malog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srednjeg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biznisa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f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inansiranju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poslovanja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Ograničen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ovih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značajno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utiče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ograničene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mogućnosti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rasta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razvoja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pa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otuda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potrebno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ukazati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alternativn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izvor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finansiranja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034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3. </a:t>
            </a:r>
            <a:r>
              <a:rPr lang="sr-Latn-RS" sz="2400" b="1" dirty="0" smtClean="0">
                <a:solidFill>
                  <a:srgbClr val="3333CC"/>
                </a:solidFill>
                <a:effectLst/>
              </a:rPr>
              <a:t>Pozajmljeni izvori - krediti i instrumenti duga</a:t>
            </a:r>
            <a:endParaRPr lang="en-US" sz="2400" b="1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Pozajmljeni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izvori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predstavljaju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ekstern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izvor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finansiranja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  <a:endParaRPr lang="en-U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Njihova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osnovna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karakteristika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je da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pozajme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moraju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biti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vraćena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određenom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periodu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marL="0" indent="0" algn="just">
              <a:buNone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Ovi izvori obuhvataju sledeće izvore finansiranja: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P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ozajmice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 od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članova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porodice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,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rodbine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,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prijatelja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ponekad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čak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zaposlenih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D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obavljači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sr-Latn-RS" sz="2400" b="1" dirty="0" smtClean="0">
                <a:solidFill>
                  <a:srgbClr val="3333CC"/>
                </a:solidFill>
                <a:effectLst/>
              </a:rPr>
              <a:t> -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alternativa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kratkoročno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finansiranje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, predstavlja  mogućnost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korišćenj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pogodnosti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daju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d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obavljači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u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koliko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nabavi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određena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oprema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sirovine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uz plaćanje na odloženo vreme što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vlasnicima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MSP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može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dati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šansu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proizvedu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proizvode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ili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realizuju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usluge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plasiraju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ih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tržištu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ostvare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prihod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koga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izmiruju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svoje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obaveze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9467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3"/>
            </a:pPr>
            <a:r>
              <a:rPr lang="en-US" sz="2400" dirty="0" smtClean="0">
                <a:solidFill>
                  <a:srgbClr val="3333CC"/>
                </a:solidFill>
                <a:effectLst/>
              </a:rPr>
              <a:t>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pojedinim </a:t>
            </a:r>
            <a:r>
              <a:rPr lang="pl-PL" sz="2400" dirty="0">
                <a:solidFill>
                  <a:srgbClr val="3333CC"/>
                </a:solidFill>
                <a:effectLst/>
              </a:rPr>
              <a:t>zemljama postoje i veoma razvijeni mehanizmi </a:t>
            </a:r>
            <a:r>
              <a:rPr lang="pl-PL" sz="2400" b="1" dirty="0" smtClean="0">
                <a:solidFill>
                  <a:srgbClr val="3333CC"/>
                </a:solidFill>
                <a:effectLst/>
              </a:rPr>
              <a:t>mikro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kreditiranja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Ovu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vrstu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obezbeđuju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mikrofinansijske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institucije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Njihova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osnovna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misija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da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pružaju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finansijske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usluge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siromašnijim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slojevima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stanovništva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ili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preduzetnicima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pokreću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vode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vrlo</a:t>
            </a:r>
            <a:r>
              <a:rPr lang="en-US" sz="2400" dirty="0">
                <a:solidFill>
                  <a:srgbClr val="3333CC"/>
                </a:solidFill>
                <a:effectLst/>
              </a:rPr>
              <a:t> male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biznise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>
                <a:solidFill>
                  <a:srgbClr val="3333CC"/>
                </a:solidFill>
                <a:effectLst/>
              </a:rPr>
              <a:t>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nemaju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pristup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drugim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formalnim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finansijskim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institucijama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pre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svega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bankama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R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azvijaju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specifične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finansijske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proizvode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metodologiju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reši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jedan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osnovnih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problema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u </a:t>
            </a:r>
            <a:r>
              <a:rPr lang="pl-PL" sz="2400" dirty="0">
                <a:solidFill>
                  <a:srgbClr val="3333CC"/>
                </a:solidFill>
                <a:effectLst/>
              </a:rPr>
              <a:t>poslovanju sa bankama i drugim finansijskim institucijama –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nedostatak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odgovarajućih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instrumenata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obezbeđenja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Mnogi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njihovih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klijenata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nemaju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stalno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zaposlenje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istoriju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79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Korene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mikrokredita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nalazimo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Bangladešu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poslovanju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Gremin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banke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koja je o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snovana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1976.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godine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Njen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osnivač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Muhamed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Junus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je </a:t>
            </a:r>
            <a:r>
              <a:rPr lang="pl-PL" sz="2400" dirty="0">
                <a:solidFill>
                  <a:srgbClr val="3333CC"/>
                </a:solidFill>
                <a:effectLst/>
              </a:rPr>
              <a:t>za svoj doprinos ekonomskom razvoju i pomoći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milionima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siromašnih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dobio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Nobelovu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nagradu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mir</a:t>
            </a:r>
            <a:r>
              <a:rPr lang="en-US" sz="2400" dirty="0">
                <a:solidFill>
                  <a:srgbClr val="3333CC"/>
                </a:solidFill>
                <a:effectLst/>
              </a:rPr>
              <a:t> 2006.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godine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Osnovna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specifičnost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mikrokredita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jeste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postoj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raznim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formama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obično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malim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obezbeđenjem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uz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mogućnost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grupnog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odobravanja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većem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broju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preduzetnika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Najvažniji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grupe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pozajmljenih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predstavljaju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krediti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Njihova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podela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izvrši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aspekta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rokova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dospeća </a:t>
            </a:r>
            <a:r>
              <a:rPr lang="pl-PL" sz="2400" dirty="0">
                <a:solidFill>
                  <a:srgbClr val="3333CC"/>
                </a:solidFill>
                <a:effectLst/>
              </a:rPr>
              <a:t>na – </a:t>
            </a:r>
            <a:r>
              <a:rPr lang="pl-PL" sz="2400" b="1" dirty="0">
                <a:solidFill>
                  <a:srgbClr val="3333CC"/>
                </a:solidFill>
                <a:effectLst/>
              </a:rPr>
              <a:t>kratkoročne</a:t>
            </a:r>
            <a:r>
              <a:rPr lang="pl-PL" sz="2400" dirty="0">
                <a:solidFill>
                  <a:srgbClr val="3333CC"/>
                </a:solidFill>
                <a:effectLst/>
              </a:rPr>
              <a:t> (rok otplate maksimalno do godine dana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),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srednjoročne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(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različito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shvatanje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– od 1 do 3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obično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5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godina</a:t>
            </a:r>
            <a:r>
              <a:rPr lang="en-US" sz="2400" dirty="0">
                <a:solidFill>
                  <a:srgbClr val="3333CC"/>
                </a:solidFill>
                <a:effectLst/>
              </a:rPr>
              <a:t>)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dugoročne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(5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više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godina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)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Mogu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fiksnom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promenljivom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kamatnom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stopom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136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3333CC"/>
                </a:solidFill>
                <a:effectLst/>
              </a:rPr>
              <a:t>Postoji i niz drugih kriterijuma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za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podelu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: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nameni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načinu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obezbeđivanja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načinu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otplate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itd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3333CC"/>
                </a:solidFill>
                <a:effectLst/>
              </a:rPr>
              <a:t>Na osnovu kreditnog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z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ahteva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b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anka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s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agleda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kreditn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u sposobnost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potencijalnog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dužnika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tj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sposobnost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pozajmljena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vrati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predviđenom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roku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K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reditni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rizik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v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erovatnoć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dužnik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neće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stanju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pozajmljena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sredstava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vrati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roku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D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odatn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i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mehanizm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obezbeđ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enja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hipoteke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blanko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menice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jemci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i dr. što je za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mnoge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preduzetnike,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posebno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početnim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fazama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nepremostiv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problem.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Naime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često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nemaju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dovoljno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kvalitetnu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istoriju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adekvatne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instrumente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obezbeđenja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plaćanja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kvalifikuju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odobravanje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kredita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82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3333CC"/>
                </a:solidFill>
                <a:effectLst/>
              </a:rPr>
              <a:t>B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ankarski </a:t>
            </a:r>
            <a:r>
              <a:rPr lang="pl-PL" sz="2400" dirty="0">
                <a:solidFill>
                  <a:srgbClr val="3333CC"/>
                </a:solidFill>
                <a:effectLst/>
              </a:rPr>
              <a:t>kredit je vrlo skup i limitiran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izvor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sektor</a:t>
            </a:r>
            <a:r>
              <a:rPr lang="en-US" sz="2400" dirty="0">
                <a:solidFill>
                  <a:srgbClr val="3333CC"/>
                </a:solidFill>
                <a:effectLst/>
              </a:rPr>
              <a:t> MSP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Republici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Srbiji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što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>
                <a:solidFill>
                  <a:srgbClr val="3333CC"/>
                </a:solidFill>
                <a:effectLst/>
              </a:rPr>
              <a:t>je poseban problem za manja preduzeća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početnim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fazama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egzistencije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Visoke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kamatne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stope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svoje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strane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utiču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visok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trošak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dela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kapitala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koji </a:t>
            </a:r>
            <a:r>
              <a:rPr lang="pl-PL" sz="2400" dirty="0">
                <a:solidFill>
                  <a:srgbClr val="3333CC"/>
                </a:solidFill>
                <a:effectLst/>
              </a:rPr>
              <a:t>se odnosi na dug, što u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krajnjoj </a:t>
            </a:r>
            <a:r>
              <a:rPr lang="pl-PL" sz="2400" dirty="0">
                <a:solidFill>
                  <a:srgbClr val="3333CC"/>
                </a:solidFill>
                <a:effectLst/>
              </a:rPr>
              <a:t>liniji to utiče na i visok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WACC</a:t>
            </a:r>
            <a:r>
              <a:rPr lang="pl-PL" sz="2400" dirty="0">
                <a:solidFill>
                  <a:srgbClr val="3333CC"/>
                </a:solidFill>
                <a:effectLst/>
              </a:rPr>
              <a:t>;</a:t>
            </a:r>
            <a:endParaRPr lang="pl-PL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3333CC"/>
                </a:solidFill>
                <a:effectLst/>
              </a:rPr>
              <a:t>Značajno </a:t>
            </a:r>
            <a:r>
              <a:rPr lang="pl-PL" sz="2400" dirty="0">
                <a:solidFill>
                  <a:srgbClr val="3333CC"/>
                </a:solidFill>
                <a:effectLst/>
              </a:rPr>
              <a:t>povoljniji u odnosu na bankarske su različiti krediti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koje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odobravaju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državni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organi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.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Radi </a:t>
            </a:r>
            <a:r>
              <a:rPr lang="it-IT" sz="2400" dirty="0">
                <a:solidFill>
                  <a:srgbClr val="3333CC"/>
                </a:solidFill>
                <a:effectLst/>
              </a:rPr>
              <a:t>se o više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različitih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razvojnih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programa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specijalno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dizajnirani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h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podrže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finansiranje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sektora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MSP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3333CC"/>
                </a:solidFill>
                <a:effectLst/>
              </a:rPr>
              <a:t>U našim uslovima to su različiti programi koje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obezbeđuju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Ministarstvo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ekonomije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regionalnog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razvoja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Ministarstvo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prosvete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nauke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specijalizovani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programi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drugih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ministarstava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Vlade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Republike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Srbije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programi</a:t>
            </a:r>
            <a:r>
              <a:rPr lang="en-US" sz="2400" dirty="0">
                <a:solidFill>
                  <a:srgbClr val="3333CC"/>
                </a:solidFill>
                <a:effectLst/>
              </a:rPr>
              <a:t> AP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Vojvodine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Fonda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razvoj</a:t>
            </a:r>
            <a:r>
              <a:rPr lang="en-US" sz="2400" dirty="0">
                <a:solidFill>
                  <a:srgbClr val="3333CC"/>
                </a:solidFill>
                <a:effectLst/>
              </a:rPr>
              <a:t>, Fonda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inovacionu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delatnost</a:t>
            </a:r>
            <a:r>
              <a:rPr lang="en-US" sz="2400" dirty="0">
                <a:solidFill>
                  <a:srgbClr val="3333CC"/>
                </a:solidFill>
                <a:effectLst/>
              </a:rPr>
              <a:t>, SIEPA,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itd</a:t>
            </a:r>
            <a:r>
              <a:rPr lang="en-US" sz="2400" dirty="0">
                <a:solidFill>
                  <a:srgbClr val="3333CC"/>
                </a:solidFill>
                <a:effectLst/>
              </a:rPr>
              <a:t>.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125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Njihova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osnovna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karakteristika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jeste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značajno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povoljniji </a:t>
            </a:r>
            <a:r>
              <a:rPr lang="pl-PL" sz="2400" dirty="0">
                <a:solidFill>
                  <a:srgbClr val="3333CC"/>
                </a:solidFill>
                <a:effectLst/>
              </a:rPr>
              <a:t>u odnosu na klasične bankarske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kredite uz </a:t>
            </a:r>
            <a:r>
              <a:rPr lang="pl-PL" sz="2400" dirty="0">
                <a:solidFill>
                  <a:srgbClr val="3333CC"/>
                </a:solidFill>
                <a:effectLst/>
              </a:rPr>
              <a:t>niže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kamatne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stope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duže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rokove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otplate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Ponekad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posebna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atraktivnost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relativno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povoljan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period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</a:t>
            </a:r>
            <a:r>
              <a:rPr lang="en-US" sz="2400" dirty="0">
                <a:solidFill>
                  <a:srgbClr val="3333CC"/>
                </a:solidFill>
                <a:effectLst/>
              </a:rPr>
              <a:t> ne mora da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plaća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 –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takozvani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„</a:t>
            </a:r>
            <a:r>
              <a:rPr lang="en-US" sz="2400" i="1" dirty="0" smtClean="0">
                <a:solidFill>
                  <a:srgbClr val="3333CC"/>
                </a:solidFill>
                <a:effectLst/>
              </a:rPr>
              <a:t>grace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“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period</a:t>
            </a:r>
            <a:r>
              <a:rPr lang="it-IT" sz="2400" dirty="0">
                <a:solidFill>
                  <a:srgbClr val="3333CC"/>
                </a:solidFill>
                <a:effectLst/>
              </a:rPr>
              <a:t>. Međutim, iznosi ovih kredita su limitirani, često su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potrebni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posebni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uslovi</a:t>
            </a:r>
            <a:r>
              <a:rPr lang="en-US" sz="2400" dirty="0">
                <a:solidFill>
                  <a:srgbClr val="3333CC"/>
                </a:solidFill>
                <a:effectLst/>
              </a:rPr>
              <a:t> (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primer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sufinansiranje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),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mnoge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vlasnike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MSP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predstavlja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problem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M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eđunarodni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programi</a:t>
            </a:r>
            <a:r>
              <a:rPr lang="sr-Latn-R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finansijske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podrške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sektoru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MSP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-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programi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Svetske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banke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Evropske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banke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za </a:t>
            </a:r>
            <a:r>
              <a:rPr lang="it-IT" sz="2400" dirty="0">
                <a:solidFill>
                  <a:srgbClr val="3333CC"/>
                </a:solidFill>
                <a:effectLst/>
              </a:rPr>
              <a:t>obnovu i razvoj (EBRD), Evropske investicione banke (EIB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)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i dr;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3333CC"/>
                </a:solidFill>
                <a:effectLst/>
              </a:rPr>
              <a:t>Svaki </a:t>
            </a:r>
            <a:r>
              <a:rPr lang="pl-PL" sz="2400" dirty="0">
                <a:solidFill>
                  <a:srgbClr val="3333CC"/>
                </a:solidFill>
                <a:effectLst/>
              </a:rPr>
              <a:t>od pomenutih programa i institucija ima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svoje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specifičnosti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uslove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Zahtevaju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posedovanje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određenih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kvalifikacija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pogledu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pripreme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samog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predloga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projekta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poštovanje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vrlo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rigorozne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procedure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007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>
              <a:buNone/>
            </a:pPr>
            <a:r>
              <a:rPr lang="sr-Latn-RS" sz="2400" dirty="0">
                <a:solidFill>
                  <a:srgbClr val="3333CC"/>
                </a:solidFill>
              </a:rPr>
              <a:t>Literatura: </a:t>
            </a:r>
          </a:p>
          <a:p>
            <a:pPr marL="0" indent="0" algn="just">
              <a:buNone/>
            </a:pPr>
            <a:r>
              <a:rPr lang="en-US" sz="2400" dirty="0" err="1">
                <a:solidFill>
                  <a:srgbClr val="3333CC"/>
                </a:solidFill>
              </a:rPr>
              <a:t>Erić</a:t>
            </a:r>
            <a:r>
              <a:rPr lang="en-US" sz="2400" dirty="0">
                <a:solidFill>
                  <a:srgbClr val="3333CC"/>
                </a:solidFill>
              </a:rPr>
              <a:t>, D. </a:t>
            </a:r>
            <a:r>
              <a:rPr lang="en-US" sz="2400" dirty="0" err="1">
                <a:solidFill>
                  <a:srgbClr val="3333CC"/>
                </a:solidFill>
              </a:rPr>
              <a:t>i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ostali</a:t>
            </a:r>
            <a:r>
              <a:rPr lang="en-US" sz="2400" dirty="0">
                <a:solidFill>
                  <a:srgbClr val="3333CC"/>
                </a:solidFill>
              </a:rPr>
              <a:t> (2012). </a:t>
            </a:r>
            <a:r>
              <a:rPr lang="en-US" sz="2400" dirty="0" err="1">
                <a:solidFill>
                  <a:srgbClr val="3333CC"/>
                </a:solidFill>
              </a:rPr>
              <a:t>Finansiranje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malih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i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srednjih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preduzeća</a:t>
            </a:r>
            <a:r>
              <a:rPr lang="en-US" sz="2400" dirty="0">
                <a:solidFill>
                  <a:srgbClr val="3333CC"/>
                </a:solidFill>
              </a:rPr>
              <a:t> u </a:t>
            </a:r>
            <a:r>
              <a:rPr lang="en-US" sz="2400" dirty="0" err="1">
                <a:solidFill>
                  <a:srgbClr val="3333CC"/>
                </a:solidFill>
              </a:rPr>
              <a:t>Srbiji</a:t>
            </a:r>
            <a:r>
              <a:rPr lang="en-US" sz="2400" dirty="0">
                <a:solidFill>
                  <a:srgbClr val="3333CC"/>
                </a:solidFill>
              </a:rPr>
              <a:t>, </a:t>
            </a:r>
            <a:r>
              <a:rPr lang="en-US" sz="2400" dirty="0" err="1">
                <a:solidFill>
                  <a:srgbClr val="3333CC"/>
                </a:solidFill>
              </a:rPr>
              <a:t>Institut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ekonomskih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nauka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i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Privredna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komora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Srbije</a:t>
            </a:r>
            <a:r>
              <a:rPr lang="en-US" sz="2400" dirty="0">
                <a:solidFill>
                  <a:srgbClr val="3333CC"/>
                </a:solidFill>
              </a:rPr>
              <a:t>, Beograd</a:t>
            </a:r>
            <a:endParaRPr lang="sr-Latn-RS" sz="2400" dirty="0">
              <a:solidFill>
                <a:srgbClr val="3333CC"/>
              </a:solidFill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rgbClr val="3333CC"/>
                </a:solidFill>
              </a:rPr>
              <a:t/>
            </a:r>
            <a:br>
              <a:rPr lang="en-US" sz="2400" dirty="0">
                <a:solidFill>
                  <a:srgbClr val="3333CC"/>
                </a:solidFill>
              </a:rPr>
            </a:b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682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400" b="1" dirty="0" smtClean="0">
                <a:solidFill>
                  <a:srgbClr val="3333CC"/>
                </a:solidFill>
                <a:effectLst/>
              </a:rPr>
              <a:t>1.</a:t>
            </a:r>
            <a:r>
              <a:rPr lang="sr-Latn-R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sr-Latn-RS" sz="2400" b="1" dirty="0" smtClean="0">
                <a:solidFill>
                  <a:srgbClr val="3333CC"/>
                </a:solidFill>
                <a:effectLst/>
              </a:rPr>
              <a:t>Specifičnosti u obezbeđivanju izvora finansiranja za sektor malih i srednjih </a:t>
            </a:r>
            <a:r>
              <a:rPr lang="sr-Latn-RS" sz="2400" b="1" dirty="0" smtClean="0">
                <a:solidFill>
                  <a:srgbClr val="3333CC"/>
                </a:solidFill>
                <a:effectLst/>
              </a:rPr>
              <a:t>preduzeća</a:t>
            </a:r>
            <a:endParaRPr lang="en-US" sz="2400" b="1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zvori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sektor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MSP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značajno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limitirani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3333CC"/>
                </a:solidFill>
                <a:effectLst/>
              </a:rPr>
              <a:t>Pošto </a:t>
            </a:r>
            <a:r>
              <a:rPr lang="it-IT" sz="2400" dirty="0">
                <a:solidFill>
                  <a:srgbClr val="3333CC"/>
                </a:solidFill>
                <a:effectLst/>
              </a:rPr>
              <a:t>su ova preduzeća najčešće registrovana u pravnoj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formi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p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reduzetnika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(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samostalne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radnje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)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društva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neograničenom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ili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ograničenom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odgovornošću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pojedini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kategorije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sopstvenih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sredstava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nisu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dostupni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Veća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tipa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akcionarskih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društava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(AD)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mogu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emisijom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običnih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preferencijalnih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da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pri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kupljaju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dodatni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kapital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oblik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sopstvenih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sredstava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dok</a:t>
            </a:r>
            <a:r>
              <a:rPr lang="en-US" sz="2400" dirty="0">
                <a:solidFill>
                  <a:srgbClr val="3333CC"/>
                </a:solidFill>
                <a:effectLst/>
              </a:rPr>
              <a:t> MSP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formi </a:t>
            </a:r>
            <a:r>
              <a:rPr lang="pl-PL" sz="2400" dirty="0">
                <a:solidFill>
                  <a:srgbClr val="3333CC"/>
                </a:solidFill>
                <a:effectLst/>
              </a:rPr>
              <a:t>Doo (i drugim </a:t>
            </a:r>
            <a:r>
              <a:rPr lang="pl-PL" sz="2400" dirty="0">
                <a:solidFill>
                  <a:srgbClr val="3333CC"/>
                </a:solidFill>
                <a:effectLst/>
              </a:rPr>
              <a:t>p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obrojanim</a:t>
            </a:r>
            <a:r>
              <a:rPr lang="pl-PL" sz="2400" dirty="0">
                <a:solidFill>
                  <a:srgbClr val="3333CC"/>
                </a:solidFill>
                <a:effectLst/>
              </a:rPr>
              <a:t>) to nije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omogućeno</a:t>
            </a:r>
            <a:r>
              <a:rPr lang="pl-PL" sz="2400" dirty="0">
                <a:solidFill>
                  <a:srgbClr val="3333CC"/>
                </a:solidFill>
                <a:effectLst/>
              </a:rPr>
              <a:t>;</a:t>
            </a:r>
            <a:endParaRPr lang="pl-PL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Veličina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bitan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kod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pristupa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pojedinim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finansijskim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institucijama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 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3333CC"/>
                </a:solidFill>
                <a:effectLst/>
              </a:rPr>
              <a:t>Već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e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preduzeće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t-BR" sz="2400" dirty="0">
                <a:solidFill>
                  <a:srgbClr val="3333CC"/>
                </a:solidFill>
                <a:effectLst/>
              </a:rPr>
              <a:t>sa većim bilansnim parametrima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može </a:t>
            </a:r>
            <a:r>
              <a:rPr lang="pl-PL" sz="2400" dirty="0">
                <a:solidFill>
                  <a:srgbClr val="3333CC"/>
                </a:solidFill>
                <a:effectLst/>
              </a:rPr>
              <a:t>biti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atraktivnije </a:t>
            </a:r>
            <a:r>
              <a:rPr lang="pl-PL" sz="2400" dirty="0">
                <a:solidFill>
                  <a:srgbClr val="3333CC"/>
                </a:solidFill>
                <a:effectLst/>
              </a:rPr>
              <a:t>za banku od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malog preduzeća tek novoosnovanog</a:t>
            </a:r>
            <a:r>
              <a:rPr lang="pl-PL" sz="2400" dirty="0" smtClean="0">
                <a:solidFill>
                  <a:srgbClr val="3333CC"/>
                </a:solidFill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36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CC"/>
                </a:solidFill>
                <a:effectLst/>
              </a:rPr>
              <a:t>Pored toga,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već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preduzeće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ima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više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mogućnosti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dodatna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finansijska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kapital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pri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kupi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emisijom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drugih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hartija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vrednosti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zapisi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obveznice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Finansiranje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predstavlja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sigurno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jedan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najvećih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problema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se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suočava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sektor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MSP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Lepeza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mogućih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velikoj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meri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zavisi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stepena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privredne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razvijenosti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to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posebno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razvijenosti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finansijskog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sistema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finansijskih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tržišta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Razvijeniji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sistemi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imaju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razvijene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mehanizme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takozvanog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indirektnog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finansiranja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gde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postoji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više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finansijskih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institucija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posrednika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3333CC"/>
                </a:solidFill>
                <a:effectLst/>
              </a:rPr>
              <a:t>S obzirom da mnoga mala preduzeća nastaju </a:t>
            </a:r>
            <a:r>
              <a:rPr lang="pl-PL" sz="2400" dirty="0">
                <a:solidFill>
                  <a:srgbClr val="3333CC"/>
                </a:solidFill>
                <a:effectLst/>
              </a:rPr>
              <a:t>kao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rezultat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preduzetničke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aktivnosti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u čijoj je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osnovi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želja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i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novativnošću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određena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doza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rizika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,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teže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obezbediti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pojedine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finansiranja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38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just">
              <a:buNone/>
            </a:pPr>
            <a:r>
              <a:rPr lang="sr-Latn-CS" sz="2400" dirty="0" smtClean="0">
                <a:solidFill>
                  <a:srgbClr val="3333CC"/>
                </a:solidFill>
                <a:effectLst/>
              </a:rPr>
              <a:t>Iz navedenih razloga, možemo navesti nekoliko karakterističnih razlika između korporativnih i preduzetničkih finansija: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Nemogućnost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odvajanja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investicionih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finansijskih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odluka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–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kod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velikih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preduzeća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ta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tipa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odluka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razdvojena</a:t>
            </a:r>
            <a:r>
              <a:rPr lang="en-US" sz="2400" dirty="0">
                <a:solidFill>
                  <a:srgbClr val="3333CC"/>
                </a:solidFill>
                <a:effectLst/>
              </a:rPr>
              <a:t>. Oni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donose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investicione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odluke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ne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moraju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uvek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budu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poziciji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koji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razmišljaju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će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cela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organizacija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svaka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pojedinačna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investicija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da </a:t>
            </a:r>
            <a:r>
              <a:rPr lang="en-US" sz="2400" dirty="0">
                <a:solidFill>
                  <a:srgbClr val="3333CC"/>
                </a:solidFill>
                <a:effectLst/>
              </a:rPr>
              <a:t>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Između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ove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dve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vrste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odluka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postoji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uvek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visok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stepen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međuzavisnosti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kod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malih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biznisa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mnogo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više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izražena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.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nn-NO" sz="2400" b="1" dirty="0">
                <a:solidFill>
                  <a:srgbClr val="3333CC"/>
                </a:solidFill>
                <a:effectLst/>
              </a:rPr>
              <a:t>Manja mogućnost diversifikacije rizika </a:t>
            </a:r>
            <a:r>
              <a:rPr lang="nn-NO" sz="2400" dirty="0">
                <a:solidFill>
                  <a:srgbClr val="3333CC"/>
                </a:solidFill>
                <a:effectLst/>
              </a:rPr>
              <a:t>– sektor MSP ima </a:t>
            </a:r>
            <a:r>
              <a:rPr lang="nn-NO" sz="2400" dirty="0" smtClean="0">
                <a:solidFill>
                  <a:srgbClr val="3333CC"/>
                </a:solidFill>
                <a:effectLst/>
              </a:rPr>
              <a:t>mnogo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manje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šanse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izvrši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diversifik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aciju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proizvoda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tržišta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plasmana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tako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značajno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više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izloženi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delovanju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rizika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sektora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velikih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.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80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3"/>
            </a:pPr>
            <a:r>
              <a:rPr lang="en-US" sz="2400" b="1" dirty="0" err="1">
                <a:solidFill>
                  <a:srgbClr val="3333CC"/>
                </a:solidFill>
                <a:effectLst/>
              </a:rPr>
              <a:t>Mogućnost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uključivanja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menadžment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spoljnih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investitora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– </a:t>
            </a:r>
            <a:r>
              <a:rPr lang="sr-Latn-RS" sz="2400" dirty="0" err="1">
                <a:solidFill>
                  <a:srgbClr val="3333CC"/>
                </a:solidFill>
                <a:effectLst/>
              </a:rPr>
              <a:t>k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od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velikih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preduzeća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investitori </a:t>
            </a:r>
            <a:r>
              <a:rPr lang="it-IT" sz="2400" dirty="0">
                <a:solidFill>
                  <a:srgbClr val="3333CC"/>
                </a:solidFill>
                <a:effectLst/>
              </a:rPr>
              <a:t>koji su istovremeno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"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suvlasnici</a:t>
            </a:r>
            <a:r>
              <a:rPr lang="en-US" sz="2400" dirty="0">
                <a:solidFill>
                  <a:srgbClr val="3333CC"/>
                </a:solidFill>
                <a:effectLst/>
              </a:rPr>
              <a:t>"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najčešće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nisu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uključeni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svakodnevni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menadžment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proces</a:t>
            </a:r>
            <a:r>
              <a:rPr lang="en-US" sz="2400" dirty="0">
                <a:solidFill>
                  <a:srgbClr val="3333CC"/>
                </a:solidFill>
                <a:effectLst/>
              </a:rPr>
              <a:t>. Sa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druge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strane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kod preduzetnika i manjih preduzeća je potrebna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značajno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već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involviranost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strategijski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tako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operativni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menadžment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te je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jako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teško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razdvojiti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odluke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odluka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investiranju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.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Značaj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mogućnosti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napuštanja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posla</a:t>
            </a:r>
            <a:r>
              <a:rPr lang="sr-Latn-R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– </a:t>
            </a:r>
            <a:r>
              <a:rPr lang="en-US" sz="2400" dirty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teoriji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hartije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vrednosti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korporativnim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f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inansijama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vlasnici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velikih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slobodni </a:t>
            </a:r>
            <a:r>
              <a:rPr lang="pl-PL" sz="2400" dirty="0">
                <a:solidFill>
                  <a:srgbClr val="3333CC"/>
                </a:solidFill>
                <a:effectLst/>
              </a:rPr>
              <a:t>da prodaju svoje akcije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kada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god to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zažele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slučaju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malog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srednjeg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biznisa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ne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postoji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takva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situacija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pogledu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napuštanja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posla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jer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ne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postoje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akcije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kao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finansijski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instrument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visoka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likvidnost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sloboda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njihove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prodaje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. </a:t>
            </a:r>
            <a:endParaRPr lang="en-US" sz="2400" dirty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650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457200" indent="-457200" algn="just">
              <a:buFont typeface="+mj-lt"/>
              <a:buAutoNum type="arabicPeriod" startAt="4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Vremenski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horizont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vlasnika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često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vezan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period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realizacije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određenog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investicionog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projekta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 pa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tek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nakon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ostvarivanja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određenih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rezultata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moguće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tražiti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"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izlaz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"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kroz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takozvanu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strategiju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napuštanja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"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žetve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".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Različit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pogled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vrhovnu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ciljnu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funkciju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 –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maksimiranje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vrednosti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vlasnika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.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velikim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kompanijama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često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se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odvaja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funkcij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vlasništva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upravljanja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gde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menadžeri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viđeni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agenti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vlasnika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akcija </a:t>
            </a:r>
            <a:r>
              <a:rPr lang="pl-PL" sz="2400" dirty="0">
                <a:solidFill>
                  <a:srgbClr val="3333CC"/>
                </a:solidFill>
                <a:effectLst/>
              </a:rPr>
              <a:t>koji polažu prava na buduće prihode koje kompanija ostvaruje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.              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Kod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sektora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MSP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najvećem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broju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slučajeva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ne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postoji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pojava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odvajanja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funkcija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vlasništva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menadžmenta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obično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vlasnici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malog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srednjeg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biznisa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ujedno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menadžeri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Njihova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orijentacija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ne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samo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usmerena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maksimiranju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finansijske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dimenzije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postoji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čitav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niz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drugih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ciljeva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moraju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biti </a:t>
            </a:r>
            <a:r>
              <a:rPr lang="it-IT" sz="2400" dirty="0">
                <a:solidFill>
                  <a:srgbClr val="3333CC"/>
                </a:solidFill>
                <a:effectLst/>
              </a:rPr>
              <a:t>uvaženi da bi biznis uopšte opstao i da bi mogao da raste i dalje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se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razvija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.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109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just">
              <a:buNone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Važno je pomenuti i specifičnosti dve osnovne grupe izvora finansiranja: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3333CC"/>
                </a:solidFill>
                <a:effectLst/>
              </a:rPr>
              <a:t>Finansiranje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sopstvenim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sredstvima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–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bazira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se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samofinansiranju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preduzetnika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korišćenju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sredstava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porodice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bliskih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prijatelja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Postoje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izvori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vidu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franšizinga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faktoringa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zalaganje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imovine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itd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Kod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sopstvenih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izvora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dominiraju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interni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sopstveni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izvori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znači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ostvarena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dobit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reinvestira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posebno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početnim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fazama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razvoja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biznisa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Spoljni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sopstveni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značajno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limitirani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nemoguće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pribaviti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bez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promene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pravne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forme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kroz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uključivanje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novih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partnera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kako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bi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bilo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moguće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emitovati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akcije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383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3333CC"/>
                </a:solidFill>
                <a:effectLst/>
              </a:rPr>
              <a:t>Finansiranje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putem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pozajmljenih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sredstava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–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vrlo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limitirane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mogućnosti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usled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malog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kapitala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vrednosti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firme</a:t>
            </a:r>
            <a:r>
              <a:rPr lang="en-US" sz="2400" dirty="0">
                <a:solidFill>
                  <a:srgbClr val="3333CC"/>
                </a:solidFill>
                <a:effectLst/>
              </a:rPr>
              <a:t>. U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početnim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fazama </a:t>
            </a:r>
            <a:r>
              <a:rPr lang="pl-PL" sz="2400" dirty="0">
                <a:solidFill>
                  <a:srgbClr val="3333CC"/>
                </a:solidFill>
                <a:effectLst/>
              </a:rPr>
              <a:t>ne postoje ni finansijski izveštaji za prethodne godine, pa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je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fokus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vrlo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limitiran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mikro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(u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pojedinim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zemljama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gotovo </a:t>
            </a:r>
            <a:r>
              <a:rPr lang="pl-PL" sz="2400" dirty="0">
                <a:solidFill>
                  <a:srgbClr val="3333CC"/>
                </a:solidFill>
                <a:effectLst/>
              </a:rPr>
              <a:t>da ne postoji – primer Srbije, ili je izuzetno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skupo),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bankarske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(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različitih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formi</a:t>
            </a:r>
            <a:r>
              <a:rPr lang="en-US" sz="2400" dirty="0">
                <a:solidFill>
                  <a:srgbClr val="3333CC"/>
                </a:solidFill>
                <a:effectLst/>
              </a:rPr>
              <a:t>),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državne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razvojne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programe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lizing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dužničke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hartije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od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vrednosti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itd</a:t>
            </a:r>
            <a:r>
              <a:rPr lang="en-US" sz="2400" dirty="0">
                <a:solidFill>
                  <a:srgbClr val="3333CC"/>
                </a:solidFill>
                <a:effectLst/>
              </a:rPr>
              <a:t>.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2400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>
                <a:solidFill>
                  <a:srgbClr val="3333CC"/>
                </a:solidFill>
                <a:effectLst/>
              </a:rPr>
              <a:t>U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narednom delu izvršiće se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analiz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pojedinačnih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načina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Izvore finansiranja delimo na: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Sopstvena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osnivača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vlasnika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  <a:endParaRPr lang="en-U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Pozajmljeni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izvori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– u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možemo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uključiti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privatne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pozajmice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bankarske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različitih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vrsta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emisiju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hartija </a:t>
            </a:r>
            <a:r>
              <a:rPr lang="pl-PL" sz="2400" dirty="0">
                <a:solidFill>
                  <a:srgbClr val="3333CC"/>
                </a:solidFill>
                <a:effectLst/>
              </a:rPr>
              <a:t>od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vrednosti;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Nacionalni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programi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podrške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–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šeme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državne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pomoći</a:t>
            </a:r>
            <a:r>
              <a:rPr lang="en-US" sz="2400" dirty="0">
                <a:solidFill>
                  <a:srgbClr val="3333CC"/>
                </a:solidFill>
                <a:effectLst/>
              </a:rPr>
              <a:t> –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koji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uključuju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veliki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broj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različitih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programa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kreira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svaka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vlada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.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ovu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grupu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možemo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uključiti </a:t>
            </a:r>
            <a:r>
              <a:rPr lang="pl-PL" sz="2400" dirty="0">
                <a:solidFill>
                  <a:srgbClr val="3333CC"/>
                </a:solidFill>
                <a:effectLst/>
              </a:rPr>
              <a:t>i međunarodne programe za finansijsku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podršku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sektoru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MSP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3333CC"/>
                </a:solidFill>
                <a:effectLst/>
              </a:rPr>
              <a:t>Nove </a:t>
            </a:r>
            <a:r>
              <a:rPr lang="pt-BR" sz="2400" dirty="0">
                <a:solidFill>
                  <a:srgbClr val="3333CC"/>
                </a:solidFill>
                <a:effectLst/>
              </a:rPr>
              <a:t>forme finansiranja na bazi učešća u vlasništvu 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povezane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mehanizmima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razvijenog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finansijskog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tržišta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što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: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Venture Capital, </a:t>
            </a:r>
            <a:r>
              <a:rPr lang="en-US" sz="2400" dirty="0">
                <a:solidFill>
                  <a:srgbClr val="3333CC"/>
                </a:solidFill>
                <a:effectLst/>
              </a:rPr>
              <a:t>Business Angels, Private Equity Funds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IPOs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itd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.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3333CC"/>
                </a:solidFill>
                <a:effectLst/>
              </a:rPr>
              <a:t>Emisija </a:t>
            </a:r>
            <a:r>
              <a:rPr lang="pl-PL" sz="2400" dirty="0">
                <a:solidFill>
                  <a:srgbClr val="3333CC"/>
                </a:solidFill>
                <a:effectLst/>
              </a:rPr>
              <a:t>akcija kao oblik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dodatnog </a:t>
            </a:r>
            <a:r>
              <a:rPr lang="pl-PL" sz="2400" dirty="0">
                <a:solidFill>
                  <a:srgbClr val="3333CC"/>
                </a:solidFill>
                <a:effectLst/>
              </a:rPr>
              <a:t>kapitala –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višim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fazama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razvoja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životnog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ciklusa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254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Azure 3">
      <a:dk1>
        <a:srgbClr val="000000"/>
      </a:dk1>
      <a:lt1>
        <a:srgbClr val="FFFFFF"/>
      </a:lt1>
      <a:dk2>
        <a:srgbClr val="000000"/>
      </a:dk2>
      <a:lt2>
        <a:srgbClr val="CBCBCB"/>
      </a:lt2>
      <a:accent1>
        <a:srgbClr val="B2B2B2"/>
      </a:accent1>
      <a:accent2>
        <a:srgbClr val="868686"/>
      </a:accent2>
      <a:accent3>
        <a:srgbClr val="FFFFFF"/>
      </a:accent3>
      <a:accent4>
        <a:srgbClr val="000000"/>
      </a:accent4>
      <a:accent5>
        <a:srgbClr val="D5D5D5"/>
      </a:accent5>
      <a:accent6>
        <a:srgbClr val="797979"/>
      </a:accent6>
      <a:hlink>
        <a:srgbClr val="5F5F5F"/>
      </a:hlink>
      <a:folHlink>
        <a:srgbClr val="DDDDDD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 CE" charset="-18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D:\OFFICE95\Templates\Presentation Designs\Azure.pot</Template>
  <TotalTime>47278</TotalTime>
  <Words>1813</Words>
  <Application>Microsoft Office PowerPoint</Application>
  <PresentationFormat>Custom</PresentationFormat>
  <Paragraphs>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Monotype Sorts</vt:lpstr>
      <vt:lpstr>Times New Roman</vt:lpstr>
      <vt:lpstr>Times New Roman CE</vt:lpstr>
      <vt:lpstr>Azure</vt:lpstr>
      <vt:lpstr>6. Predavanje  Analiza mogućih izvora finansiranja MSPP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Висока пословна школа струковних студија Нови Сад</dc:title>
  <dc:creator>Slobodanka Jovin</dc:creator>
  <cp:lastModifiedBy>Korisnik</cp:lastModifiedBy>
  <cp:revision>1143</cp:revision>
  <cp:lastPrinted>2018-02-21T13:21:29Z</cp:lastPrinted>
  <dcterms:created xsi:type="dcterms:W3CDTF">1995-06-02T22:19:30Z</dcterms:created>
  <dcterms:modified xsi:type="dcterms:W3CDTF">2020-03-30T10:08:12Z</dcterms:modified>
</cp:coreProperties>
</file>