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12" r:id="rId3"/>
    <p:sldId id="313" r:id="rId4"/>
    <p:sldId id="257" r:id="rId5"/>
    <p:sldId id="270" r:id="rId6"/>
    <p:sldId id="278" r:id="rId7"/>
    <p:sldId id="265" r:id="rId8"/>
    <p:sldId id="266" r:id="rId9"/>
    <p:sldId id="267" r:id="rId10"/>
    <p:sldId id="268" r:id="rId11"/>
    <p:sldId id="35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24" autoAdjust="0"/>
  </p:normalViewPr>
  <p:slideViewPr>
    <p:cSldViewPr>
      <p:cViewPr varScale="1">
        <p:scale>
          <a:sx n="57" d="100"/>
          <a:sy n="57" d="100"/>
        </p:scale>
        <p:origin x="123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9D05E-69C3-4FD3-9128-12CDFE725AA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AC86-06BB-4227-B67C-DD7D70F62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65F7A-AD6D-4F6C-A09B-A54B44A8D2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406640" cy="1472184"/>
          </a:xfrm>
        </p:spPr>
        <p:txBody>
          <a:bodyPr/>
          <a:lstStyle/>
          <a:p>
            <a:pPr algn="r"/>
            <a:r>
              <a:rPr lang="en-US" dirty="0" err="1" smtClean="0"/>
              <a:t>PONA</a:t>
            </a:r>
            <a:r>
              <a:rPr lang="sr-Latn-RS" dirty="0" smtClean="0"/>
              <a:t>ŠANJE POTROŠAČA</a:t>
            </a:r>
            <a:br>
              <a:rPr lang="sr-Latn-RS" dirty="0" smtClean="0"/>
            </a:br>
            <a:r>
              <a:rPr lang="sr-Latn-RS" sz="2400" dirty="0" smtClean="0">
                <a:effectLst/>
              </a:rPr>
              <a:t>Predavanje 18.mart 2020.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740352" cy="1813778"/>
          </a:xfrm>
        </p:spPr>
        <p:txBody>
          <a:bodyPr>
            <a:normAutofit fontScale="92500" lnSpcReduction="10000"/>
          </a:bodyPr>
          <a:lstStyle/>
          <a:p>
            <a:pPr algn="r"/>
            <a:endParaRPr lang="sr-Latn-RS" dirty="0" smtClean="0"/>
          </a:p>
          <a:p>
            <a:pPr algn="r"/>
            <a:r>
              <a:rPr lang="en-US" sz="2100" dirty="0" err="1" smtClean="0"/>
              <a:t>Visoka</a:t>
            </a:r>
            <a:r>
              <a:rPr lang="en-US" sz="2100" dirty="0" smtClean="0"/>
              <a:t> </a:t>
            </a:r>
            <a:r>
              <a:rPr lang="en-US" sz="2100" dirty="0" err="1" smtClean="0"/>
              <a:t>poslovna</a:t>
            </a:r>
            <a:r>
              <a:rPr lang="en-US" sz="2100" dirty="0" smtClean="0"/>
              <a:t> </a:t>
            </a:r>
            <a:r>
              <a:rPr lang="sr-Latn-RS" sz="2100" dirty="0" smtClean="0"/>
              <a:t>škola strukovnih studija</a:t>
            </a:r>
          </a:p>
          <a:p>
            <a:pPr algn="r"/>
            <a:r>
              <a:rPr lang="sr-Latn-RS" sz="2100" dirty="0" smtClean="0"/>
              <a:t>Novi Sad</a:t>
            </a:r>
          </a:p>
          <a:p>
            <a:pPr algn="r"/>
            <a:r>
              <a:rPr lang="en-US" sz="2100" dirty="0" smtClean="0"/>
              <a:t>Prof dr. </a:t>
            </a:r>
            <a:r>
              <a:rPr lang="en-US" sz="2100" dirty="0" err="1" smtClean="0"/>
              <a:t>Dragoljub</a:t>
            </a:r>
            <a:r>
              <a:rPr lang="en-US" sz="2100" dirty="0" smtClean="0"/>
              <a:t> Jovi</a:t>
            </a:r>
            <a:r>
              <a:rPr lang="sr-Latn-RS" sz="2100" dirty="0" smtClean="0"/>
              <a:t>čić</a:t>
            </a:r>
          </a:p>
          <a:p>
            <a:pPr algn="r"/>
            <a:r>
              <a:rPr lang="en-US" sz="2100" dirty="0" smtClean="0"/>
              <a:t>djovicic@uns.ac.rs</a:t>
            </a:r>
            <a:endParaRPr lang="en-US" sz="2100" dirty="0"/>
          </a:p>
        </p:txBody>
      </p:sp>
      <p:pic>
        <p:nvPicPr>
          <p:cNvPr id="30722" name="Picture 2" descr="http://3.bp.blogspot.com/-PThyCUxoJr8/VNOSjgSB7QI/AAAAAAAAAFQ/bWdKGNfzZug/s1600/global_tg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409612" cy="2838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sr-Latn-RS" dirty="0" smtClean="0"/>
              <a:t>Nivoi analize 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4800600"/>
          </a:xfrm>
        </p:spPr>
        <p:txBody>
          <a:bodyPr/>
          <a:lstStyle/>
          <a:p>
            <a:pPr marL="596646" indent="-514350"/>
            <a:r>
              <a:rPr lang="en-US" dirty="0" smtClean="0"/>
              <a:t>N</a:t>
            </a:r>
            <a:r>
              <a:rPr lang="sr-Latn-RS" dirty="0" smtClean="0"/>
              <a:t>ivo pojedinca </a:t>
            </a:r>
            <a:r>
              <a:rPr lang="sr-Latn-RS" sz="2000" dirty="0" smtClean="0"/>
              <a:t> </a:t>
            </a:r>
          </a:p>
          <a:p>
            <a:pPr marL="596646" indent="-514350">
              <a:buNone/>
            </a:pPr>
            <a:r>
              <a:rPr lang="sr-Latn-RS" sz="2000" dirty="0" smtClean="0"/>
              <a:t>       psihološko istraživanje individualnog pp.</a:t>
            </a:r>
          </a:p>
          <a:p>
            <a:pPr marL="596646" indent="-514350">
              <a:buNone/>
            </a:pPr>
            <a:endParaRPr lang="sr-Latn-RS" sz="2000" dirty="0" smtClean="0"/>
          </a:p>
          <a:p>
            <a:pPr marL="596646" indent="-514350"/>
            <a:r>
              <a:rPr lang="en-US" dirty="0" smtClean="0"/>
              <a:t>N</a:t>
            </a:r>
            <a:r>
              <a:rPr lang="sr-Latn-RS" dirty="0" smtClean="0"/>
              <a:t>ivo mikrookruženja</a:t>
            </a:r>
            <a:r>
              <a:rPr lang="sr-Latn-RS" sz="2000" dirty="0" smtClean="0"/>
              <a:t>  </a:t>
            </a:r>
          </a:p>
          <a:p>
            <a:pPr marL="596646" indent="-514350">
              <a:buNone/>
            </a:pPr>
            <a:r>
              <a:rPr lang="sr-Latn-RS" sz="2000" dirty="0" smtClean="0"/>
              <a:t>       interpersonalni i situacioni </a:t>
            </a:r>
          </a:p>
          <a:p>
            <a:pPr marL="596646" indent="-514350">
              <a:buNone/>
            </a:pPr>
            <a:r>
              <a:rPr lang="sr-Latn-RS" sz="2000" dirty="0" smtClean="0"/>
              <a:t>       faktori koji utiču na pp.</a:t>
            </a:r>
          </a:p>
          <a:p>
            <a:pPr marL="596646" indent="-514350">
              <a:buNone/>
            </a:pPr>
            <a:endParaRPr lang="sr-Latn-RS" sz="2000" dirty="0" smtClean="0"/>
          </a:p>
          <a:p>
            <a:pPr marL="596646" indent="-514350"/>
            <a:r>
              <a:rPr lang="en-US" dirty="0" smtClean="0"/>
              <a:t>N</a:t>
            </a:r>
            <a:r>
              <a:rPr lang="sr-Latn-RS" dirty="0" smtClean="0"/>
              <a:t>ivo makrookruženja </a:t>
            </a:r>
            <a:endParaRPr lang="sr-Latn-RS" sz="2000" dirty="0" smtClean="0"/>
          </a:p>
          <a:p>
            <a:pPr marL="596646" indent="-514350">
              <a:buNone/>
            </a:pPr>
            <a:r>
              <a:rPr lang="sr-Latn-RS" sz="2000" dirty="0" smtClean="0"/>
              <a:t>       faktori koji utiču da se većina pt. </a:t>
            </a:r>
          </a:p>
          <a:p>
            <a:pPr marL="596646" indent="-514350">
              <a:buNone/>
            </a:pPr>
            <a:r>
              <a:rPr lang="sr-Latn-RS" sz="2000" dirty="0" smtClean="0"/>
              <a:t>       ponaša slično</a:t>
            </a:r>
            <a:endParaRPr lang="en-US" sz="2000" dirty="0"/>
          </a:p>
        </p:txBody>
      </p:sp>
      <p:pic>
        <p:nvPicPr>
          <p:cNvPr id="9218" name="Picture 2" descr="Image result for porod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571744"/>
            <a:ext cx="2714612" cy="2159442"/>
          </a:xfrm>
          <a:prstGeom prst="rect">
            <a:avLst/>
          </a:prstGeom>
          <a:noFill/>
        </p:spPr>
      </p:pic>
      <p:pic>
        <p:nvPicPr>
          <p:cNvPr id="9220" name="Picture 4" descr="Image result for popular cul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6885" y="4833955"/>
            <a:ext cx="2437115" cy="2024045"/>
          </a:xfrm>
          <a:prstGeom prst="rect">
            <a:avLst/>
          </a:prstGeom>
          <a:noFill/>
        </p:spPr>
      </p:pic>
      <p:pic>
        <p:nvPicPr>
          <p:cNvPr id="9222" name="Picture 6" descr="Image result for psychology of consum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285728"/>
            <a:ext cx="2214546" cy="22145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79912" y="3501008"/>
            <a:ext cx="5153776" cy="4680520"/>
          </a:xfrm>
        </p:spPr>
        <p:txBody>
          <a:bodyPr>
            <a:normAutofit/>
          </a:bodyPr>
          <a:lstStyle/>
          <a:p>
            <a:pPr algn="r"/>
            <a:r>
              <a:rPr lang="sr-Latn-RS" sz="3600" dirty="0" smtClean="0">
                <a:effectLst/>
              </a:rPr>
              <a:t>18.mart 2020.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268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Autofit/>
          </a:bodyPr>
          <a:lstStyle/>
          <a:p>
            <a:r>
              <a:rPr lang="en-US" dirty="0" err="1"/>
              <a:t>Maričić</a:t>
            </a:r>
            <a:r>
              <a:rPr lang="en-US" dirty="0"/>
              <a:t> </a:t>
            </a:r>
            <a:r>
              <a:rPr lang="en-US" dirty="0" err="1"/>
              <a:t>Branko</a:t>
            </a:r>
            <a:r>
              <a:rPr lang="en-US" dirty="0"/>
              <a:t>, </a:t>
            </a:r>
            <a:r>
              <a:rPr lang="en-US" i="1" dirty="0" err="1"/>
              <a:t>Ponašanje</a:t>
            </a:r>
            <a:r>
              <a:rPr lang="en-US" i="1" dirty="0"/>
              <a:t> </a:t>
            </a:r>
            <a:r>
              <a:rPr lang="en-US" i="1" dirty="0" err="1"/>
              <a:t>potrošača</a:t>
            </a:r>
            <a:r>
              <a:rPr lang="en-US" dirty="0"/>
              <a:t>,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smtClean="0"/>
              <a:t>Beograd-</a:t>
            </a:r>
            <a:r>
              <a:rPr lang="en-US" dirty="0" err="1" smtClean="0"/>
              <a:t>izdavač</a:t>
            </a:r>
            <a:r>
              <a:rPr lang="sr-Latn-RS" dirty="0" smtClean="0"/>
              <a:t>k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centar</a:t>
            </a:r>
            <a:r>
              <a:rPr lang="en-US" dirty="0"/>
              <a:t>, 2011</a:t>
            </a:r>
            <a:r>
              <a:rPr lang="en-US" dirty="0" smtClean="0"/>
              <a:t>.</a:t>
            </a:r>
            <a:endParaRPr lang="sr-Latn-R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sr-Latn-RS" dirty="0" smtClean="0"/>
              <a:t>Dodatna literatura</a:t>
            </a:r>
          </a:p>
          <a:p>
            <a:r>
              <a:rPr lang="en-US" dirty="0" smtClean="0"/>
              <a:t>Jovi</a:t>
            </a:r>
            <a:r>
              <a:rPr lang="sr-Latn-RS" dirty="0" smtClean="0"/>
              <a:t>čić </a:t>
            </a:r>
            <a:r>
              <a:rPr lang="sr-Latn-RS" dirty="0" smtClean="0"/>
              <a:t>Dragoljub, Sudarov Slobodan, </a:t>
            </a:r>
            <a:r>
              <a:rPr lang="sr-Latn-RS" i="1" dirty="0" smtClean="0"/>
              <a:t>Savremeno </a:t>
            </a:r>
            <a:r>
              <a:rPr lang="sr-Latn-RS" i="1" dirty="0" smtClean="0"/>
              <a:t>tržišno poslovanje</a:t>
            </a:r>
            <a:r>
              <a:rPr lang="sr-Latn-RS" smtClean="0"/>
              <a:t>, </a:t>
            </a:r>
            <a:r>
              <a:rPr lang="sr-Latn-RS" smtClean="0"/>
              <a:t>Alfa-graf Novi Sad,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sr-Latn-RS" dirty="0" smtClean="0"/>
              <a:t>Kolokvijum</a:t>
            </a:r>
            <a:r>
              <a:rPr lang="en-US" dirty="0" smtClean="0"/>
              <a:t> – 30 </a:t>
            </a:r>
            <a:r>
              <a:rPr lang="sr-Latn-RS" dirty="0" smtClean="0"/>
              <a:t>     Ispit</a:t>
            </a:r>
            <a:r>
              <a:rPr lang="en-US" dirty="0" smtClean="0"/>
              <a:t>– </a:t>
            </a:r>
            <a:r>
              <a:rPr lang="sr-Latn-RS" dirty="0" smtClean="0"/>
              <a:t>45     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524000"/>
            <a:ext cx="4121100" cy="4664075"/>
          </a:xfrm>
        </p:spPr>
        <p:txBody>
          <a:bodyPr>
            <a:normAutofit/>
          </a:bodyPr>
          <a:lstStyle/>
          <a:p>
            <a:r>
              <a:rPr lang="sr-Latn-RS" altLang="en-US" sz="3200" dirty="0" smtClean="0"/>
              <a:t>I i III poglavlje</a:t>
            </a:r>
          </a:p>
          <a:p>
            <a:pPr lvl="1"/>
            <a:r>
              <a:rPr lang="sr-Latn-RS" altLang="en-US" dirty="0" smtClean="0"/>
              <a:t>Potrošač u marketing istraživanjima </a:t>
            </a:r>
          </a:p>
          <a:p>
            <a:pPr lvl="1"/>
            <a:r>
              <a:rPr lang="sr-Latn-RS" altLang="en-US" dirty="0" smtClean="0"/>
              <a:t>Determinante ponašanja potrošača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1524000"/>
            <a:ext cx="3995936" cy="4664075"/>
          </a:xfrm>
        </p:spPr>
        <p:txBody>
          <a:bodyPr>
            <a:normAutofit/>
          </a:bodyPr>
          <a:lstStyle/>
          <a:p>
            <a:r>
              <a:rPr lang="sr-Latn-RS" altLang="en-US" sz="3200" dirty="0"/>
              <a:t>IV i VI poglavlje</a:t>
            </a:r>
          </a:p>
          <a:p>
            <a:pPr lvl="1"/>
            <a:r>
              <a:rPr lang="sr-Latn-RS" altLang="en-US" dirty="0"/>
              <a:t>Sociološka istraživanja ponašanja potrošača</a:t>
            </a:r>
          </a:p>
          <a:p>
            <a:pPr lvl="1"/>
            <a:r>
              <a:rPr lang="sr-Latn-RS" altLang="en-US" dirty="0"/>
              <a:t>Odlučivanje potrošača o kupovini</a:t>
            </a:r>
          </a:p>
        </p:txBody>
      </p:sp>
    </p:spTree>
    <p:extLst>
      <p:ext uri="{BB962C8B-B14F-4D97-AF65-F5344CB8AC3E}">
        <p14:creationId xmlns:p14="http://schemas.microsoft.com/office/powerpoint/2010/main" val="217324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2700" b="1" i="1" dirty="0" smtClean="0">
                <a:latin typeface="Segoe Print" pitchFamily="2" charset="0"/>
              </a:rPr>
              <a:t>I DEO </a:t>
            </a:r>
            <a:r>
              <a:rPr lang="sr-Latn-RS" sz="2700" b="1" i="1" dirty="0" smtClean="0">
                <a:latin typeface="Segoe Print" pitchFamily="2" charset="0"/>
              </a:rPr>
              <a:t/>
            </a:r>
            <a:br>
              <a:rPr lang="sr-Latn-RS" sz="2700" b="1" i="1" dirty="0" smtClean="0">
                <a:latin typeface="Segoe Print" pitchFamily="2" charset="0"/>
              </a:rPr>
            </a:br>
            <a:r>
              <a:rPr lang="en-US" sz="2700" b="1" i="1" dirty="0" err="1" smtClean="0">
                <a:latin typeface="Segoe Print" pitchFamily="2" charset="0"/>
              </a:rPr>
              <a:t>POTRO</a:t>
            </a:r>
            <a:r>
              <a:rPr lang="sr-Latn-RS" sz="2700" b="1" i="1" dirty="0" smtClean="0">
                <a:latin typeface="Segoe Print" pitchFamily="2" charset="0"/>
              </a:rPr>
              <a:t>ŠAČ U MARKETING ISTRAŽIVANJIMA       </a:t>
            </a:r>
            <a:r>
              <a:rPr lang="sr-Latn-RS" sz="2000" i="1" dirty="0" smtClean="0">
                <a:latin typeface="Segoe Print" pitchFamily="2" charset="0"/>
              </a:rPr>
              <a:t/>
            </a:r>
            <a:br>
              <a:rPr lang="sr-Latn-RS" sz="2000" i="1" dirty="0" smtClean="0">
                <a:latin typeface="Segoe Print" pitchFamily="2" charset="0"/>
              </a:rPr>
            </a:br>
            <a:endParaRPr lang="en-US" sz="2000" i="1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714908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sr-Latn-RS" dirty="0" smtClean="0"/>
              <a:t>Osnovni pojmovi o PP (9-31)</a:t>
            </a:r>
          </a:p>
          <a:p>
            <a:pPr lvl="2"/>
            <a:r>
              <a:rPr lang="en-US" dirty="0" smtClean="0"/>
              <a:t>D</a:t>
            </a:r>
            <a:r>
              <a:rPr lang="sr-Latn-RS" dirty="0" smtClean="0"/>
              <a:t>efinisanje ponašanja potrošača</a:t>
            </a:r>
          </a:p>
          <a:p>
            <a:pPr lvl="2"/>
            <a:r>
              <a:rPr lang="en-US" dirty="0" smtClean="0"/>
              <a:t>V</a:t>
            </a:r>
            <a:r>
              <a:rPr lang="sr-Latn-RS" dirty="0" smtClean="0"/>
              <a:t>rste potrošača</a:t>
            </a:r>
          </a:p>
          <a:p>
            <a:pPr lvl="2"/>
            <a:r>
              <a:rPr lang="sr-Latn-RS" dirty="0" smtClean="0">
                <a:solidFill>
                  <a:srgbClr val="FF0000"/>
                </a:solidFill>
              </a:rPr>
              <a:t>Analiza različitih situacija u kupovini</a:t>
            </a:r>
          </a:p>
          <a:p>
            <a:pPr lvl="2"/>
            <a:r>
              <a:rPr lang="sr-Latn-RS" dirty="0" smtClean="0">
                <a:solidFill>
                  <a:srgbClr val="FF0000"/>
                </a:solidFill>
              </a:rPr>
              <a:t>Nivoi angažovanosti potrošača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sr-Latn-RS" dirty="0" smtClean="0">
                <a:solidFill>
                  <a:srgbClr val="FF0000"/>
                </a:solidFill>
              </a:rPr>
              <a:t> kupovini</a:t>
            </a:r>
          </a:p>
          <a:p>
            <a:pPr lvl="2"/>
            <a:r>
              <a:rPr lang="sr-Latn-RS" dirty="0" smtClean="0">
                <a:solidFill>
                  <a:srgbClr val="FF0000"/>
                </a:solidFill>
              </a:rPr>
              <a:t>Tipovi ponašanja u kupovini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sr-Latn-RS" dirty="0" smtClean="0">
                <a:solidFill>
                  <a:srgbClr val="FF0000"/>
                </a:solidFill>
              </a:rPr>
              <a:t>buhvat ponašanja potrošača</a:t>
            </a:r>
          </a:p>
          <a:p>
            <a:pPr lvl="2"/>
            <a:r>
              <a:rPr lang="sr-Latn-RS" dirty="0" smtClean="0">
                <a:solidFill>
                  <a:srgbClr val="FF0000"/>
                </a:solidFill>
              </a:rPr>
              <a:t>Nivoi analize ponašanja potrošača</a:t>
            </a:r>
          </a:p>
          <a:p>
            <a:pPr lvl="2"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dirty="0" smtClean="0"/>
              <a:t>Istraživanje PP (32-58)</a:t>
            </a:r>
          </a:p>
          <a:p>
            <a:pPr lvl="2"/>
            <a:r>
              <a:rPr lang="sr-Latn-RS" dirty="0" smtClean="0"/>
              <a:t>Ciljevi istraživanja </a:t>
            </a:r>
          </a:p>
          <a:p>
            <a:pPr lvl="2"/>
            <a:r>
              <a:rPr lang="sr-Latn-RS" dirty="0" smtClean="0"/>
              <a:t>Svrha istraživanja</a:t>
            </a:r>
          </a:p>
          <a:p>
            <a:pPr lvl="2"/>
            <a:r>
              <a:rPr lang="sr-Latn-RS" dirty="0" smtClean="0"/>
              <a:t>PP u upravljanju marketingom</a:t>
            </a:r>
          </a:p>
          <a:p>
            <a:pPr lvl="2"/>
            <a:r>
              <a:rPr lang="en-US" dirty="0" smtClean="0"/>
              <a:t>M</a:t>
            </a:r>
            <a:r>
              <a:rPr lang="sr-Latn-RS" dirty="0" smtClean="0"/>
              <a:t>odeli za upravljanje PP</a:t>
            </a:r>
          </a:p>
          <a:p>
            <a:pPr lvl="2">
              <a:buNone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dirty="0" smtClean="0"/>
              <a:t>PP kao naučna disciplina (59-77)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Analiza različitih situacija u kupovini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00174"/>
            <a:ext cx="7926708" cy="535782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r-Latn-RS" sz="4500" dirty="0" smtClean="0"/>
              <a:t>Karakterisike koje opredeljuju PP u kupovini:</a:t>
            </a:r>
          </a:p>
          <a:p>
            <a:pPr>
              <a:buNone/>
            </a:pPr>
            <a:endParaRPr lang="sr-Latn-RS" sz="4500" dirty="0" smtClean="0"/>
          </a:p>
          <a:p>
            <a:pPr marL="596646" indent="-514350"/>
            <a:r>
              <a:rPr lang="en-US" sz="4500" dirty="0" smtClean="0"/>
              <a:t>F</a:t>
            </a:r>
            <a:r>
              <a:rPr lang="sr-Latn-RS" sz="4500" dirty="0" smtClean="0"/>
              <a:t>izičko okuženje </a:t>
            </a:r>
          </a:p>
          <a:p>
            <a:pPr marL="596646" indent="-514350">
              <a:buNone/>
            </a:pPr>
            <a:r>
              <a:rPr lang="sr-Latn-RS" dirty="0" smtClean="0"/>
              <a:t>        (uticaj na percepciju kroz senz. mehanizam)</a:t>
            </a:r>
          </a:p>
          <a:p>
            <a:pPr marL="596646" indent="-514350">
              <a:buNone/>
            </a:pPr>
            <a:endParaRPr lang="sr-Latn-RS" dirty="0" smtClean="0"/>
          </a:p>
          <a:p>
            <a:pPr marL="596646" indent="-514350"/>
            <a:r>
              <a:rPr lang="en-US" sz="4500" dirty="0" smtClean="0"/>
              <a:t>D</a:t>
            </a:r>
            <a:r>
              <a:rPr lang="sr-Latn-RS" sz="4500" dirty="0" smtClean="0"/>
              <a:t>ruštveno okruženje </a:t>
            </a:r>
          </a:p>
          <a:p>
            <a:pPr marL="596646" indent="-514350">
              <a:buNone/>
            </a:pPr>
            <a:r>
              <a:rPr lang="sr-Latn-RS" dirty="0" smtClean="0"/>
              <a:t>        (referentne grupe, prodajno osoblje)</a:t>
            </a:r>
          </a:p>
          <a:p>
            <a:pPr marL="596646" indent="-514350">
              <a:buNone/>
            </a:pPr>
            <a:endParaRPr lang="sr-Latn-RS" dirty="0" smtClean="0"/>
          </a:p>
          <a:p>
            <a:pPr marL="596646" indent="-514350"/>
            <a:r>
              <a:rPr lang="en-US" sz="4500" dirty="0" smtClean="0"/>
              <a:t>V</a:t>
            </a:r>
            <a:r>
              <a:rPr lang="sr-Latn-RS" sz="4500" dirty="0" smtClean="0"/>
              <a:t>reme kupovine</a:t>
            </a:r>
          </a:p>
          <a:p>
            <a:pPr marL="596646" indent="-514350">
              <a:buNone/>
            </a:pPr>
            <a:r>
              <a:rPr lang="sr-Latn-RS" dirty="0" smtClean="0"/>
              <a:t>        (jutro, sezona, nedostatak vremena)</a:t>
            </a:r>
          </a:p>
          <a:p>
            <a:pPr marL="596646" indent="-514350">
              <a:buNone/>
            </a:pPr>
            <a:endParaRPr lang="sr-Latn-RS" dirty="0" smtClean="0"/>
          </a:p>
          <a:p>
            <a:pPr marL="596646" indent="-514350"/>
            <a:r>
              <a:rPr lang="en-US" sz="4500" dirty="0" smtClean="0"/>
              <a:t>K</a:t>
            </a:r>
            <a:r>
              <a:rPr lang="sr-Latn-RS" sz="4500" dirty="0" smtClean="0"/>
              <a:t>onkretna kupovina</a:t>
            </a:r>
          </a:p>
          <a:p>
            <a:pPr marL="596646" indent="-514350">
              <a:buNone/>
            </a:pPr>
            <a:r>
              <a:rPr lang="sr-Latn-RS" dirty="0" smtClean="0"/>
              <a:t>         (lične potrebe, poklon)</a:t>
            </a:r>
          </a:p>
          <a:p>
            <a:pPr marL="596646" indent="-514350">
              <a:buNone/>
            </a:pPr>
            <a:endParaRPr lang="sr-Latn-RS" dirty="0" smtClean="0"/>
          </a:p>
          <a:p>
            <a:pPr marL="596646" indent="-514350"/>
            <a:r>
              <a:rPr lang="en-US" sz="4500" dirty="0" smtClean="0"/>
              <a:t>I</a:t>
            </a:r>
            <a:r>
              <a:rPr lang="sr-Latn-RS" sz="4500" dirty="0" smtClean="0"/>
              <a:t>znenadno stanje</a:t>
            </a:r>
          </a:p>
          <a:p>
            <a:pPr marL="596646" indent="-514350">
              <a:buNone/>
            </a:pPr>
            <a:r>
              <a:rPr lang="sr-Latn-RS" dirty="0" smtClean="0"/>
              <a:t>         (impulsivnost, uzbuđenje, umor)</a:t>
            </a:r>
          </a:p>
          <a:p>
            <a:pPr marL="596646" indent="-514350">
              <a:buNone/>
            </a:pPr>
            <a:endParaRPr lang="sr-Latn-RS" dirty="0" smtClean="0"/>
          </a:p>
          <a:p>
            <a:endParaRPr lang="en-US" dirty="0"/>
          </a:p>
        </p:txBody>
      </p:sp>
      <p:pic>
        <p:nvPicPr>
          <p:cNvPr id="7170" name="Picture 2" descr="Image result for hypermarket de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928802"/>
            <a:ext cx="2643174" cy="1213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6" name="Picture 8" descr="Image result for pres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7531" y="3571872"/>
            <a:ext cx="1809763" cy="1357322"/>
          </a:xfrm>
          <a:prstGeom prst="rect">
            <a:avLst/>
          </a:prstGeom>
          <a:noFill/>
        </p:spPr>
      </p:pic>
      <p:pic>
        <p:nvPicPr>
          <p:cNvPr id="7178" name="Picture 10" descr="Image result for gotovo jel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5150978"/>
            <a:ext cx="1707022" cy="1707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Image result for čokolad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0994" y="1857364"/>
            <a:ext cx="1243006" cy="1243007"/>
          </a:xfrm>
          <a:prstGeom prst="rect">
            <a:avLst/>
          </a:prstGeom>
          <a:noFill/>
        </p:spPr>
      </p:pic>
      <p:pic>
        <p:nvPicPr>
          <p:cNvPr id="31748" name="Picture 4" descr="Image result for hl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44570" y="1500174"/>
            <a:ext cx="899430" cy="78581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285728"/>
            <a:ext cx="8072462" cy="6338918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sr-Latn-RS" dirty="0" smtClean="0"/>
              <a:t>Kategorizacija proizvoda: (cena, napor, učestalost, dostupnost )</a:t>
            </a:r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dirty="0" smtClean="0"/>
              <a:t>Obični</a:t>
            </a:r>
            <a:endParaRPr lang="sr-Latn-RS" sz="1400" dirty="0" smtClean="0"/>
          </a:p>
          <a:p>
            <a:pPr marL="1117854" lvl="2" indent="-514350"/>
            <a:r>
              <a:rPr lang="en-US" dirty="0" smtClean="0"/>
              <a:t>G</a:t>
            </a:r>
            <a:r>
              <a:rPr lang="sr-Latn-RS" dirty="0" smtClean="0"/>
              <a:t>lavni </a:t>
            </a:r>
          </a:p>
          <a:p>
            <a:pPr marL="1117854" lvl="2" indent="-514350"/>
            <a:r>
              <a:rPr lang="en-US" dirty="0" smtClean="0"/>
              <a:t>I</a:t>
            </a:r>
            <a:r>
              <a:rPr lang="sr-Latn-RS" dirty="0" smtClean="0"/>
              <a:t>mpulsivni</a:t>
            </a:r>
          </a:p>
          <a:p>
            <a:pPr marL="1117854" lvl="2" indent="-514350"/>
            <a:r>
              <a:rPr lang="sr-Latn-RS" dirty="0"/>
              <a:t>I</a:t>
            </a:r>
            <a:r>
              <a:rPr lang="sr-Latn-RS" dirty="0" smtClean="0"/>
              <a:t>znenadni</a:t>
            </a:r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dirty="0" smtClean="0"/>
              <a:t>Posebni</a:t>
            </a:r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</a:t>
            </a:r>
            <a:r>
              <a:rPr lang="sr-Latn-RS" dirty="0" smtClean="0"/>
              <a:t>pecijalni </a:t>
            </a:r>
          </a:p>
          <a:p>
            <a:pPr marL="596646" indent="-514350">
              <a:buFont typeface="+mj-lt"/>
              <a:buAutoNum type="arabicPeriod"/>
            </a:pPr>
            <a:endParaRPr lang="sr-Latn-RS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dirty="0"/>
              <a:t>N</a:t>
            </a:r>
            <a:r>
              <a:rPr lang="sr-Latn-RS" dirty="0" smtClean="0"/>
              <a:t>etraženi</a:t>
            </a:r>
          </a:p>
          <a:p>
            <a:endParaRPr lang="en-US" dirty="0"/>
          </a:p>
        </p:txBody>
      </p:sp>
      <p:pic>
        <p:nvPicPr>
          <p:cNvPr id="31746" name="Picture 2" descr="Image result for kisobr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2643182"/>
            <a:ext cx="1071538" cy="846240"/>
          </a:xfrm>
          <a:prstGeom prst="rect">
            <a:avLst/>
          </a:prstGeom>
          <a:noFill/>
        </p:spPr>
      </p:pic>
      <p:pic>
        <p:nvPicPr>
          <p:cNvPr id="31752" name="Picture 8" descr="Image result for kauč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2879820"/>
            <a:ext cx="2428892" cy="1366252"/>
          </a:xfrm>
          <a:prstGeom prst="rect">
            <a:avLst/>
          </a:prstGeom>
          <a:noFill/>
        </p:spPr>
      </p:pic>
      <p:pic>
        <p:nvPicPr>
          <p:cNvPr id="31755" name="Picture 11" descr="Image result for enciklopedij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5357826"/>
            <a:ext cx="1357322" cy="1500174"/>
          </a:xfrm>
          <a:prstGeom prst="rect">
            <a:avLst/>
          </a:prstGeom>
          <a:noFill/>
        </p:spPr>
      </p:pic>
      <p:pic>
        <p:nvPicPr>
          <p:cNvPr id="10" name="Picture 9" descr="Ð ÐµÐ·ÑÐ»ÑÐ°Ñ ÑÐ»Ð¸ÐºÐ° Ð·Ð° profesionalni digitalni aparat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79398"/>
            <a:ext cx="1944216" cy="1278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>Nivoi angažovanosti potrošača </a:t>
            </a:r>
            <a:r>
              <a:rPr lang="en-US" dirty="0" smtClean="0"/>
              <a:t>u</a:t>
            </a:r>
            <a:r>
              <a:rPr lang="sr-Latn-RS" dirty="0" smtClean="0"/>
              <a:t> kupovini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sr-Latn-RS" dirty="0" smtClean="0"/>
              <a:t>...Zavisi od:</a:t>
            </a:r>
          </a:p>
          <a:p>
            <a:pPr marL="1117854" lvl="2" indent="-514350"/>
            <a:r>
              <a:rPr lang="en-US" dirty="0" smtClean="0"/>
              <a:t>V</a:t>
            </a:r>
            <a:r>
              <a:rPr lang="sr-Latn-RS" dirty="0" smtClean="0"/>
              <a:t>ažnosti proizvoda za potrošača</a:t>
            </a:r>
          </a:p>
          <a:p>
            <a:pPr marL="1117854" lvl="2" indent="-514350"/>
            <a:r>
              <a:rPr lang="en-US" dirty="0" smtClean="0"/>
              <a:t>S</a:t>
            </a:r>
            <a:r>
              <a:rPr lang="sr-Latn-RS" dirty="0" smtClean="0"/>
              <a:t>tepena rizika kupovine</a:t>
            </a:r>
          </a:p>
          <a:p>
            <a:pPr marL="1117854" lvl="2" indent="-514350"/>
            <a:r>
              <a:rPr lang="en-US" dirty="0" smtClean="0"/>
              <a:t>S</a:t>
            </a:r>
            <a:r>
              <a:rPr lang="sr-Latn-RS" dirty="0" smtClean="0"/>
              <a:t>imboličke vrednosti</a:t>
            </a:r>
          </a:p>
          <a:p>
            <a:pPr marL="1117854" lvl="2" indent="-514350"/>
            <a:r>
              <a:rPr lang="en-US" dirty="0" smtClean="0"/>
              <a:t>E</a:t>
            </a:r>
            <a:r>
              <a:rPr lang="sr-Latn-RS" dirty="0" smtClean="0"/>
              <a:t>mocionalne vrednosti</a:t>
            </a:r>
          </a:p>
          <a:p>
            <a:pPr marL="596646" indent="-514350">
              <a:buNone/>
            </a:pPr>
            <a:endParaRPr lang="sr-Latn-RS" dirty="0" smtClean="0"/>
          </a:p>
          <a:p>
            <a:pPr marL="596646" indent="-514350">
              <a:buNone/>
            </a:pPr>
            <a:r>
              <a:rPr lang="sr-Latn-RS" dirty="0" smtClean="0"/>
              <a:t>Može biti:</a:t>
            </a:r>
          </a:p>
          <a:p>
            <a:pPr marL="1117854" lvl="2" indent="-514350">
              <a:buFont typeface="+mj-lt"/>
              <a:buAutoNum type="alphaUcPeriod"/>
            </a:pPr>
            <a:r>
              <a:rPr lang="sr-Latn-RS" dirty="0" smtClean="0"/>
              <a:t>Visok</a:t>
            </a:r>
          </a:p>
          <a:p>
            <a:pPr marL="1117854" lvl="2" indent="-514350">
              <a:buFont typeface="+mj-lt"/>
              <a:buAutoNum type="alphaUcPeriod"/>
            </a:pPr>
            <a:r>
              <a:rPr lang="sr-Latn-RS" dirty="0" smtClean="0"/>
              <a:t>Nizak</a:t>
            </a:r>
          </a:p>
          <a:p>
            <a:pPr marL="813816" lvl="3" indent="0">
              <a:buNone/>
            </a:pPr>
            <a:r>
              <a:rPr lang="sr-Latn-RS" dirty="0" smtClean="0"/>
              <a:t>(vreme, informacije, rizik, stepen satisfakcije...)</a:t>
            </a:r>
          </a:p>
          <a:p>
            <a:pPr marL="813816" lvl="3" indent="0">
              <a:buNone/>
            </a:pPr>
            <a:endParaRPr lang="sr-Latn-RS" dirty="0" smtClean="0"/>
          </a:p>
          <a:p>
            <a:pPr marL="946404" lvl="2" indent="-342900">
              <a:buFont typeface="Wingdings" panose="05000000000000000000" pitchFamily="2" charset="2"/>
              <a:buChar char="§"/>
            </a:pPr>
            <a:r>
              <a:rPr lang="sr-Latn-RS" dirty="0" smtClean="0"/>
              <a:t>Kognitivna/Afektivna angažovanost</a:t>
            </a:r>
          </a:p>
          <a:p>
            <a:pPr marL="946404" lvl="2" indent="-342900">
              <a:buFont typeface="Wingdings" panose="05000000000000000000" pitchFamily="2" charset="2"/>
              <a:buChar char="§"/>
            </a:pPr>
            <a:r>
              <a:rPr lang="sr-Latn-RS" dirty="0" smtClean="0"/>
              <a:t>Trajna/Iznenadna angažovanost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Tipovi ponašanja u kupovini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sr-Latn-RS" dirty="0" smtClean="0"/>
              <a:t>Rutinsko</a:t>
            </a:r>
          </a:p>
          <a:p>
            <a:pPr marL="1529334" lvl="4" indent="-514350"/>
            <a:r>
              <a:rPr lang="en-US" dirty="0" smtClean="0"/>
              <a:t>K</a:t>
            </a:r>
            <a:r>
              <a:rPr lang="sr-Latn-RS" dirty="0" smtClean="0"/>
              <a:t>onvencionalni proizvodi po niskim cenama </a:t>
            </a:r>
          </a:p>
          <a:p>
            <a:pPr marL="1529334" lvl="4" indent="-514350"/>
            <a:r>
              <a:rPr lang="sr-Latn-RS" dirty="0" smtClean="0"/>
              <a:t>Ali! Nestašica, infl</a:t>
            </a:r>
            <a:r>
              <a:rPr lang="en-US" dirty="0" smtClean="0"/>
              <a:t>a</a:t>
            </a:r>
            <a:r>
              <a:rPr lang="sr-Latn-RS" dirty="0" smtClean="0"/>
              <a:t>cija...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O</a:t>
            </a:r>
            <a:r>
              <a:rPr lang="sr-Latn-RS" dirty="0" smtClean="0"/>
              <a:t>graničeno</a:t>
            </a:r>
          </a:p>
          <a:p>
            <a:pPr marL="1529334" lvl="4" indent="-514350"/>
            <a:r>
              <a:rPr lang="en-US" dirty="0" smtClean="0"/>
              <a:t>P</a:t>
            </a:r>
            <a:r>
              <a:rPr lang="sr-Latn-RS" dirty="0" smtClean="0"/>
              <a:t>roizvodi koji se povremeno kupuju</a:t>
            </a:r>
          </a:p>
          <a:p>
            <a:pPr marL="1529334" lvl="4" indent="-514350"/>
            <a:r>
              <a:rPr lang="en-US" dirty="0" smtClean="0"/>
              <a:t>P</a:t>
            </a:r>
            <a:r>
              <a:rPr lang="sr-Latn-RS" dirty="0" smtClean="0"/>
              <a:t>ostoji određeno iskustvo, često negativno</a:t>
            </a:r>
          </a:p>
          <a:p>
            <a:pPr marL="1529334" lvl="4" indent="-514350"/>
            <a:r>
              <a:rPr lang="en-US" dirty="0" smtClean="0"/>
              <a:t>P</a:t>
            </a:r>
            <a:r>
              <a:rPr lang="sr-Latn-RS" dirty="0" smtClean="0"/>
              <a:t>otrošači znaju šta žele</a:t>
            </a:r>
          </a:p>
          <a:p>
            <a:pPr marL="1529334" lvl="4" indent="-514350"/>
            <a:r>
              <a:rPr lang="en-US" dirty="0" smtClean="0"/>
              <a:t>P</a:t>
            </a:r>
            <a:r>
              <a:rPr lang="sr-Latn-RS" dirty="0" smtClean="0"/>
              <a:t>rikupljaju in</a:t>
            </a:r>
            <a:r>
              <a:rPr lang="en-US" dirty="0" smtClean="0"/>
              <a:t>f</a:t>
            </a:r>
            <a:r>
              <a:rPr lang="sr-Latn-RS" dirty="0" smtClean="0"/>
              <a:t>orm</a:t>
            </a:r>
            <a:r>
              <a:rPr lang="en-US" dirty="0" smtClean="0"/>
              <a:t>a</a:t>
            </a:r>
            <a:r>
              <a:rPr lang="sr-Latn-RS" dirty="0" smtClean="0"/>
              <a:t>cije kako bi smanjili rizik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</a:t>
            </a:r>
            <a:r>
              <a:rPr lang="sr-Latn-RS" dirty="0" smtClean="0"/>
              <a:t>kstenzivno</a:t>
            </a:r>
          </a:p>
          <a:p>
            <a:pPr marL="1529334" lvl="4" indent="-514350"/>
            <a:r>
              <a:rPr lang="en-US" dirty="0" smtClean="0"/>
              <a:t>N</a:t>
            </a:r>
            <a:r>
              <a:rPr lang="sr-Latn-RS" dirty="0" smtClean="0"/>
              <a:t>epoznati proizvodi</a:t>
            </a:r>
          </a:p>
          <a:p>
            <a:pPr marL="1529334" lvl="4" indent="-514350"/>
            <a:r>
              <a:rPr lang="en-US" dirty="0" smtClean="0"/>
              <a:t>N</a:t>
            </a:r>
            <a:r>
              <a:rPr lang="sr-Latn-RS" dirty="0" smtClean="0"/>
              <a:t>ema utvrđenih kriterijuma izbora</a:t>
            </a:r>
          </a:p>
          <a:p>
            <a:pPr marL="1529334" lvl="4" indent="-514350"/>
            <a:r>
              <a:rPr lang="en-US" dirty="0" smtClean="0"/>
              <a:t>K</a:t>
            </a:r>
            <a:r>
              <a:rPr lang="sr-Latn-RS" dirty="0" smtClean="0"/>
              <a:t>oriste se svi raspoloživi izvori informacija</a:t>
            </a:r>
          </a:p>
          <a:p>
            <a:pPr marL="1529334" lvl="4" indent="-514350"/>
            <a:r>
              <a:rPr lang="en-US" dirty="0" smtClean="0"/>
              <a:t>P</a:t>
            </a:r>
            <a:r>
              <a:rPr lang="sr-Latn-RS" dirty="0" smtClean="0"/>
              <a:t>rocenjuju se alternative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</a:t>
            </a:r>
            <a:r>
              <a:rPr lang="sr-Latn-RS" dirty="0" smtClean="0"/>
              <a:t>buhvat PP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428736"/>
            <a:ext cx="8358214" cy="4800600"/>
          </a:xfrm>
        </p:spPr>
        <p:txBody>
          <a:bodyPr/>
          <a:lstStyle/>
          <a:p>
            <a:pPr marL="653796" indent="-571500">
              <a:buNone/>
            </a:pPr>
            <a:r>
              <a:rPr lang="sr-Latn-RS" dirty="0" smtClean="0"/>
              <a:t>Tri faze: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 smtClean="0"/>
              <a:t>A</a:t>
            </a:r>
            <a:r>
              <a:rPr lang="sr-Latn-RS" dirty="0" smtClean="0"/>
              <a:t>ktivnosti pre kupovine </a:t>
            </a:r>
            <a:r>
              <a:rPr lang="sr-Latn-RS" sz="1800" dirty="0" smtClean="0"/>
              <a:t>– svesnost potrebe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 smtClean="0"/>
              <a:t>K</a:t>
            </a:r>
            <a:r>
              <a:rPr lang="sr-Latn-RS" dirty="0" smtClean="0"/>
              <a:t>upovina </a:t>
            </a:r>
            <a:r>
              <a:rPr lang="sr-Latn-RS" sz="1800" dirty="0" smtClean="0"/>
              <a:t>– procena, izbor...</a:t>
            </a:r>
          </a:p>
          <a:p>
            <a:pPr marL="653796" indent="-571500">
              <a:buFont typeface="+mj-lt"/>
              <a:buAutoNum type="romanUcPeriod"/>
            </a:pPr>
            <a:r>
              <a:rPr lang="en-US" dirty="0" smtClean="0"/>
              <a:t>A</a:t>
            </a:r>
            <a:r>
              <a:rPr lang="sr-Latn-RS" dirty="0" smtClean="0"/>
              <a:t>ktivnosti posle kupovine </a:t>
            </a:r>
            <a:r>
              <a:rPr lang="sr-Latn-RS" sz="1800" dirty="0" smtClean="0"/>
              <a:t>–</a:t>
            </a:r>
            <a:r>
              <a:rPr lang="sr-Latn-RS" dirty="0" smtClean="0"/>
              <a:t> </a:t>
            </a:r>
            <a:r>
              <a:rPr lang="sr-Latn-RS" sz="1800" dirty="0" smtClean="0"/>
              <a:t>zadovoljstvo</a:t>
            </a:r>
            <a:r>
              <a:rPr lang="sr-Latn-RS" sz="1800" dirty="0" smtClean="0">
                <a:sym typeface="Wingdings" pitchFamily="2" charset="2"/>
              </a:rPr>
              <a:t> lojalnost</a:t>
            </a:r>
            <a:endParaRPr lang="en-US" sz="1800" dirty="0"/>
          </a:p>
        </p:txBody>
      </p:sp>
      <p:pic>
        <p:nvPicPr>
          <p:cNvPr id="10242" name="Picture 2" descr="Image result for satisfied custom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14818"/>
            <a:ext cx="3857652" cy="2643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10">
      <a:dk1>
        <a:srgbClr val="000000"/>
      </a:dk1>
      <a:lt1>
        <a:srgbClr val="FFFFFF"/>
      </a:lt1>
      <a:dk2>
        <a:srgbClr val="00B050"/>
      </a:dk2>
      <a:lt2>
        <a:srgbClr val="4DFE9C"/>
      </a:lt2>
      <a:accent1>
        <a:srgbClr val="000000"/>
      </a:accent1>
      <a:accent2>
        <a:srgbClr val="0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4867</TotalTime>
  <Words>421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Gill Sans MT</vt:lpstr>
      <vt:lpstr>Segoe Print</vt:lpstr>
      <vt:lpstr>Verdana</vt:lpstr>
      <vt:lpstr>Wingdings</vt:lpstr>
      <vt:lpstr>Wingdings 2</vt:lpstr>
      <vt:lpstr>Solstice</vt:lpstr>
      <vt:lpstr>PONAŠANJE POTROŠAČA Predavanje 18.mart 2020.</vt:lpstr>
      <vt:lpstr>Literatura</vt:lpstr>
      <vt:lpstr>Kolokvijum – 30      Ispit– 45     </vt:lpstr>
      <vt:lpstr>I DEO  POTROŠAČ U MARKETING ISTRAŽIVANJIMA        </vt:lpstr>
      <vt:lpstr>Analiza različitih situacija u kupovini</vt:lpstr>
      <vt:lpstr>PowerPoint Presentation</vt:lpstr>
      <vt:lpstr>Nivoi angažovanosti potrošača u kupovini </vt:lpstr>
      <vt:lpstr>Tipovi ponašanja u kupovini </vt:lpstr>
      <vt:lpstr>Obuhvat PP </vt:lpstr>
      <vt:lpstr>Nivoi analize PP</vt:lpstr>
      <vt:lpstr>18.mart 2020.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POTROŠAČA</dc:title>
  <dc:creator>Marija</dc:creator>
  <cp:lastModifiedBy>Acer</cp:lastModifiedBy>
  <cp:revision>382</cp:revision>
  <dcterms:created xsi:type="dcterms:W3CDTF">2016-10-30T09:59:39Z</dcterms:created>
  <dcterms:modified xsi:type="dcterms:W3CDTF">2020-03-17T13:27:34Z</dcterms:modified>
</cp:coreProperties>
</file>