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94FE-4294-4586-A356-371380299FFD}" type="datetimeFigureOut">
              <a:rPr lang="sr-Latn-CS" smtClean="0"/>
              <a:pPr/>
              <a:t>17.3.2020.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3CA3-E770-49AB-9AE2-0BEB848CB0D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2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PH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4FDADF39-0679-4602-8157-F7C5C1238B64}" type="slidenum">
              <a:rPr lang="en-PH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677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EC17C-E579-4975-8AED-B194BD798EC7}" type="slidenum">
              <a:rPr lang="en-PH"/>
              <a:pPr/>
              <a:t>1</a:t>
            </a:fld>
            <a:endParaRPr lang="en-PH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21281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10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64584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11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60442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35088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4149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8402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5658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2510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15069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1371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667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7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48368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8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76694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9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349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37837-1B2F-4500-9D9F-8AE41BA2E03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42C3F-12B7-4E1A-A6F4-E76CB572244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B51E22-4260-4CE1-BBDC-B1CED7A52A7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A1485-CE67-4E33-AC6B-AD6433FCB87D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F88F4-9C19-48FB-B764-065F54028233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55BF6C-51E6-439C-8F73-668DD62143A2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8EE93F-92B6-4436-9C97-B5EAC34687C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B9C3B6-A039-4242-9E89-48B4EF4D866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662FA-553F-449B-95B7-14F8AEDCB709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E5E81-4526-443E-89E2-A9A2F0C7977A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390148-A280-4DA4-8047-AD693829E8F1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PH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5F588A1-1489-4B18-8901-6893050A99A2}" type="slidenum">
              <a:rPr lang="en-PH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19201"/>
            <a:ext cx="9144000" cy="2353815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5400" b="1" dirty="0">
                <a:solidFill>
                  <a:schemeClr val="accent3"/>
                </a:solidFill>
                <a:latin typeface="Arial Narrow" pitchFamily="34" charset="0"/>
                <a:ea typeface="Microsoft YaHei" charset="-122"/>
              </a:rPr>
              <a:t>INFORMACIONI SISTEMI</a:t>
            </a:r>
          </a:p>
          <a:p>
            <a:pPr lvl="0" algn="ctr"/>
            <a:r>
              <a:rPr lang="sr-Latn-CS" sz="3200" dirty="0">
                <a:solidFill>
                  <a:srgbClr val="000000"/>
                </a:solidFill>
                <a:latin typeface="Arial Narrow" pitchFamily="34" charset="0"/>
              </a:rPr>
              <a:t>MODERNA ORGANIZACIJA U GLOBALNOM OKRUŽENJU ZASNOVANA NA VEBU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86200"/>
            <a:ext cx="6858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2400" b="1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400" dirty="0">
                <a:solidFill>
                  <a:srgbClr val="000000"/>
                </a:solidFill>
                <a:latin typeface="Arial Narrow" pitchFamily="34" charset="0"/>
                <a:ea typeface="Microsoft YaHei" charset="-122"/>
              </a:rPr>
              <a:t>Branko Latinović</a:t>
            </a:r>
            <a:endParaRPr lang="en-US" sz="4400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1.2 Globalna platforma zasnovana na vebu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Fridmanovih deset izravnjivača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Pad Berlinskog zida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Netscape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Razvoj radnog softvera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Upload (predaja datoteka)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Spoljna saradnja (outsourcing)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Ofšore poslovanje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Lanac snabdevanja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Insourcing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Informisanje</a:t>
            </a:r>
          </a:p>
          <a:p>
            <a:pPr marL="971550" lvl="1" indent="-514350" eaLnBrk="1" hangingPunct="1">
              <a:buClrTx/>
              <a:buFont typeface="+mj-lt"/>
              <a:buAutoNum type="arabicPeriod"/>
            </a:pPr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Steroidi</a:t>
            </a:r>
          </a:p>
          <a:p>
            <a:pPr marL="971550" lvl="1" indent="-514350" eaLnBrk="1" hangingPunct="1">
              <a:buSzPct val="80000"/>
              <a:buFont typeface="Wingdings" pitchFamily="2" charset="2"/>
              <a:buAutoNum type="arabicPeriod"/>
            </a:pPr>
            <a:endParaRPr lang="sr-Latn-CS" sz="24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10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1.3 Pritisci koji se javljaju u poslovanju, organizaciona rešenja i podrška IT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400" b="1" dirty="0">
                <a:solidFill>
                  <a:schemeClr val="accent4"/>
                </a:solidFill>
                <a:latin typeface="Arial Narrow" pitchFamily="34" charset="0"/>
              </a:rPr>
              <a:t>Tržišni pritisci</a:t>
            </a:r>
            <a:endParaRPr lang="sr-Latn-CS" sz="2400" dirty="0">
              <a:solidFill>
                <a:schemeClr val="accent4"/>
              </a:solidFill>
              <a:latin typeface="Arial Narrow" pitchFamily="34" charset="0"/>
            </a:endParaRP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Globalna ekonomija i jaka konkurencija.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Promenjiva priroda radne snage.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Moćni kupci.</a:t>
            </a:r>
          </a:p>
          <a:p>
            <a:pPr eaLnBrk="1" hangingPunct="1"/>
            <a:r>
              <a:rPr lang="sr-Latn-CS" sz="2400" b="1" dirty="0">
                <a:solidFill>
                  <a:schemeClr val="accent4"/>
                </a:solidFill>
                <a:latin typeface="Arial Narrow" pitchFamily="34" charset="0"/>
              </a:rPr>
              <a:t>Tehnološki pritisci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Tehnološke inovacije i zastarelost.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Pretrpanost informacijama. </a:t>
            </a:r>
          </a:p>
          <a:p>
            <a:pPr eaLnBrk="1" hangingPunct="1"/>
            <a:r>
              <a:rPr lang="sr-Latn-CS" sz="2400" b="1" dirty="0">
                <a:solidFill>
                  <a:schemeClr val="accent4"/>
                </a:solidFill>
                <a:latin typeface="Arial Narrow" pitchFamily="34" charset="0"/>
              </a:rPr>
              <a:t>Društveni/politički/zakonski pritisci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Društvena odgovornost.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Usklađenost sa državnim regulativama i smanjenjem regulativa.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Zaštita od terorističkih napada.</a:t>
            </a:r>
          </a:p>
          <a:p>
            <a:pPr lvl="1" eaLnBrk="1" hangingPunct="1"/>
            <a:r>
              <a:rPr lang="sr-Latn-CS" sz="2400" dirty="0">
                <a:solidFill>
                  <a:schemeClr val="accent4"/>
                </a:solidFill>
                <a:latin typeface="Arial Narrow" pitchFamily="34" charset="0"/>
              </a:rPr>
              <a:t>Etička pitanja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11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1.3 Pritisci koji se javljaju u poslovanju, organizaciona rešenja i podrška IT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Organizaciona rešenja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Strategijski sistemi.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Usredsređenost na kupce.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Proizvodnja po porudžbini i masovno prilagođavanje kupcima.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Elektronsko poslovanje i elektronska trgovina.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12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1.4 Zašto su važni informacioni sistemi?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Informacioni sistemi su sastavni deo života!</a:t>
            </a: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Nude mogućnost za zaposlenje</a:t>
            </a: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Informacionu tehnologiju koriste sva odeljenja u organizaciji: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Analiza proizvoda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Analiza lokacije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Analiza pozicije</a:t>
            </a:r>
          </a:p>
          <a:p>
            <a:pPr lvl="1"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Analiza cene</a:t>
            </a:r>
          </a:p>
          <a:p>
            <a:pPr lvl="1" eaLnBrk="1" hangingPunct="1"/>
            <a:endParaRPr lang="sr-Latn-C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13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Utvrđivanje gradiva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Razlika između podatka, informacije i znanja.</a:t>
            </a:r>
          </a:p>
          <a:p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Razlika između arhitekture IT i IT infrastrukture.</a:t>
            </a:r>
          </a:p>
          <a:p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Globalizacija poslovanja.</a:t>
            </a:r>
          </a:p>
          <a:p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Pritisci koji se javljaju u poslovanju i organizaciona rešenja.</a:t>
            </a:r>
          </a:p>
          <a:p>
            <a:pPr lvl="1" eaLnBrk="1" hangingPunct="1"/>
            <a:endParaRPr lang="sr-Latn-C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14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PROGRAM PREDMETA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Teorijski deo: </a:t>
            </a:r>
            <a:r>
              <a:rPr lang="sr-Latn-CS" sz="3200" b="1" dirty="0">
                <a:solidFill>
                  <a:schemeClr val="accent4"/>
                </a:solidFill>
                <a:latin typeface="Arial Narrow" pitchFamily="34" charset="0"/>
              </a:rPr>
              <a:t>Informacioni sistemi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, Rainer, Turban (2009), Uvod u informacione sisteme – podrška i transformacija poslovanja, Data Status</a:t>
            </a:r>
          </a:p>
          <a:p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Vežbe: Word, Excel, Access, Power 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POGLAVLJE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 1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MODERNA ORGANIZACIJA U GLOBALNOM OKRUŽENJU ZASNOVANA NA VEBU</a:t>
            </a:r>
          </a:p>
          <a:p>
            <a:pPr algn="ctr" eaLnBrk="1" hangingPunct="1">
              <a:buFont typeface="Wingdings" pitchFamily="2" charset="2"/>
              <a:buNone/>
            </a:pPr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(</a:t>
            </a:r>
            <a:r>
              <a:rPr lang="sr-Latn-CS" sz="3200" i="1" dirty="0">
                <a:solidFill>
                  <a:schemeClr val="accent4"/>
                </a:solidFill>
                <a:latin typeface="Arial Narrow" pitchFamily="34" charset="0"/>
              </a:rPr>
              <a:t>Rainer, Turban, str. 3-27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)</a:t>
            </a:r>
            <a:endParaRPr lang="en-US" sz="32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Pregled sadržaja poglavlja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1.1 Informacioni sistemi: Osnovni koncepti i definicije </a:t>
            </a:r>
          </a:p>
          <a:p>
            <a:pPr eaLnBrk="1" hangingPunct="1"/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1.2 Globalna platforma zasnovana na web-u</a:t>
            </a:r>
          </a:p>
          <a:p>
            <a:pPr eaLnBrk="1" hangingPunct="1"/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1.3 Pritisci koji se javljaju u poslovanju, organizaciona rešenja i podrška IT</a:t>
            </a:r>
          </a:p>
          <a:p>
            <a:pPr eaLnBrk="1" hangingPunct="1"/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1.4 Zašto su važni informacioni sistemi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4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Ciljevi učenja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Napraviti razliku između podatka, informacije i znanja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Napraviti razliku između infrastrukture informacione tehnologije i arhitekture informacione tehnologije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Objasnite komponente računarski podržanih informacionih sistema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globalno poslovno okruženje i novu infrastrukturu informacione tehnologije.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Razmotriti odnose između pritisaka koji se javljaju u poslovanju, organizacionih rešenja i informacionih sistema. 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5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1.1 </a:t>
            </a:r>
            <a:r>
              <a:rPr lang="en-US" sz="3200" b="1" dirty="0" err="1">
                <a:solidFill>
                  <a:schemeClr val="accent3"/>
                </a:solidFill>
                <a:latin typeface="Arial Narrow" pitchFamily="34" charset="0"/>
              </a:rPr>
              <a:t>Informa</a:t>
            </a: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cioni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 </a:t>
            </a: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sistemi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: </a:t>
            </a:r>
            <a:b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koncepti i definicije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Podaci (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Data Item</a:t>
            </a: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s)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Elementarni opisi stvari, događaja, aktivnosti i transakcija, koji su zabeleženi, klasifikovani i sačuvani, ali nisu organizovani i ne nose konkretno značenje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Informacije (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Information</a:t>
            </a: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)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Podaci organizovani na takav način da imaju značenje i vrednost za primaoca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Znanje (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Knowledge</a:t>
            </a: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)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Podaci i/ili informacije koji su organizovani i obrađeni tako da omoguće primenu ranijeg razumevanja problema, iskustva, akumuliranog učenja i stručnog znanja na konkretan poslovni problem.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6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1.1 </a:t>
            </a:r>
            <a:r>
              <a:rPr lang="en-US" sz="3200" b="1" dirty="0" err="1">
                <a:solidFill>
                  <a:schemeClr val="accent3"/>
                </a:solidFill>
                <a:latin typeface="Arial Narrow" pitchFamily="34" charset="0"/>
              </a:rPr>
              <a:t>Informa</a:t>
            </a: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cioni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 </a:t>
            </a: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sistemi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: </a:t>
            </a:r>
            <a:b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koncepti i definicije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Arhitektura informacione tehnologije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.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Konceptualni, opšti plan svih informacionih resursa neke organizacije. To je ujedno vodič za tekuće operacije i nacrt za dalji razvoj.</a:t>
            </a:r>
          </a:p>
          <a:p>
            <a:pPr eaLnBrk="1" hangingPunct="1"/>
            <a:endParaRPr lang="sr-Latn-CS" sz="2800" dirty="0">
              <a:solidFill>
                <a:schemeClr val="accent4"/>
              </a:solidFill>
              <a:latin typeface="Arial Narrow" pitchFamily="34" charset="0"/>
            </a:endParaRPr>
          </a:p>
          <a:p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Infrastruktura informacione tehnologije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.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Sastoji se od fizičkih objekata, komponenata IT, usluga i zaposlenih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 Komponente su: hardver, softver i komunikacione tehnologije, ali i osoblje koje koristi tehnologiju da bi pružilo usluge.</a:t>
            </a: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endParaRPr lang="sr-Latn-CS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endParaRPr lang="sr-Latn-CS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7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Informacioni sistemi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Informacioni sistem 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(IS).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Prikupljaju, obrađuju, čuvaju, analiziraju i prosleđuju informacije za određene potrebe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CS" sz="2800" b="1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Računarski podržani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 </a:t>
            </a: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informacioni sistemi</a:t>
            </a:r>
            <a:r>
              <a:rPr lang="en-US" sz="2800" b="1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Informacioni sistemi koji koriste računarsku tehnologiju da bi obavili deo ili sve postavljene zadatke. </a:t>
            </a: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8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1.2 Globalna platforma zasnovana na vebu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Tomas Fridman – stadijumi globalizacije:</a:t>
            </a:r>
          </a:p>
          <a:p>
            <a:pPr lvl="1" eaLnBrk="1" hangingPunct="1"/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Globalizacija 1.0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– 1492. do 1800. Brojno stanje ljudstva, količina konjskih snaga, količina snage vetra ili snaga države.</a:t>
            </a:r>
          </a:p>
          <a:p>
            <a:pPr lvl="1" eaLnBrk="1" hangingPunct="1"/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Globalizacija 2.0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– 1800. do 2000. Multinacionalne kompanije.</a:t>
            </a:r>
          </a:p>
          <a:p>
            <a:pPr lvl="1" eaLnBrk="1" hangingPunct="1"/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Globalizacija 3.0 </a:t>
            </a: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– 2000. – pokreće je konvergencija 10 faktora - </a:t>
            </a:r>
            <a:r>
              <a:rPr lang="sr-Latn-CS" sz="2800" b="1" dirty="0">
                <a:solidFill>
                  <a:schemeClr val="accent4"/>
                </a:solidFill>
                <a:latin typeface="Arial Narrow" pitchFamily="34" charset="0"/>
              </a:rPr>
              <a:t>izravnjivači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9</a:t>
            </a:fld>
            <a:endParaRPr lang="en-PH"/>
          </a:p>
        </p:txBody>
      </p:sp>
    </p:spTree>
  </p:cSld>
  <p:clrMapOvr>
    <a:masterClrMapping/>
  </p:clrMapOvr>
  <p:transition>
    <p:split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2608</TotalTime>
  <Words>644</Words>
  <Application>Microsoft Office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Microsoft YaHei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E-Government Master Plan  for 2013-2016</dc:title>
  <dc:creator>Sherwin Ona</dc:creator>
  <cp:lastModifiedBy>bl</cp:lastModifiedBy>
  <cp:revision>276</cp:revision>
  <cp:lastPrinted>1601-01-01T00:00:00Z</cp:lastPrinted>
  <dcterms:created xsi:type="dcterms:W3CDTF">2013-06-21T04:37:36Z</dcterms:created>
  <dcterms:modified xsi:type="dcterms:W3CDTF">2020-03-17T16:30:20Z</dcterms:modified>
</cp:coreProperties>
</file>