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sz="half" idx="13"/>
          </p:nvPr>
        </p:nvSpPr>
        <p:spPr>
          <a:xfrm>
            <a:off x="6172200" y="4787900"/>
            <a:ext cx="6375400" cy="4145675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5" name="Image"/>
          <p:cNvSpPr/>
          <p:nvPr>
            <p:ph type="pic" sz="quarter" idx="14"/>
          </p:nvPr>
        </p:nvSpPr>
        <p:spPr>
          <a:xfrm>
            <a:off x="6333919" y="1079498"/>
            <a:ext cx="5918201" cy="34290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Image"/>
          <p:cNvSpPr/>
          <p:nvPr>
            <p:ph type="pic" idx="15"/>
          </p:nvPr>
        </p:nvSpPr>
        <p:spPr>
          <a:xfrm>
            <a:off x="-321934" y="1080867"/>
            <a:ext cx="7686496" cy="780754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"/>
          <p:cNvSpPr/>
          <p:nvPr>
            <p:ph type="pic" idx="13"/>
          </p:nvPr>
        </p:nvSpPr>
        <p:spPr>
          <a:xfrm>
            <a:off x="5556601" y="1079500"/>
            <a:ext cx="7701342" cy="77851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5" name="Image"/>
          <p:cNvSpPr/>
          <p:nvPr>
            <p:ph type="pic" idx="14"/>
          </p:nvPr>
        </p:nvSpPr>
        <p:spPr>
          <a:xfrm>
            <a:off x="299347" y="1003300"/>
            <a:ext cx="7793714" cy="78994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6335522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— Johnny Appleseed"/>
          <p:cNvSpPr txBox="1"/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/>
            <a:r>
              <a:t>— Johnny Appleseed</a:t>
            </a:r>
          </a:p>
        </p:txBody>
      </p:sp>
      <p:sp>
        <p:nvSpPr>
          <p:cNvPr id="124" name="Type a quote here."/>
          <p:cNvSpPr txBox="1"/>
          <p:nvPr>
            <p:ph type="body" sz="quarter" idx="14"/>
          </p:nvPr>
        </p:nvSpPr>
        <p:spPr>
          <a:xfrm>
            <a:off x="673100" y="5317839"/>
            <a:ext cx="11658600" cy="10575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464" sz="58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defTabSz="914400"/>
            <a:r>
              <a:t>Type a quote here.</a:t>
            </a:r>
          </a:p>
        </p:txBody>
      </p:sp>
      <p:sp>
        <p:nvSpPr>
          <p:cNvPr id="125" name="”"/>
          <p:cNvSpPr txBox="1"/>
          <p:nvPr>
            <p:ph type="body" sz="quarter" idx="15"/>
          </p:nvPr>
        </p:nvSpPr>
        <p:spPr>
          <a:xfrm>
            <a:off x="6113659" y="70612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6" name="“"/>
          <p:cNvSpPr txBox="1"/>
          <p:nvPr>
            <p:ph type="body" sz="quarter" idx="16"/>
          </p:nvPr>
        </p:nvSpPr>
        <p:spPr>
          <a:xfrm>
            <a:off x="6113659" y="25654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0" y="0"/>
            <a:ext cx="15312005" cy="995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533400" y="3492500"/>
            <a:ext cx="11938000" cy="7762817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pc="148" sz="7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876300" y="2304347"/>
            <a:ext cx="11239500" cy="730861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age"/>
          <p:cNvSpPr/>
          <p:nvPr>
            <p:ph type="pic" idx="13"/>
          </p:nvPr>
        </p:nvSpPr>
        <p:spPr>
          <a:xfrm>
            <a:off x="3630632" y="977900"/>
            <a:ext cx="10604501" cy="7881475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148" sz="74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idx="13"/>
          </p:nvPr>
        </p:nvSpPr>
        <p:spPr>
          <a:xfrm>
            <a:off x="4701080" y="2297102"/>
            <a:ext cx="8877139" cy="6597667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donec quis nunc"/>
          <p:cNvSpPr txBox="1"/>
          <p:nvPr>
            <p:ph type="body" sz="quarter" idx="14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pc="48" sz="2400"/>
            </a:lvl1pPr>
            <a:lvl2pPr>
              <a:spcBef>
                <a:spcPts val="2800"/>
              </a:spcBef>
              <a:defRPr spc="48" sz="2400"/>
            </a:lvl2pPr>
            <a:lvl3pPr>
              <a:spcBef>
                <a:spcPts val="2800"/>
              </a:spcBef>
              <a:defRPr spc="48" sz="2400"/>
            </a:lvl3pPr>
            <a:lvl4pPr>
              <a:spcBef>
                <a:spcPts val="2800"/>
              </a:spcBef>
              <a:defRPr spc="48" sz="2400"/>
            </a:lvl4pPr>
            <a:lvl5pPr>
              <a:spcBef>
                <a:spcPts val="2800"/>
              </a:spcBef>
              <a:defRPr spc="48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8817" y="9234278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3429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0287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7145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057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24003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šta je poslovna etika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34340">
              <a:defRPr spc="197" sz="9880"/>
            </a:lvl1pPr>
          </a:lstStyle>
          <a:p>
            <a:pPr/>
            <a:r>
              <a:t>šta je poslovna etika?</a:t>
            </a:r>
          </a:p>
        </p:txBody>
      </p:sp>
      <p:sp>
        <p:nvSpPr>
          <p:cNvPr id="159" name="poslovna etika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poslovna etika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Umanjuje efikasnost (71% zaposlenih koji su rekli da se poštenje retko ili nikada ne primenjuje u njihovoj firmi su u jednoj godini uočili više prekrišaja od 25% onih koji su izjavili da je poštenje uobičajeno u njihovim firmam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Umanjuje efikasnost (71% zaposlenih koji su rekli da se poštenje retko ili nikada ne primenjuje u njihovoj firmi su u jednoj godini uočili više prekrišaja od 25% onih koji su izjavili da je poštenje uobičajeno u njihovim firmama)</a:t>
            </a:r>
          </a:p>
          <a:p>
            <a:pPr/>
            <a:r>
              <a:t>Pogoršava komunikaciju (78% zaposlenih u firmama sa etičnim programom je reklo da prijavljuje prekršaje u firmi, u odnosu na 39% zaposlenih koji rade u firmama koje nemaju etični program)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šta je etik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šta je etika?</a:t>
            </a:r>
          </a:p>
        </p:txBody>
      </p:sp>
      <p:sp>
        <p:nvSpPr>
          <p:cNvPr id="162" name="Etika je grana filozofije koja se bavi moralnim pitanjima, poput pojma dobra i zla, pravde i zločina, poštenja i pokvarenosti.…"/>
          <p:cNvSpPr txBox="1"/>
          <p:nvPr>
            <p:ph type="body" idx="1"/>
          </p:nvPr>
        </p:nvSpPr>
        <p:spPr>
          <a:xfrm>
            <a:off x="673100" y="1749990"/>
            <a:ext cx="11658600" cy="7089210"/>
          </a:xfrm>
          <a:prstGeom prst="rect">
            <a:avLst/>
          </a:prstGeom>
        </p:spPr>
        <p:txBody>
          <a:bodyPr/>
          <a:lstStyle/>
          <a:p>
            <a:pPr/>
            <a:r>
              <a:t>Etika je grana filozofije koja se bavi moralnim pitanjima, poput pojma dobra i zla, pravde i zločina, poštenja i pokvarenosti.</a:t>
            </a:r>
          </a:p>
          <a:p>
            <a:pPr/>
            <a:r>
              <a:t>U okviru etike postoje tri glavne grane: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metaetika, normativna etika </a:t>
            </a:r>
            <a:r>
              <a:t>i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primenjena etika.</a:t>
            </a:r>
          </a:p>
          <a:p>
            <a:pPr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Metaetika 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se bavi razumevanjem etičkih svojstava, izjava, ponašanja i osuda. Jedno od pitanja metaetike je “Šta je to dobrota?”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Normativna etika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 je proučavanje etičkih postupaka. Ona se bavi pitanjima o tome kako pojedinac treba, u moralnom smislu, da se ponaša. Jedno od pitanja normativne etike je “Šta treba da uradim?”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šta je primenjena etik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šta je primenjena etika?</a:t>
            </a:r>
          </a:p>
        </p:txBody>
      </p:sp>
      <p:sp>
        <p:nvSpPr>
          <p:cNvPr id="165" name="Primenjena etika se odnosi na praktičnu primenu moralnih pitanja u svakodnevnim, realnim situacijama, koje mogu da nastanu u sferi kako privatdnog tako i javnog života, a i zdravstva, prava, preduzetništva, tehnologije itd.…"/>
          <p:cNvSpPr txBox="1"/>
          <p:nvPr>
            <p:ph type="body" idx="1"/>
          </p:nvPr>
        </p:nvSpPr>
        <p:spPr>
          <a:xfrm>
            <a:off x="673100" y="1717900"/>
            <a:ext cx="11658600" cy="7121300"/>
          </a:xfrm>
          <a:prstGeom prst="rect">
            <a:avLst/>
          </a:prstGeom>
        </p:spPr>
        <p:txBody>
          <a:bodyPr/>
          <a:lstStyle/>
          <a:p>
            <a:pPr/>
            <a:r>
              <a:t>Primenjena etika se odnosi na praktičnu primenu moralnih pitanja u svakodnevnim, realnim situacijama, koje mogu da nastanu u sferi kako privatdnog tako i javnog života, a i zdravstva, prava, preduzetništva, tehnologije itd.</a:t>
            </a:r>
          </a:p>
          <a:p>
            <a:pPr/>
            <a:r>
              <a:t>Jedno od pitanja primenje etike u obasti zdravstva je i pitanje eutanazije, dok se etika zaštite životne sredine bavi pitanjima odgovornosti vlada i korporacija u borbi protiv zagadjenosti.</a:t>
            </a:r>
          </a:p>
          <a:p>
            <a:pPr/>
            <a:r>
              <a:t>Primenjena etika je vremenom postala pod-disciplina moralne filozofije.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Šta je POSLOVNA ETIK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Šta je POSLOVNA ETIKA?</a:t>
            </a:r>
          </a:p>
        </p:txBody>
      </p:sp>
      <p:sp>
        <p:nvSpPr>
          <p:cNvPr id="168" name="Poslovna etika spada u primenjenu etiku. Ona proučava etičke principe, kao i moralne i etičke probleme koji mogu da nastanu u poslovnom okruženju.…"/>
          <p:cNvSpPr txBox="1"/>
          <p:nvPr>
            <p:ph type="body" idx="1"/>
          </p:nvPr>
        </p:nvSpPr>
        <p:spPr>
          <a:xfrm>
            <a:off x="673100" y="1696789"/>
            <a:ext cx="11658600" cy="7142411"/>
          </a:xfrm>
          <a:prstGeom prst="rect">
            <a:avLst/>
          </a:prstGeom>
        </p:spPr>
        <p:txBody>
          <a:bodyPr/>
          <a:lstStyle/>
          <a:p>
            <a:pPr/>
            <a:r>
              <a:t>Poslovna etika spada u primenjenu etiku. Ona proučava etičke principe, kao i moralne i etičke probleme koji mogu da nastanu u poslovnom okruženju. </a:t>
            </a:r>
          </a:p>
          <a:p>
            <a:pPr/>
            <a:r>
              <a:t>Poslovna etika se odnosi na savremene organizacione standarde, principe, vrednosti i norme koje vode pojedinca u poslovnim situacijama da se ponaša i dela na određen način.</a:t>
            </a:r>
          </a:p>
          <a:p>
            <a:pPr/>
            <a:r>
              <a:t>Poslovna etika se bavi svakodnevnim etičkim pitanjima koje nastaju u poslu.</a:t>
            </a:r>
          </a:p>
          <a:p>
            <a:pPr/>
            <a:r>
              <a:t>Etički pristup u poslovanju može da varira od kompanije do kompanije, i od situacije do situacije.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storijski kontekst poslovne etik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istorijski kontekst poslovne etike</a:t>
            </a:r>
          </a:p>
        </p:txBody>
      </p:sp>
      <p:sp>
        <p:nvSpPr>
          <p:cNvPr id="171" name="Tokom ’70-ih godina u Americi ušao je u upotrebu termin “poslovna etika”. Pre ’60-tih 20. veka, etika je uvek bila u upotrebi pri različitim oblicima poslovanja, kao i ponašanja pojedinaca u poslovnom okruženju. Primera radi, Aristotel je diskutovao na teme privrednih aktivnosti, osuđivao pohlepu, itd. Upravo je Aristotel dao prvu definiciju pravde i jednakog odnosa svih strana u poslovnim pregovorima.…"/>
          <p:cNvSpPr txBox="1"/>
          <p:nvPr>
            <p:ph type="body" idx="1"/>
          </p:nvPr>
        </p:nvSpPr>
        <p:spPr>
          <a:xfrm>
            <a:off x="673100" y="1608645"/>
            <a:ext cx="11658600" cy="7230555"/>
          </a:xfrm>
          <a:prstGeom prst="rect">
            <a:avLst/>
          </a:prstGeom>
        </p:spPr>
        <p:txBody>
          <a:bodyPr/>
          <a:lstStyle/>
          <a:p>
            <a:pPr/>
            <a:r>
              <a:t>Tokom ’70-ih godina u Americi ušao je u upotrebu termin “poslovna etika”. Pre ’60-tih 20. veka, etika je uvek bila u upotrebi pri različitim oblicima poslovanja, kao i ponašanja pojedinaca u poslovnom okruženju. Primera radi, Aristotel je diskutovao na teme privrednih aktivnosti, osuđivao pohlepu, itd. Upravo je Aristotel dao prvu definiciju pravde i jednakog odnosa svih strana u poslovnim pregovorima.</a:t>
            </a:r>
          </a:p>
          <a:p>
            <a:pPr/>
            <a:r>
              <a:t>Džon Lok je stao u odbranu poseda kao prirodnog prava, a Adam Smit, koji se često smatra osnivačem kapitalizma, stvorio je koncept “nevidljive ruke”.</a:t>
            </a:r>
          </a:p>
          <a:p>
            <a:pPr/>
            <a:r>
              <a:t>Džon Stjuart Mil, Kant i Hegel pisali su o ekonomskoj pravičnosti.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lavni problemi kojima se bavila poslovna etika od ’60-tih nadalj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65175">
              <a:defRPr spc="46" sz="2320"/>
            </a:lvl1pPr>
          </a:lstStyle>
          <a:p>
            <a:pPr/>
            <a:r>
              <a:t>glavni problemi kojima se bavila poslovna etika od ’60-tih nadalje</a:t>
            </a:r>
          </a:p>
        </p:txBody>
      </p:sp>
      <p:sp>
        <p:nvSpPr>
          <p:cNvPr id="174" name="’60-tih poslovna etika se bavila: problemima životne sredine, tenzijama izmedju poslodavca i zaposlenog, gradjanskim pravima i rasnim problemima, povećanjem upotrebe droge, itd.…"/>
          <p:cNvSpPr txBox="1"/>
          <p:nvPr>
            <p:ph type="body" idx="1"/>
          </p:nvPr>
        </p:nvSpPr>
        <p:spPr>
          <a:xfrm>
            <a:off x="673100" y="1732368"/>
            <a:ext cx="11658600" cy="7106832"/>
          </a:xfrm>
          <a:prstGeom prst="rect">
            <a:avLst/>
          </a:prstGeom>
        </p:spPr>
        <p:txBody>
          <a:bodyPr/>
          <a:lstStyle/>
          <a:p>
            <a:pPr/>
            <a:r>
              <a:t>’60-tih poslovna etika se bavila: problemima životne sredine, tenzijama izmedju poslodavca i zaposlenog, gradjanskim pravima i rasnim problemima, povećanjem upotrebe droge, itd.</a:t>
            </a:r>
          </a:p>
          <a:p>
            <a:pPr/>
            <a:r>
              <a:t>’70-tih poslovna etika se bavila: tenzijama među zaposlenima (mi protiv njih), ljidskim pravima (prinudni rad, male nadnice, radno okruženje), prikrivanjem ili ne suočavanjem kompanija sa problemima, itd.</a:t>
            </a:r>
          </a:p>
          <a:p>
            <a:pPr/>
            <a:r>
              <a:t>’80-tih poslovna etika se bavila: podmićivanjem i ilegalnim zapošljavanjem, lažnim oglašavanjima, finansijskom prevarom (skandali vezani za uštedjevine i pozajmice), problemi sa transparentnošću u poslovanju, itd.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’90-tih poslovna etika se bavila: nesigurnim radnim praksama u zemljama trećeg sveta, povećanjen odgovornosti korporacija za ličnu štetu, loše upravljanje finansijama, prevarama, it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’90-tih poslovna etika se bavila: nesigurnim radnim praksama u zemljama trećeg sveta, povećanjen odgovornosti korporacija za ličnu štetu, loše upravljanje finansijama, prevarama, itd.</a:t>
            </a:r>
          </a:p>
          <a:p>
            <a:pPr/>
            <a:r>
              <a:t>2000+ poslovna etika se bavi: narastajućim problemima vezanim za tehnologiju kao što su sajber kriminal i privatnost, kradja intelektualne svojine, internacionalnom korupcijom, itd.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Šta su etičke dilem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Šta su etičke dileme?</a:t>
            </a:r>
          </a:p>
        </p:txBody>
      </p:sp>
      <p:sp>
        <p:nvSpPr>
          <p:cNvPr id="179" name="Etička dilema nastaje u situacijama koje dovode čoveka da da postavi pitanje šta je “dobro” da uradi.…"/>
          <p:cNvSpPr txBox="1"/>
          <p:nvPr>
            <p:ph type="body" idx="1"/>
          </p:nvPr>
        </p:nvSpPr>
        <p:spPr>
          <a:xfrm>
            <a:off x="673100" y="1873894"/>
            <a:ext cx="11658600" cy="6965306"/>
          </a:xfrm>
          <a:prstGeom prst="rect">
            <a:avLst/>
          </a:prstGeom>
        </p:spPr>
        <p:txBody>
          <a:bodyPr/>
          <a:lstStyle/>
          <a:p>
            <a:pPr marL="358140" indent="-358140" defTabSz="429768">
              <a:spcBef>
                <a:spcPts val="3100"/>
              </a:spcBef>
              <a:defRPr spc="52" sz="2632"/>
            </a:pPr>
            <a:r>
              <a:t>Etička dilema nastaje u situacijama koje dovode čoveka da da postavi pitanje šta je “dobro” da uradi.</a:t>
            </a:r>
          </a:p>
          <a:p>
            <a:pPr marL="358140" indent="-358140" defTabSz="429768">
              <a:spcBef>
                <a:spcPts val="3100"/>
              </a:spcBef>
              <a:defRPr spc="52" sz="2632"/>
            </a:pPr>
            <a:r>
              <a:t>Etičke dileme postavljaju pitanja pojedincu poput koje su njegove dužnosti, obaveze ili odgovornosti. Upravo preko ovih dilema pojedinac se susreće sa poslovnom etikom.</a:t>
            </a:r>
          </a:p>
          <a:p>
            <a:pPr marL="358140" indent="-358140" defTabSz="429768">
              <a:spcBef>
                <a:spcPts val="3100"/>
              </a:spcBef>
              <a:defRPr spc="52" sz="2632"/>
            </a:pPr>
            <a:r>
              <a:t>Etičke dileme mogu da budu veoma kompleksne i teške da se razreše. Kompleksne etičke dileme uključuju odluku koja treba da se donese izmedju dva dobra (biranje izmedju dobrog i lošeg ne bi predstavljalo dilemu).</a:t>
            </a:r>
          </a:p>
          <a:p>
            <a:pPr marL="358140" indent="-358140" defTabSz="429768">
              <a:spcBef>
                <a:spcPts val="3100"/>
              </a:spcBef>
              <a:defRPr spc="52" sz="2632"/>
            </a:pPr>
            <a:r>
              <a:t>Primera radi, ako otkrijete da je vaš prijatelj učinio neki prekršaj, a imate dužnost da prekršaje prijavite poslodavcu, da li bi prijavili vašeg prijatelja ili bi prevladao osećaj lojalnosti prema prijatelju?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kako neetično ponašanje može negativno da utiče na poslovanj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60604">
              <a:defRPr spc="45" sz="2280"/>
            </a:lvl1pPr>
          </a:lstStyle>
          <a:p>
            <a:pPr/>
            <a:r>
              <a:t>kako neetično ponašanje može negativno da utiče na poslovanje?</a:t>
            </a:r>
          </a:p>
        </p:txBody>
      </p:sp>
      <p:sp>
        <p:nvSpPr>
          <p:cNvPr id="182" name="Može da šteti prodaji (u jednoj studiji 80% ispitanika je reklo da odlučuju da li će kupiti proizvode neke firme ili da iskoristi njene usluge u zavisnosti od njihove percepcije etičnosti te firme)…"/>
          <p:cNvSpPr txBox="1"/>
          <p:nvPr>
            <p:ph type="body" idx="1"/>
          </p:nvPr>
        </p:nvSpPr>
        <p:spPr>
          <a:xfrm>
            <a:off x="673100" y="1551625"/>
            <a:ext cx="11658600" cy="7287575"/>
          </a:xfrm>
          <a:prstGeom prst="rect">
            <a:avLst/>
          </a:prstGeom>
        </p:spPr>
        <p:txBody>
          <a:bodyPr/>
          <a:lstStyle/>
          <a:p>
            <a:pPr marL="316229" indent="-316229" defTabSz="379475">
              <a:spcBef>
                <a:spcPts val="2800"/>
              </a:spcBef>
              <a:defRPr spc="46" sz="2324"/>
            </a:pPr>
            <a:r>
              <a:t>Može da šteti prodaji (u jednoj studiji 80% ispitanika je reklo da odlučuju da li će kupiti proizvode neke firme ili da iskoristi njene usluge u zavisnosti od njihove percepcije etičnosti te firme)</a:t>
            </a:r>
          </a:p>
          <a:p>
            <a:pPr marL="316229" indent="-316229" defTabSz="379475">
              <a:spcBef>
                <a:spcPts val="2800"/>
              </a:spcBef>
              <a:defRPr spc="46" sz="2324"/>
            </a:pPr>
            <a:r>
              <a:t>Može da šteti ceni akcija (74% je reklo da njiova percepcija poštenja neke firme direktno utiče na njihovu odluku da li da kupe njihove akcije ili ne)</a:t>
            </a:r>
          </a:p>
          <a:p>
            <a:pPr marL="316229" indent="-316229" defTabSz="379475">
              <a:spcBef>
                <a:spcPts val="2800"/>
              </a:spcBef>
              <a:defRPr spc="46" sz="2324"/>
            </a:pPr>
            <a:r>
              <a:t>Uvećava rizike od skandala (sudije mogu da smanje novčane i zatvorske kazne ako firma ima dobar etični program)</a:t>
            </a:r>
          </a:p>
          <a:p>
            <a:pPr marL="316229" indent="-316229" defTabSz="379475">
              <a:spcBef>
                <a:spcPts val="2800"/>
              </a:spcBef>
              <a:defRPr spc="46" sz="2324"/>
            </a:pPr>
            <a:r>
              <a:t>Uvećava prevare zaposlenih </a:t>
            </a:r>
          </a:p>
          <a:p>
            <a:pPr marL="316229" indent="-316229" defTabSz="379475">
              <a:spcBef>
                <a:spcPts val="2800"/>
              </a:spcBef>
              <a:defRPr spc="46" sz="2324"/>
            </a:pPr>
            <a:r>
              <a:t>Smanjuje produktivnost (kompanije koje imaju dobar etični program imaju do 3 puta veću vrednost na tržištu za razliku od kompanija koje to nemaju)</a:t>
            </a:r>
          </a:p>
          <a:p>
            <a:pPr marL="316229" indent="-316229" defTabSz="379475">
              <a:spcBef>
                <a:spcPts val="2800"/>
              </a:spcBef>
              <a:defRPr spc="46" sz="2324"/>
            </a:pPr>
            <a:r>
              <a:t>Smanjuje učinak veoma veštih radnika (najveći je pad u produkvivnosti onih koji najviše doprinose prihodu i reputaciji firme zbog neetičnog ponašanja drugih iz te firme)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