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5" r:id="rId3"/>
    <p:sldId id="266" r:id="rId4"/>
    <p:sldId id="267" r:id="rId5"/>
    <p:sldId id="268" r:id="rId6"/>
    <p:sldId id="261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94FE-4294-4586-A356-371380299FFD}" type="datetimeFigureOut">
              <a:rPr lang="sr-Latn-CS" smtClean="0"/>
              <a:pPr/>
              <a:t>17.3.2020.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3CA3-E770-49AB-9AE2-0BEB848CB0D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2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PH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4FDADF39-0679-4602-8157-F7C5C1238B64}" type="slidenum">
              <a:rPr lang="en-PH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677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EC17C-E579-4975-8AED-B194BD798EC7}" type="slidenum">
              <a:rPr lang="en-PH"/>
              <a:pPr/>
              <a:t>1</a:t>
            </a:fld>
            <a:endParaRPr lang="en-PH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2128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37837-1B2F-4500-9D9F-8AE41BA2E03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42C3F-12B7-4E1A-A6F4-E76CB572244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B51E22-4260-4CE1-BBDC-B1CED7A52A7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C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5343" y="1624838"/>
            <a:ext cx="3505200" cy="4652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86427" y="1574038"/>
            <a:ext cx="4076700" cy="3851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309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A1485-CE67-4E33-AC6B-AD6433FCB87D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F88F4-9C19-48FB-B764-065F54028233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55BF6C-51E6-439C-8F73-668DD62143A2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8EE93F-92B6-4436-9C97-B5EAC34687C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B9C3B6-A039-4242-9E89-48B4EF4D866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662FA-553F-449B-95B7-14F8AEDCB709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E5E81-4526-443E-89E2-A9A2F0C7977A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390148-A280-4DA4-8047-AD693829E8F1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PH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5F588A1-1489-4B18-8901-6893050A99A2}" type="slidenum">
              <a:rPr lang="en-PH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19201"/>
            <a:ext cx="9144000" cy="2353815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800" b="1" dirty="0">
                <a:solidFill>
                  <a:schemeClr val="accent3"/>
                </a:solidFill>
                <a:latin typeface="Arial Narrow" pitchFamily="34" charset="0"/>
                <a:ea typeface="Microsoft YaHei" charset="-122"/>
              </a:rPr>
              <a:t>RAZVOJ POSLOVNIH APLIKACIJA</a:t>
            </a:r>
          </a:p>
          <a:p>
            <a:pPr lvl="0" algn="ctr"/>
            <a:r>
              <a:rPr lang="sr-Latn-CS" sz="3200" dirty="0">
                <a:solidFill>
                  <a:srgbClr val="000000"/>
                </a:solidFill>
                <a:latin typeface="Arial Narrow" pitchFamily="34" charset="0"/>
              </a:rPr>
              <a:t>PROCES RAZVOJA SOFTVERA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86200"/>
            <a:ext cx="6858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2400" b="1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400" dirty="0">
                <a:solidFill>
                  <a:srgbClr val="000000"/>
                </a:solidFill>
                <a:latin typeface="Arial Narrow" pitchFamily="34" charset="0"/>
                <a:ea typeface="Microsoft YaHei" charset="-122"/>
              </a:rPr>
              <a:t>Branko Latinović</a:t>
            </a:r>
            <a:endParaRPr lang="en-US" sz="4400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V MODEL</a:t>
            </a:r>
            <a:r>
              <a:rPr lang="en-US" spc="-114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6140" y="3278759"/>
            <a:ext cx="7771765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 zahteva, projektovanje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programa,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kodiranje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se pojavi problem u nekoj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testiranja, ponavljaju se prethodne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zadatim povratnim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spregama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43891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unosa potrebnih izmena, koriguje se programski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kôd,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ponovo sprovodi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 obično ima više ovakvih iteracija do konačne verzije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4839" y="1708390"/>
            <a:ext cx="2880995" cy="876935"/>
          </a:xfrm>
          <a:custGeom>
            <a:avLst/>
            <a:gdLst/>
            <a:ahLst/>
            <a:cxnLst/>
            <a:rect l="l" t="t" r="r" b="b"/>
            <a:pathLst>
              <a:path w="2880995" h="876935">
                <a:moveTo>
                  <a:pt x="1847290" y="793382"/>
                </a:moveTo>
                <a:lnTo>
                  <a:pt x="1100069" y="793382"/>
                </a:lnTo>
                <a:lnTo>
                  <a:pt x="1138069" y="813831"/>
                </a:lnTo>
                <a:lnTo>
                  <a:pt x="1182117" y="831763"/>
                </a:lnTo>
                <a:lnTo>
                  <a:pt x="1231523" y="846975"/>
                </a:lnTo>
                <a:lnTo>
                  <a:pt x="1285599" y="859268"/>
                </a:lnTo>
                <a:lnTo>
                  <a:pt x="1343655" y="868439"/>
                </a:lnTo>
                <a:lnTo>
                  <a:pt x="1403255" y="874169"/>
                </a:lnTo>
                <a:lnTo>
                  <a:pt x="1462738" y="876470"/>
                </a:lnTo>
                <a:lnTo>
                  <a:pt x="1521437" y="875492"/>
                </a:lnTo>
                <a:lnTo>
                  <a:pt x="1578685" y="871384"/>
                </a:lnTo>
                <a:lnTo>
                  <a:pt x="1633814" y="864295"/>
                </a:lnTo>
                <a:lnTo>
                  <a:pt x="1686158" y="854374"/>
                </a:lnTo>
                <a:lnTo>
                  <a:pt x="1735049" y="841770"/>
                </a:lnTo>
                <a:lnTo>
                  <a:pt x="1779820" y="826633"/>
                </a:lnTo>
                <a:lnTo>
                  <a:pt x="1819804" y="809111"/>
                </a:lnTo>
                <a:lnTo>
                  <a:pt x="1847290" y="793382"/>
                </a:lnTo>
                <a:close/>
              </a:path>
              <a:path w="2880995" h="876935">
                <a:moveTo>
                  <a:pt x="2390583" y="716420"/>
                </a:moveTo>
                <a:lnTo>
                  <a:pt x="388996" y="716420"/>
                </a:lnTo>
                <a:lnTo>
                  <a:pt x="390774" y="717817"/>
                </a:lnTo>
                <a:lnTo>
                  <a:pt x="392679" y="719087"/>
                </a:lnTo>
                <a:lnTo>
                  <a:pt x="394457" y="720357"/>
                </a:lnTo>
                <a:lnTo>
                  <a:pt x="461453" y="757134"/>
                </a:lnTo>
                <a:lnTo>
                  <a:pt x="500661" y="772672"/>
                </a:lnTo>
                <a:lnTo>
                  <a:pt x="543102" y="786250"/>
                </a:lnTo>
                <a:lnTo>
                  <a:pt x="588343" y="797823"/>
                </a:lnTo>
                <a:lnTo>
                  <a:pt x="635956" y="807345"/>
                </a:lnTo>
                <a:lnTo>
                  <a:pt x="685508" y="814773"/>
                </a:lnTo>
                <a:lnTo>
                  <a:pt x="736570" y="820061"/>
                </a:lnTo>
                <a:lnTo>
                  <a:pt x="788710" y="823163"/>
                </a:lnTo>
                <a:lnTo>
                  <a:pt x="841497" y="824036"/>
                </a:lnTo>
                <a:lnTo>
                  <a:pt x="894501" y="822635"/>
                </a:lnTo>
                <a:lnTo>
                  <a:pt x="947291" y="818913"/>
                </a:lnTo>
                <a:lnTo>
                  <a:pt x="999436" y="812828"/>
                </a:lnTo>
                <a:lnTo>
                  <a:pt x="1050506" y="804332"/>
                </a:lnTo>
                <a:lnTo>
                  <a:pt x="1100069" y="793382"/>
                </a:lnTo>
                <a:lnTo>
                  <a:pt x="1847290" y="793382"/>
                </a:lnTo>
                <a:lnTo>
                  <a:pt x="1854333" y="789352"/>
                </a:lnTo>
                <a:lnTo>
                  <a:pt x="1882741" y="767508"/>
                </a:lnTo>
                <a:lnTo>
                  <a:pt x="1904360" y="743725"/>
                </a:lnTo>
                <a:lnTo>
                  <a:pt x="2310375" y="743725"/>
                </a:lnTo>
                <a:lnTo>
                  <a:pt x="2333455" y="737895"/>
                </a:lnTo>
                <a:lnTo>
                  <a:pt x="2378657" y="722088"/>
                </a:lnTo>
                <a:lnTo>
                  <a:pt x="2390583" y="716420"/>
                </a:lnTo>
                <a:close/>
              </a:path>
              <a:path w="2880995" h="876935">
                <a:moveTo>
                  <a:pt x="2310375" y="743725"/>
                </a:moveTo>
                <a:lnTo>
                  <a:pt x="1904360" y="743725"/>
                </a:lnTo>
                <a:lnTo>
                  <a:pt x="1951219" y="754070"/>
                </a:lnTo>
                <a:lnTo>
                  <a:pt x="2000816" y="761617"/>
                </a:lnTo>
                <a:lnTo>
                  <a:pt x="2052414" y="766282"/>
                </a:lnTo>
                <a:lnTo>
                  <a:pt x="2105274" y="767982"/>
                </a:lnTo>
                <a:lnTo>
                  <a:pt x="2167827" y="766082"/>
                </a:lnTo>
                <a:lnTo>
                  <a:pt x="2227241" y="760217"/>
                </a:lnTo>
                <a:lnTo>
                  <a:pt x="2282717" y="750713"/>
                </a:lnTo>
                <a:lnTo>
                  <a:pt x="2310375" y="743725"/>
                </a:lnTo>
                <a:close/>
              </a:path>
              <a:path w="2880995" h="876935">
                <a:moveTo>
                  <a:pt x="697151" y="76991"/>
                </a:moveTo>
                <a:lnTo>
                  <a:pt x="647187" y="78626"/>
                </a:lnTo>
                <a:lnTo>
                  <a:pt x="581990" y="84334"/>
                </a:lnTo>
                <a:lnTo>
                  <a:pt x="521047" y="93691"/>
                </a:lnTo>
                <a:lnTo>
                  <a:pt x="464953" y="106371"/>
                </a:lnTo>
                <a:lnTo>
                  <a:pt x="414301" y="122049"/>
                </a:lnTo>
                <a:lnTo>
                  <a:pt x="369688" y="140400"/>
                </a:lnTo>
                <a:lnTo>
                  <a:pt x="331708" y="161099"/>
                </a:lnTo>
                <a:lnTo>
                  <a:pt x="300956" y="183821"/>
                </a:lnTo>
                <a:lnTo>
                  <a:pt x="263515" y="234031"/>
                </a:lnTo>
                <a:lnTo>
                  <a:pt x="258015" y="260870"/>
                </a:lnTo>
                <a:lnTo>
                  <a:pt x="262123" y="288430"/>
                </a:lnTo>
                <a:lnTo>
                  <a:pt x="259710" y="291224"/>
                </a:lnTo>
                <a:lnTo>
                  <a:pt x="206098" y="295683"/>
                </a:lnTo>
                <a:lnTo>
                  <a:pt x="156094" y="304121"/>
                </a:lnTo>
                <a:lnTo>
                  <a:pt x="110900" y="316224"/>
                </a:lnTo>
                <a:lnTo>
                  <a:pt x="71717" y="331673"/>
                </a:lnTo>
                <a:lnTo>
                  <a:pt x="9780" y="380021"/>
                </a:lnTo>
                <a:lnTo>
                  <a:pt x="0" y="411047"/>
                </a:lnTo>
                <a:lnTo>
                  <a:pt x="9425" y="441656"/>
                </a:lnTo>
                <a:lnTo>
                  <a:pt x="37074" y="470276"/>
                </a:lnTo>
                <a:lnTo>
                  <a:pt x="81967" y="495332"/>
                </a:lnTo>
                <a:lnTo>
                  <a:pt x="143124" y="515252"/>
                </a:lnTo>
                <a:lnTo>
                  <a:pt x="105141" y="536184"/>
                </a:lnTo>
                <a:lnTo>
                  <a:pt x="79290" y="559734"/>
                </a:lnTo>
                <a:lnTo>
                  <a:pt x="66275" y="585047"/>
                </a:lnTo>
                <a:lnTo>
                  <a:pt x="66797" y="611264"/>
                </a:lnTo>
                <a:lnTo>
                  <a:pt x="110979" y="662236"/>
                </a:lnTo>
                <a:lnTo>
                  <a:pt x="151302" y="682710"/>
                </a:lnTo>
                <a:lnTo>
                  <a:pt x="201201" y="698999"/>
                </a:lnTo>
                <a:lnTo>
                  <a:pt x="258739" y="710469"/>
                </a:lnTo>
                <a:lnTo>
                  <a:pt x="321982" y="716487"/>
                </a:lnTo>
                <a:lnTo>
                  <a:pt x="2390583" y="716420"/>
                </a:lnTo>
                <a:lnTo>
                  <a:pt x="2449254" y="682810"/>
                </a:lnTo>
                <a:lnTo>
                  <a:pt x="2488111" y="635482"/>
                </a:lnTo>
                <a:lnTo>
                  <a:pt x="2493640" y="609613"/>
                </a:lnTo>
                <a:lnTo>
                  <a:pt x="2550373" y="604680"/>
                </a:lnTo>
                <a:lnTo>
                  <a:pt x="2604892" y="596818"/>
                </a:lnTo>
                <a:lnTo>
                  <a:pt x="2656553" y="586146"/>
                </a:lnTo>
                <a:lnTo>
                  <a:pt x="2704714" y="572783"/>
                </a:lnTo>
                <a:lnTo>
                  <a:pt x="2759157" y="552376"/>
                </a:lnTo>
                <a:lnTo>
                  <a:pt x="2803803" y="529233"/>
                </a:lnTo>
                <a:lnTo>
                  <a:pt x="2838481" y="503895"/>
                </a:lnTo>
                <a:lnTo>
                  <a:pt x="2877243" y="448800"/>
                </a:lnTo>
                <a:lnTo>
                  <a:pt x="2880983" y="420124"/>
                </a:lnTo>
                <a:lnTo>
                  <a:pt x="2874065" y="391419"/>
                </a:lnTo>
                <a:lnTo>
                  <a:pt x="2856317" y="363223"/>
                </a:lnTo>
                <a:lnTo>
                  <a:pt x="2827568" y="336080"/>
                </a:lnTo>
                <a:lnTo>
                  <a:pt x="2787645" y="310528"/>
                </a:lnTo>
                <a:lnTo>
                  <a:pt x="2794249" y="304305"/>
                </a:lnTo>
                <a:lnTo>
                  <a:pt x="2799583" y="297828"/>
                </a:lnTo>
                <a:lnTo>
                  <a:pt x="2804028" y="291224"/>
                </a:lnTo>
                <a:lnTo>
                  <a:pt x="2815839" y="261747"/>
                </a:lnTo>
                <a:lnTo>
                  <a:pt x="2813364" y="232763"/>
                </a:lnTo>
                <a:lnTo>
                  <a:pt x="2769563" y="179195"/>
                </a:lnTo>
                <a:lnTo>
                  <a:pt x="2730240" y="156072"/>
                </a:lnTo>
                <a:lnTo>
                  <a:pt x="2680637" y="136366"/>
                </a:lnTo>
                <a:lnTo>
                  <a:pt x="2621757" y="120806"/>
                </a:lnTo>
                <a:lnTo>
                  <a:pt x="2554600" y="110122"/>
                </a:lnTo>
                <a:lnTo>
                  <a:pt x="2549606" y="102502"/>
                </a:lnTo>
                <a:lnTo>
                  <a:pt x="935223" y="102502"/>
                </a:lnTo>
                <a:lnTo>
                  <a:pt x="890656" y="93026"/>
                </a:lnTo>
                <a:lnTo>
                  <a:pt x="844121" y="85701"/>
                </a:lnTo>
                <a:lnTo>
                  <a:pt x="796063" y="80563"/>
                </a:lnTo>
                <a:lnTo>
                  <a:pt x="746924" y="77648"/>
                </a:lnTo>
                <a:lnTo>
                  <a:pt x="697151" y="76991"/>
                </a:lnTo>
                <a:close/>
              </a:path>
              <a:path w="2880995" h="876935">
                <a:moveTo>
                  <a:pt x="1252798" y="24222"/>
                </a:moveTo>
                <a:lnTo>
                  <a:pt x="1198149" y="25757"/>
                </a:lnTo>
                <a:lnTo>
                  <a:pt x="1144947" y="30716"/>
                </a:lnTo>
                <a:lnTo>
                  <a:pt x="1094180" y="38974"/>
                </a:lnTo>
                <a:lnTo>
                  <a:pt x="1046836" y="50407"/>
                </a:lnTo>
                <a:lnTo>
                  <a:pt x="1003902" y="64889"/>
                </a:lnTo>
                <a:lnTo>
                  <a:pt x="966369" y="82296"/>
                </a:lnTo>
                <a:lnTo>
                  <a:pt x="935223" y="102502"/>
                </a:lnTo>
                <a:lnTo>
                  <a:pt x="2549606" y="102502"/>
                </a:lnTo>
                <a:lnTo>
                  <a:pt x="2539963" y="87788"/>
                </a:lnTo>
                <a:lnTo>
                  <a:pt x="2516468" y="66990"/>
                </a:lnTo>
                <a:lnTo>
                  <a:pt x="2515745" y="66561"/>
                </a:lnTo>
                <a:lnTo>
                  <a:pt x="1498087" y="66561"/>
                </a:lnTo>
                <a:lnTo>
                  <a:pt x="1479116" y="59400"/>
                </a:lnTo>
                <a:lnTo>
                  <a:pt x="1437794" y="46791"/>
                </a:lnTo>
                <a:lnTo>
                  <a:pt x="1362480" y="31927"/>
                </a:lnTo>
                <a:lnTo>
                  <a:pt x="1307904" y="26237"/>
                </a:lnTo>
                <a:lnTo>
                  <a:pt x="1252798" y="24222"/>
                </a:lnTo>
                <a:close/>
              </a:path>
              <a:path w="2880995" h="876935">
                <a:moveTo>
                  <a:pt x="1776532" y="0"/>
                </a:moveTo>
                <a:lnTo>
                  <a:pt x="1720378" y="813"/>
                </a:lnTo>
                <a:lnTo>
                  <a:pt x="1666028" y="6030"/>
                </a:lnTo>
                <a:lnTo>
                  <a:pt x="1615055" y="15432"/>
                </a:lnTo>
                <a:lnTo>
                  <a:pt x="1569026" y="28801"/>
                </a:lnTo>
                <a:lnTo>
                  <a:pt x="1529514" y="45917"/>
                </a:lnTo>
                <a:lnTo>
                  <a:pt x="1498087" y="66561"/>
                </a:lnTo>
                <a:lnTo>
                  <a:pt x="2515745" y="66561"/>
                </a:lnTo>
                <a:lnTo>
                  <a:pt x="2484734" y="48168"/>
                </a:lnTo>
                <a:lnTo>
                  <a:pt x="2482549" y="47257"/>
                </a:lnTo>
                <a:lnTo>
                  <a:pt x="1989450" y="47257"/>
                </a:lnTo>
                <a:lnTo>
                  <a:pt x="1967826" y="36820"/>
                </a:lnTo>
                <a:lnTo>
                  <a:pt x="1943523" y="27477"/>
                </a:lnTo>
                <a:lnTo>
                  <a:pt x="1916816" y="19325"/>
                </a:lnTo>
                <a:lnTo>
                  <a:pt x="1887977" y="12459"/>
                </a:lnTo>
                <a:lnTo>
                  <a:pt x="1832922" y="3809"/>
                </a:lnTo>
                <a:lnTo>
                  <a:pt x="1776532" y="0"/>
                </a:lnTo>
                <a:close/>
              </a:path>
              <a:path w="2880995" h="876935">
                <a:moveTo>
                  <a:pt x="2237180" y="10"/>
                </a:moveTo>
                <a:lnTo>
                  <a:pt x="2182222" y="1870"/>
                </a:lnTo>
                <a:lnTo>
                  <a:pt x="2128679" y="7568"/>
                </a:lnTo>
                <a:lnTo>
                  <a:pt x="2077844" y="17059"/>
                </a:lnTo>
                <a:lnTo>
                  <a:pt x="2031004" y="30303"/>
                </a:lnTo>
                <a:lnTo>
                  <a:pt x="1989450" y="47257"/>
                </a:lnTo>
                <a:lnTo>
                  <a:pt x="2482549" y="47257"/>
                </a:lnTo>
                <a:lnTo>
                  <a:pt x="2445380" y="31763"/>
                </a:lnTo>
                <a:lnTo>
                  <a:pt x="2397655" y="17862"/>
                </a:lnTo>
                <a:lnTo>
                  <a:pt x="2346186" y="7963"/>
                </a:lnTo>
                <a:lnTo>
                  <a:pt x="2292265" y="2027"/>
                </a:lnTo>
                <a:lnTo>
                  <a:pt x="2237180" y="1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04716" y="2973197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384" y="0"/>
                </a:moveTo>
                <a:lnTo>
                  <a:pt x="14894" y="1916"/>
                </a:lnTo>
                <a:lnTo>
                  <a:pt x="7143" y="7143"/>
                </a:lnTo>
                <a:lnTo>
                  <a:pt x="1916" y="14894"/>
                </a:lnTo>
                <a:lnTo>
                  <a:pt x="0" y="24383"/>
                </a:lnTo>
                <a:lnTo>
                  <a:pt x="1916" y="33873"/>
                </a:lnTo>
                <a:lnTo>
                  <a:pt x="7143" y="41624"/>
                </a:lnTo>
                <a:lnTo>
                  <a:pt x="14894" y="46851"/>
                </a:lnTo>
                <a:lnTo>
                  <a:pt x="24384" y="48767"/>
                </a:lnTo>
                <a:lnTo>
                  <a:pt x="33873" y="46851"/>
                </a:lnTo>
                <a:lnTo>
                  <a:pt x="41624" y="41624"/>
                </a:lnTo>
                <a:lnTo>
                  <a:pt x="46851" y="33873"/>
                </a:lnTo>
                <a:lnTo>
                  <a:pt x="48768" y="24383"/>
                </a:lnTo>
                <a:lnTo>
                  <a:pt x="46851" y="14894"/>
                </a:lnTo>
                <a:lnTo>
                  <a:pt x="41624" y="7143"/>
                </a:lnTo>
                <a:lnTo>
                  <a:pt x="33873" y="1916"/>
                </a:lnTo>
                <a:lnTo>
                  <a:pt x="24384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0889" y="2815717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48640" y="0"/>
                </a:moveTo>
                <a:lnTo>
                  <a:pt x="29682" y="3833"/>
                </a:lnTo>
                <a:lnTo>
                  <a:pt x="14224" y="14287"/>
                </a:lnTo>
                <a:lnTo>
                  <a:pt x="3813" y="29789"/>
                </a:lnTo>
                <a:lnTo>
                  <a:pt x="0" y="48768"/>
                </a:lnTo>
                <a:lnTo>
                  <a:pt x="3813" y="67673"/>
                </a:lnTo>
                <a:lnTo>
                  <a:pt x="14223" y="83137"/>
                </a:lnTo>
                <a:lnTo>
                  <a:pt x="29682" y="93577"/>
                </a:lnTo>
                <a:lnTo>
                  <a:pt x="48640" y="97409"/>
                </a:lnTo>
                <a:lnTo>
                  <a:pt x="67619" y="93577"/>
                </a:lnTo>
                <a:lnTo>
                  <a:pt x="83121" y="83137"/>
                </a:lnTo>
                <a:lnTo>
                  <a:pt x="93575" y="67673"/>
                </a:lnTo>
                <a:lnTo>
                  <a:pt x="97409" y="48768"/>
                </a:lnTo>
                <a:lnTo>
                  <a:pt x="93575" y="29789"/>
                </a:lnTo>
                <a:lnTo>
                  <a:pt x="83121" y="14287"/>
                </a:lnTo>
                <a:lnTo>
                  <a:pt x="67619" y="3833"/>
                </a:lnTo>
                <a:lnTo>
                  <a:pt x="4864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51096" y="2623439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73025" y="0"/>
                </a:moveTo>
                <a:lnTo>
                  <a:pt x="44576" y="5748"/>
                </a:lnTo>
                <a:lnTo>
                  <a:pt x="21367" y="21415"/>
                </a:lnTo>
                <a:lnTo>
                  <a:pt x="5730" y="44630"/>
                </a:lnTo>
                <a:lnTo>
                  <a:pt x="0" y="73025"/>
                </a:lnTo>
                <a:lnTo>
                  <a:pt x="5730" y="101473"/>
                </a:lnTo>
                <a:lnTo>
                  <a:pt x="21367" y="124682"/>
                </a:lnTo>
                <a:lnTo>
                  <a:pt x="44576" y="140319"/>
                </a:lnTo>
                <a:lnTo>
                  <a:pt x="73025" y="146050"/>
                </a:lnTo>
                <a:lnTo>
                  <a:pt x="101419" y="140319"/>
                </a:lnTo>
                <a:lnTo>
                  <a:pt x="124634" y="124682"/>
                </a:lnTo>
                <a:lnTo>
                  <a:pt x="140301" y="101473"/>
                </a:lnTo>
                <a:lnTo>
                  <a:pt x="146050" y="73025"/>
                </a:lnTo>
                <a:lnTo>
                  <a:pt x="140301" y="44630"/>
                </a:lnTo>
                <a:lnTo>
                  <a:pt x="124634" y="21415"/>
                </a:lnTo>
                <a:lnTo>
                  <a:pt x="101419" y="5748"/>
                </a:lnTo>
                <a:lnTo>
                  <a:pt x="7302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24839" y="1708390"/>
            <a:ext cx="2880995" cy="876935"/>
          </a:xfrm>
          <a:custGeom>
            <a:avLst/>
            <a:gdLst/>
            <a:ahLst/>
            <a:cxnLst/>
            <a:rect l="l" t="t" r="r" b="b"/>
            <a:pathLst>
              <a:path w="2880995" h="876935">
                <a:moveTo>
                  <a:pt x="262123" y="288430"/>
                </a:moveTo>
                <a:lnTo>
                  <a:pt x="263515" y="234031"/>
                </a:lnTo>
                <a:lnTo>
                  <a:pt x="300956" y="183821"/>
                </a:lnTo>
                <a:lnTo>
                  <a:pt x="331708" y="161099"/>
                </a:lnTo>
                <a:lnTo>
                  <a:pt x="369688" y="140400"/>
                </a:lnTo>
                <a:lnTo>
                  <a:pt x="414301" y="122049"/>
                </a:lnTo>
                <a:lnTo>
                  <a:pt x="464953" y="106371"/>
                </a:lnTo>
                <a:lnTo>
                  <a:pt x="521047" y="93691"/>
                </a:lnTo>
                <a:lnTo>
                  <a:pt x="581990" y="84334"/>
                </a:lnTo>
                <a:lnTo>
                  <a:pt x="647187" y="78626"/>
                </a:lnTo>
                <a:lnTo>
                  <a:pt x="697151" y="76991"/>
                </a:lnTo>
                <a:lnTo>
                  <a:pt x="746924" y="77648"/>
                </a:lnTo>
                <a:lnTo>
                  <a:pt x="796063" y="80563"/>
                </a:lnTo>
                <a:lnTo>
                  <a:pt x="844121" y="85701"/>
                </a:lnTo>
                <a:lnTo>
                  <a:pt x="890656" y="93026"/>
                </a:lnTo>
                <a:lnTo>
                  <a:pt x="935223" y="102502"/>
                </a:lnTo>
                <a:lnTo>
                  <a:pt x="966369" y="82296"/>
                </a:lnTo>
                <a:lnTo>
                  <a:pt x="1003902" y="64889"/>
                </a:lnTo>
                <a:lnTo>
                  <a:pt x="1046836" y="50407"/>
                </a:lnTo>
                <a:lnTo>
                  <a:pt x="1094180" y="38974"/>
                </a:lnTo>
                <a:lnTo>
                  <a:pt x="1144947" y="30716"/>
                </a:lnTo>
                <a:lnTo>
                  <a:pt x="1198149" y="25757"/>
                </a:lnTo>
                <a:lnTo>
                  <a:pt x="1252798" y="24222"/>
                </a:lnTo>
                <a:lnTo>
                  <a:pt x="1307904" y="26237"/>
                </a:lnTo>
                <a:lnTo>
                  <a:pt x="1362480" y="31927"/>
                </a:lnTo>
                <a:lnTo>
                  <a:pt x="1415537" y="41415"/>
                </a:lnTo>
                <a:lnTo>
                  <a:pt x="1459003" y="52798"/>
                </a:lnTo>
                <a:lnTo>
                  <a:pt x="1498087" y="66561"/>
                </a:lnTo>
                <a:lnTo>
                  <a:pt x="1529514" y="45917"/>
                </a:lnTo>
                <a:lnTo>
                  <a:pt x="1569026" y="28801"/>
                </a:lnTo>
                <a:lnTo>
                  <a:pt x="1615055" y="15432"/>
                </a:lnTo>
                <a:lnTo>
                  <a:pt x="1666028" y="6030"/>
                </a:lnTo>
                <a:lnTo>
                  <a:pt x="1720378" y="813"/>
                </a:lnTo>
                <a:lnTo>
                  <a:pt x="1776532" y="0"/>
                </a:lnTo>
                <a:lnTo>
                  <a:pt x="1832922" y="3809"/>
                </a:lnTo>
                <a:lnTo>
                  <a:pt x="1887977" y="12459"/>
                </a:lnTo>
                <a:lnTo>
                  <a:pt x="1943523" y="27477"/>
                </a:lnTo>
                <a:lnTo>
                  <a:pt x="1989450" y="47257"/>
                </a:lnTo>
                <a:lnTo>
                  <a:pt x="2031004" y="30303"/>
                </a:lnTo>
                <a:lnTo>
                  <a:pt x="2077844" y="17059"/>
                </a:lnTo>
                <a:lnTo>
                  <a:pt x="2128679" y="7568"/>
                </a:lnTo>
                <a:lnTo>
                  <a:pt x="2182222" y="1870"/>
                </a:lnTo>
                <a:lnTo>
                  <a:pt x="2237180" y="10"/>
                </a:lnTo>
                <a:lnTo>
                  <a:pt x="2292265" y="2027"/>
                </a:lnTo>
                <a:lnTo>
                  <a:pt x="2346186" y="7963"/>
                </a:lnTo>
                <a:lnTo>
                  <a:pt x="2397655" y="17862"/>
                </a:lnTo>
                <a:lnTo>
                  <a:pt x="2445380" y="31763"/>
                </a:lnTo>
                <a:lnTo>
                  <a:pt x="2484734" y="48168"/>
                </a:lnTo>
                <a:lnTo>
                  <a:pt x="2539963" y="87788"/>
                </a:lnTo>
                <a:lnTo>
                  <a:pt x="2554600" y="110122"/>
                </a:lnTo>
                <a:lnTo>
                  <a:pt x="2621757" y="120806"/>
                </a:lnTo>
                <a:lnTo>
                  <a:pt x="2680637" y="136366"/>
                </a:lnTo>
                <a:lnTo>
                  <a:pt x="2730240" y="156072"/>
                </a:lnTo>
                <a:lnTo>
                  <a:pt x="2769563" y="179195"/>
                </a:lnTo>
                <a:lnTo>
                  <a:pt x="2797605" y="205002"/>
                </a:lnTo>
                <a:lnTo>
                  <a:pt x="2815839" y="261747"/>
                </a:lnTo>
                <a:lnTo>
                  <a:pt x="2804028" y="291224"/>
                </a:lnTo>
                <a:lnTo>
                  <a:pt x="2799583" y="297828"/>
                </a:lnTo>
                <a:lnTo>
                  <a:pt x="2794249" y="304305"/>
                </a:lnTo>
                <a:lnTo>
                  <a:pt x="2787645" y="310528"/>
                </a:lnTo>
                <a:lnTo>
                  <a:pt x="2827568" y="336080"/>
                </a:lnTo>
                <a:lnTo>
                  <a:pt x="2856317" y="363223"/>
                </a:lnTo>
                <a:lnTo>
                  <a:pt x="2874065" y="391419"/>
                </a:lnTo>
                <a:lnTo>
                  <a:pt x="2880983" y="420124"/>
                </a:lnTo>
                <a:lnTo>
                  <a:pt x="2877243" y="448800"/>
                </a:lnTo>
                <a:lnTo>
                  <a:pt x="2838481" y="503895"/>
                </a:lnTo>
                <a:lnTo>
                  <a:pt x="2803803" y="529233"/>
                </a:lnTo>
                <a:lnTo>
                  <a:pt x="2759157" y="552376"/>
                </a:lnTo>
                <a:lnTo>
                  <a:pt x="2704714" y="572783"/>
                </a:lnTo>
                <a:lnTo>
                  <a:pt x="2656553" y="586146"/>
                </a:lnTo>
                <a:lnTo>
                  <a:pt x="2604892" y="596818"/>
                </a:lnTo>
                <a:lnTo>
                  <a:pt x="2550373" y="604680"/>
                </a:lnTo>
                <a:lnTo>
                  <a:pt x="2493640" y="609613"/>
                </a:lnTo>
                <a:lnTo>
                  <a:pt x="2488111" y="635482"/>
                </a:lnTo>
                <a:lnTo>
                  <a:pt x="2449254" y="682810"/>
                </a:lnTo>
                <a:lnTo>
                  <a:pt x="2378657" y="722088"/>
                </a:lnTo>
                <a:lnTo>
                  <a:pt x="2333455" y="737895"/>
                </a:lnTo>
                <a:lnTo>
                  <a:pt x="2282717" y="750713"/>
                </a:lnTo>
                <a:lnTo>
                  <a:pt x="2227241" y="760217"/>
                </a:lnTo>
                <a:lnTo>
                  <a:pt x="2167827" y="766082"/>
                </a:lnTo>
                <a:lnTo>
                  <a:pt x="2105274" y="767982"/>
                </a:lnTo>
                <a:lnTo>
                  <a:pt x="2052414" y="766282"/>
                </a:lnTo>
                <a:lnTo>
                  <a:pt x="2000816" y="761617"/>
                </a:lnTo>
                <a:lnTo>
                  <a:pt x="1951219" y="754070"/>
                </a:lnTo>
                <a:lnTo>
                  <a:pt x="1904360" y="743725"/>
                </a:lnTo>
                <a:lnTo>
                  <a:pt x="1882741" y="767508"/>
                </a:lnTo>
                <a:lnTo>
                  <a:pt x="1819804" y="809111"/>
                </a:lnTo>
                <a:lnTo>
                  <a:pt x="1779820" y="826633"/>
                </a:lnTo>
                <a:lnTo>
                  <a:pt x="1735049" y="841770"/>
                </a:lnTo>
                <a:lnTo>
                  <a:pt x="1686158" y="854374"/>
                </a:lnTo>
                <a:lnTo>
                  <a:pt x="1633814" y="864295"/>
                </a:lnTo>
                <a:lnTo>
                  <a:pt x="1578685" y="871384"/>
                </a:lnTo>
                <a:lnTo>
                  <a:pt x="1521437" y="875492"/>
                </a:lnTo>
                <a:lnTo>
                  <a:pt x="1462738" y="876470"/>
                </a:lnTo>
                <a:lnTo>
                  <a:pt x="1403255" y="874169"/>
                </a:lnTo>
                <a:lnTo>
                  <a:pt x="1343655" y="868439"/>
                </a:lnTo>
                <a:lnTo>
                  <a:pt x="1285599" y="859268"/>
                </a:lnTo>
                <a:lnTo>
                  <a:pt x="1231523" y="846975"/>
                </a:lnTo>
                <a:lnTo>
                  <a:pt x="1182117" y="831763"/>
                </a:lnTo>
                <a:lnTo>
                  <a:pt x="1138069" y="813831"/>
                </a:lnTo>
                <a:lnTo>
                  <a:pt x="1100069" y="793382"/>
                </a:lnTo>
                <a:lnTo>
                  <a:pt x="1050506" y="804332"/>
                </a:lnTo>
                <a:lnTo>
                  <a:pt x="999436" y="812828"/>
                </a:lnTo>
                <a:lnTo>
                  <a:pt x="947291" y="818913"/>
                </a:lnTo>
                <a:lnTo>
                  <a:pt x="894501" y="822635"/>
                </a:lnTo>
                <a:lnTo>
                  <a:pt x="841497" y="824036"/>
                </a:lnTo>
                <a:lnTo>
                  <a:pt x="788710" y="823163"/>
                </a:lnTo>
                <a:lnTo>
                  <a:pt x="736570" y="820061"/>
                </a:lnTo>
                <a:lnTo>
                  <a:pt x="685508" y="814773"/>
                </a:lnTo>
                <a:lnTo>
                  <a:pt x="635956" y="807345"/>
                </a:lnTo>
                <a:lnTo>
                  <a:pt x="588343" y="797823"/>
                </a:lnTo>
                <a:lnTo>
                  <a:pt x="543102" y="786250"/>
                </a:lnTo>
                <a:lnTo>
                  <a:pt x="500661" y="772672"/>
                </a:lnTo>
                <a:lnTo>
                  <a:pt x="461453" y="757134"/>
                </a:lnTo>
                <a:lnTo>
                  <a:pt x="425908" y="739681"/>
                </a:lnTo>
                <a:lnTo>
                  <a:pt x="392679" y="719087"/>
                </a:lnTo>
                <a:lnTo>
                  <a:pt x="390774" y="717817"/>
                </a:lnTo>
                <a:lnTo>
                  <a:pt x="388996" y="716420"/>
                </a:lnTo>
                <a:lnTo>
                  <a:pt x="321982" y="716487"/>
                </a:lnTo>
                <a:lnTo>
                  <a:pt x="258739" y="710469"/>
                </a:lnTo>
                <a:lnTo>
                  <a:pt x="201201" y="698999"/>
                </a:lnTo>
                <a:lnTo>
                  <a:pt x="151302" y="682710"/>
                </a:lnTo>
                <a:lnTo>
                  <a:pt x="110979" y="662236"/>
                </a:lnTo>
                <a:lnTo>
                  <a:pt x="66797" y="611264"/>
                </a:lnTo>
                <a:lnTo>
                  <a:pt x="66275" y="585047"/>
                </a:lnTo>
                <a:lnTo>
                  <a:pt x="79290" y="559734"/>
                </a:lnTo>
                <a:lnTo>
                  <a:pt x="105141" y="536184"/>
                </a:lnTo>
                <a:lnTo>
                  <a:pt x="143124" y="515252"/>
                </a:lnTo>
                <a:lnTo>
                  <a:pt x="81967" y="495332"/>
                </a:lnTo>
                <a:lnTo>
                  <a:pt x="37074" y="470276"/>
                </a:lnTo>
                <a:lnTo>
                  <a:pt x="9425" y="441656"/>
                </a:lnTo>
                <a:lnTo>
                  <a:pt x="0" y="411047"/>
                </a:lnTo>
                <a:lnTo>
                  <a:pt x="9780" y="380021"/>
                </a:lnTo>
                <a:lnTo>
                  <a:pt x="39746" y="350152"/>
                </a:lnTo>
                <a:lnTo>
                  <a:pt x="110900" y="316224"/>
                </a:lnTo>
                <a:lnTo>
                  <a:pt x="156094" y="304121"/>
                </a:lnTo>
                <a:lnTo>
                  <a:pt x="206098" y="295683"/>
                </a:lnTo>
                <a:lnTo>
                  <a:pt x="259710" y="291224"/>
                </a:lnTo>
                <a:lnTo>
                  <a:pt x="262123" y="28843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04716" y="2973197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48768" y="24383"/>
                </a:moveTo>
                <a:lnTo>
                  <a:pt x="46851" y="33873"/>
                </a:lnTo>
                <a:lnTo>
                  <a:pt x="41624" y="41624"/>
                </a:lnTo>
                <a:lnTo>
                  <a:pt x="33873" y="46851"/>
                </a:lnTo>
                <a:lnTo>
                  <a:pt x="24384" y="48767"/>
                </a:lnTo>
                <a:lnTo>
                  <a:pt x="14894" y="46851"/>
                </a:lnTo>
                <a:lnTo>
                  <a:pt x="7143" y="41624"/>
                </a:lnTo>
                <a:lnTo>
                  <a:pt x="1916" y="33873"/>
                </a:lnTo>
                <a:lnTo>
                  <a:pt x="0" y="24383"/>
                </a:lnTo>
                <a:lnTo>
                  <a:pt x="1916" y="14894"/>
                </a:lnTo>
                <a:lnTo>
                  <a:pt x="7143" y="7143"/>
                </a:lnTo>
                <a:lnTo>
                  <a:pt x="14894" y="1916"/>
                </a:lnTo>
                <a:lnTo>
                  <a:pt x="24384" y="0"/>
                </a:lnTo>
                <a:lnTo>
                  <a:pt x="33873" y="1916"/>
                </a:lnTo>
                <a:lnTo>
                  <a:pt x="41624" y="7143"/>
                </a:lnTo>
                <a:lnTo>
                  <a:pt x="46851" y="14894"/>
                </a:lnTo>
                <a:lnTo>
                  <a:pt x="48768" y="2438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10889" y="2815717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409" y="48768"/>
                </a:moveTo>
                <a:lnTo>
                  <a:pt x="93575" y="67673"/>
                </a:lnTo>
                <a:lnTo>
                  <a:pt x="83121" y="83137"/>
                </a:lnTo>
                <a:lnTo>
                  <a:pt x="67619" y="93577"/>
                </a:lnTo>
                <a:lnTo>
                  <a:pt x="48640" y="97409"/>
                </a:lnTo>
                <a:lnTo>
                  <a:pt x="29682" y="93577"/>
                </a:lnTo>
                <a:lnTo>
                  <a:pt x="14223" y="83137"/>
                </a:lnTo>
                <a:lnTo>
                  <a:pt x="3813" y="67673"/>
                </a:lnTo>
                <a:lnTo>
                  <a:pt x="0" y="48768"/>
                </a:lnTo>
                <a:lnTo>
                  <a:pt x="3813" y="29789"/>
                </a:lnTo>
                <a:lnTo>
                  <a:pt x="14224" y="14287"/>
                </a:lnTo>
                <a:lnTo>
                  <a:pt x="29682" y="3833"/>
                </a:lnTo>
                <a:lnTo>
                  <a:pt x="48640" y="0"/>
                </a:lnTo>
                <a:lnTo>
                  <a:pt x="67619" y="3833"/>
                </a:lnTo>
                <a:lnTo>
                  <a:pt x="83121" y="14287"/>
                </a:lnTo>
                <a:lnTo>
                  <a:pt x="93575" y="29789"/>
                </a:lnTo>
                <a:lnTo>
                  <a:pt x="97409" y="487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51096" y="2623439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146050" y="73025"/>
                </a:moveTo>
                <a:lnTo>
                  <a:pt x="140301" y="101473"/>
                </a:lnTo>
                <a:lnTo>
                  <a:pt x="124634" y="124682"/>
                </a:lnTo>
                <a:lnTo>
                  <a:pt x="101419" y="140319"/>
                </a:lnTo>
                <a:lnTo>
                  <a:pt x="73025" y="146050"/>
                </a:lnTo>
                <a:lnTo>
                  <a:pt x="44576" y="140319"/>
                </a:lnTo>
                <a:lnTo>
                  <a:pt x="21367" y="124682"/>
                </a:lnTo>
                <a:lnTo>
                  <a:pt x="5730" y="101473"/>
                </a:lnTo>
                <a:lnTo>
                  <a:pt x="0" y="73025"/>
                </a:lnTo>
                <a:lnTo>
                  <a:pt x="5730" y="44630"/>
                </a:lnTo>
                <a:lnTo>
                  <a:pt x="21367" y="21415"/>
                </a:lnTo>
                <a:lnTo>
                  <a:pt x="44576" y="5748"/>
                </a:lnTo>
                <a:lnTo>
                  <a:pt x="73025" y="0"/>
                </a:lnTo>
                <a:lnTo>
                  <a:pt x="101419" y="5748"/>
                </a:lnTo>
                <a:lnTo>
                  <a:pt x="124634" y="21415"/>
                </a:lnTo>
                <a:lnTo>
                  <a:pt x="140301" y="44630"/>
                </a:lnTo>
                <a:lnTo>
                  <a:pt x="146050" y="730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71139" y="2220214"/>
            <a:ext cx="168910" cy="16510"/>
          </a:xfrm>
          <a:custGeom>
            <a:avLst/>
            <a:gdLst/>
            <a:ahLst/>
            <a:cxnLst/>
            <a:rect l="l" t="t" r="r" b="b"/>
            <a:pathLst>
              <a:path w="168910" h="16510">
                <a:moveTo>
                  <a:pt x="168656" y="16128"/>
                </a:moveTo>
                <a:lnTo>
                  <a:pt x="124658" y="16162"/>
                </a:lnTo>
                <a:lnTo>
                  <a:pt x="81375" y="13446"/>
                </a:lnTo>
                <a:lnTo>
                  <a:pt x="39568" y="8038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14852" y="2413254"/>
            <a:ext cx="74295" cy="8255"/>
          </a:xfrm>
          <a:custGeom>
            <a:avLst/>
            <a:gdLst/>
            <a:ahLst/>
            <a:cxnLst/>
            <a:rect l="l" t="t" r="r" b="b"/>
            <a:pathLst>
              <a:path w="74295" h="8255">
                <a:moveTo>
                  <a:pt x="73787" y="0"/>
                </a:moveTo>
                <a:lnTo>
                  <a:pt x="55846" y="2692"/>
                </a:lnTo>
                <a:lnTo>
                  <a:pt x="37512" y="4873"/>
                </a:lnTo>
                <a:lnTo>
                  <a:pt x="18869" y="6554"/>
                </a:lnTo>
                <a:lnTo>
                  <a:pt x="0" y="774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80332" y="2463038"/>
            <a:ext cx="44450" cy="35560"/>
          </a:xfrm>
          <a:custGeom>
            <a:avLst/>
            <a:gdLst/>
            <a:ahLst/>
            <a:cxnLst/>
            <a:rect l="l" t="t" r="r" b="b"/>
            <a:pathLst>
              <a:path w="44450" h="35560">
                <a:moveTo>
                  <a:pt x="44450" y="35306"/>
                </a:moveTo>
                <a:lnTo>
                  <a:pt x="31646" y="26806"/>
                </a:lnTo>
                <a:lnTo>
                  <a:pt x="19938" y="18081"/>
                </a:lnTo>
                <a:lnTo>
                  <a:pt x="9374" y="9142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29453" y="2410332"/>
            <a:ext cx="17780" cy="38735"/>
          </a:xfrm>
          <a:custGeom>
            <a:avLst/>
            <a:gdLst/>
            <a:ahLst/>
            <a:cxnLst/>
            <a:rect l="l" t="t" r="r" b="b"/>
            <a:pathLst>
              <a:path w="17779" h="38735">
                <a:moveTo>
                  <a:pt x="17780" y="0"/>
                </a:moveTo>
                <a:lnTo>
                  <a:pt x="15234" y="9782"/>
                </a:lnTo>
                <a:lnTo>
                  <a:pt x="11414" y="19494"/>
                </a:lnTo>
                <a:lnTo>
                  <a:pt x="6332" y="29110"/>
                </a:lnTo>
                <a:lnTo>
                  <a:pt x="0" y="3860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00421" y="2170938"/>
            <a:ext cx="216535" cy="144780"/>
          </a:xfrm>
          <a:custGeom>
            <a:avLst/>
            <a:gdLst/>
            <a:ahLst/>
            <a:cxnLst/>
            <a:rect l="l" t="t" r="r" b="b"/>
            <a:pathLst>
              <a:path w="216535" h="144780">
                <a:moveTo>
                  <a:pt x="0" y="0"/>
                </a:moveTo>
                <a:lnTo>
                  <a:pt x="62465" y="15804"/>
                </a:lnTo>
                <a:lnTo>
                  <a:pt x="115715" y="35842"/>
                </a:lnTo>
                <a:lnTo>
                  <a:pt x="158750" y="59436"/>
                </a:lnTo>
                <a:lnTo>
                  <a:pt x="190565" y="85908"/>
                </a:lnTo>
                <a:lnTo>
                  <a:pt x="210161" y="114582"/>
                </a:lnTo>
                <a:lnTo>
                  <a:pt x="216534" y="14477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14695" y="2016760"/>
            <a:ext cx="96520" cy="54610"/>
          </a:xfrm>
          <a:custGeom>
            <a:avLst/>
            <a:gdLst/>
            <a:ahLst/>
            <a:cxnLst/>
            <a:rect l="l" t="t" r="r" b="b"/>
            <a:pathLst>
              <a:path w="96520" h="54610">
                <a:moveTo>
                  <a:pt x="96519" y="0"/>
                </a:moveTo>
                <a:lnTo>
                  <a:pt x="78170" y="15261"/>
                </a:lnTo>
                <a:lnTo>
                  <a:pt x="55832" y="29511"/>
                </a:lnTo>
                <a:lnTo>
                  <a:pt x="29708" y="42594"/>
                </a:lnTo>
                <a:lnTo>
                  <a:pt x="0" y="5435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79821" y="1815464"/>
            <a:ext cx="5080" cy="26034"/>
          </a:xfrm>
          <a:custGeom>
            <a:avLst/>
            <a:gdLst/>
            <a:ahLst/>
            <a:cxnLst/>
            <a:rect l="l" t="t" r="r" b="b"/>
            <a:pathLst>
              <a:path w="5079" h="26035">
                <a:moveTo>
                  <a:pt x="0" y="0"/>
                </a:moveTo>
                <a:lnTo>
                  <a:pt x="2383" y="6328"/>
                </a:lnTo>
                <a:lnTo>
                  <a:pt x="4016" y="12715"/>
                </a:lnTo>
                <a:lnTo>
                  <a:pt x="4911" y="19127"/>
                </a:lnTo>
                <a:lnTo>
                  <a:pt x="5079" y="2552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63997" y="1752854"/>
            <a:ext cx="49530" cy="33020"/>
          </a:xfrm>
          <a:custGeom>
            <a:avLst/>
            <a:gdLst/>
            <a:ahLst/>
            <a:cxnLst/>
            <a:rect l="l" t="t" r="r" b="b"/>
            <a:pathLst>
              <a:path w="49529" h="33019">
                <a:moveTo>
                  <a:pt x="0" y="32638"/>
                </a:moveTo>
                <a:lnTo>
                  <a:pt x="10183" y="23931"/>
                </a:lnTo>
                <a:lnTo>
                  <a:pt x="21843" y="15557"/>
                </a:lnTo>
                <a:lnTo>
                  <a:pt x="34932" y="7564"/>
                </a:lnTo>
                <a:lnTo>
                  <a:pt x="4940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01971" y="1772920"/>
            <a:ext cx="24130" cy="28575"/>
          </a:xfrm>
          <a:custGeom>
            <a:avLst/>
            <a:gdLst/>
            <a:ahLst/>
            <a:cxnLst/>
            <a:rect l="l" t="t" r="r" b="b"/>
            <a:pathLst>
              <a:path w="24129" h="28575">
                <a:moveTo>
                  <a:pt x="0" y="28193"/>
                </a:moveTo>
                <a:lnTo>
                  <a:pt x="4355" y="20913"/>
                </a:lnTo>
                <a:lnTo>
                  <a:pt x="9794" y="13763"/>
                </a:lnTo>
                <a:lnTo>
                  <a:pt x="16305" y="6780"/>
                </a:lnTo>
                <a:lnTo>
                  <a:pt x="23875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59682" y="1810639"/>
            <a:ext cx="86995" cy="27940"/>
          </a:xfrm>
          <a:custGeom>
            <a:avLst/>
            <a:gdLst/>
            <a:ahLst/>
            <a:cxnLst/>
            <a:rect l="l" t="t" r="r" b="b"/>
            <a:pathLst>
              <a:path w="86995" h="27939">
                <a:moveTo>
                  <a:pt x="0" y="0"/>
                </a:moveTo>
                <a:lnTo>
                  <a:pt x="23159" y="6018"/>
                </a:lnTo>
                <a:lnTo>
                  <a:pt x="45354" y="12620"/>
                </a:lnTo>
                <a:lnTo>
                  <a:pt x="66526" y="19770"/>
                </a:lnTo>
                <a:lnTo>
                  <a:pt x="86613" y="2743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86963" y="1996820"/>
            <a:ext cx="15240" cy="29209"/>
          </a:xfrm>
          <a:custGeom>
            <a:avLst/>
            <a:gdLst/>
            <a:ahLst/>
            <a:cxnLst/>
            <a:rect l="l" t="t" r="r" b="b"/>
            <a:pathLst>
              <a:path w="15239" h="29210">
                <a:moveTo>
                  <a:pt x="15112" y="28828"/>
                </a:moveTo>
                <a:lnTo>
                  <a:pt x="10322" y="21734"/>
                </a:lnTo>
                <a:lnTo>
                  <a:pt x="6223" y="14557"/>
                </a:lnTo>
                <a:lnTo>
                  <a:pt x="2790" y="7308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24834" y="1876297"/>
            <a:ext cx="167957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Kako se</a:t>
            </a:r>
            <a:r>
              <a:rPr sz="20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koristi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20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model?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7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12408" y="1530096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0999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0999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1999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099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12408" y="1530096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0999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1999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0999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3644" y="1533144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3644" y="1533144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V MODEL</a:t>
            </a:r>
            <a:r>
              <a:rPr lang="en-US" spc="-114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743450" y="3069335"/>
            <a:ext cx="3961765" cy="247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nedovoljna fleksibilnost, pri povratku  na ranije faze,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nije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dovoljno samo  uneti izmene,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već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ažurirati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 marR="75311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sve naredne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zajedno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  dokumentacijom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0541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 obimne resurse i veća  novčana sredstva jer je razvojni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brojan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43400" y="2343911"/>
            <a:ext cx="0" cy="4127500"/>
          </a:xfrm>
          <a:custGeom>
            <a:avLst/>
            <a:gdLst/>
            <a:ahLst/>
            <a:cxnLst/>
            <a:rect l="l" t="t" r="r" b="b"/>
            <a:pathLst>
              <a:path h="4127500">
                <a:moveTo>
                  <a:pt x="0" y="0"/>
                </a:moveTo>
                <a:lnTo>
                  <a:pt x="0" y="4126991"/>
                </a:lnTo>
              </a:path>
            </a:pathLst>
          </a:custGeom>
          <a:ln w="9144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391" y="1443863"/>
            <a:ext cx="3717290" cy="485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83515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  <a:p>
            <a:pPr marL="279400" marR="602615" indent="-266700">
              <a:lnSpc>
                <a:spcPct val="100000"/>
              </a:lnSpc>
              <a:spcBef>
                <a:spcPts val="309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podržava povratne sprege,  pogodan za razvoj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složenih,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realnih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omogućava verifikaciju i validaciju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484505" indent="-266700" algn="just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daje kvalitetan proizvod zbog  strogo kontrolisanog procesa  razvoja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87693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vodi računa o testiranju u  ranim fazama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66154" y="1393190"/>
            <a:ext cx="254000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endParaRPr sz="5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4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FAZNI</a:t>
            </a:r>
            <a:r>
              <a:rPr lang="en-US" spc="-9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RAZVOJ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3396" y="4235196"/>
            <a:ext cx="1140460" cy="343043"/>
          </a:xfrm>
          <a:prstGeom prst="rect">
            <a:avLst/>
          </a:prstGeom>
          <a:solidFill>
            <a:srgbClr val="FF6600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verzija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1003" y="4235196"/>
            <a:ext cx="1140460" cy="343043"/>
          </a:xfrm>
          <a:prstGeom prst="rect">
            <a:avLst/>
          </a:prstGeom>
          <a:solidFill>
            <a:srgbClr val="FF6600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verzija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703" y="4235196"/>
            <a:ext cx="1140460" cy="343043"/>
          </a:xfrm>
          <a:prstGeom prst="rect">
            <a:avLst/>
          </a:prstGeom>
          <a:solidFill>
            <a:srgbClr val="FF6600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verzija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38400" y="5445252"/>
            <a:ext cx="1140460" cy="343043"/>
          </a:xfrm>
          <a:prstGeom prst="rect">
            <a:avLst/>
          </a:prstGeom>
          <a:solidFill>
            <a:srgbClr val="FFCC99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verzija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7344" y="5445252"/>
            <a:ext cx="1140460" cy="343043"/>
          </a:xfrm>
          <a:prstGeom prst="rect">
            <a:avLst/>
          </a:prstGeom>
          <a:solidFill>
            <a:srgbClr val="FFCC99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verzija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29043" y="5445252"/>
            <a:ext cx="1140460" cy="343043"/>
          </a:xfrm>
          <a:prstGeom prst="rect">
            <a:avLst/>
          </a:prstGeom>
          <a:solidFill>
            <a:srgbClr val="FFCC99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verzija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9005" y="5016246"/>
            <a:ext cx="8179434" cy="76200"/>
          </a:xfrm>
          <a:custGeom>
            <a:avLst/>
            <a:gdLst/>
            <a:ahLst/>
            <a:cxnLst/>
            <a:rect l="l" t="t" r="r" b="b"/>
            <a:pathLst>
              <a:path w="8179434" h="76200">
                <a:moveTo>
                  <a:pt x="158495" y="28193"/>
                </a:moveTo>
                <a:lnTo>
                  <a:pt x="0" y="28193"/>
                </a:lnTo>
                <a:lnTo>
                  <a:pt x="0" y="48005"/>
                </a:lnTo>
                <a:lnTo>
                  <a:pt x="158495" y="48005"/>
                </a:lnTo>
                <a:lnTo>
                  <a:pt x="158495" y="28193"/>
                </a:lnTo>
                <a:close/>
              </a:path>
              <a:path w="8179434" h="76200">
                <a:moveTo>
                  <a:pt x="376428" y="28193"/>
                </a:moveTo>
                <a:lnTo>
                  <a:pt x="217931" y="28193"/>
                </a:lnTo>
                <a:lnTo>
                  <a:pt x="217931" y="48005"/>
                </a:lnTo>
                <a:lnTo>
                  <a:pt x="376428" y="48005"/>
                </a:lnTo>
                <a:lnTo>
                  <a:pt x="376428" y="28193"/>
                </a:lnTo>
                <a:close/>
              </a:path>
              <a:path w="8179434" h="76200">
                <a:moveTo>
                  <a:pt x="594360" y="28193"/>
                </a:moveTo>
                <a:lnTo>
                  <a:pt x="435863" y="28193"/>
                </a:lnTo>
                <a:lnTo>
                  <a:pt x="435863" y="48005"/>
                </a:lnTo>
                <a:lnTo>
                  <a:pt x="594360" y="48005"/>
                </a:lnTo>
                <a:lnTo>
                  <a:pt x="594360" y="28193"/>
                </a:lnTo>
                <a:close/>
              </a:path>
              <a:path w="8179434" h="76200">
                <a:moveTo>
                  <a:pt x="812291" y="28193"/>
                </a:moveTo>
                <a:lnTo>
                  <a:pt x="653796" y="28193"/>
                </a:lnTo>
                <a:lnTo>
                  <a:pt x="653796" y="48005"/>
                </a:lnTo>
                <a:lnTo>
                  <a:pt x="812291" y="48005"/>
                </a:lnTo>
                <a:lnTo>
                  <a:pt x="812291" y="28193"/>
                </a:lnTo>
                <a:close/>
              </a:path>
              <a:path w="8179434" h="76200">
                <a:moveTo>
                  <a:pt x="1030224" y="28193"/>
                </a:moveTo>
                <a:lnTo>
                  <a:pt x="871728" y="28193"/>
                </a:lnTo>
                <a:lnTo>
                  <a:pt x="871728" y="48005"/>
                </a:lnTo>
                <a:lnTo>
                  <a:pt x="1030224" y="48005"/>
                </a:lnTo>
                <a:lnTo>
                  <a:pt x="1030224" y="28193"/>
                </a:lnTo>
                <a:close/>
              </a:path>
              <a:path w="8179434" h="76200">
                <a:moveTo>
                  <a:pt x="1248156" y="28193"/>
                </a:moveTo>
                <a:lnTo>
                  <a:pt x="1089660" y="28193"/>
                </a:lnTo>
                <a:lnTo>
                  <a:pt x="1089660" y="48005"/>
                </a:lnTo>
                <a:lnTo>
                  <a:pt x="1248156" y="48005"/>
                </a:lnTo>
                <a:lnTo>
                  <a:pt x="1248156" y="28193"/>
                </a:lnTo>
                <a:close/>
              </a:path>
              <a:path w="8179434" h="76200">
                <a:moveTo>
                  <a:pt x="1466088" y="28193"/>
                </a:moveTo>
                <a:lnTo>
                  <a:pt x="1307592" y="28193"/>
                </a:lnTo>
                <a:lnTo>
                  <a:pt x="1307592" y="48005"/>
                </a:lnTo>
                <a:lnTo>
                  <a:pt x="1466088" y="48005"/>
                </a:lnTo>
                <a:lnTo>
                  <a:pt x="1466088" y="28193"/>
                </a:lnTo>
                <a:close/>
              </a:path>
              <a:path w="8179434" h="76200">
                <a:moveTo>
                  <a:pt x="1684020" y="28193"/>
                </a:moveTo>
                <a:lnTo>
                  <a:pt x="1525524" y="28193"/>
                </a:lnTo>
                <a:lnTo>
                  <a:pt x="1525524" y="48005"/>
                </a:lnTo>
                <a:lnTo>
                  <a:pt x="1684020" y="48005"/>
                </a:lnTo>
                <a:lnTo>
                  <a:pt x="1684020" y="28193"/>
                </a:lnTo>
                <a:close/>
              </a:path>
              <a:path w="8179434" h="76200">
                <a:moveTo>
                  <a:pt x="1901952" y="28193"/>
                </a:moveTo>
                <a:lnTo>
                  <a:pt x="1743456" y="28193"/>
                </a:lnTo>
                <a:lnTo>
                  <a:pt x="1743456" y="48005"/>
                </a:lnTo>
                <a:lnTo>
                  <a:pt x="1901952" y="48005"/>
                </a:lnTo>
                <a:lnTo>
                  <a:pt x="1901952" y="28193"/>
                </a:lnTo>
                <a:close/>
              </a:path>
              <a:path w="8179434" h="76200">
                <a:moveTo>
                  <a:pt x="2119884" y="28193"/>
                </a:moveTo>
                <a:lnTo>
                  <a:pt x="1961388" y="28193"/>
                </a:lnTo>
                <a:lnTo>
                  <a:pt x="1961388" y="48005"/>
                </a:lnTo>
                <a:lnTo>
                  <a:pt x="2119884" y="48005"/>
                </a:lnTo>
                <a:lnTo>
                  <a:pt x="2119884" y="28193"/>
                </a:lnTo>
                <a:close/>
              </a:path>
              <a:path w="8179434" h="76200">
                <a:moveTo>
                  <a:pt x="2337816" y="28193"/>
                </a:moveTo>
                <a:lnTo>
                  <a:pt x="2179320" y="28193"/>
                </a:lnTo>
                <a:lnTo>
                  <a:pt x="2179320" y="48005"/>
                </a:lnTo>
                <a:lnTo>
                  <a:pt x="2337816" y="48005"/>
                </a:lnTo>
                <a:lnTo>
                  <a:pt x="2337816" y="28193"/>
                </a:lnTo>
                <a:close/>
              </a:path>
              <a:path w="8179434" h="76200">
                <a:moveTo>
                  <a:pt x="2555748" y="28193"/>
                </a:moveTo>
                <a:lnTo>
                  <a:pt x="2397252" y="28193"/>
                </a:lnTo>
                <a:lnTo>
                  <a:pt x="2397252" y="48005"/>
                </a:lnTo>
                <a:lnTo>
                  <a:pt x="2555748" y="48005"/>
                </a:lnTo>
                <a:lnTo>
                  <a:pt x="2555748" y="28193"/>
                </a:lnTo>
                <a:close/>
              </a:path>
              <a:path w="8179434" h="76200">
                <a:moveTo>
                  <a:pt x="2773680" y="28193"/>
                </a:moveTo>
                <a:lnTo>
                  <a:pt x="2615184" y="28193"/>
                </a:lnTo>
                <a:lnTo>
                  <a:pt x="2615184" y="48005"/>
                </a:lnTo>
                <a:lnTo>
                  <a:pt x="2773680" y="48005"/>
                </a:lnTo>
                <a:lnTo>
                  <a:pt x="2773680" y="28193"/>
                </a:lnTo>
                <a:close/>
              </a:path>
              <a:path w="8179434" h="76200">
                <a:moveTo>
                  <a:pt x="2991611" y="28193"/>
                </a:moveTo>
                <a:lnTo>
                  <a:pt x="2833116" y="28193"/>
                </a:lnTo>
                <a:lnTo>
                  <a:pt x="2833116" y="48005"/>
                </a:lnTo>
                <a:lnTo>
                  <a:pt x="2991611" y="48005"/>
                </a:lnTo>
                <a:lnTo>
                  <a:pt x="2991611" y="28193"/>
                </a:lnTo>
                <a:close/>
              </a:path>
              <a:path w="8179434" h="76200">
                <a:moveTo>
                  <a:pt x="3209544" y="28193"/>
                </a:moveTo>
                <a:lnTo>
                  <a:pt x="3051047" y="28193"/>
                </a:lnTo>
                <a:lnTo>
                  <a:pt x="3051047" y="48005"/>
                </a:lnTo>
                <a:lnTo>
                  <a:pt x="3209544" y="48005"/>
                </a:lnTo>
                <a:lnTo>
                  <a:pt x="3209544" y="28193"/>
                </a:lnTo>
                <a:close/>
              </a:path>
              <a:path w="8179434" h="76200">
                <a:moveTo>
                  <a:pt x="3427476" y="28193"/>
                </a:moveTo>
                <a:lnTo>
                  <a:pt x="3268979" y="28193"/>
                </a:lnTo>
                <a:lnTo>
                  <a:pt x="3268979" y="48005"/>
                </a:lnTo>
                <a:lnTo>
                  <a:pt x="3427476" y="48005"/>
                </a:lnTo>
                <a:lnTo>
                  <a:pt x="3427476" y="28193"/>
                </a:lnTo>
                <a:close/>
              </a:path>
              <a:path w="8179434" h="76200">
                <a:moveTo>
                  <a:pt x="3645407" y="28193"/>
                </a:moveTo>
                <a:lnTo>
                  <a:pt x="3486911" y="28193"/>
                </a:lnTo>
                <a:lnTo>
                  <a:pt x="3486911" y="48005"/>
                </a:lnTo>
                <a:lnTo>
                  <a:pt x="3645407" y="48005"/>
                </a:lnTo>
                <a:lnTo>
                  <a:pt x="3645407" y="28193"/>
                </a:lnTo>
                <a:close/>
              </a:path>
              <a:path w="8179434" h="76200">
                <a:moveTo>
                  <a:pt x="3863340" y="28193"/>
                </a:moveTo>
                <a:lnTo>
                  <a:pt x="3704844" y="28193"/>
                </a:lnTo>
                <a:lnTo>
                  <a:pt x="3704844" y="48005"/>
                </a:lnTo>
                <a:lnTo>
                  <a:pt x="3863340" y="48005"/>
                </a:lnTo>
                <a:lnTo>
                  <a:pt x="3863340" y="28193"/>
                </a:lnTo>
                <a:close/>
              </a:path>
              <a:path w="8179434" h="76200">
                <a:moveTo>
                  <a:pt x="4081272" y="28193"/>
                </a:moveTo>
                <a:lnTo>
                  <a:pt x="3922776" y="28193"/>
                </a:lnTo>
                <a:lnTo>
                  <a:pt x="3922776" y="48005"/>
                </a:lnTo>
                <a:lnTo>
                  <a:pt x="4081272" y="48005"/>
                </a:lnTo>
                <a:lnTo>
                  <a:pt x="4081272" y="28193"/>
                </a:lnTo>
                <a:close/>
              </a:path>
              <a:path w="8179434" h="76200">
                <a:moveTo>
                  <a:pt x="4299204" y="28193"/>
                </a:moveTo>
                <a:lnTo>
                  <a:pt x="4140707" y="28193"/>
                </a:lnTo>
                <a:lnTo>
                  <a:pt x="4140707" y="48005"/>
                </a:lnTo>
                <a:lnTo>
                  <a:pt x="4299204" y="48005"/>
                </a:lnTo>
                <a:lnTo>
                  <a:pt x="4299204" y="28193"/>
                </a:lnTo>
                <a:close/>
              </a:path>
              <a:path w="8179434" h="76200">
                <a:moveTo>
                  <a:pt x="4517135" y="28193"/>
                </a:moveTo>
                <a:lnTo>
                  <a:pt x="4358640" y="28193"/>
                </a:lnTo>
                <a:lnTo>
                  <a:pt x="4358640" y="48005"/>
                </a:lnTo>
                <a:lnTo>
                  <a:pt x="4517135" y="48005"/>
                </a:lnTo>
                <a:lnTo>
                  <a:pt x="4517135" y="28193"/>
                </a:lnTo>
                <a:close/>
              </a:path>
              <a:path w="8179434" h="76200">
                <a:moveTo>
                  <a:pt x="4735068" y="28193"/>
                </a:moveTo>
                <a:lnTo>
                  <a:pt x="4576572" y="28193"/>
                </a:lnTo>
                <a:lnTo>
                  <a:pt x="4576572" y="48005"/>
                </a:lnTo>
                <a:lnTo>
                  <a:pt x="4735068" y="48005"/>
                </a:lnTo>
                <a:lnTo>
                  <a:pt x="4735068" y="28193"/>
                </a:lnTo>
                <a:close/>
              </a:path>
              <a:path w="8179434" h="76200">
                <a:moveTo>
                  <a:pt x="4953000" y="28193"/>
                </a:moveTo>
                <a:lnTo>
                  <a:pt x="4794504" y="28193"/>
                </a:lnTo>
                <a:lnTo>
                  <a:pt x="4794504" y="48005"/>
                </a:lnTo>
                <a:lnTo>
                  <a:pt x="4953000" y="48005"/>
                </a:lnTo>
                <a:lnTo>
                  <a:pt x="4953000" y="28193"/>
                </a:lnTo>
                <a:close/>
              </a:path>
              <a:path w="8179434" h="76200">
                <a:moveTo>
                  <a:pt x="5170932" y="28193"/>
                </a:moveTo>
                <a:lnTo>
                  <a:pt x="5012435" y="28193"/>
                </a:lnTo>
                <a:lnTo>
                  <a:pt x="5012435" y="48005"/>
                </a:lnTo>
                <a:lnTo>
                  <a:pt x="5170932" y="48005"/>
                </a:lnTo>
                <a:lnTo>
                  <a:pt x="5170932" y="28193"/>
                </a:lnTo>
                <a:close/>
              </a:path>
              <a:path w="8179434" h="76200">
                <a:moveTo>
                  <a:pt x="5388864" y="28193"/>
                </a:moveTo>
                <a:lnTo>
                  <a:pt x="5230368" y="28193"/>
                </a:lnTo>
                <a:lnTo>
                  <a:pt x="5230368" y="48005"/>
                </a:lnTo>
                <a:lnTo>
                  <a:pt x="5388864" y="48005"/>
                </a:lnTo>
                <a:lnTo>
                  <a:pt x="5388864" y="28193"/>
                </a:lnTo>
                <a:close/>
              </a:path>
              <a:path w="8179434" h="76200">
                <a:moveTo>
                  <a:pt x="5606796" y="28193"/>
                </a:moveTo>
                <a:lnTo>
                  <a:pt x="5448300" y="28193"/>
                </a:lnTo>
                <a:lnTo>
                  <a:pt x="5448300" y="48005"/>
                </a:lnTo>
                <a:lnTo>
                  <a:pt x="5606796" y="48005"/>
                </a:lnTo>
                <a:lnTo>
                  <a:pt x="5606796" y="28193"/>
                </a:lnTo>
                <a:close/>
              </a:path>
              <a:path w="8179434" h="76200">
                <a:moveTo>
                  <a:pt x="5824728" y="28193"/>
                </a:moveTo>
                <a:lnTo>
                  <a:pt x="5666232" y="28193"/>
                </a:lnTo>
                <a:lnTo>
                  <a:pt x="5666232" y="48005"/>
                </a:lnTo>
                <a:lnTo>
                  <a:pt x="5824728" y="48005"/>
                </a:lnTo>
                <a:lnTo>
                  <a:pt x="5824728" y="28193"/>
                </a:lnTo>
                <a:close/>
              </a:path>
              <a:path w="8179434" h="76200">
                <a:moveTo>
                  <a:pt x="6042659" y="28193"/>
                </a:moveTo>
                <a:lnTo>
                  <a:pt x="5884164" y="28193"/>
                </a:lnTo>
                <a:lnTo>
                  <a:pt x="5884164" y="48005"/>
                </a:lnTo>
                <a:lnTo>
                  <a:pt x="6042659" y="48005"/>
                </a:lnTo>
                <a:lnTo>
                  <a:pt x="6042659" y="28193"/>
                </a:lnTo>
                <a:close/>
              </a:path>
              <a:path w="8179434" h="76200">
                <a:moveTo>
                  <a:pt x="6260592" y="28193"/>
                </a:moveTo>
                <a:lnTo>
                  <a:pt x="6102096" y="28193"/>
                </a:lnTo>
                <a:lnTo>
                  <a:pt x="6102096" y="48005"/>
                </a:lnTo>
                <a:lnTo>
                  <a:pt x="6260592" y="48005"/>
                </a:lnTo>
                <a:lnTo>
                  <a:pt x="6260592" y="28193"/>
                </a:lnTo>
                <a:close/>
              </a:path>
              <a:path w="8179434" h="76200">
                <a:moveTo>
                  <a:pt x="6478524" y="28193"/>
                </a:moveTo>
                <a:lnTo>
                  <a:pt x="6320028" y="28193"/>
                </a:lnTo>
                <a:lnTo>
                  <a:pt x="6320028" y="48005"/>
                </a:lnTo>
                <a:lnTo>
                  <a:pt x="6478524" y="48005"/>
                </a:lnTo>
                <a:lnTo>
                  <a:pt x="6478524" y="28193"/>
                </a:lnTo>
                <a:close/>
              </a:path>
              <a:path w="8179434" h="76200">
                <a:moveTo>
                  <a:pt x="6696456" y="28193"/>
                </a:moveTo>
                <a:lnTo>
                  <a:pt x="6537960" y="28193"/>
                </a:lnTo>
                <a:lnTo>
                  <a:pt x="6537960" y="48005"/>
                </a:lnTo>
                <a:lnTo>
                  <a:pt x="6696456" y="48005"/>
                </a:lnTo>
                <a:lnTo>
                  <a:pt x="6696456" y="28193"/>
                </a:lnTo>
                <a:close/>
              </a:path>
              <a:path w="8179434" h="76200">
                <a:moveTo>
                  <a:pt x="6914388" y="28193"/>
                </a:moveTo>
                <a:lnTo>
                  <a:pt x="6755892" y="28193"/>
                </a:lnTo>
                <a:lnTo>
                  <a:pt x="6755892" y="48005"/>
                </a:lnTo>
                <a:lnTo>
                  <a:pt x="6914388" y="48005"/>
                </a:lnTo>
                <a:lnTo>
                  <a:pt x="6914388" y="28193"/>
                </a:lnTo>
                <a:close/>
              </a:path>
              <a:path w="8179434" h="76200">
                <a:moveTo>
                  <a:pt x="7132320" y="28193"/>
                </a:moveTo>
                <a:lnTo>
                  <a:pt x="6973824" y="28193"/>
                </a:lnTo>
                <a:lnTo>
                  <a:pt x="6973824" y="48005"/>
                </a:lnTo>
                <a:lnTo>
                  <a:pt x="7132320" y="48005"/>
                </a:lnTo>
                <a:lnTo>
                  <a:pt x="7132320" y="28193"/>
                </a:lnTo>
                <a:close/>
              </a:path>
              <a:path w="8179434" h="76200">
                <a:moveTo>
                  <a:pt x="7350252" y="28193"/>
                </a:moveTo>
                <a:lnTo>
                  <a:pt x="7191756" y="28193"/>
                </a:lnTo>
                <a:lnTo>
                  <a:pt x="7191756" y="48005"/>
                </a:lnTo>
                <a:lnTo>
                  <a:pt x="7350252" y="48005"/>
                </a:lnTo>
                <a:lnTo>
                  <a:pt x="7350252" y="28193"/>
                </a:lnTo>
                <a:close/>
              </a:path>
              <a:path w="8179434" h="76200">
                <a:moveTo>
                  <a:pt x="7568184" y="28193"/>
                </a:moveTo>
                <a:lnTo>
                  <a:pt x="7409688" y="28193"/>
                </a:lnTo>
                <a:lnTo>
                  <a:pt x="7409688" y="48005"/>
                </a:lnTo>
                <a:lnTo>
                  <a:pt x="7568184" y="48005"/>
                </a:lnTo>
                <a:lnTo>
                  <a:pt x="7568184" y="28193"/>
                </a:lnTo>
                <a:close/>
              </a:path>
              <a:path w="8179434" h="76200">
                <a:moveTo>
                  <a:pt x="7786116" y="28193"/>
                </a:moveTo>
                <a:lnTo>
                  <a:pt x="7627620" y="28193"/>
                </a:lnTo>
                <a:lnTo>
                  <a:pt x="7627620" y="48005"/>
                </a:lnTo>
                <a:lnTo>
                  <a:pt x="7786116" y="48005"/>
                </a:lnTo>
                <a:lnTo>
                  <a:pt x="7786116" y="28193"/>
                </a:lnTo>
                <a:close/>
              </a:path>
              <a:path w="8179434" h="76200">
                <a:moveTo>
                  <a:pt x="8004048" y="28193"/>
                </a:moveTo>
                <a:lnTo>
                  <a:pt x="7845552" y="28193"/>
                </a:lnTo>
                <a:lnTo>
                  <a:pt x="7845552" y="48005"/>
                </a:lnTo>
                <a:lnTo>
                  <a:pt x="8004048" y="48005"/>
                </a:lnTo>
                <a:lnTo>
                  <a:pt x="8004048" y="28193"/>
                </a:lnTo>
                <a:close/>
              </a:path>
              <a:path w="8179434" h="76200">
                <a:moveTo>
                  <a:pt x="8103108" y="0"/>
                </a:moveTo>
                <a:lnTo>
                  <a:pt x="8103108" y="76199"/>
                </a:lnTo>
                <a:lnTo>
                  <a:pt x="8159496" y="48005"/>
                </a:lnTo>
                <a:lnTo>
                  <a:pt x="8115808" y="48005"/>
                </a:lnTo>
                <a:lnTo>
                  <a:pt x="8115808" y="28193"/>
                </a:lnTo>
                <a:lnTo>
                  <a:pt x="8159496" y="28193"/>
                </a:lnTo>
                <a:lnTo>
                  <a:pt x="8103108" y="0"/>
                </a:lnTo>
                <a:close/>
              </a:path>
              <a:path w="8179434" h="76200">
                <a:moveTo>
                  <a:pt x="8103108" y="28193"/>
                </a:moveTo>
                <a:lnTo>
                  <a:pt x="8063484" y="28193"/>
                </a:lnTo>
                <a:lnTo>
                  <a:pt x="8063484" y="48005"/>
                </a:lnTo>
                <a:lnTo>
                  <a:pt x="8103108" y="48005"/>
                </a:lnTo>
                <a:lnTo>
                  <a:pt x="8103108" y="28193"/>
                </a:lnTo>
                <a:close/>
              </a:path>
              <a:path w="8179434" h="76200">
                <a:moveTo>
                  <a:pt x="8159496" y="28193"/>
                </a:moveTo>
                <a:lnTo>
                  <a:pt x="8115808" y="28193"/>
                </a:lnTo>
                <a:lnTo>
                  <a:pt x="8115808" y="48005"/>
                </a:lnTo>
                <a:lnTo>
                  <a:pt x="8159496" y="48005"/>
                </a:lnTo>
                <a:lnTo>
                  <a:pt x="8179308" y="38099"/>
                </a:lnTo>
                <a:lnTo>
                  <a:pt x="8159496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0344" y="1611503"/>
            <a:ext cx="7668895" cy="2546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velika konkurencija 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tržištu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diktira kraći razvoj; najveći prihod od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novijih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ubrzanje se postiže isporukom u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fazama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685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odgovara poseban skup funkcija; neke funkcije su u upotrebi,  a neke u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03475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Razvojni</a:t>
            </a:r>
            <a:r>
              <a:rPr sz="20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143247" y="5999276"/>
            <a:ext cx="221742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Produkcioni</a:t>
            </a:r>
            <a:r>
              <a:rPr sz="20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8972" y="3883378"/>
            <a:ext cx="464230" cy="10280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714"/>
              </a:lnSpc>
            </a:pP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RAZVOJNI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56515" algn="ctr">
              <a:lnSpc>
                <a:spcPct val="100000"/>
              </a:lnSpc>
            </a:pP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TIM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047" y="5145893"/>
            <a:ext cx="218008" cy="10617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14"/>
              </a:lnSpc>
            </a:pP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KORISNICI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48104" y="4629277"/>
            <a:ext cx="1174115" cy="811530"/>
          </a:xfrm>
          <a:custGeom>
            <a:avLst/>
            <a:gdLst/>
            <a:ahLst/>
            <a:cxnLst/>
            <a:rect l="l" t="t" r="r" b="b"/>
            <a:pathLst>
              <a:path w="1174114" h="811529">
                <a:moveTo>
                  <a:pt x="1107644" y="773461"/>
                </a:moveTo>
                <a:lnTo>
                  <a:pt x="1089659" y="799592"/>
                </a:lnTo>
                <a:lnTo>
                  <a:pt x="1173988" y="811403"/>
                </a:lnTo>
                <a:lnTo>
                  <a:pt x="1157024" y="780669"/>
                </a:lnTo>
                <a:lnTo>
                  <a:pt x="1118108" y="780669"/>
                </a:lnTo>
                <a:lnTo>
                  <a:pt x="1107644" y="773461"/>
                </a:lnTo>
                <a:close/>
              </a:path>
              <a:path w="1174114" h="811529">
                <a:moveTo>
                  <a:pt x="1114893" y="762928"/>
                </a:moveTo>
                <a:lnTo>
                  <a:pt x="1107644" y="773461"/>
                </a:lnTo>
                <a:lnTo>
                  <a:pt x="1118108" y="780669"/>
                </a:lnTo>
                <a:lnTo>
                  <a:pt x="1125346" y="770128"/>
                </a:lnTo>
                <a:lnTo>
                  <a:pt x="1114893" y="762928"/>
                </a:lnTo>
                <a:close/>
              </a:path>
              <a:path w="1174114" h="811529">
                <a:moveTo>
                  <a:pt x="1132839" y="736854"/>
                </a:moveTo>
                <a:lnTo>
                  <a:pt x="1114893" y="762928"/>
                </a:lnTo>
                <a:lnTo>
                  <a:pt x="1125346" y="770128"/>
                </a:lnTo>
                <a:lnTo>
                  <a:pt x="1118108" y="780669"/>
                </a:lnTo>
                <a:lnTo>
                  <a:pt x="1157024" y="780669"/>
                </a:lnTo>
                <a:lnTo>
                  <a:pt x="1132839" y="736854"/>
                </a:lnTo>
                <a:close/>
              </a:path>
              <a:path w="1174114" h="811529">
                <a:moveTo>
                  <a:pt x="7112" y="0"/>
                </a:moveTo>
                <a:lnTo>
                  <a:pt x="0" y="10414"/>
                </a:lnTo>
                <a:lnTo>
                  <a:pt x="1107644" y="773461"/>
                </a:lnTo>
                <a:lnTo>
                  <a:pt x="1114893" y="762928"/>
                </a:lnTo>
                <a:lnTo>
                  <a:pt x="7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44188" y="4629277"/>
            <a:ext cx="1157605" cy="802640"/>
          </a:xfrm>
          <a:custGeom>
            <a:avLst/>
            <a:gdLst/>
            <a:ahLst/>
            <a:cxnLst/>
            <a:rect l="l" t="t" r="r" b="b"/>
            <a:pathLst>
              <a:path w="1157604" h="802639">
                <a:moveTo>
                  <a:pt x="1090926" y="764200"/>
                </a:moveTo>
                <a:lnTo>
                  <a:pt x="1072896" y="790321"/>
                </a:lnTo>
                <a:lnTo>
                  <a:pt x="1157224" y="802259"/>
                </a:lnTo>
                <a:lnTo>
                  <a:pt x="1140271" y="771398"/>
                </a:lnTo>
                <a:lnTo>
                  <a:pt x="1101344" y="771398"/>
                </a:lnTo>
                <a:lnTo>
                  <a:pt x="1090926" y="764200"/>
                </a:lnTo>
                <a:close/>
              </a:path>
              <a:path w="1157604" h="802639">
                <a:moveTo>
                  <a:pt x="1098131" y="753763"/>
                </a:moveTo>
                <a:lnTo>
                  <a:pt x="1090926" y="764200"/>
                </a:lnTo>
                <a:lnTo>
                  <a:pt x="1101344" y="771398"/>
                </a:lnTo>
                <a:lnTo>
                  <a:pt x="1108583" y="760984"/>
                </a:lnTo>
                <a:lnTo>
                  <a:pt x="1098131" y="753763"/>
                </a:lnTo>
                <a:close/>
              </a:path>
              <a:path w="1157604" h="802639">
                <a:moveTo>
                  <a:pt x="1116202" y="727583"/>
                </a:moveTo>
                <a:lnTo>
                  <a:pt x="1098131" y="753763"/>
                </a:lnTo>
                <a:lnTo>
                  <a:pt x="1108583" y="760984"/>
                </a:lnTo>
                <a:lnTo>
                  <a:pt x="1101344" y="771398"/>
                </a:lnTo>
                <a:lnTo>
                  <a:pt x="1140271" y="771398"/>
                </a:lnTo>
                <a:lnTo>
                  <a:pt x="1116202" y="727583"/>
                </a:lnTo>
                <a:close/>
              </a:path>
              <a:path w="1157604" h="802639">
                <a:moveTo>
                  <a:pt x="7112" y="0"/>
                </a:moveTo>
                <a:lnTo>
                  <a:pt x="0" y="10414"/>
                </a:lnTo>
                <a:lnTo>
                  <a:pt x="1090926" y="764200"/>
                </a:lnTo>
                <a:lnTo>
                  <a:pt x="1098131" y="753763"/>
                </a:lnTo>
                <a:lnTo>
                  <a:pt x="7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221857" y="4621657"/>
            <a:ext cx="1137920" cy="802640"/>
          </a:xfrm>
          <a:custGeom>
            <a:avLst/>
            <a:gdLst/>
            <a:ahLst/>
            <a:cxnLst/>
            <a:rect l="l" t="t" r="r" b="b"/>
            <a:pathLst>
              <a:path w="1137920" h="802639">
                <a:moveTo>
                  <a:pt x="1071590" y="763634"/>
                </a:moveTo>
                <a:lnTo>
                  <a:pt x="1053338" y="789559"/>
                </a:lnTo>
                <a:lnTo>
                  <a:pt x="1137539" y="802259"/>
                </a:lnTo>
                <a:lnTo>
                  <a:pt x="1120631" y="770890"/>
                </a:lnTo>
                <a:lnTo>
                  <a:pt x="1081913" y="770890"/>
                </a:lnTo>
                <a:lnTo>
                  <a:pt x="1071590" y="763634"/>
                </a:lnTo>
                <a:close/>
              </a:path>
              <a:path w="1137920" h="802639">
                <a:moveTo>
                  <a:pt x="1078875" y="753288"/>
                </a:moveTo>
                <a:lnTo>
                  <a:pt x="1071590" y="763634"/>
                </a:lnTo>
                <a:lnTo>
                  <a:pt x="1081913" y="770890"/>
                </a:lnTo>
                <a:lnTo>
                  <a:pt x="1089278" y="760603"/>
                </a:lnTo>
                <a:lnTo>
                  <a:pt x="1078875" y="753288"/>
                </a:lnTo>
                <a:close/>
              </a:path>
              <a:path w="1137920" h="802639">
                <a:moveTo>
                  <a:pt x="1097152" y="727329"/>
                </a:moveTo>
                <a:lnTo>
                  <a:pt x="1078875" y="753288"/>
                </a:lnTo>
                <a:lnTo>
                  <a:pt x="1089278" y="760603"/>
                </a:lnTo>
                <a:lnTo>
                  <a:pt x="1081913" y="770890"/>
                </a:lnTo>
                <a:lnTo>
                  <a:pt x="1120631" y="770890"/>
                </a:lnTo>
                <a:lnTo>
                  <a:pt x="1097152" y="727329"/>
                </a:lnTo>
                <a:close/>
              </a:path>
              <a:path w="1137920" h="802639">
                <a:moveTo>
                  <a:pt x="7365" y="0"/>
                </a:moveTo>
                <a:lnTo>
                  <a:pt x="0" y="10414"/>
                </a:lnTo>
                <a:lnTo>
                  <a:pt x="1071590" y="763634"/>
                </a:lnTo>
                <a:lnTo>
                  <a:pt x="1078875" y="753288"/>
                </a:lnTo>
                <a:lnTo>
                  <a:pt x="73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15731" y="4723765"/>
            <a:ext cx="661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vreme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INKREMENTALNI RAZVOJ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6341" y="1839340"/>
            <a:ext cx="7413625" cy="1872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0000"/>
              <a:buFont typeface="Wingdings"/>
              <a:buChar char=""/>
              <a:tabLst>
                <a:tab pos="25971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podela sistema na podsisteme (faze, verzije) prema</a:t>
            </a:r>
            <a:r>
              <a:rPr sz="2000" spc="-1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funkcijama</a:t>
            </a:r>
          </a:p>
          <a:p>
            <a:pPr marL="285115" indent="-272415">
              <a:lnSpc>
                <a:spcPct val="100000"/>
              </a:lnSpc>
              <a:spcBef>
                <a:spcPts val="1680"/>
              </a:spcBef>
              <a:buClr>
                <a:srgbClr val="CC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svaka nova verzija nadograđuje sistem do pune</a:t>
            </a:r>
            <a:r>
              <a:rPr sz="2000" spc="-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funkcionalnosti</a:t>
            </a:r>
          </a:p>
          <a:p>
            <a:pPr>
              <a:lnSpc>
                <a:spcPct val="100000"/>
              </a:lnSpc>
            </a:pP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7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: v1 (unos podataka), v2 (obračuni), v3 (prikaz</a:t>
            </a:r>
            <a:r>
              <a:rPr sz="2000" spc="-2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rezultata)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0100" y="5000244"/>
            <a:ext cx="1790700" cy="439864"/>
          </a:xfrm>
          <a:prstGeom prst="rect">
            <a:avLst/>
          </a:prstGeom>
          <a:solidFill>
            <a:srgbClr val="FFCC99"/>
          </a:solidFill>
          <a:ln w="9143">
            <a:solidFill>
              <a:srgbClr val="FF660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R="36830" algn="ctr">
              <a:lnSpc>
                <a:spcPct val="100000"/>
              </a:lnSpc>
              <a:spcBef>
                <a:spcPts val="1030"/>
              </a:spcBef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v1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1108" y="5006340"/>
            <a:ext cx="1790700" cy="439864"/>
          </a:xfrm>
          <a:prstGeom prst="rect">
            <a:avLst/>
          </a:prstGeom>
          <a:solidFill>
            <a:srgbClr val="FFCC99"/>
          </a:solidFill>
          <a:ln w="9144">
            <a:solidFill>
              <a:srgbClr val="FF6600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R="55880" algn="ctr">
              <a:lnSpc>
                <a:spcPct val="100000"/>
              </a:lnSpc>
              <a:spcBef>
                <a:spcPts val="1030"/>
              </a:spcBef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v1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8147" y="5003291"/>
            <a:ext cx="1790700" cy="423834"/>
          </a:xfrm>
          <a:prstGeom prst="rect">
            <a:avLst/>
          </a:prstGeom>
          <a:solidFill>
            <a:srgbClr val="FFCC99"/>
          </a:solidFill>
          <a:ln w="9144">
            <a:solidFill>
              <a:srgbClr val="FF6600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R="66675" algn="ctr">
              <a:lnSpc>
                <a:spcPct val="100000"/>
              </a:lnSpc>
              <a:spcBef>
                <a:spcPts val="905"/>
              </a:spcBef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v1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0252" y="4442459"/>
            <a:ext cx="638810" cy="393698"/>
          </a:xfrm>
          <a:prstGeom prst="rect">
            <a:avLst/>
          </a:prstGeom>
          <a:solidFill>
            <a:srgbClr val="FFCC99"/>
          </a:solidFill>
          <a:ln w="9144">
            <a:solidFill>
              <a:srgbClr val="FF66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670"/>
              </a:spcBef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v2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18147" y="4428744"/>
            <a:ext cx="638810" cy="403957"/>
          </a:xfrm>
          <a:prstGeom prst="rect">
            <a:avLst/>
          </a:prstGeom>
          <a:solidFill>
            <a:srgbClr val="FFCC99"/>
          </a:solidFill>
          <a:ln w="9143">
            <a:solidFill>
              <a:srgbClr val="FF6600"/>
            </a:solidFill>
          </a:ln>
        </p:spPr>
        <p:txBody>
          <a:bodyPr vert="horz" wrap="square" lIns="0" tIns="9525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750"/>
              </a:spcBef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v2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10043" y="4425696"/>
            <a:ext cx="1077595" cy="397545"/>
          </a:xfrm>
          <a:prstGeom prst="rect">
            <a:avLst/>
          </a:prstGeom>
          <a:solidFill>
            <a:srgbClr val="FFCC99"/>
          </a:solidFill>
          <a:ln w="9144">
            <a:solidFill>
              <a:srgbClr val="FF66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700"/>
              </a:spcBef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v3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98648" y="51831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276987" y="0"/>
                </a:moveTo>
                <a:lnTo>
                  <a:pt x="276987" y="60197"/>
                </a:lnTo>
                <a:lnTo>
                  <a:pt x="0" y="60197"/>
                </a:lnTo>
                <a:lnTo>
                  <a:pt x="0" y="180594"/>
                </a:lnTo>
                <a:lnTo>
                  <a:pt x="276987" y="180594"/>
                </a:lnTo>
                <a:lnTo>
                  <a:pt x="276987" y="240791"/>
                </a:lnTo>
                <a:lnTo>
                  <a:pt x="368807" y="120395"/>
                </a:lnTo>
                <a:lnTo>
                  <a:pt x="2769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98648" y="51831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0" y="60197"/>
                </a:moveTo>
                <a:lnTo>
                  <a:pt x="276987" y="60197"/>
                </a:lnTo>
                <a:lnTo>
                  <a:pt x="276987" y="0"/>
                </a:lnTo>
                <a:lnTo>
                  <a:pt x="368807" y="120395"/>
                </a:lnTo>
                <a:lnTo>
                  <a:pt x="276987" y="240791"/>
                </a:lnTo>
                <a:lnTo>
                  <a:pt x="276987" y="180594"/>
                </a:lnTo>
                <a:lnTo>
                  <a:pt x="0" y="180594"/>
                </a:lnTo>
                <a:lnTo>
                  <a:pt x="0" y="6019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27191" y="5164835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276987" y="0"/>
                </a:moveTo>
                <a:lnTo>
                  <a:pt x="276987" y="60197"/>
                </a:lnTo>
                <a:lnTo>
                  <a:pt x="0" y="60197"/>
                </a:lnTo>
                <a:lnTo>
                  <a:pt x="0" y="180594"/>
                </a:lnTo>
                <a:lnTo>
                  <a:pt x="276987" y="180594"/>
                </a:lnTo>
                <a:lnTo>
                  <a:pt x="276987" y="240791"/>
                </a:lnTo>
                <a:lnTo>
                  <a:pt x="368808" y="120395"/>
                </a:lnTo>
                <a:lnTo>
                  <a:pt x="2769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27191" y="5164835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0" y="60197"/>
                </a:moveTo>
                <a:lnTo>
                  <a:pt x="276987" y="60197"/>
                </a:lnTo>
                <a:lnTo>
                  <a:pt x="276987" y="0"/>
                </a:lnTo>
                <a:lnTo>
                  <a:pt x="368808" y="120395"/>
                </a:lnTo>
                <a:lnTo>
                  <a:pt x="276987" y="240791"/>
                </a:lnTo>
                <a:lnTo>
                  <a:pt x="276987" y="180594"/>
                </a:lnTo>
                <a:lnTo>
                  <a:pt x="0" y="180594"/>
                </a:lnTo>
                <a:lnTo>
                  <a:pt x="0" y="6019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6511" y="3095244"/>
            <a:ext cx="8582025" cy="3020695"/>
          </a:xfrm>
          <a:custGeom>
            <a:avLst/>
            <a:gdLst/>
            <a:ahLst/>
            <a:cxnLst/>
            <a:rect l="l" t="t" r="r" b="b"/>
            <a:pathLst>
              <a:path w="8582025" h="3020695">
                <a:moveTo>
                  <a:pt x="0" y="3020567"/>
                </a:moveTo>
                <a:lnTo>
                  <a:pt x="8581644" y="3020567"/>
                </a:lnTo>
                <a:lnTo>
                  <a:pt x="8581644" y="0"/>
                </a:lnTo>
                <a:lnTo>
                  <a:pt x="0" y="0"/>
                </a:lnTo>
                <a:lnTo>
                  <a:pt x="0" y="3020567"/>
                </a:lnTo>
                <a:close/>
              </a:path>
            </a:pathLst>
          </a:custGeom>
          <a:ln w="9143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88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0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0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291" y="1624838"/>
            <a:ext cx="6902450" cy="43883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4655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  <a:p>
            <a:pPr marL="279400" marR="239395" indent="-266700">
              <a:lnSpc>
                <a:spcPct val="100000"/>
              </a:lnSpc>
              <a:spcBef>
                <a:spcPts val="384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brza isporuka operativnog skupa funkcija;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već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prve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korisnik ima skup funkcija iz finalnog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proizvoda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8923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vidljiv napredak na projektu; progres na projektu vidljiv ne samo  preko dokumenata,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već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u praktičnom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permanentni odziv korisnika; stalna interakcija sa korisnikom vodi  stabilnijim međurezultatima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sistemu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uopšte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8986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mali projektni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tim;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manji troškovi, ali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da utiče na kvalitet  (prelazak sa jednog na drugi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posao)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INKREMENTALNI RAZVOJ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8" name="object 8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16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ITERATIVNI </a:t>
            </a:r>
            <a:r>
              <a:rPr lang="en-US" dirty="0">
                <a:solidFill>
                  <a:schemeClr val="tx1"/>
                </a:solidFill>
              </a:rPr>
              <a:t>RAZVOJ</a:t>
            </a:r>
            <a:r>
              <a:rPr lang="en-US" spc="-5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6341" y="1839340"/>
            <a:ext cx="7473950" cy="2103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794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podela sistema na podsisteme (faze, verzije) prema</a:t>
            </a:r>
            <a:r>
              <a:rPr sz="2000" spc="-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funkcijama</a:t>
            </a:r>
          </a:p>
          <a:p>
            <a:pPr marL="279400" marR="5080" indent="-266700">
              <a:lnSpc>
                <a:spcPct val="100000"/>
              </a:lnSpc>
              <a:spcBef>
                <a:spcPts val="1680"/>
              </a:spcBef>
              <a:buClr>
                <a:srgbClr val="CC0000"/>
              </a:buClr>
              <a:buSzPct val="90000"/>
              <a:buFont typeface="Wingdings"/>
              <a:buChar char=""/>
              <a:tabLst>
                <a:tab pos="2794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 svim verzijama se isporučuje ceo sistem, uz menjanje</a:t>
            </a:r>
            <a:r>
              <a:rPr sz="2000" spc="-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funkcija  svakog</a:t>
            </a:r>
            <a:r>
              <a:rPr sz="20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podsistema</a:t>
            </a:r>
          </a:p>
          <a:p>
            <a:pPr>
              <a:lnSpc>
                <a:spcPct val="100000"/>
              </a:lnSpc>
            </a:pP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2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1600">
              <a:lnSpc>
                <a:spcPts val="238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18147" y="4841747"/>
            <a:ext cx="1790700" cy="591820"/>
          </a:xfrm>
          <a:custGeom>
            <a:avLst/>
            <a:gdLst/>
            <a:ahLst/>
            <a:cxnLst/>
            <a:rect l="l" t="t" r="r" b="b"/>
            <a:pathLst>
              <a:path w="1790700" h="591820">
                <a:moveTo>
                  <a:pt x="0" y="591311"/>
                </a:moveTo>
                <a:lnTo>
                  <a:pt x="1790700" y="591311"/>
                </a:lnTo>
                <a:lnTo>
                  <a:pt x="1790700" y="0"/>
                </a:lnTo>
                <a:lnTo>
                  <a:pt x="0" y="0"/>
                </a:lnTo>
                <a:lnTo>
                  <a:pt x="0" y="591311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18147" y="4841747"/>
            <a:ext cx="1790700" cy="591820"/>
          </a:xfrm>
          <a:custGeom>
            <a:avLst/>
            <a:gdLst/>
            <a:ahLst/>
            <a:cxnLst/>
            <a:rect l="l" t="t" r="r" b="b"/>
            <a:pathLst>
              <a:path w="1790700" h="591820">
                <a:moveTo>
                  <a:pt x="0" y="591311"/>
                </a:moveTo>
                <a:lnTo>
                  <a:pt x="1790700" y="591311"/>
                </a:lnTo>
                <a:lnTo>
                  <a:pt x="1790700" y="0"/>
                </a:lnTo>
                <a:lnTo>
                  <a:pt x="0" y="0"/>
                </a:lnTo>
                <a:lnTo>
                  <a:pt x="0" y="591311"/>
                </a:lnTo>
                <a:close/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18147" y="4267200"/>
            <a:ext cx="638810" cy="518159"/>
          </a:xfrm>
          <a:custGeom>
            <a:avLst/>
            <a:gdLst/>
            <a:ahLst/>
            <a:cxnLst/>
            <a:rect l="l" t="t" r="r" b="b"/>
            <a:pathLst>
              <a:path w="638809" h="518160">
                <a:moveTo>
                  <a:pt x="0" y="518160"/>
                </a:moveTo>
                <a:lnTo>
                  <a:pt x="638555" y="518160"/>
                </a:lnTo>
                <a:lnTo>
                  <a:pt x="638555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18147" y="4267200"/>
            <a:ext cx="638810" cy="518159"/>
          </a:xfrm>
          <a:custGeom>
            <a:avLst/>
            <a:gdLst/>
            <a:ahLst/>
            <a:cxnLst/>
            <a:rect l="l" t="t" r="r" b="b"/>
            <a:pathLst>
              <a:path w="638809" h="518160">
                <a:moveTo>
                  <a:pt x="0" y="518160"/>
                </a:moveTo>
                <a:lnTo>
                  <a:pt x="638555" y="518160"/>
                </a:lnTo>
                <a:lnTo>
                  <a:pt x="638555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10043" y="4264152"/>
            <a:ext cx="1077595" cy="518159"/>
          </a:xfrm>
          <a:custGeom>
            <a:avLst/>
            <a:gdLst/>
            <a:ahLst/>
            <a:cxnLst/>
            <a:rect l="l" t="t" r="r" b="b"/>
            <a:pathLst>
              <a:path w="1077595" h="518160">
                <a:moveTo>
                  <a:pt x="0" y="518160"/>
                </a:moveTo>
                <a:lnTo>
                  <a:pt x="1077468" y="518160"/>
                </a:lnTo>
                <a:lnTo>
                  <a:pt x="1077468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10043" y="4264152"/>
            <a:ext cx="1077595" cy="518159"/>
          </a:xfrm>
          <a:custGeom>
            <a:avLst/>
            <a:gdLst/>
            <a:ahLst/>
            <a:cxnLst/>
            <a:rect l="l" t="t" r="r" b="b"/>
            <a:pathLst>
              <a:path w="1077595" h="518160">
                <a:moveTo>
                  <a:pt x="0" y="518160"/>
                </a:moveTo>
                <a:lnTo>
                  <a:pt x="1077468" y="518160"/>
                </a:lnTo>
                <a:lnTo>
                  <a:pt x="1077468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49414" y="5586577"/>
            <a:ext cx="2673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80"/>
              </a:lnSpc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v3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98648" y="4773167"/>
            <a:ext cx="368935" cy="242570"/>
          </a:xfrm>
          <a:custGeom>
            <a:avLst/>
            <a:gdLst/>
            <a:ahLst/>
            <a:cxnLst/>
            <a:rect l="l" t="t" r="r" b="b"/>
            <a:pathLst>
              <a:path w="368935" h="242570">
                <a:moveTo>
                  <a:pt x="276351" y="0"/>
                </a:moveTo>
                <a:lnTo>
                  <a:pt x="276351" y="60578"/>
                </a:lnTo>
                <a:lnTo>
                  <a:pt x="0" y="60578"/>
                </a:lnTo>
                <a:lnTo>
                  <a:pt x="0" y="181736"/>
                </a:lnTo>
                <a:lnTo>
                  <a:pt x="276351" y="181736"/>
                </a:lnTo>
                <a:lnTo>
                  <a:pt x="276351" y="242315"/>
                </a:lnTo>
                <a:lnTo>
                  <a:pt x="368807" y="121157"/>
                </a:lnTo>
                <a:lnTo>
                  <a:pt x="2763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98648" y="4773167"/>
            <a:ext cx="368935" cy="242570"/>
          </a:xfrm>
          <a:custGeom>
            <a:avLst/>
            <a:gdLst/>
            <a:ahLst/>
            <a:cxnLst/>
            <a:rect l="l" t="t" r="r" b="b"/>
            <a:pathLst>
              <a:path w="368935" h="242570">
                <a:moveTo>
                  <a:pt x="0" y="60578"/>
                </a:moveTo>
                <a:lnTo>
                  <a:pt x="276351" y="60578"/>
                </a:lnTo>
                <a:lnTo>
                  <a:pt x="276351" y="0"/>
                </a:lnTo>
                <a:lnTo>
                  <a:pt x="368807" y="121157"/>
                </a:lnTo>
                <a:lnTo>
                  <a:pt x="276351" y="242315"/>
                </a:lnTo>
                <a:lnTo>
                  <a:pt x="276351" y="181736"/>
                </a:lnTo>
                <a:lnTo>
                  <a:pt x="0" y="181736"/>
                </a:lnTo>
                <a:lnTo>
                  <a:pt x="0" y="6057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56147" y="47640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276987" y="0"/>
                </a:moveTo>
                <a:lnTo>
                  <a:pt x="276987" y="60198"/>
                </a:lnTo>
                <a:lnTo>
                  <a:pt x="0" y="60198"/>
                </a:lnTo>
                <a:lnTo>
                  <a:pt x="0" y="180594"/>
                </a:lnTo>
                <a:lnTo>
                  <a:pt x="276987" y="180594"/>
                </a:lnTo>
                <a:lnTo>
                  <a:pt x="276987" y="240792"/>
                </a:lnTo>
                <a:lnTo>
                  <a:pt x="368807" y="120395"/>
                </a:lnTo>
                <a:lnTo>
                  <a:pt x="2769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56147" y="47640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0" y="60198"/>
                </a:moveTo>
                <a:lnTo>
                  <a:pt x="276987" y="60198"/>
                </a:lnTo>
                <a:lnTo>
                  <a:pt x="276987" y="0"/>
                </a:lnTo>
                <a:lnTo>
                  <a:pt x="368807" y="120395"/>
                </a:lnTo>
                <a:lnTo>
                  <a:pt x="276987" y="240792"/>
                </a:lnTo>
                <a:lnTo>
                  <a:pt x="276987" y="180594"/>
                </a:lnTo>
                <a:lnTo>
                  <a:pt x="0" y="180594"/>
                </a:lnTo>
                <a:lnTo>
                  <a:pt x="0" y="6019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511" y="3323844"/>
            <a:ext cx="8582025" cy="3020695"/>
          </a:xfrm>
          <a:custGeom>
            <a:avLst/>
            <a:gdLst/>
            <a:ahLst/>
            <a:cxnLst/>
            <a:rect l="l" t="t" r="r" b="b"/>
            <a:pathLst>
              <a:path w="8582025" h="3020695">
                <a:moveTo>
                  <a:pt x="0" y="3020567"/>
                </a:moveTo>
                <a:lnTo>
                  <a:pt x="8581644" y="3020567"/>
                </a:lnTo>
                <a:lnTo>
                  <a:pt x="8581644" y="0"/>
                </a:lnTo>
                <a:lnTo>
                  <a:pt x="0" y="0"/>
                </a:lnTo>
                <a:lnTo>
                  <a:pt x="0" y="3020567"/>
                </a:lnTo>
                <a:close/>
              </a:path>
            </a:pathLst>
          </a:custGeom>
          <a:ln w="9143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19500" y="4838700"/>
            <a:ext cx="1790700" cy="591820"/>
          </a:xfrm>
          <a:custGeom>
            <a:avLst/>
            <a:gdLst/>
            <a:ahLst/>
            <a:cxnLst/>
            <a:rect l="l" t="t" r="r" b="b"/>
            <a:pathLst>
              <a:path w="1790700" h="591820">
                <a:moveTo>
                  <a:pt x="0" y="591312"/>
                </a:moveTo>
                <a:lnTo>
                  <a:pt x="1790700" y="591312"/>
                </a:lnTo>
                <a:lnTo>
                  <a:pt x="1790700" y="0"/>
                </a:lnTo>
                <a:lnTo>
                  <a:pt x="0" y="0"/>
                </a:lnTo>
                <a:lnTo>
                  <a:pt x="0" y="591312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19500" y="4838700"/>
            <a:ext cx="1790700" cy="591820"/>
          </a:xfrm>
          <a:custGeom>
            <a:avLst/>
            <a:gdLst/>
            <a:ahLst/>
            <a:cxnLst/>
            <a:rect l="l" t="t" r="r" b="b"/>
            <a:pathLst>
              <a:path w="1790700" h="591820">
                <a:moveTo>
                  <a:pt x="0" y="591312"/>
                </a:moveTo>
                <a:lnTo>
                  <a:pt x="1790700" y="591312"/>
                </a:lnTo>
                <a:lnTo>
                  <a:pt x="1790700" y="0"/>
                </a:lnTo>
                <a:lnTo>
                  <a:pt x="0" y="0"/>
                </a:lnTo>
                <a:lnTo>
                  <a:pt x="0" y="591312"/>
                </a:lnTo>
                <a:close/>
              </a:path>
            </a:pathLst>
          </a:custGeom>
          <a:ln w="9143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19500" y="4264152"/>
            <a:ext cx="638810" cy="518159"/>
          </a:xfrm>
          <a:custGeom>
            <a:avLst/>
            <a:gdLst/>
            <a:ahLst/>
            <a:cxnLst/>
            <a:rect l="l" t="t" r="r" b="b"/>
            <a:pathLst>
              <a:path w="638810" h="518160">
                <a:moveTo>
                  <a:pt x="0" y="518160"/>
                </a:moveTo>
                <a:lnTo>
                  <a:pt x="638555" y="518160"/>
                </a:lnTo>
                <a:lnTo>
                  <a:pt x="638555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19500" y="4264152"/>
            <a:ext cx="638810" cy="518159"/>
          </a:xfrm>
          <a:custGeom>
            <a:avLst/>
            <a:gdLst/>
            <a:ahLst/>
            <a:cxnLst/>
            <a:rect l="l" t="t" r="r" b="b"/>
            <a:pathLst>
              <a:path w="638810" h="518160">
                <a:moveTo>
                  <a:pt x="0" y="518160"/>
                </a:moveTo>
                <a:lnTo>
                  <a:pt x="638555" y="518160"/>
                </a:lnTo>
                <a:lnTo>
                  <a:pt x="638555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11396" y="4261103"/>
            <a:ext cx="1076325" cy="516890"/>
          </a:xfrm>
          <a:custGeom>
            <a:avLst/>
            <a:gdLst/>
            <a:ahLst/>
            <a:cxnLst/>
            <a:rect l="l" t="t" r="r" b="b"/>
            <a:pathLst>
              <a:path w="1076325" h="516889">
                <a:moveTo>
                  <a:pt x="0" y="516636"/>
                </a:moveTo>
                <a:lnTo>
                  <a:pt x="1075944" y="516636"/>
                </a:lnTo>
                <a:lnTo>
                  <a:pt x="1075944" y="0"/>
                </a:lnTo>
                <a:lnTo>
                  <a:pt x="0" y="0"/>
                </a:lnTo>
                <a:lnTo>
                  <a:pt x="0" y="516636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11396" y="4261103"/>
            <a:ext cx="1076325" cy="516890"/>
          </a:xfrm>
          <a:custGeom>
            <a:avLst/>
            <a:gdLst/>
            <a:ahLst/>
            <a:cxnLst/>
            <a:rect l="l" t="t" r="r" b="b"/>
            <a:pathLst>
              <a:path w="1076325" h="516889">
                <a:moveTo>
                  <a:pt x="0" y="516636"/>
                </a:moveTo>
                <a:lnTo>
                  <a:pt x="1075944" y="516636"/>
                </a:lnTo>
                <a:lnTo>
                  <a:pt x="1075944" y="0"/>
                </a:lnTo>
                <a:lnTo>
                  <a:pt x="0" y="0"/>
                </a:lnTo>
                <a:lnTo>
                  <a:pt x="0" y="516636"/>
                </a:lnTo>
                <a:close/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59528" y="5592978"/>
            <a:ext cx="2673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80"/>
              </a:lnSpc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v2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6111" y="4838700"/>
            <a:ext cx="1790700" cy="591820"/>
          </a:xfrm>
          <a:custGeom>
            <a:avLst/>
            <a:gdLst/>
            <a:ahLst/>
            <a:cxnLst/>
            <a:rect l="l" t="t" r="r" b="b"/>
            <a:pathLst>
              <a:path w="1790700" h="591820">
                <a:moveTo>
                  <a:pt x="0" y="591312"/>
                </a:moveTo>
                <a:lnTo>
                  <a:pt x="1790700" y="591312"/>
                </a:lnTo>
                <a:lnTo>
                  <a:pt x="1790700" y="0"/>
                </a:lnTo>
                <a:lnTo>
                  <a:pt x="0" y="0"/>
                </a:lnTo>
                <a:lnTo>
                  <a:pt x="0" y="591312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11" y="4838700"/>
            <a:ext cx="1790700" cy="591820"/>
          </a:xfrm>
          <a:custGeom>
            <a:avLst/>
            <a:gdLst/>
            <a:ahLst/>
            <a:cxnLst/>
            <a:rect l="l" t="t" r="r" b="b"/>
            <a:pathLst>
              <a:path w="1790700" h="591820">
                <a:moveTo>
                  <a:pt x="0" y="591312"/>
                </a:moveTo>
                <a:lnTo>
                  <a:pt x="1790700" y="591312"/>
                </a:lnTo>
                <a:lnTo>
                  <a:pt x="1790700" y="0"/>
                </a:lnTo>
                <a:lnTo>
                  <a:pt x="0" y="0"/>
                </a:lnTo>
                <a:lnTo>
                  <a:pt x="0" y="591312"/>
                </a:lnTo>
                <a:close/>
              </a:path>
            </a:pathLst>
          </a:custGeom>
          <a:ln w="9143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6111" y="4264152"/>
            <a:ext cx="637540" cy="518159"/>
          </a:xfrm>
          <a:custGeom>
            <a:avLst/>
            <a:gdLst/>
            <a:ahLst/>
            <a:cxnLst/>
            <a:rect l="l" t="t" r="r" b="b"/>
            <a:pathLst>
              <a:path w="637540" h="518160">
                <a:moveTo>
                  <a:pt x="0" y="518160"/>
                </a:moveTo>
                <a:lnTo>
                  <a:pt x="637032" y="518160"/>
                </a:lnTo>
                <a:lnTo>
                  <a:pt x="637032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6111" y="4264152"/>
            <a:ext cx="637540" cy="518159"/>
          </a:xfrm>
          <a:custGeom>
            <a:avLst/>
            <a:gdLst/>
            <a:ahLst/>
            <a:cxnLst/>
            <a:rect l="l" t="t" r="r" b="b"/>
            <a:pathLst>
              <a:path w="637540" h="518160">
                <a:moveTo>
                  <a:pt x="0" y="518160"/>
                </a:moveTo>
                <a:lnTo>
                  <a:pt x="637032" y="518160"/>
                </a:lnTo>
                <a:lnTo>
                  <a:pt x="637032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88008" y="4261103"/>
            <a:ext cx="1076325" cy="516890"/>
          </a:xfrm>
          <a:custGeom>
            <a:avLst/>
            <a:gdLst/>
            <a:ahLst/>
            <a:cxnLst/>
            <a:rect l="l" t="t" r="r" b="b"/>
            <a:pathLst>
              <a:path w="1076325" h="516889">
                <a:moveTo>
                  <a:pt x="0" y="516636"/>
                </a:moveTo>
                <a:lnTo>
                  <a:pt x="1075943" y="516636"/>
                </a:lnTo>
                <a:lnTo>
                  <a:pt x="1075943" y="0"/>
                </a:lnTo>
                <a:lnTo>
                  <a:pt x="0" y="0"/>
                </a:lnTo>
                <a:lnTo>
                  <a:pt x="0" y="516636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88008" y="4261103"/>
            <a:ext cx="1076325" cy="516890"/>
          </a:xfrm>
          <a:custGeom>
            <a:avLst/>
            <a:gdLst/>
            <a:ahLst/>
            <a:cxnLst/>
            <a:rect l="l" t="t" r="r" b="b"/>
            <a:pathLst>
              <a:path w="1076325" h="516889">
                <a:moveTo>
                  <a:pt x="0" y="516636"/>
                </a:moveTo>
                <a:lnTo>
                  <a:pt x="1075943" y="516636"/>
                </a:lnTo>
                <a:lnTo>
                  <a:pt x="1075943" y="0"/>
                </a:lnTo>
                <a:lnTo>
                  <a:pt x="0" y="0"/>
                </a:lnTo>
                <a:lnTo>
                  <a:pt x="0" y="516636"/>
                </a:lnTo>
                <a:close/>
              </a:path>
            </a:pathLst>
          </a:custGeom>
          <a:ln w="914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33144" y="5596026"/>
            <a:ext cx="2673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80"/>
              </a:lnSpc>
            </a:pP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v1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79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0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0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291" y="1624838"/>
            <a:ext cx="7416165" cy="406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0805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  <a:p>
            <a:pPr marL="279400" marR="295275" indent="-266700">
              <a:lnSpc>
                <a:spcPct val="100000"/>
              </a:lnSpc>
              <a:spcBef>
                <a:spcPts val="384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mogućnost rane obuke;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već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nakon prve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delimična obuka može  da počne (organizacija interfejsa, načini izvršavanja funkcija,...),  korisnici sugerišu moguća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poboljšanja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919480" indent="-266700" algn="just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česte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isporuke; korisnici brže uočavaju probleme koji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onda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lakše otklanjaju, velika odgovornost razvojnog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pitanju  kvaliteta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verzije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mogućnost specijalizovanih verzija;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različitim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verzijama,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može posvetiti usavršavanju različitih aspekata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ITERATIVNI </a:t>
            </a:r>
            <a:r>
              <a:rPr lang="en-US" dirty="0">
                <a:solidFill>
                  <a:schemeClr val="tx1"/>
                </a:solidFill>
              </a:rPr>
              <a:t>RAZVOJ</a:t>
            </a:r>
            <a:r>
              <a:rPr lang="en-US" spc="-5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8" name="object 8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86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389" y="1535303"/>
            <a:ext cx="8214995" cy="2054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zasniva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na izradi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prototipova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(nekompletna verzija programa 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razvija)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80200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pomoću prototipova, 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kratko vreme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se generisati ceo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ili  njegovi delovi radi razjašnjenja otvorenih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pitanja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svrha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prototipova je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smanje rizik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prilikom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prototipovi mogu da budu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uključeni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finalni proizvod, ali 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r>
              <a:rPr sz="1800" u="heavy" spc="1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moraju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PROTOTIPSKI MODEL</a:t>
            </a:r>
            <a:r>
              <a:rPr lang="en-US" spc="-3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6" name="object 6"/>
          <p:cNvSpPr/>
          <p:nvPr/>
        </p:nvSpPr>
        <p:spPr>
          <a:xfrm>
            <a:off x="1312163" y="5076444"/>
            <a:ext cx="1080515" cy="630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13688" y="5047488"/>
            <a:ext cx="1133856" cy="757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3583" y="5007864"/>
            <a:ext cx="1065530" cy="576440"/>
          </a:xfrm>
          <a:prstGeom prst="rect">
            <a:avLst/>
          </a:prstGeom>
          <a:solidFill>
            <a:srgbClr val="00FF00"/>
          </a:solidFill>
          <a:ln w="12192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126364" marR="118745" indent="5715">
              <a:lnSpc>
                <a:spcPct val="100000"/>
              </a:lnSpc>
              <a:spcBef>
                <a:spcPts val="175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Prot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tip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2551" y="5076444"/>
            <a:ext cx="1242060" cy="630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70276" y="5047488"/>
            <a:ext cx="1139952" cy="7574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3972" y="5007864"/>
            <a:ext cx="1226820" cy="576440"/>
          </a:xfrm>
          <a:prstGeom prst="rect">
            <a:avLst/>
          </a:prstGeom>
          <a:solidFill>
            <a:srgbClr val="00FF00"/>
          </a:solidFill>
          <a:ln w="12192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01930" marR="193675" indent="12065">
              <a:lnSpc>
                <a:spcPct val="100000"/>
              </a:lnSpc>
              <a:spcBef>
                <a:spcPts val="1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Prototip  pr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36008" y="5076444"/>
            <a:ext cx="1309115" cy="6309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57928" y="5047488"/>
            <a:ext cx="1127760" cy="7574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67428" y="5007864"/>
            <a:ext cx="1294130" cy="576440"/>
          </a:xfrm>
          <a:prstGeom prst="rect">
            <a:avLst/>
          </a:prstGeom>
          <a:solidFill>
            <a:srgbClr val="00FF00"/>
          </a:solidFill>
          <a:ln w="12192">
            <a:solidFill>
              <a:srgbClr val="00000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47650" marR="238125">
              <a:lnSpc>
                <a:spcPct val="100000"/>
              </a:lnSpc>
              <a:spcBef>
                <a:spcPts val="175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Prot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tip  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26708" y="5090159"/>
            <a:ext cx="1385315" cy="6294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90715" y="5196840"/>
            <a:ext cx="1254252" cy="4831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8128" y="5021579"/>
            <a:ext cx="1370330" cy="436658"/>
          </a:xfrm>
          <a:prstGeom prst="rect">
            <a:avLst/>
          </a:prstGeom>
          <a:solidFill>
            <a:srgbClr val="00FF00"/>
          </a:solidFill>
          <a:ln w="12192">
            <a:solidFill>
              <a:srgbClr val="000000"/>
            </a:solidFill>
          </a:ln>
        </p:spPr>
        <p:txBody>
          <a:bodyPr vert="horz" wrap="square" lIns="0" tIns="158115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45"/>
              </a:spcBef>
            </a:pP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19200" y="3855720"/>
            <a:ext cx="1111250" cy="615950"/>
          </a:xfrm>
          <a:custGeom>
            <a:avLst/>
            <a:gdLst/>
            <a:ahLst/>
            <a:cxnLst/>
            <a:rect l="l" t="t" r="r" b="b"/>
            <a:pathLst>
              <a:path w="1111250" h="615950">
                <a:moveTo>
                  <a:pt x="1008380" y="0"/>
                </a:moveTo>
                <a:lnTo>
                  <a:pt x="102615" y="0"/>
                </a:lnTo>
                <a:lnTo>
                  <a:pt x="62675" y="8068"/>
                </a:lnTo>
                <a:lnTo>
                  <a:pt x="30057" y="30067"/>
                </a:lnTo>
                <a:lnTo>
                  <a:pt x="8064" y="62686"/>
                </a:lnTo>
                <a:lnTo>
                  <a:pt x="0" y="102615"/>
                </a:lnTo>
                <a:lnTo>
                  <a:pt x="0" y="513079"/>
                </a:lnTo>
                <a:lnTo>
                  <a:pt x="8064" y="553009"/>
                </a:lnTo>
                <a:lnTo>
                  <a:pt x="30057" y="585628"/>
                </a:lnTo>
                <a:lnTo>
                  <a:pt x="62675" y="607627"/>
                </a:lnTo>
                <a:lnTo>
                  <a:pt x="102615" y="615695"/>
                </a:lnTo>
                <a:lnTo>
                  <a:pt x="1008380" y="615695"/>
                </a:lnTo>
                <a:lnTo>
                  <a:pt x="1048309" y="607627"/>
                </a:lnTo>
                <a:lnTo>
                  <a:pt x="1080928" y="585628"/>
                </a:lnTo>
                <a:lnTo>
                  <a:pt x="1102927" y="553009"/>
                </a:lnTo>
                <a:lnTo>
                  <a:pt x="1110995" y="513079"/>
                </a:lnTo>
                <a:lnTo>
                  <a:pt x="1110995" y="102615"/>
                </a:lnTo>
                <a:lnTo>
                  <a:pt x="1102927" y="62686"/>
                </a:lnTo>
                <a:lnTo>
                  <a:pt x="1080928" y="30067"/>
                </a:lnTo>
                <a:lnTo>
                  <a:pt x="1048309" y="8068"/>
                </a:lnTo>
                <a:lnTo>
                  <a:pt x="10083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19200" y="3855720"/>
            <a:ext cx="1111250" cy="615950"/>
          </a:xfrm>
          <a:custGeom>
            <a:avLst/>
            <a:gdLst/>
            <a:ahLst/>
            <a:cxnLst/>
            <a:rect l="l" t="t" r="r" b="b"/>
            <a:pathLst>
              <a:path w="1111250" h="615950">
                <a:moveTo>
                  <a:pt x="0" y="102615"/>
                </a:moveTo>
                <a:lnTo>
                  <a:pt x="8064" y="62686"/>
                </a:lnTo>
                <a:lnTo>
                  <a:pt x="30057" y="30067"/>
                </a:lnTo>
                <a:lnTo>
                  <a:pt x="62675" y="8068"/>
                </a:lnTo>
                <a:lnTo>
                  <a:pt x="102615" y="0"/>
                </a:lnTo>
                <a:lnTo>
                  <a:pt x="1008380" y="0"/>
                </a:lnTo>
                <a:lnTo>
                  <a:pt x="1048309" y="8068"/>
                </a:lnTo>
                <a:lnTo>
                  <a:pt x="1080928" y="30067"/>
                </a:lnTo>
                <a:lnTo>
                  <a:pt x="1102927" y="62686"/>
                </a:lnTo>
                <a:lnTo>
                  <a:pt x="1110995" y="102615"/>
                </a:lnTo>
                <a:lnTo>
                  <a:pt x="1110995" y="513079"/>
                </a:lnTo>
                <a:lnTo>
                  <a:pt x="1102927" y="553009"/>
                </a:lnTo>
                <a:lnTo>
                  <a:pt x="1080928" y="585628"/>
                </a:lnTo>
                <a:lnTo>
                  <a:pt x="1048309" y="607627"/>
                </a:lnTo>
                <a:lnTo>
                  <a:pt x="1008380" y="615695"/>
                </a:lnTo>
                <a:lnTo>
                  <a:pt x="102615" y="615695"/>
                </a:lnTo>
                <a:lnTo>
                  <a:pt x="62675" y="607627"/>
                </a:lnTo>
                <a:lnTo>
                  <a:pt x="30057" y="585628"/>
                </a:lnTo>
                <a:lnTo>
                  <a:pt x="8064" y="553009"/>
                </a:lnTo>
                <a:lnTo>
                  <a:pt x="0" y="513079"/>
                </a:lnTo>
                <a:lnTo>
                  <a:pt x="0" y="1026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08302" y="3884421"/>
            <a:ext cx="7353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874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lista  rev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82852" y="4466844"/>
            <a:ext cx="76200" cy="539750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31750" y="463295"/>
                </a:moveTo>
                <a:lnTo>
                  <a:pt x="0" y="463295"/>
                </a:lnTo>
                <a:lnTo>
                  <a:pt x="38100" y="539495"/>
                </a:lnTo>
                <a:lnTo>
                  <a:pt x="69850" y="475995"/>
                </a:lnTo>
                <a:lnTo>
                  <a:pt x="31750" y="475995"/>
                </a:lnTo>
                <a:lnTo>
                  <a:pt x="31750" y="463295"/>
                </a:lnTo>
                <a:close/>
              </a:path>
              <a:path w="76200" h="539750">
                <a:moveTo>
                  <a:pt x="44450" y="0"/>
                </a:moveTo>
                <a:lnTo>
                  <a:pt x="31750" y="0"/>
                </a:lnTo>
                <a:lnTo>
                  <a:pt x="31750" y="475995"/>
                </a:lnTo>
                <a:lnTo>
                  <a:pt x="44450" y="475995"/>
                </a:lnTo>
                <a:lnTo>
                  <a:pt x="44450" y="0"/>
                </a:lnTo>
                <a:close/>
              </a:path>
              <a:path w="76200" h="539750">
                <a:moveTo>
                  <a:pt x="76200" y="463295"/>
                </a:moveTo>
                <a:lnTo>
                  <a:pt x="44450" y="463295"/>
                </a:lnTo>
                <a:lnTo>
                  <a:pt x="44450" y="475995"/>
                </a:lnTo>
                <a:lnTo>
                  <a:pt x="69850" y="475995"/>
                </a:lnTo>
                <a:lnTo>
                  <a:pt x="76200" y="463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49195" y="4472940"/>
            <a:ext cx="76200" cy="523240"/>
          </a:xfrm>
          <a:custGeom>
            <a:avLst/>
            <a:gdLst/>
            <a:ahLst/>
            <a:cxnLst/>
            <a:rect l="l" t="t" r="r" b="b"/>
            <a:pathLst>
              <a:path w="76200" h="523239">
                <a:moveTo>
                  <a:pt x="44450" y="63500"/>
                </a:moveTo>
                <a:lnTo>
                  <a:pt x="31750" y="63500"/>
                </a:lnTo>
                <a:lnTo>
                  <a:pt x="31750" y="522732"/>
                </a:lnTo>
                <a:lnTo>
                  <a:pt x="44450" y="522732"/>
                </a:lnTo>
                <a:lnTo>
                  <a:pt x="44450" y="63500"/>
                </a:lnTo>
                <a:close/>
              </a:path>
              <a:path w="76200" h="52323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23239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37260" y="5256276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76200"/>
                </a:lnTo>
                <a:lnTo>
                  <a:pt x="292100" y="44450"/>
                </a:lnTo>
                <a:lnTo>
                  <a:pt x="241300" y="44450"/>
                </a:lnTo>
                <a:lnTo>
                  <a:pt x="241300" y="31750"/>
                </a:lnTo>
                <a:lnTo>
                  <a:pt x="292100" y="31750"/>
                </a:lnTo>
                <a:lnTo>
                  <a:pt x="228600" y="0"/>
                </a:lnTo>
                <a:close/>
              </a:path>
              <a:path w="304800" h="76200">
                <a:moveTo>
                  <a:pt x="228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28600" y="44450"/>
                </a:lnTo>
                <a:lnTo>
                  <a:pt x="228600" y="31750"/>
                </a:lnTo>
                <a:close/>
              </a:path>
              <a:path w="304800" h="76200">
                <a:moveTo>
                  <a:pt x="292100" y="31750"/>
                </a:moveTo>
                <a:lnTo>
                  <a:pt x="241300" y="31750"/>
                </a:lnTo>
                <a:lnTo>
                  <a:pt x="241300" y="44450"/>
                </a:lnTo>
                <a:lnTo>
                  <a:pt x="292100" y="44450"/>
                </a:lnTo>
                <a:lnTo>
                  <a:pt x="304800" y="38100"/>
                </a:lnTo>
                <a:lnTo>
                  <a:pt x="292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33244" y="5256276"/>
            <a:ext cx="477520" cy="76200"/>
          </a:xfrm>
          <a:custGeom>
            <a:avLst/>
            <a:gdLst/>
            <a:ahLst/>
            <a:cxnLst/>
            <a:rect l="l" t="t" r="r" b="b"/>
            <a:pathLst>
              <a:path w="477519" h="76200">
                <a:moveTo>
                  <a:pt x="400812" y="0"/>
                </a:moveTo>
                <a:lnTo>
                  <a:pt x="400812" y="76200"/>
                </a:lnTo>
                <a:lnTo>
                  <a:pt x="464312" y="44450"/>
                </a:lnTo>
                <a:lnTo>
                  <a:pt x="413512" y="44450"/>
                </a:lnTo>
                <a:lnTo>
                  <a:pt x="413512" y="31750"/>
                </a:lnTo>
                <a:lnTo>
                  <a:pt x="464312" y="31750"/>
                </a:lnTo>
                <a:lnTo>
                  <a:pt x="400812" y="0"/>
                </a:lnTo>
                <a:close/>
              </a:path>
              <a:path w="477519" h="76200">
                <a:moveTo>
                  <a:pt x="400812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00812" y="44450"/>
                </a:lnTo>
                <a:lnTo>
                  <a:pt x="400812" y="31750"/>
                </a:lnTo>
                <a:close/>
              </a:path>
              <a:path w="477519" h="76200">
                <a:moveTo>
                  <a:pt x="464312" y="31750"/>
                </a:moveTo>
                <a:lnTo>
                  <a:pt x="413512" y="31750"/>
                </a:lnTo>
                <a:lnTo>
                  <a:pt x="413512" y="44450"/>
                </a:lnTo>
                <a:lnTo>
                  <a:pt x="464312" y="44450"/>
                </a:lnTo>
                <a:lnTo>
                  <a:pt x="477012" y="38100"/>
                </a:lnTo>
                <a:lnTo>
                  <a:pt x="46431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045195" y="5300471"/>
            <a:ext cx="76200" cy="609600"/>
          </a:xfrm>
          <a:custGeom>
            <a:avLst/>
            <a:gdLst/>
            <a:ahLst/>
            <a:cxnLst/>
            <a:rect l="l" t="t" r="r" b="b"/>
            <a:pathLst>
              <a:path w="76200" h="609600">
                <a:moveTo>
                  <a:pt x="31750" y="533399"/>
                </a:moveTo>
                <a:lnTo>
                  <a:pt x="0" y="533399"/>
                </a:lnTo>
                <a:lnTo>
                  <a:pt x="38100" y="609599"/>
                </a:lnTo>
                <a:lnTo>
                  <a:pt x="69850" y="546099"/>
                </a:lnTo>
                <a:lnTo>
                  <a:pt x="31750" y="546099"/>
                </a:lnTo>
                <a:lnTo>
                  <a:pt x="31750" y="533399"/>
                </a:lnTo>
                <a:close/>
              </a:path>
              <a:path w="76200" h="609600">
                <a:moveTo>
                  <a:pt x="44450" y="0"/>
                </a:moveTo>
                <a:lnTo>
                  <a:pt x="31750" y="0"/>
                </a:lnTo>
                <a:lnTo>
                  <a:pt x="31750" y="546099"/>
                </a:lnTo>
                <a:lnTo>
                  <a:pt x="44450" y="546099"/>
                </a:lnTo>
                <a:lnTo>
                  <a:pt x="44450" y="0"/>
                </a:lnTo>
                <a:close/>
              </a:path>
              <a:path w="76200" h="609600">
                <a:moveTo>
                  <a:pt x="76200" y="533399"/>
                </a:moveTo>
                <a:lnTo>
                  <a:pt x="44450" y="533399"/>
                </a:lnTo>
                <a:lnTo>
                  <a:pt x="44450" y="546099"/>
                </a:lnTo>
                <a:lnTo>
                  <a:pt x="69850" y="546099"/>
                </a:lnTo>
                <a:lnTo>
                  <a:pt x="76200" y="533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29639" y="5291328"/>
            <a:ext cx="0" cy="571500"/>
          </a:xfrm>
          <a:custGeom>
            <a:avLst/>
            <a:gdLst/>
            <a:ahLst/>
            <a:cxnLst/>
            <a:rect l="l" t="t" r="r" b="b"/>
            <a:pathLst>
              <a:path h="571500">
                <a:moveTo>
                  <a:pt x="0" y="0"/>
                </a:moveTo>
                <a:lnTo>
                  <a:pt x="0" y="5715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69352" y="529437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33244" y="4098035"/>
            <a:ext cx="525780" cy="76200"/>
          </a:xfrm>
          <a:custGeom>
            <a:avLst/>
            <a:gdLst/>
            <a:ahLst/>
            <a:cxnLst/>
            <a:rect l="l" t="t" r="r" b="b"/>
            <a:pathLst>
              <a:path w="52578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2578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25780" h="76200">
                <a:moveTo>
                  <a:pt x="1143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4300" y="44450"/>
                </a:lnTo>
                <a:lnTo>
                  <a:pt x="114300" y="31750"/>
                </a:lnTo>
                <a:close/>
              </a:path>
              <a:path w="525780" h="76200">
                <a:moveTo>
                  <a:pt x="203200" y="31750"/>
                </a:moveTo>
                <a:lnTo>
                  <a:pt x="152400" y="31750"/>
                </a:lnTo>
                <a:lnTo>
                  <a:pt x="152400" y="44450"/>
                </a:lnTo>
                <a:lnTo>
                  <a:pt x="203200" y="44450"/>
                </a:lnTo>
                <a:lnTo>
                  <a:pt x="203200" y="31750"/>
                </a:lnTo>
                <a:close/>
              </a:path>
              <a:path w="525780" h="76200">
                <a:moveTo>
                  <a:pt x="292100" y="31750"/>
                </a:moveTo>
                <a:lnTo>
                  <a:pt x="241300" y="31750"/>
                </a:lnTo>
                <a:lnTo>
                  <a:pt x="241300" y="44450"/>
                </a:lnTo>
                <a:lnTo>
                  <a:pt x="292100" y="44450"/>
                </a:lnTo>
                <a:lnTo>
                  <a:pt x="292100" y="31750"/>
                </a:lnTo>
                <a:close/>
              </a:path>
              <a:path w="525780" h="76200">
                <a:moveTo>
                  <a:pt x="381000" y="31750"/>
                </a:moveTo>
                <a:lnTo>
                  <a:pt x="330200" y="31750"/>
                </a:lnTo>
                <a:lnTo>
                  <a:pt x="33020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  <a:path w="525780" h="76200">
                <a:moveTo>
                  <a:pt x="469900" y="31750"/>
                </a:moveTo>
                <a:lnTo>
                  <a:pt x="419100" y="31750"/>
                </a:lnTo>
                <a:lnTo>
                  <a:pt x="419100" y="44450"/>
                </a:lnTo>
                <a:lnTo>
                  <a:pt x="469900" y="44450"/>
                </a:lnTo>
                <a:lnTo>
                  <a:pt x="469900" y="31750"/>
                </a:lnTo>
                <a:close/>
              </a:path>
              <a:path w="525780" h="76200">
                <a:moveTo>
                  <a:pt x="525780" y="31750"/>
                </a:moveTo>
                <a:lnTo>
                  <a:pt x="508000" y="31750"/>
                </a:lnTo>
                <a:lnTo>
                  <a:pt x="508000" y="44450"/>
                </a:lnTo>
                <a:lnTo>
                  <a:pt x="525780" y="44450"/>
                </a:lnTo>
                <a:lnTo>
                  <a:pt x="52578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83735" y="4116832"/>
            <a:ext cx="647700" cy="76200"/>
          </a:xfrm>
          <a:custGeom>
            <a:avLst/>
            <a:gdLst/>
            <a:ahLst/>
            <a:cxnLst/>
            <a:rect l="l" t="t" r="r" b="b"/>
            <a:pathLst>
              <a:path w="647700" h="76200">
                <a:moveTo>
                  <a:pt x="76453" y="0"/>
                </a:moveTo>
                <a:lnTo>
                  <a:pt x="0" y="37592"/>
                </a:lnTo>
                <a:lnTo>
                  <a:pt x="75946" y="76200"/>
                </a:lnTo>
                <a:lnTo>
                  <a:pt x="76157" y="44417"/>
                </a:lnTo>
                <a:lnTo>
                  <a:pt x="63500" y="44323"/>
                </a:lnTo>
                <a:lnTo>
                  <a:pt x="63500" y="31623"/>
                </a:lnTo>
                <a:lnTo>
                  <a:pt x="76243" y="31623"/>
                </a:lnTo>
                <a:lnTo>
                  <a:pt x="76453" y="0"/>
                </a:lnTo>
                <a:close/>
              </a:path>
              <a:path w="647700" h="76200">
                <a:moveTo>
                  <a:pt x="76242" y="31718"/>
                </a:moveTo>
                <a:lnTo>
                  <a:pt x="76157" y="44417"/>
                </a:lnTo>
                <a:lnTo>
                  <a:pt x="114300" y="44704"/>
                </a:lnTo>
                <a:lnTo>
                  <a:pt x="114300" y="32004"/>
                </a:lnTo>
                <a:lnTo>
                  <a:pt x="76242" y="31718"/>
                </a:lnTo>
                <a:close/>
              </a:path>
              <a:path w="647700" h="76200">
                <a:moveTo>
                  <a:pt x="63500" y="31623"/>
                </a:moveTo>
                <a:lnTo>
                  <a:pt x="63500" y="44323"/>
                </a:lnTo>
                <a:lnTo>
                  <a:pt x="76157" y="44417"/>
                </a:lnTo>
                <a:lnTo>
                  <a:pt x="76242" y="31718"/>
                </a:lnTo>
                <a:lnTo>
                  <a:pt x="63500" y="31623"/>
                </a:lnTo>
                <a:close/>
              </a:path>
              <a:path w="647700" h="76200">
                <a:moveTo>
                  <a:pt x="76243" y="31623"/>
                </a:moveTo>
                <a:lnTo>
                  <a:pt x="63500" y="31623"/>
                </a:lnTo>
                <a:lnTo>
                  <a:pt x="76242" y="31718"/>
                </a:lnTo>
                <a:close/>
              </a:path>
              <a:path w="647700" h="76200">
                <a:moveTo>
                  <a:pt x="152400" y="32258"/>
                </a:moveTo>
                <a:lnTo>
                  <a:pt x="152400" y="44958"/>
                </a:lnTo>
                <a:lnTo>
                  <a:pt x="203200" y="45339"/>
                </a:lnTo>
                <a:lnTo>
                  <a:pt x="203200" y="32639"/>
                </a:lnTo>
                <a:lnTo>
                  <a:pt x="152400" y="32258"/>
                </a:lnTo>
                <a:close/>
              </a:path>
              <a:path w="647700" h="76200">
                <a:moveTo>
                  <a:pt x="241300" y="32893"/>
                </a:moveTo>
                <a:lnTo>
                  <a:pt x="241300" y="45593"/>
                </a:lnTo>
                <a:lnTo>
                  <a:pt x="292100" y="45974"/>
                </a:lnTo>
                <a:lnTo>
                  <a:pt x="292100" y="33274"/>
                </a:lnTo>
                <a:lnTo>
                  <a:pt x="241300" y="32893"/>
                </a:lnTo>
                <a:close/>
              </a:path>
              <a:path w="647700" h="76200">
                <a:moveTo>
                  <a:pt x="330200" y="33528"/>
                </a:moveTo>
                <a:lnTo>
                  <a:pt x="330200" y="46228"/>
                </a:lnTo>
                <a:lnTo>
                  <a:pt x="381000" y="46609"/>
                </a:lnTo>
                <a:lnTo>
                  <a:pt x="381000" y="33909"/>
                </a:lnTo>
                <a:lnTo>
                  <a:pt x="330200" y="33528"/>
                </a:lnTo>
                <a:close/>
              </a:path>
              <a:path w="647700" h="76200">
                <a:moveTo>
                  <a:pt x="419100" y="34163"/>
                </a:moveTo>
                <a:lnTo>
                  <a:pt x="419100" y="46863"/>
                </a:lnTo>
                <a:lnTo>
                  <a:pt x="469900" y="47117"/>
                </a:lnTo>
                <a:lnTo>
                  <a:pt x="469900" y="34544"/>
                </a:lnTo>
                <a:lnTo>
                  <a:pt x="419100" y="34163"/>
                </a:lnTo>
                <a:close/>
              </a:path>
              <a:path w="647700" h="76200">
                <a:moveTo>
                  <a:pt x="508000" y="34798"/>
                </a:moveTo>
                <a:lnTo>
                  <a:pt x="508000" y="47498"/>
                </a:lnTo>
                <a:lnTo>
                  <a:pt x="558800" y="47752"/>
                </a:lnTo>
                <a:lnTo>
                  <a:pt x="558800" y="35052"/>
                </a:lnTo>
                <a:lnTo>
                  <a:pt x="508000" y="34798"/>
                </a:lnTo>
                <a:close/>
              </a:path>
              <a:path w="647700" h="76200">
                <a:moveTo>
                  <a:pt x="596900" y="35306"/>
                </a:moveTo>
                <a:lnTo>
                  <a:pt x="596900" y="48006"/>
                </a:lnTo>
                <a:lnTo>
                  <a:pt x="647700" y="48387"/>
                </a:lnTo>
                <a:lnTo>
                  <a:pt x="647700" y="35687"/>
                </a:lnTo>
                <a:lnTo>
                  <a:pt x="596900" y="353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491" y="5928969"/>
            <a:ext cx="774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30465" y="6005169"/>
            <a:ext cx="10782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Isp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ruč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073652" y="5244084"/>
            <a:ext cx="475615" cy="76200"/>
          </a:xfrm>
          <a:custGeom>
            <a:avLst/>
            <a:gdLst/>
            <a:ahLst/>
            <a:cxnLst/>
            <a:rect l="l" t="t" r="r" b="b"/>
            <a:pathLst>
              <a:path w="475614" h="76200">
                <a:moveTo>
                  <a:pt x="399288" y="0"/>
                </a:moveTo>
                <a:lnTo>
                  <a:pt x="399288" y="76199"/>
                </a:lnTo>
                <a:lnTo>
                  <a:pt x="462788" y="44449"/>
                </a:lnTo>
                <a:lnTo>
                  <a:pt x="411988" y="44449"/>
                </a:lnTo>
                <a:lnTo>
                  <a:pt x="411988" y="31749"/>
                </a:lnTo>
                <a:lnTo>
                  <a:pt x="462788" y="31749"/>
                </a:lnTo>
                <a:lnTo>
                  <a:pt x="399288" y="0"/>
                </a:lnTo>
                <a:close/>
              </a:path>
              <a:path w="475614" h="76200">
                <a:moveTo>
                  <a:pt x="399288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399288" y="44449"/>
                </a:lnTo>
                <a:lnTo>
                  <a:pt x="399288" y="31749"/>
                </a:lnTo>
                <a:close/>
              </a:path>
              <a:path w="475614" h="76200">
                <a:moveTo>
                  <a:pt x="462788" y="31749"/>
                </a:moveTo>
                <a:lnTo>
                  <a:pt x="411988" y="31749"/>
                </a:lnTo>
                <a:lnTo>
                  <a:pt x="411988" y="44449"/>
                </a:lnTo>
                <a:lnTo>
                  <a:pt x="462788" y="44449"/>
                </a:lnTo>
                <a:lnTo>
                  <a:pt x="475488" y="38099"/>
                </a:lnTo>
                <a:lnTo>
                  <a:pt x="462788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82640" y="5244084"/>
            <a:ext cx="477520" cy="76200"/>
          </a:xfrm>
          <a:custGeom>
            <a:avLst/>
            <a:gdLst/>
            <a:ahLst/>
            <a:cxnLst/>
            <a:rect l="l" t="t" r="r" b="b"/>
            <a:pathLst>
              <a:path w="477520" h="76200">
                <a:moveTo>
                  <a:pt x="400812" y="0"/>
                </a:moveTo>
                <a:lnTo>
                  <a:pt x="400812" y="76199"/>
                </a:lnTo>
                <a:lnTo>
                  <a:pt x="464312" y="44449"/>
                </a:lnTo>
                <a:lnTo>
                  <a:pt x="413512" y="44449"/>
                </a:lnTo>
                <a:lnTo>
                  <a:pt x="413512" y="31749"/>
                </a:lnTo>
                <a:lnTo>
                  <a:pt x="464312" y="31749"/>
                </a:lnTo>
                <a:lnTo>
                  <a:pt x="400812" y="0"/>
                </a:lnTo>
                <a:close/>
              </a:path>
              <a:path w="477520" h="76200">
                <a:moveTo>
                  <a:pt x="400812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400812" y="44449"/>
                </a:lnTo>
                <a:lnTo>
                  <a:pt x="400812" y="31749"/>
                </a:lnTo>
                <a:close/>
              </a:path>
              <a:path w="477520" h="76200">
                <a:moveTo>
                  <a:pt x="464312" y="31749"/>
                </a:moveTo>
                <a:lnTo>
                  <a:pt x="413512" y="31749"/>
                </a:lnTo>
                <a:lnTo>
                  <a:pt x="413512" y="44449"/>
                </a:lnTo>
                <a:lnTo>
                  <a:pt x="464312" y="44449"/>
                </a:lnTo>
                <a:lnTo>
                  <a:pt x="477012" y="38099"/>
                </a:lnTo>
                <a:lnTo>
                  <a:pt x="464312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859023" y="3852671"/>
            <a:ext cx="1111250" cy="615950"/>
          </a:xfrm>
          <a:custGeom>
            <a:avLst/>
            <a:gdLst/>
            <a:ahLst/>
            <a:cxnLst/>
            <a:rect l="l" t="t" r="r" b="b"/>
            <a:pathLst>
              <a:path w="1111250" h="615950">
                <a:moveTo>
                  <a:pt x="1008379" y="0"/>
                </a:moveTo>
                <a:lnTo>
                  <a:pt x="102615" y="0"/>
                </a:lnTo>
                <a:lnTo>
                  <a:pt x="62686" y="8068"/>
                </a:lnTo>
                <a:lnTo>
                  <a:pt x="30067" y="30067"/>
                </a:lnTo>
                <a:lnTo>
                  <a:pt x="8068" y="62686"/>
                </a:lnTo>
                <a:lnTo>
                  <a:pt x="0" y="102615"/>
                </a:lnTo>
                <a:lnTo>
                  <a:pt x="0" y="513079"/>
                </a:lnTo>
                <a:lnTo>
                  <a:pt x="8068" y="553009"/>
                </a:lnTo>
                <a:lnTo>
                  <a:pt x="30067" y="585628"/>
                </a:lnTo>
                <a:lnTo>
                  <a:pt x="62686" y="607627"/>
                </a:lnTo>
                <a:lnTo>
                  <a:pt x="102615" y="615695"/>
                </a:lnTo>
                <a:lnTo>
                  <a:pt x="1008379" y="615695"/>
                </a:lnTo>
                <a:lnTo>
                  <a:pt x="1048309" y="607627"/>
                </a:lnTo>
                <a:lnTo>
                  <a:pt x="1080928" y="585628"/>
                </a:lnTo>
                <a:lnTo>
                  <a:pt x="1102927" y="553009"/>
                </a:lnTo>
                <a:lnTo>
                  <a:pt x="1110996" y="513079"/>
                </a:lnTo>
                <a:lnTo>
                  <a:pt x="1110996" y="102615"/>
                </a:lnTo>
                <a:lnTo>
                  <a:pt x="1102927" y="62686"/>
                </a:lnTo>
                <a:lnTo>
                  <a:pt x="1080928" y="30067"/>
                </a:lnTo>
                <a:lnTo>
                  <a:pt x="1048309" y="8068"/>
                </a:lnTo>
                <a:lnTo>
                  <a:pt x="1008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59023" y="3852671"/>
            <a:ext cx="1111250" cy="615950"/>
          </a:xfrm>
          <a:custGeom>
            <a:avLst/>
            <a:gdLst/>
            <a:ahLst/>
            <a:cxnLst/>
            <a:rect l="l" t="t" r="r" b="b"/>
            <a:pathLst>
              <a:path w="1111250" h="615950">
                <a:moveTo>
                  <a:pt x="0" y="102615"/>
                </a:moveTo>
                <a:lnTo>
                  <a:pt x="8068" y="62686"/>
                </a:lnTo>
                <a:lnTo>
                  <a:pt x="30067" y="30067"/>
                </a:lnTo>
                <a:lnTo>
                  <a:pt x="62686" y="8068"/>
                </a:lnTo>
                <a:lnTo>
                  <a:pt x="102615" y="0"/>
                </a:lnTo>
                <a:lnTo>
                  <a:pt x="1008379" y="0"/>
                </a:lnTo>
                <a:lnTo>
                  <a:pt x="1048309" y="8068"/>
                </a:lnTo>
                <a:lnTo>
                  <a:pt x="1080928" y="30067"/>
                </a:lnTo>
                <a:lnTo>
                  <a:pt x="1102927" y="62686"/>
                </a:lnTo>
                <a:lnTo>
                  <a:pt x="1110996" y="102615"/>
                </a:lnTo>
                <a:lnTo>
                  <a:pt x="1110996" y="513079"/>
                </a:lnTo>
                <a:lnTo>
                  <a:pt x="1102927" y="553009"/>
                </a:lnTo>
                <a:lnTo>
                  <a:pt x="1080928" y="585628"/>
                </a:lnTo>
                <a:lnTo>
                  <a:pt x="1048309" y="607627"/>
                </a:lnTo>
                <a:lnTo>
                  <a:pt x="1008379" y="615695"/>
                </a:lnTo>
                <a:lnTo>
                  <a:pt x="102615" y="615695"/>
                </a:lnTo>
                <a:lnTo>
                  <a:pt x="62686" y="607627"/>
                </a:lnTo>
                <a:lnTo>
                  <a:pt x="30067" y="585628"/>
                </a:lnTo>
                <a:lnTo>
                  <a:pt x="8068" y="553009"/>
                </a:lnTo>
                <a:lnTo>
                  <a:pt x="0" y="513079"/>
                </a:lnTo>
                <a:lnTo>
                  <a:pt x="0" y="1026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48380" y="3881373"/>
            <a:ext cx="7353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874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lista  rev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36392" y="4468367"/>
            <a:ext cx="76200" cy="539750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31750" y="463295"/>
                </a:moveTo>
                <a:lnTo>
                  <a:pt x="0" y="463295"/>
                </a:lnTo>
                <a:lnTo>
                  <a:pt x="38100" y="539495"/>
                </a:lnTo>
                <a:lnTo>
                  <a:pt x="69850" y="475995"/>
                </a:lnTo>
                <a:lnTo>
                  <a:pt x="31750" y="475995"/>
                </a:lnTo>
                <a:lnTo>
                  <a:pt x="31750" y="463295"/>
                </a:lnTo>
                <a:close/>
              </a:path>
              <a:path w="76200" h="539750">
                <a:moveTo>
                  <a:pt x="44450" y="0"/>
                </a:moveTo>
                <a:lnTo>
                  <a:pt x="31750" y="0"/>
                </a:lnTo>
                <a:lnTo>
                  <a:pt x="31750" y="475995"/>
                </a:lnTo>
                <a:lnTo>
                  <a:pt x="44450" y="475995"/>
                </a:lnTo>
                <a:lnTo>
                  <a:pt x="44450" y="0"/>
                </a:lnTo>
                <a:close/>
              </a:path>
              <a:path w="76200" h="539750">
                <a:moveTo>
                  <a:pt x="76200" y="463295"/>
                </a:moveTo>
                <a:lnTo>
                  <a:pt x="44450" y="463295"/>
                </a:lnTo>
                <a:lnTo>
                  <a:pt x="44450" y="475995"/>
                </a:lnTo>
                <a:lnTo>
                  <a:pt x="69850" y="475995"/>
                </a:lnTo>
                <a:lnTo>
                  <a:pt x="76200" y="463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04259" y="4474464"/>
            <a:ext cx="76200" cy="523240"/>
          </a:xfrm>
          <a:custGeom>
            <a:avLst/>
            <a:gdLst/>
            <a:ahLst/>
            <a:cxnLst/>
            <a:rect l="l" t="t" r="r" b="b"/>
            <a:pathLst>
              <a:path w="76200" h="523239">
                <a:moveTo>
                  <a:pt x="44450" y="63500"/>
                </a:moveTo>
                <a:lnTo>
                  <a:pt x="31750" y="63500"/>
                </a:lnTo>
                <a:lnTo>
                  <a:pt x="31750" y="522731"/>
                </a:lnTo>
                <a:lnTo>
                  <a:pt x="44450" y="522731"/>
                </a:lnTo>
                <a:lnTo>
                  <a:pt x="44450" y="63500"/>
                </a:lnTo>
                <a:close/>
              </a:path>
              <a:path w="76200" h="52323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23239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42103" y="3858767"/>
            <a:ext cx="1111250" cy="615950"/>
          </a:xfrm>
          <a:custGeom>
            <a:avLst/>
            <a:gdLst/>
            <a:ahLst/>
            <a:cxnLst/>
            <a:rect l="l" t="t" r="r" b="b"/>
            <a:pathLst>
              <a:path w="1111250" h="615950">
                <a:moveTo>
                  <a:pt x="1008380" y="0"/>
                </a:moveTo>
                <a:lnTo>
                  <a:pt x="102616" y="0"/>
                </a:lnTo>
                <a:lnTo>
                  <a:pt x="62686" y="8068"/>
                </a:lnTo>
                <a:lnTo>
                  <a:pt x="30067" y="30067"/>
                </a:lnTo>
                <a:lnTo>
                  <a:pt x="8068" y="62686"/>
                </a:lnTo>
                <a:lnTo>
                  <a:pt x="0" y="102615"/>
                </a:lnTo>
                <a:lnTo>
                  <a:pt x="0" y="513079"/>
                </a:lnTo>
                <a:lnTo>
                  <a:pt x="8068" y="553009"/>
                </a:lnTo>
                <a:lnTo>
                  <a:pt x="30067" y="585628"/>
                </a:lnTo>
                <a:lnTo>
                  <a:pt x="62686" y="607627"/>
                </a:lnTo>
                <a:lnTo>
                  <a:pt x="102616" y="615695"/>
                </a:lnTo>
                <a:lnTo>
                  <a:pt x="1008380" y="615695"/>
                </a:lnTo>
                <a:lnTo>
                  <a:pt x="1048309" y="607627"/>
                </a:lnTo>
                <a:lnTo>
                  <a:pt x="1080928" y="585628"/>
                </a:lnTo>
                <a:lnTo>
                  <a:pt x="1102927" y="553009"/>
                </a:lnTo>
                <a:lnTo>
                  <a:pt x="1110996" y="513079"/>
                </a:lnTo>
                <a:lnTo>
                  <a:pt x="1110996" y="102615"/>
                </a:lnTo>
                <a:lnTo>
                  <a:pt x="1102927" y="62686"/>
                </a:lnTo>
                <a:lnTo>
                  <a:pt x="1080928" y="30067"/>
                </a:lnTo>
                <a:lnTo>
                  <a:pt x="1048309" y="8068"/>
                </a:lnTo>
                <a:lnTo>
                  <a:pt x="10083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42103" y="3858767"/>
            <a:ext cx="1111250" cy="615950"/>
          </a:xfrm>
          <a:custGeom>
            <a:avLst/>
            <a:gdLst/>
            <a:ahLst/>
            <a:cxnLst/>
            <a:rect l="l" t="t" r="r" b="b"/>
            <a:pathLst>
              <a:path w="1111250" h="615950">
                <a:moveTo>
                  <a:pt x="0" y="102615"/>
                </a:moveTo>
                <a:lnTo>
                  <a:pt x="8068" y="62686"/>
                </a:lnTo>
                <a:lnTo>
                  <a:pt x="30067" y="30067"/>
                </a:lnTo>
                <a:lnTo>
                  <a:pt x="62686" y="8068"/>
                </a:lnTo>
                <a:lnTo>
                  <a:pt x="102616" y="0"/>
                </a:lnTo>
                <a:lnTo>
                  <a:pt x="1008380" y="0"/>
                </a:lnTo>
                <a:lnTo>
                  <a:pt x="1048309" y="8068"/>
                </a:lnTo>
                <a:lnTo>
                  <a:pt x="1080928" y="30067"/>
                </a:lnTo>
                <a:lnTo>
                  <a:pt x="1102927" y="62686"/>
                </a:lnTo>
                <a:lnTo>
                  <a:pt x="1110996" y="102615"/>
                </a:lnTo>
                <a:lnTo>
                  <a:pt x="1110996" y="513079"/>
                </a:lnTo>
                <a:lnTo>
                  <a:pt x="1102927" y="553009"/>
                </a:lnTo>
                <a:lnTo>
                  <a:pt x="1080928" y="585628"/>
                </a:lnTo>
                <a:lnTo>
                  <a:pt x="1048309" y="607627"/>
                </a:lnTo>
                <a:lnTo>
                  <a:pt x="1008380" y="615695"/>
                </a:lnTo>
                <a:lnTo>
                  <a:pt x="102616" y="615695"/>
                </a:lnTo>
                <a:lnTo>
                  <a:pt x="62686" y="607627"/>
                </a:lnTo>
                <a:lnTo>
                  <a:pt x="30067" y="585628"/>
                </a:lnTo>
                <a:lnTo>
                  <a:pt x="8068" y="553009"/>
                </a:lnTo>
                <a:lnTo>
                  <a:pt x="0" y="513079"/>
                </a:lnTo>
                <a:lnTo>
                  <a:pt x="0" y="1026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31460" y="3887723"/>
            <a:ext cx="7353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874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lista  rev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928615" y="4469891"/>
            <a:ext cx="76200" cy="541020"/>
          </a:xfrm>
          <a:custGeom>
            <a:avLst/>
            <a:gdLst/>
            <a:ahLst/>
            <a:cxnLst/>
            <a:rect l="l" t="t" r="r" b="b"/>
            <a:pathLst>
              <a:path w="76200" h="541020">
                <a:moveTo>
                  <a:pt x="31750" y="464819"/>
                </a:moveTo>
                <a:lnTo>
                  <a:pt x="0" y="464819"/>
                </a:lnTo>
                <a:lnTo>
                  <a:pt x="38100" y="541019"/>
                </a:lnTo>
                <a:lnTo>
                  <a:pt x="69850" y="477519"/>
                </a:lnTo>
                <a:lnTo>
                  <a:pt x="31750" y="477519"/>
                </a:lnTo>
                <a:lnTo>
                  <a:pt x="31750" y="464819"/>
                </a:lnTo>
                <a:close/>
              </a:path>
              <a:path w="76200" h="541020">
                <a:moveTo>
                  <a:pt x="44450" y="0"/>
                </a:moveTo>
                <a:lnTo>
                  <a:pt x="31750" y="0"/>
                </a:lnTo>
                <a:lnTo>
                  <a:pt x="31750" y="477519"/>
                </a:lnTo>
                <a:lnTo>
                  <a:pt x="44450" y="477519"/>
                </a:lnTo>
                <a:lnTo>
                  <a:pt x="44450" y="0"/>
                </a:lnTo>
                <a:close/>
              </a:path>
              <a:path w="76200" h="541020">
                <a:moveTo>
                  <a:pt x="76200" y="464819"/>
                </a:moveTo>
                <a:lnTo>
                  <a:pt x="44450" y="464819"/>
                </a:lnTo>
                <a:lnTo>
                  <a:pt x="44450" y="477519"/>
                </a:lnTo>
                <a:lnTo>
                  <a:pt x="69850" y="477519"/>
                </a:lnTo>
                <a:lnTo>
                  <a:pt x="76200" y="464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396484" y="4477511"/>
            <a:ext cx="76200" cy="521334"/>
          </a:xfrm>
          <a:custGeom>
            <a:avLst/>
            <a:gdLst/>
            <a:ahLst/>
            <a:cxnLst/>
            <a:rect l="l" t="t" r="r" b="b"/>
            <a:pathLst>
              <a:path w="76200" h="521335">
                <a:moveTo>
                  <a:pt x="44450" y="63500"/>
                </a:moveTo>
                <a:lnTo>
                  <a:pt x="31750" y="63500"/>
                </a:lnTo>
                <a:lnTo>
                  <a:pt x="31750" y="521207"/>
                </a:lnTo>
                <a:lnTo>
                  <a:pt x="44450" y="521207"/>
                </a:lnTo>
                <a:lnTo>
                  <a:pt x="44450" y="63500"/>
                </a:lnTo>
                <a:close/>
              </a:path>
              <a:path w="76200" h="52133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2133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8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PROTOTIPSKI MODEL</a:t>
            </a:r>
            <a:r>
              <a:rPr lang="en-US" spc="-3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0999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0999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1999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099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0999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1999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0999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840" y="3116834"/>
            <a:ext cx="3415029" cy="247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redukovanje vremena i  troškova; detaljna analiza pri  izradi prototipa zahteva u ranoj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utvrđuje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korisnik zaista  želi, 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ubrzava razvoj i  smanjuju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troškovi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70294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intenzivna interakcija sa  korisnicima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95344" y="2638044"/>
            <a:ext cx="0" cy="3956685"/>
          </a:xfrm>
          <a:custGeom>
            <a:avLst/>
            <a:gdLst/>
            <a:ahLst/>
            <a:cxnLst/>
            <a:rect l="l" t="t" r="r" b="b"/>
            <a:pathLst>
              <a:path h="3956684">
                <a:moveTo>
                  <a:pt x="0" y="0"/>
                </a:moveTo>
                <a:lnTo>
                  <a:pt x="0" y="3956304"/>
                </a:lnTo>
              </a:path>
            </a:pathLst>
          </a:custGeom>
          <a:ln w="9144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2045" y="1624838"/>
            <a:ext cx="426084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endParaRPr sz="5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94150" y="1574038"/>
            <a:ext cx="4926965" cy="5024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1170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endParaRPr sz="5400">
              <a:solidFill>
                <a:schemeClr val="tx1"/>
              </a:solidFill>
              <a:latin typeface="Arial"/>
              <a:cs typeface="Arial"/>
            </a:endParaRPr>
          </a:p>
          <a:p>
            <a:pPr marL="279400" marR="5080" indent="-266700">
              <a:lnSpc>
                <a:spcPct val="100000"/>
              </a:lnSpc>
              <a:spcBef>
                <a:spcPts val="2365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nedovoljna analiza; fokusiranje na prototipove  odvraća od analize na nivou celog sistema;  posledice mogu biti: previđanje boljih rešenja,  nekompletna specifikacija, konačna rešenja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teška za</a:t>
            </a:r>
            <a:r>
              <a:rPr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održavanje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7048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konfuzija između prototipova i finalnih  sistema; prototipovi nisu finalni proizvodi koje  treba “samo malo doraditi”; potreban je veliki  napor za uvođenje provere grešaka ili  mehanizama zaštite; korisnici prihvataju  svojstva prototipa kao finalna, iako će biti  izbačena, pa nastaje konflikt sa razvojnim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42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576" y="1941115"/>
            <a:ext cx="636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pokušaj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automatskog modelovanja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procesa razvoja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5576" y="2429048"/>
            <a:ext cx="8661400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smanjuje se mogućnost greške uvođenjem niza unapred definisanih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transformacija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kojima se formalna specifikacija prevodi u proizvod koji se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isporučuje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modelovanje se svodi na izbor sekvence transformacija (sekvenca se čuva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formalnom zapisu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okviru projekta) radi postizanja cilja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41733" y="797508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10" dirty="0">
                <a:solidFill>
                  <a:schemeClr val="tx1"/>
                </a:solidFill>
              </a:rPr>
              <a:t>TRANSFORMACIONI </a:t>
            </a:r>
            <a:r>
              <a:rPr lang="en-US" dirty="0">
                <a:solidFill>
                  <a:schemeClr val="tx1"/>
                </a:solidFill>
              </a:rPr>
              <a:t>MODEL</a:t>
            </a:r>
            <a:r>
              <a:rPr lang="en-US" spc="-9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12254" y="1739565"/>
            <a:ext cx="148082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15" dirty="0">
                <a:solidFill>
                  <a:schemeClr val="tx1"/>
                </a:solidFill>
                <a:latin typeface="Arial"/>
                <a:cs typeface="Arial"/>
              </a:rPr>
              <a:t>Balzer,1985.g.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85088" y="5619415"/>
            <a:ext cx="1543812" cy="605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03377" y="5576744"/>
            <a:ext cx="1505712" cy="757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6508" y="5550835"/>
            <a:ext cx="1529080" cy="562975"/>
          </a:xfrm>
          <a:prstGeom prst="rect">
            <a:avLst/>
          </a:prstGeom>
          <a:solidFill>
            <a:srgbClr val="CC00CC"/>
          </a:solidFill>
          <a:ln w="12192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143510" marR="135255" indent="132080">
              <a:lnSpc>
                <a:spcPct val="100000"/>
              </a:lnSpc>
              <a:spcBef>
                <a:spcPts val="7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Formalna  sp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cifik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57072" y="4604432"/>
            <a:ext cx="1711960" cy="559435"/>
          </a:xfrm>
          <a:custGeom>
            <a:avLst/>
            <a:gdLst/>
            <a:ahLst/>
            <a:cxnLst/>
            <a:rect l="l" t="t" r="r" b="b"/>
            <a:pathLst>
              <a:path w="1711960" h="559435">
                <a:moveTo>
                  <a:pt x="1618234" y="0"/>
                </a:moveTo>
                <a:lnTo>
                  <a:pt x="93218" y="0"/>
                </a:lnTo>
                <a:lnTo>
                  <a:pt x="56953" y="7332"/>
                </a:lnTo>
                <a:lnTo>
                  <a:pt x="27320" y="27320"/>
                </a:lnTo>
                <a:lnTo>
                  <a:pt x="7332" y="56953"/>
                </a:lnTo>
                <a:lnTo>
                  <a:pt x="0" y="93217"/>
                </a:lnTo>
                <a:lnTo>
                  <a:pt x="0" y="466089"/>
                </a:lnTo>
                <a:lnTo>
                  <a:pt x="7332" y="502354"/>
                </a:lnTo>
                <a:lnTo>
                  <a:pt x="27320" y="531987"/>
                </a:lnTo>
                <a:lnTo>
                  <a:pt x="56953" y="551975"/>
                </a:lnTo>
                <a:lnTo>
                  <a:pt x="93218" y="559307"/>
                </a:lnTo>
                <a:lnTo>
                  <a:pt x="1618234" y="559307"/>
                </a:lnTo>
                <a:lnTo>
                  <a:pt x="1654498" y="551975"/>
                </a:lnTo>
                <a:lnTo>
                  <a:pt x="1684131" y="531987"/>
                </a:lnTo>
                <a:lnTo>
                  <a:pt x="1704119" y="502354"/>
                </a:lnTo>
                <a:lnTo>
                  <a:pt x="1711452" y="466089"/>
                </a:lnTo>
                <a:lnTo>
                  <a:pt x="1711452" y="93217"/>
                </a:lnTo>
                <a:lnTo>
                  <a:pt x="1704119" y="56953"/>
                </a:lnTo>
                <a:lnTo>
                  <a:pt x="1684131" y="27320"/>
                </a:lnTo>
                <a:lnTo>
                  <a:pt x="1654498" y="7332"/>
                </a:lnTo>
                <a:lnTo>
                  <a:pt x="1618234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57072" y="4604432"/>
            <a:ext cx="1711960" cy="559435"/>
          </a:xfrm>
          <a:custGeom>
            <a:avLst/>
            <a:gdLst/>
            <a:ahLst/>
            <a:cxnLst/>
            <a:rect l="l" t="t" r="r" b="b"/>
            <a:pathLst>
              <a:path w="1711960" h="559435">
                <a:moveTo>
                  <a:pt x="0" y="93217"/>
                </a:moveTo>
                <a:lnTo>
                  <a:pt x="7332" y="56953"/>
                </a:lnTo>
                <a:lnTo>
                  <a:pt x="27320" y="27320"/>
                </a:lnTo>
                <a:lnTo>
                  <a:pt x="56953" y="7332"/>
                </a:lnTo>
                <a:lnTo>
                  <a:pt x="93218" y="0"/>
                </a:lnTo>
                <a:lnTo>
                  <a:pt x="1618234" y="0"/>
                </a:lnTo>
                <a:lnTo>
                  <a:pt x="1654498" y="7332"/>
                </a:lnTo>
                <a:lnTo>
                  <a:pt x="1684131" y="27320"/>
                </a:lnTo>
                <a:lnTo>
                  <a:pt x="1704119" y="56953"/>
                </a:lnTo>
                <a:lnTo>
                  <a:pt x="1711452" y="93217"/>
                </a:lnTo>
                <a:lnTo>
                  <a:pt x="1711452" y="466089"/>
                </a:lnTo>
                <a:lnTo>
                  <a:pt x="1704119" y="502354"/>
                </a:lnTo>
                <a:lnTo>
                  <a:pt x="1684131" y="531987"/>
                </a:lnTo>
                <a:lnTo>
                  <a:pt x="1654498" y="551975"/>
                </a:lnTo>
                <a:lnTo>
                  <a:pt x="1618234" y="559307"/>
                </a:lnTo>
                <a:lnTo>
                  <a:pt x="93218" y="559307"/>
                </a:lnTo>
                <a:lnTo>
                  <a:pt x="56953" y="551975"/>
                </a:lnTo>
                <a:lnTo>
                  <a:pt x="27320" y="531987"/>
                </a:lnTo>
                <a:lnTo>
                  <a:pt x="7332" y="502354"/>
                </a:lnTo>
                <a:lnTo>
                  <a:pt x="0" y="466089"/>
                </a:lnTo>
                <a:lnTo>
                  <a:pt x="0" y="9321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90041" y="4604685"/>
            <a:ext cx="14465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5080" indent="-19113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revizija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 zahtevima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98093" y="5169835"/>
            <a:ext cx="76200" cy="368935"/>
          </a:xfrm>
          <a:custGeom>
            <a:avLst/>
            <a:gdLst/>
            <a:ahLst/>
            <a:cxnLst/>
            <a:rect l="l" t="t" r="r" b="b"/>
            <a:pathLst>
              <a:path w="76200" h="368935">
                <a:moveTo>
                  <a:pt x="31750" y="292607"/>
                </a:moveTo>
                <a:lnTo>
                  <a:pt x="0" y="292607"/>
                </a:lnTo>
                <a:lnTo>
                  <a:pt x="38100" y="368807"/>
                </a:lnTo>
                <a:lnTo>
                  <a:pt x="69850" y="305307"/>
                </a:lnTo>
                <a:lnTo>
                  <a:pt x="31750" y="305307"/>
                </a:lnTo>
                <a:lnTo>
                  <a:pt x="31750" y="292607"/>
                </a:lnTo>
                <a:close/>
              </a:path>
              <a:path w="76200" h="368935">
                <a:moveTo>
                  <a:pt x="44450" y="0"/>
                </a:moveTo>
                <a:lnTo>
                  <a:pt x="31750" y="0"/>
                </a:lnTo>
                <a:lnTo>
                  <a:pt x="31750" y="305307"/>
                </a:lnTo>
                <a:lnTo>
                  <a:pt x="44450" y="305307"/>
                </a:lnTo>
                <a:lnTo>
                  <a:pt x="44450" y="0"/>
                </a:lnTo>
                <a:close/>
              </a:path>
              <a:path w="76200" h="368935">
                <a:moveTo>
                  <a:pt x="76200" y="292607"/>
                </a:moveTo>
                <a:lnTo>
                  <a:pt x="44450" y="292607"/>
                </a:lnTo>
                <a:lnTo>
                  <a:pt x="44450" y="305307"/>
                </a:lnTo>
                <a:lnTo>
                  <a:pt x="69850" y="305307"/>
                </a:lnTo>
                <a:lnTo>
                  <a:pt x="76200" y="292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97993" y="5913547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76200"/>
                </a:lnTo>
                <a:lnTo>
                  <a:pt x="292100" y="44450"/>
                </a:lnTo>
                <a:lnTo>
                  <a:pt x="241300" y="44450"/>
                </a:lnTo>
                <a:lnTo>
                  <a:pt x="241300" y="31750"/>
                </a:lnTo>
                <a:lnTo>
                  <a:pt x="292100" y="31750"/>
                </a:lnTo>
                <a:lnTo>
                  <a:pt x="228600" y="0"/>
                </a:lnTo>
                <a:close/>
              </a:path>
              <a:path w="304800" h="76200">
                <a:moveTo>
                  <a:pt x="228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28600" y="44450"/>
                </a:lnTo>
                <a:lnTo>
                  <a:pt x="228600" y="31750"/>
                </a:lnTo>
                <a:close/>
              </a:path>
              <a:path w="304800" h="76200">
                <a:moveTo>
                  <a:pt x="292100" y="31750"/>
                </a:moveTo>
                <a:lnTo>
                  <a:pt x="241300" y="31750"/>
                </a:lnTo>
                <a:lnTo>
                  <a:pt x="241300" y="44450"/>
                </a:lnTo>
                <a:lnTo>
                  <a:pt x="292100" y="44450"/>
                </a:lnTo>
                <a:lnTo>
                  <a:pt x="304800" y="38100"/>
                </a:lnTo>
                <a:lnTo>
                  <a:pt x="292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01285" y="5875447"/>
            <a:ext cx="647700" cy="76200"/>
          </a:xfrm>
          <a:custGeom>
            <a:avLst/>
            <a:gdLst/>
            <a:ahLst/>
            <a:cxnLst/>
            <a:rect l="l" t="t" r="r" b="b"/>
            <a:pathLst>
              <a:path w="647700" h="76200">
                <a:moveTo>
                  <a:pt x="571500" y="0"/>
                </a:moveTo>
                <a:lnTo>
                  <a:pt x="571500" y="76200"/>
                </a:lnTo>
                <a:lnTo>
                  <a:pt x="635000" y="44450"/>
                </a:lnTo>
                <a:lnTo>
                  <a:pt x="584200" y="44450"/>
                </a:lnTo>
                <a:lnTo>
                  <a:pt x="584200" y="31750"/>
                </a:lnTo>
                <a:lnTo>
                  <a:pt x="635000" y="31750"/>
                </a:lnTo>
                <a:lnTo>
                  <a:pt x="571500" y="0"/>
                </a:lnTo>
                <a:close/>
              </a:path>
              <a:path w="647700" h="76200">
                <a:moveTo>
                  <a:pt x="5715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71500" y="44450"/>
                </a:lnTo>
                <a:lnTo>
                  <a:pt x="571500" y="31750"/>
                </a:lnTo>
                <a:close/>
              </a:path>
              <a:path w="647700" h="76200">
                <a:moveTo>
                  <a:pt x="635000" y="31750"/>
                </a:moveTo>
                <a:lnTo>
                  <a:pt x="584200" y="31750"/>
                </a:lnTo>
                <a:lnTo>
                  <a:pt x="584200" y="44450"/>
                </a:lnTo>
                <a:lnTo>
                  <a:pt x="635000" y="44450"/>
                </a:lnTo>
                <a:lnTo>
                  <a:pt x="647700" y="38100"/>
                </a:lnTo>
                <a:lnTo>
                  <a:pt x="635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02993" y="5899832"/>
            <a:ext cx="768350" cy="76200"/>
          </a:xfrm>
          <a:custGeom>
            <a:avLst/>
            <a:gdLst/>
            <a:ahLst/>
            <a:cxnLst/>
            <a:rect l="l" t="t" r="r" b="b"/>
            <a:pathLst>
              <a:path w="768350" h="76200">
                <a:moveTo>
                  <a:pt x="691895" y="0"/>
                </a:moveTo>
                <a:lnTo>
                  <a:pt x="691895" y="76199"/>
                </a:lnTo>
                <a:lnTo>
                  <a:pt x="755395" y="44449"/>
                </a:lnTo>
                <a:lnTo>
                  <a:pt x="704595" y="44449"/>
                </a:lnTo>
                <a:lnTo>
                  <a:pt x="704595" y="31749"/>
                </a:lnTo>
                <a:lnTo>
                  <a:pt x="755395" y="31749"/>
                </a:lnTo>
                <a:lnTo>
                  <a:pt x="691895" y="0"/>
                </a:lnTo>
                <a:close/>
              </a:path>
              <a:path w="768350" h="76200">
                <a:moveTo>
                  <a:pt x="691895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691895" y="44449"/>
                </a:lnTo>
                <a:lnTo>
                  <a:pt x="691895" y="31749"/>
                </a:lnTo>
                <a:close/>
              </a:path>
              <a:path w="768350" h="76200">
                <a:moveTo>
                  <a:pt x="755395" y="31749"/>
                </a:moveTo>
                <a:lnTo>
                  <a:pt x="704595" y="31749"/>
                </a:lnTo>
                <a:lnTo>
                  <a:pt x="704595" y="44449"/>
                </a:lnTo>
                <a:lnTo>
                  <a:pt x="755395" y="44449"/>
                </a:lnTo>
                <a:lnTo>
                  <a:pt x="768095" y="38099"/>
                </a:lnTo>
                <a:lnTo>
                  <a:pt x="75539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519644" y="5893735"/>
            <a:ext cx="76200" cy="43180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091"/>
                </a:moveTo>
                <a:lnTo>
                  <a:pt x="0" y="355091"/>
                </a:lnTo>
                <a:lnTo>
                  <a:pt x="38100" y="431291"/>
                </a:lnTo>
                <a:lnTo>
                  <a:pt x="69850" y="367791"/>
                </a:lnTo>
                <a:lnTo>
                  <a:pt x="31750" y="367791"/>
                </a:lnTo>
                <a:lnTo>
                  <a:pt x="31750" y="355091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7791"/>
                </a:lnTo>
                <a:lnTo>
                  <a:pt x="44450" y="367791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091"/>
                </a:moveTo>
                <a:lnTo>
                  <a:pt x="44450" y="355091"/>
                </a:lnTo>
                <a:lnTo>
                  <a:pt x="44450" y="367791"/>
                </a:lnTo>
                <a:lnTo>
                  <a:pt x="69850" y="367791"/>
                </a:lnTo>
                <a:lnTo>
                  <a:pt x="76200" y="355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90372" y="5947076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1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09333" y="5899832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774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18923" y="6414029"/>
            <a:ext cx="774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42125" y="6321979"/>
            <a:ext cx="10782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Isp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ruč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06897" y="5657515"/>
            <a:ext cx="1286255" cy="553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122137" y="5727620"/>
            <a:ext cx="1254252" cy="4831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38316" y="5588935"/>
            <a:ext cx="1271270" cy="538480"/>
          </a:xfrm>
          <a:custGeom>
            <a:avLst/>
            <a:gdLst/>
            <a:ahLst/>
            <a:cxnLst/>
            <a:rect l="l" t="t" r="r" b="b"/>
            <a:pathLst>
              <a:path w="1271270" h="538479">
                <a:moveTo>
                  <a:pt x="0" y="537972"/>
                </a:moveTo>
                <a:lnTo>
                  <a:pt x="1271016" y="537972"/>
                </a:lnTo>
                <a:lnTo>
                  <a:pt x="1271016" y="0"/>
                </a:lnTo>
                <a:lnTo>
                  <a:pt x="0" y="0"/>
                </a:lnTo>
                <a:lnTo>
                  <a:pt x="0" y="537972"/>
                </a:lnTo>
                <a:close/>
              </a:path>
            </a:pathLst>
          </a:custGeom>
          <a:solidFill>
            <a:srgbClr val="CC00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38316" y="5588935"/>
            <a:ext cx="1271270" cy="538480"/>
          </a:xfrm>
          <a:custGeom>
            <a:avLst/>
            <a:gdLst/>
            <a:ahLst/>
            <a:cxnLst/>
            <a:rect l="l" t="t" r="r" b="b"/>
            <a:pathLst>
              <a:path w="1271270" h="538479">
                <a:moveTo>
                  <a:pt x="0" y="537972"/>
                </a:moveTo>
                <a:lnTo>
                  <a:pt x="1271016" y="537972"/>
                </a:lnTo>
                <a:lnTo>
                  <a:pt x="1271016" y="0"/>
                </a:lnTo>
                <a:lnTo>
                  <a:pt x="0" y="0"/>
                </a:lnTo>
                <a:lnTo>
                  <a:pt x="0" y="53797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73190" y="5716037"/>
            <a:ext cx="10033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24431" y="5163740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44522" y="76092"/>
                </a:moveTo>
                <a:lnTo>
                  <a:pt x="31822" y="76304"/>
                </a:lnTo>
                <a:lnTo>
                  <a:pt x="36702" y="387223"/>
                </a:lnTo>
                <a:lnTo>
                  <a:pt x="49402" y="386969"/>
                </a:lnTo>
                <a:lnTo>
                  <a:pt x="44522" y="76092"/>
                </a:lnTo>
                <a:close/>
              </a:path>
              <a:path w="76200" h="387350">
                <a:moveTo>
                  <a:pt x="36956" y="0"/>
                </a:moveTo>
                <a:lnTo>
                  <a:pt x="0" y="76835"/>
                </a:lnTo>
                <a:lnTo>
                  <a:pt x="31822" y="76304"/>
                </a:lnTo>
                <a:lnTo>
                  <a:pt x="31623" y="63627"/>
                </a:lnTo>
                <a:lnTo>
                  <a:pt x="44323" y="63373"/>
                </a:lnTo>
                <a:lnTo>
                  <a:pt x="69868" y="63373"/>
                </a:lnTo>
                <a:lnTo>
                  <a:pt x="36956" y="0"/>
                </a:lnTo>
                <a:close/>
              </a:path>
              <a:path w="76200" h="387350">
                <a:moveTo>
                  <a:pt x="44323" y="63373"/>
                </a:moveTo>
                <a:lnTo>
                  <a:pt x="31623" y="63627"/>
                </a:lnTo>
                <a:lnTo>
                  <a:pt x="31822" y="76304"/>
                </a:lnTo>
                <a:lnTo>
                  <a:pt x="44522" y="76092"/>
                </a:lnTo>
                <a:lnTo>
                  <a:pt x="44323" y="63373"/>
                </a:lnTo>
                <a:close/>
              </a:path>
              <a:path w="76200" h="387350">
                <a:moveTo>
                  <a:pt x="69868" y="63373"/>
                </a:moveTo>
                <a:lnTo>
                  <a:pt x="44323" y="63373"/>
                </a:lnTo>
                <a:lnTo>
                  <a:pt x="44522" y="76092"/>
                </a:lnTo>
                <a:lnTo>
                  <a:pt x="76200" y="75565"/>
                </a:lnTo>
                <a:lnTo>
                  <a:pt x="69868" y="633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05429" y="5200315"/>
            <a:ext cx="2310383" cy="403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689833" y="5195744"/>
            <a:ext cx="1940052" cy="4831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36848" y="5131735"/>
            <a:ext cx="2295525" cy="323807"/>
          </a:xfrm>
          <a:prstGeom prst="rect">
            <a:avLst/>
          </a:prstGeom>
          <a:solidFill>
            <a:srgbClr val="CC00CC"/>
          </a:solidFill>
          <a:ln w="12191">
            <a:solidFill>
              <a:srgbClr val="0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309245">
              <a:lnSpc>
                <a:spcPct val="100000"/>
              </a:lnSpc>
              <a:spcBef>
                <a:spcPts val="36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transformacija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135097" y="5841920"/>
            <a:ext cx="2308860" cy="3947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46933" y="5831252"/>
            <a:ext cx="1866900" cy="4831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029941" y="6178723"/>
            <a:ext cx="2308860" cy="3947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241777" y="6168056"/>
            <a:ext cx="1866900" cy="4831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80714"/>
              </p:ext>
            </p:extLst>
          </p:nvPr>
        </p:nvGraphicFramePr>
        <p:xfrm>
          <a:off x="3955265" y="5767244"/>
          <a:ext cx="2398775" cy="716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191">
                      <a:solidFill>
                        <a:srgbClr val="000000"/>
                      </a:solidFill>
                      <a:prstDash val="solid"/>
                    </a:lnR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transformacija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CC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39">
                <a:tc gridSpan="2"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transformacija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CC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T w="12191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4924910" y="5437806"/>
            <a:ext cx="54229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Times New Roman"/>
                <a:cs typeface="Times New Roman"/>
              </a:rPr>
              <a:t>.........</a:t>
            </a: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556354" y="4801027"/>
            <a:ext cx="461009" cy="330200"/>
          </a:xfrm>
          <a:custGeom>
            <a:avLst/>
            <a:gdLst/>
            <a:ahLst/>
            <a:cxnLst/>
            <a:rect l="l" t="t" r="r" b="b"/>
            <a:pathLst>
              <a:path w="461010" h="330200">
                <a:moveTo>
                  <a:pt x="395046" y="38961"/>
                </a:moveTo>
                <a:lnTo>
                  <a:pt x="0" y="319404"/>
                </a:lnTo>
                <a:lnTo>
                  <a:pt x="7365" y="329818"/>
                </a:lnTo>
                <a:lnTo>
                  <a:pt x="402370" y="49281"/>
                </a:lnTo>
                <a:lnTo>
                  <a:pt x="395046" y="38961"/>
                </a:lnTo>
                <a:close/>
              </a:path>
              <a:path w="461010" h="330200">
                <a:moveTo>
                  <a:pt x="444003" y="31622"/>
                </a:moveTo>
                <a:lnTo>
                  <a:pt x="405383" y="31622"/>
                </a:lnTo>
                <a:lnTo>
                  <a:pt x="412750" y="41909"/>
                </a:lnTo>
                <a:lnTo>
                  <a:pt x="402370" y="49281"/>
                </a:lnTo>
                <a:lnTo>
                  <a:pt x="420750" y="75183"/>
                </a:lnTo>
                <a:lnTo>
                  <a:pt x="444003" y="31622"/>
                </a:lnTo>
                <a:close/>
              </a:path>
              <a:path w="461010" h="330200">
                <a:moveTo>
                  <a:pt x="405383" y="31622"/>
                </a:moveTo>
                <a:lnTo>
                  <a:pt x="395046" y="38961"/>
                </a:lnTo>
                <a:lnTo>
                  <a:pt x="402370" y="49281"/>
                </a:lnTo>
                <a:lnTo>
                  <a:pt x="412750" y="41909"/>
                </a:lnTo>
                <a:lnTo>
                  <a:pt x="405383" y="31622"/>
                </a:lnTo>
                <a:close/>
              </a:path>
              <a:path w="461010" h="330200">
                <a:moveTo>
                  <a:pt x="460882" y="0"/>
                </a:moveTo>
                <a:lnTo>
                  <a:pt x="376681" y="13080"/>
                </a:lnTo>
                <a:lnTo>
                  <a:pt x="395046" y="38961"/>
                </a:lnTo>
                <a:lnTo>
                  <a:pt x="405383" y="31622"/>
                </a:lnTo>
                <a:lnTo>
                  <a:pt x="444003" y="31622"/>
                </a:lnTo>
                <a:lnTo>
                  <a:pt x="4608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704054" y="4393358"/>
            <a:ext cx="2834640" cy="396240"/>
          </a:xfrm>
          <a:custGeom>
            <a:avLst/>
            <a:gdLst/>
            <a:ahLst/>
            <a:cxnLst/>
            <a:rect l="l" t="t" r="r" b="b"/>
            <a:pathLst>
              <a:path w="2834640" h="396239">
                <a:moveTo>
                  <a:pt x="0" y="66039"/>
                </a:moveTo>
                <a:lnTo>
                  <a:pt x="5193" y="40344"/>
                </a:lnTo>
                <a:lnTo>
                  <a:pt x="19351" y="19351"/>
                </a:lnTo>
                <a:lnTo>
                  <a:pt x="40344" y="5193"/>
                </a:lnTo>
                <a:lnTo>
                  <a:pt x="66039" y="0"/>
                </a:lnTo>
                <a:lnTo>
                  <a:pt x="2768600" y="0"/>
                </a:lnTo>
                <a:lnTo>
                  <a:pt x="2794295" y="5193"/>
                </a:lnTo>
                <a:lnTo>
                  <a:pt x="2815288" y="19351"/>
                </a:lnTo>
                <a:lnTo>
                  <a:pt x="2829446" y="40344"/>
                </a:lnTo>
                <a:lnTo>
                  <a:pt x="2834639" y="66039"/>
                </a:lnTo>
                <a:lnTo>
                  <a:pt x="2834639" y="330199"/>
                </a:lnTo>
                <a:lnTo>
                  <a:pt x="2829446" y="355895"/>
                </a:lnTo>
                <a:lnTo>
                  <a:pt x="2815288" y="376888"/>
                </a:lnTo>
                <a:lnTo>
                  <a:pt x="2794295" y="391046"/>
                </a:lnTo>
                <a:lnTo>
                  <a:pt x="2768600" y="396239"/>
                </a:lnTo>
                <a:lnTo>
                  <a:pt x="66039" y="396239"/>
                </a:lnTo>
                <a:lnTo>
                  <a:pt x="40344" y="391046"/>
                </a:lnTo>
                <a:lnTo>
                  <a:pt x="19351" y="376888"/>
                </a:lnTo>
                <a:lnTo>
                  <a:pt x="5193" y="355895"/>
                </a:lnTo>
                <a:lnTo>
                  <a:pt x="0" y="330199"/>
                </a:lnTo>
                <a:lnTo>
                  <a:pt x="0" y="66039"/>
                </a:lnTo>
                <a:close/>
              </a:path>
            </a:pathLst>
          </a:custGeom>
          <a:ln w="32004">
            <a:solidFill>
              <a:srgbClr val="CC00C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70424" y="4448094"/>
            <a:ext cx="25012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Formalni zapis o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56745" y="1704259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2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UVOD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1668" y="2816351"/>
            <a:ext cx="8359140" cy="1082040"/>
          </a:xfrm>
          <a:custGeom>
            <a:avLst/>
            <a:gdLst/>
            <a:ahLst/>
            <a:cxnLst/>
            <a:rect l="l" t="t" r="r" b="b"/>
            <a:pathLst>
              <a:path w="8359140" h="1082039">
                <a:moveTo>
                  <a:pt x="0" y="1082040"/>
                </a:moveTo>
                <a:lnTo>
                  <a:pt x="8359140" y="1082040"/>
                </a:lnTo>
                <a:lnTo>
                  <a:pt x="8359140" y="0"/>
                </a:lnTo>
                <a:lnTo>
                  <a:pt x="0" y="0"/>
                </a:lnTo>
                <a:lnTo>
                  <a:pt x="0" y="108204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8511" y="3992879"/>
            <a:ext cx="7002780" cy="1146468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23850" indent="-15684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2448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početka izrade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 isporuke i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održavanja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5008" y="1554480"/>
            <a:ext cx="8234680" cy="407804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Proces</a:t>
            </a:r>
            <a:r>
              <a:rPr sz="24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razvoja</a:t>
            </a:r>
            <a:endParaRPr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3191" y="1490472"/>
            <a:ext cx="8357870" cy="1327785"/>
          </a:xfrm>
          <a:custGeom>
            <a:avLst/>
            <a:gdLst/>
            <a:ahLst/>
            <a:cxnLst/>
            <a:rect l="l" t="t" r="r" b="b"/>
            <a:pathLst>
              <a:path w="8357870" h="1327785">
                <a:moveTo>
                  <a:pt x="0" y="1327403"/>
                </a:moveTo>
                <a:lnTo>
                  <a:pt x="8357616" y="1327403"/>
                </a:lnTo>
                <a:lnTo>
                  <a:pt x="8357616" y="0"/>
                </a:lnTo>
                <a:lnTo>
                  <a:pt x="0" y="0"/>
                </a:lnTo>
                <a:lnTo>
                  <a:pt x="0" y="1327403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017" y="2115565"/>
            <a:ext cx="8110855" cy="169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045" marR="461009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uređeni skup zadataka koje treba uraditi da bi se napravio</a:t>
            </a:r>
            <a:r>
              <a:rPr sz="2000" spc="-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proizvod  ili pružila</a:t>
            </a:r>
            <a:r>
              <a:rPr sz="20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usluga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1035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definisanje aktivnosti i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resursa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87960" marR="5080" indent="-175260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18796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definisanje ograničenja (budžet, vremenski rokovi, 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prostor,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redosled aktivnosti,  raspoloživost alata,...)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46976" y="4544567"/>
            <a:ext cx="914400" cy="853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7091" y="4055364"/>
            <a:ext cx="6882765" cy="404598"/>
          </a:xfrm>
          <a:prstGeom prst="rect">
            <a:avLst/>
          </a:prstGeom>
          <a:solidFill>
            <a:srgbClr val="FF6600"/>
          </a:solidFill>
          <a:ln w="9143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Životni ciklus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softvera = Proces </a:t>
            </a: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razvoja</a:t>
            </a:r>
            <a:r>
              <a:rPr sz="24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  <a:endParaRPr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25395" y="5536691"/>
            <a:ext cx="4765675" cy="86177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0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25120" indent="-15684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3257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disciplina u razvoju u cilju veće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efikasnosti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77211" y="5600700"/>
            <a:ext cx="4662170" cy="403957"/>
          </a:xfrm>
          <a:prstGeom prst="rect">
            <a:avLst/>
          </a:prstGeom>
          <a:solidFill>
            <a:srgbClr val="FFFF00"/>
          </a:solidFill>
          <a:ln w="9144">
            <a:solidFill>
              <a:srgbClr val="FF66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270"/>
              </a:spcBef>
            </a:pP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Metodologija razvoja</a:t>
            </a:r>
            <a:endParaRPr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84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10" dirty="0">
                <a:solidFill>
                  <a:schemeClr val="tx1"/>
                </a:solidFill>
              </a:rPr>
              <a:t>TRANSFORMACIONI </a:t>
            </a:r>
            <a:r>
              <a:rPr lang="en-US" dirty="0">
                <a:solidFill>
                  <a:schemeClr val="tx1"/>
                </a:solidFill>
              </a:rPr>
              <a:t>MODEL</a:t>
            </a:r>
            <a:r>
              <a:rPr lang="en-US" spc="-8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37894" y="2020061"/>
            <a:ext cx="6205220" cy="340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000000"/>
              </a:buClr>
              <a:buSzPct val="80000"/>
              <a:buFont typeface="Wingdings"/>
              <a:buChar char=""/>
              <a:tabLst>
                <a:tab pos="25971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tipične</a:t>
            </a:r>
            <a:r>
              <a:rPr sz="20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transformacije: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"/>
            </a:pPr>
            <a:endParaRPr sz="20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marR="5080" lvl="1" indent="-28638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75692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prelazak sa jednog na drugi način</a:t>
            </a:r>
            <a:r>
              <a:rPr sz="2000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predstavljanja  podataka</a:t>
            </a: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75692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različiti</a:t>
            </a:r>
            <a:r>
              <a:rPr sz="20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algoritmi</a:t>
            </a: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75692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metode</a:t>
            </a:r>
            <a:r>
              <a:rPr sz="20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optimizacije</a:t>
            </a:r>
          </a:p>
          <a:p>
            <a:pPr marL="756285" lvl="1" indent="-28638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75692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prevođenje</a:t>
            </a:r>
          </a:p>
          <a:p>
            <a:pPr lvl="1">
              <a:lnSpc>
                <a:spcPct val="100000"/>
              </a:lnSpc>
              <a:spcBef>
                <a:spcPts val="42"/>
              </a:spcBef>
              <a:buClr>
                <a:srgbClr val="CC0000"/>
              </a:buClr>
              <a:buFont typeface="Wingdings"/>
              <a:buChar char=""/>
            </a:pPr>
            <a:endParaRPr sz="20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model je mnogo</a:t>
            </a:r>
            <a:r>
              <a:rPr sz="20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obećavao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Wingdings"/>
              <a:buChar char=""/>
            </a:pPr>
            <a:endParaRPr sz="20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problem: formalnu specifikaciju nije lako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napraviti</a:t>
            </a:r>
          </a:p>
        </p:txBody>
      </p:sp>
      <p:sp>
        <p:nvSpPr>
          <p:cNvPr id="5" name="object 5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8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7894" y="2487040"/>
            <a:ext cx="6293485" cy="2485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vodi računa o postojećim</a:t>
            </a:r>
            <a:r>
              <a:rPr sz="2000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rizicima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CC0000"/>
              </a:buClr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130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uobičajene aktivnosti u razvoju softvera se</a:t>
            </a:r>
            <a:r>
              <a:rPr sz="2000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kombinuju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sa analizom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rizika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kombinuje kaskadni i prototipski</a:t>
            </a:r>
            <a:r>
              <a:rPr sz="2000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CC0000"/>
              </a:buClr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namenjen razvoju velikih, složenih i skupih</a:t>
            </a:r>
            <a:r>
              <a:rPr sz="20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SPIRALNI MODEL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26883" y="1448053"/>
            <a:ext cx="157099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800" i="1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i="1" spc="-15" dirty="0">
                <a:solidFill>
                  <a:schemeClr val="tx1"/>
                </a:solidFill>
                <a:latin typeface="Arial"/>
                <a:cs typeface="Arial"/>
              </a:rPr>
              <a:t>hm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sz="1800" i="1" spc="-15" dirty="0">
                <a:solidFill>
                  <a:schemeClr val="tx1"/>
                </a:solidFill>
                <a:latin typeface="Arial"/>
                <a:cs typeface="Arial"/>
              </a:rPr>
              <a:t>9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8</a:t>
            </a:r>
            <a:r>
              <a:rPr sz="1800" i="1" spc="-15" dirty="0">
                <a:solidFill>
                  <a:schemeClr val="tx1"/>
                </a:solidFill>
                <a:latin typeface="Arial"/>
                <a:cs typeface="Arial"/>
              </a:rPr>
              <a:t>6</a:t>
            </a:r>
            <a:r>
              <a:rPr sz="1800" i="1" dirty="0">
                <a:solidFill>
                  <a:schemeClr val="tx1"/>
                </a:solidFill>
                <a:latin typeface="Arial"/>
                <a:cs typeface="Arial"/>
              </a:rPr>
              <a:t>.g.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67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7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SPIRALNI MODEL</a:t>
            </a:r>
            <a:r>
              <a:rPr lang="en-US" spc="-120" dirty="0"/>
              <a:t> </a:t>
            </a:r>
            <a:r>
              <a:rPr lang="en-US" dirty="0"/>
              <a:t>(</a:t>
            </a:r>
            <a:r>
              <a:rPr lang="sr-Latn-RS" dirty="0"/>
              <a:t>2</a:t>
            </a:r>
            <a:r>
              <a:rPr lang="en-US" dirty="0"/>
              <a:t>)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2554802"/>
          </a:xfrm>
          <a:prstGeom prst="rect">
            <a:avLst/>
          </a:prstGeom>
        </p:spPr>
        <p:txBody>
          <a:bodyPr vert="horz" wrap="square" lIns="0" tIns="84074" rIns="0" bIns="0" rtlCol="0">
            <a:spAutoFit/>
          </a:bodyPr>
          <a:lstStyle/>
          <a:p>
            <a:pPr marL="1891664">
              <a:lnSpc>
                <a:spcPct val="100000"/>
              </a:lnSpc>
            </a:pP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Model predstavlja iterativni razvoj u četiri</a:t>
            </a:r>
            <a:r>
              <a:rPr sz="1800" i="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iteracije:</a:t>
            </a:r>
          </a:p>
          <a:p>
            <a:pPr marL="2298700" indent="-407034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Arial"/>
              <a:buAutoNum type="arabicPeriod"/>
              <a:tabLst>
                <a:tab pos="2299970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zahtevi i planiranje životnog</a:t>
            </a:r>
            <a:r>
              <a:rPr sz="1800" i="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ciklusa</a:t>
            </a:r>
          </a:p>
          <a:p>
            <a:pPr marL="2298700" indent="-407034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AutoNum type="arabicPeriod"/>
              <a:tabLst>
                <a:tab pos="2299970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planiranje</a:t>
            </a:r>
            <a:r>
              <a:rPr sz="1800" i="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razvoja</a:t>
            </a:r>
          </a:p>
          <a:p>
            <a:pPr marL="2298700" indent="-407034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AutoNum type="arabicPeriod"/>
              <a:tabLst>
                <a:tab pos="2299970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planiranje integracije i</a:t>
            </a:r>
            <a:r>
              <a:rPr sz="1800" i="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</a:p>
          <a:p>
            <a:pPr marL="2298700" indent="-407034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AutoNum type="arabicPeriod"/>
              <a:tabLst>
                <a:tab pos="2299970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implementacija</a:t>
            </a:r>
          </a:p>
          <a:p>
            <a:pPr marL="1336040">
              <a:lnSpc>
                <a:spcPct val="100000"/>
              </a:lnSpc>
              <a:spcBef>
                <a:spcPts val="1475"/>
              </a:spcBef>
            </a:pP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Svaka iteracija obuhvata pun krug i prolazi </a:t>
            </a:r>
            <a:r>
              <a:rPr sz="1800" i="0" dirty="0">
                <a:solidFill>
                  <a:schemeClr val="tx1"/>
                </a:solidFill>
                <a:latin typeface="Arial"/>
                <a:cs typeface="Arial"/>
              </a:rPr>
              <a:t>kroz </a:t>
            </a: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četiri</a:t>
            </a:r>
            <a:r>
              <a:rPr sz="1800" i="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/>
                <a:cs typeface="Arial"/>
              </a:rPr>
              <a:t>kvadranta:</a:t>
            </a:r>
          </a:p>
        </p:txBody>
      </p:sp>
      <p:sp>
        <p:nvSpPr>
          <p:cNvPr id="6" name="object 6"/>
          <p:cNvSpPr/>
          <p:nvPr/>
        </p:nvSpPr>
        <p:spPr>
          <a:xfrm>
            <a:off x="4543805" y="4106417"/>
            <a:ext cx="0" cy="2612390"/>
          </a:xfrm>
          <a:custGeom>
            <a:avLst/>
            <a:gdLst/>
            <a:ahLst/>
            <a:cxnLst/>
            <a:rect l="l" t="t" r="r" b="b"/>
            <a:pathLst>
              <a:path h="2612390">
                <a:moveTo>
                  <a:pt x="0" y="0"/>
                </a:moveTo>
                <a:lnTo>
                  <a:pt x="0" y="2612135"/>
                </a:lnTo>
              </a:path>
            </a:pathLst>
          </a:custGeom>
          <a:ln w="19812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00022" y="5392673"/>
            <a:ext cx="6178550" cy="6350"/>
          </a:xfrm>
          <a:custGeom>
            <a:avLst/>
            <a:gdLst/>
            <a:ahLst/>
            <a:cxnLst/>
            <a:rect l="l" t="t" r="r" b="b"/>
            <a:pathLst>
              <a:path w="6178550" h="6350">
                <a:moveTo>
                  <a:pt x="0" y="6095"/>
                </a:moveTo>
                <a:lnTo>
                  <a:pt x="6178296" y="0"/>
                </a:lnTo>
              </a:path>
            </a:pathLst>
          </a:custGeom>
          <a:ln w="19812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8220" y="4298315"/>
            <a:ext cx="2433955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71805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kvadrant 1:  određivanje</a:t>
            </a:r>
            <a:r>
              <a:rPr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ciljeva,</a:t>
            </a:r>
            <a:endParaRPr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alternativa i</a:t>
            </a:r>
            <a:r>
              <a:rPr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ograničenja</a:t>
            </a:r>
            <a:endParaRPr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11978" y="4298315"/>
            <a:ext cx="2869565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54685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kvadrant 2:  evaluacija</a:t>
            </a:r>
            <a:r>
              <a:rPr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alternativa,</a:t>
            </a:r>
            <a:endParaRPr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identifikacija i procena</a:t>
            </a:r>
            <a:r>
              <a:rPr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rizika</a:t>
            </a:r>
            <a:endParaRPr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11978" y="5601919"/>
            <a:ext cx="257683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kvadrant</a:t>
            </a:r>
            <a:r>
              <a:rPr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3:</a:t>
            </a:r>
            <a:endParaRPr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razvoj i verifikacija putem  testiranja</a:t>
            </a:r>
            <a:endParaRPr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7745" y="5632094"/>
            <a:ext cx="186563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kvadrant 4:  planiranje</a:t>
            </a:r>
            <a:r>
              <a:rPr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chemeClr val="tx1"/>
                </a:solidFill>
                <a:latin typeface="Arial"/>
                <a:cs typeface="Arial"/>
              </a:rPr>
              <a:t>sledeće  iteracije</a:t>
            </a:r>
            <a:endParaRPr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5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SPIRALNI MODEL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5" name="object 5"/>
          <p:cNvSpPr/>
          <p:nvPr/>
        </p:nvSpPr>
        <p:spPr>
          <a:xfrm>
            <a:off x="2933700" y="4076700"/>
            <a:ext cx="800100" cy="431800"/>
          </a:xfrm>
          <a:custGeom>
            <a:avLst/>
            <a:gdLst/>
            <a:ahLst/>
            <a:cxnLst/>
            <a:rect l="l" t="t" r="r" b="b"/>
            <a:pathLst>
              <a:path w="800100" h="431800">
                <a:moveTo>
                  <a:pt x="382258" y="312038"/>
                </a:moveTo>
                <a:lnTo>
                  <a:pt x="285750" y="312038"/>
                </a:lnTo>
                <a:lnTo>
                  <a:pt x="314325" y="431292"/>
                </a:lnTo>
                <a:lnTo>
                  <a:pt x="382258" y="312038"/>
                </a:lnTo>
                <a:close/>
              </a:path>
              <a:path w="800100" h="431800">
                <a:moveTo>
                  <a:pt x="516720" y="298195"/>
                </a:moveTo>
                <a:lnTo>
                  <a:pt x="390144" y="298195"/>
                </a:lnTo>
                <a:lnTo>
                  <a:pt x="490727" y="394081"/>
                </a:lnTo>
                <a:lnTo>
                  <a:pt x="516720" y="298195"/>
                </a:lnTo>
                <a:close/>
              </a:path>
              <a:path w="800100" h="431800">
                <a:moveTo>
                  <a:pt x="637914" y="288670"/>
                </a:moveTo>
                <a:lnTo>
                  <a:pt x="519302" y="288670"/>
                </a:lnTo>
                <a:lnTo>
                  <a:pt x="672084" y="361314"/>
                </a:lnTo>
                <a:lnTo>
                  <a:pt x="637914" y="288670"/>
                </a:lnTo>
                <a:close/>
              </a:path>
              <a:path w="800100" h="431800">
                <a:moveTo>
                  <a:pt x="633015" y="278256"/>
                </a:moveTo>
                <a:lnTo>
                  <a:pt x="209931" y="278256"/>
                </a:lnTo>
                <a:lnTo>
                  <a:pt x="176402" y="351789"/>
                </a:lnTo>
                <a:lnTo>
                  <a:pt x="285750" y="312038"/>
                </a:lnTo>
                <a:lnTo>
                  <a:pt x="382258" y="312038"/>
                </a:lnTo>
                <a:lnTo>
                  <a:pt x="390144" y="298195"/>
                </a:lnTo>
                <a:lnTo>
                  <a:pt x="516720" y="298195"/>
                </a:lnTo>
                <a:lnTo>
                  <a:pt x="519302" y="288670"/>
                </a:lnTo>
                <a:lnTo>
                  <a:pt x="637914" y="288670"/>
                </a:lnTo>
                <a:lnTo>
                  <a:pt x="633015" y="278256"/>
                </a:lnTo>
                <a:close/>
              </a:path>
              <a:path w="800100" h="431800">
                <a:moveTo>
                  <a:pt x="13716" y="45847"/>
                </a:moveTo>
                <a:lnTo>
                  <a:pt x="171450" y="152145"/>
                </a:lnTo>
                <a:lnTo>
                  <a:pt x="0" y="171957"/>
                </a:lnTo>
                <a:lnTo>
                  <a:pt x="137922" y="235076"/>
                </a:lnTo>
                <a:lnTo>
                  <a:pt x="4952" y="291211"/>
                </a:lnTo>
                <a:lnTo>
                  <a:pt x="209931" y="278256"/>
                </a:lnTo>
                <a:lnTo>
                  <a:pt x="633015" y="278256"/>
                </a:lnTo>
                <a:lnTo>
                  <a:pt x="623697" y="258444"/>
                </a:lnTo>
                <a:lnTo>
                  <a:pt x="782024" y="258444"/>
                </a:lnTo>
                <a:lnTo>
                  <a:pt x="652145" y="209169"/>
                </a:lnTo>
                <a:lnTo>
                  <a:pt x="781430" y="162432"/>
                </a:lnTo>
                <a:lnTo>
                  <a:pt x="618616" y="146050"/>
                </a:lnTo>
                <a:lnTo>
                  <a:pt x="640238" y="126237"/>
                </a:lnTo>
                <a:lnTo>
                  <a:pt x="270891" y="126237"/>
                </a:lnTo>
                <a:lnTo>
                  <a:pt x="13716" y="45847"/>
                </a:lnTo>
                <a:close/>
              </a:path>
              <a:path w="800100" h="431800">
                <a:moveTo>
                  <a:pt x="782024" y="258444"/>
                </a:moveTo>
                <a:lnTo>
                  <a:pt x="623697" y="258444"/>
                </a:lnTo>
                <a:lnTo>
                  <a:pt x="800100" y="265302"/>
                </a:lnTo>
                <a:lnTo>
                  <a:pt x="782024" y="258444"/>
                </a:lnTo>
                <a:close/>
              </a:path>
              <a:path w="800100" h="431800">
                <a:moveTo>
                  <a:pt x="309372" y="45847"/>
                </a:moveTo>
                <a:lnTo>
                  <a:pt x="270891" y="126237"/>
                </a:lnTo>
                <a:lnTo>
                  <a:pt x="640238" y="126237"/>
                </a:lnTo>
                <a:lnTo>
                  <a:pt x="651603" y="115824"/>
                </a:lnTo>
                <a:lnTo>
                  <a:pt x="400050" y="115824"/>
                </a:lnTo>
                <a:lnTo>
                  <a:pt x="309372" y="45847"/>
                </a:lnTo>
                <a:close/>
              </a:path>
              <a:path w="800100" h="431800">
                <a:moveTo>
                  <a:pt x="537972" y="0"/>
                </a:moveTo>
                <a:lnTo>
                  <a:pt x="400050" y="115824"/>
                </a:lnTo>
                <a:lnTo>
                  <a:pt x="651603" y="115824"/>
                </a:lnTo>
                <a:lnTo>
                  <a:pt x="661997" y="106299"/>
                </a:lnTo>
                <a:lnTo>
                  <a:pt x="524383" y="106299"/>
                </a:lnTo>
                <a:lnTo>
                  <a:pt x="537972" y="0"/>
                </a:lnTo>
                <a:close/>
              </a:path>
              <a:path w="800100" h="431800">
                <a:moveTo>
                  <a:pt x="680847" y="89026"/>
                </a:moveTo>
                <a:lnTo>
                  <a:pt x="524383" y="106299"/>
                </a:lnTo>
                <a:lnTo>
                  <a:pt x="661997" y="106299"/>
                </a:lnTo>
                <a:lnTo>
                  <a:pt x="680847" y="8902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33700" y="4076700"/>
            <a:ext cx="800100" cy="431800"/>
          </a:xfrm>
          <a:custGeom>
            <a:avLst/>
            <a:gdLst/>
            <a:ahLst/>
            <a:cxnLst/>
            <a:rect l="l" t="t" r="r" b="b"/>
            <a:pathLst>
              <a:path w="800100" h="431800">
                <a:moveTo>
                  <a:pt x="400050" y="115824"/>
                </a:moveTo>
                <a:lnTo>
                  <a:pt x="537972" y="0"/>
                </a:lnTo>
                <a:lnTo>
                  <a:pt x="524383" y="106299"/>
                </a:lnTo>
                <a:lnTo>
                  <a:pt x="680847" y="89026"/>
                </a:lnTo>
                <a:lnTo>
                  <a:pt x="618616" y="146050"/>
                </a:lnTo>
                <a:lnTo>
                  <a:pt x="781430" y="162432"/>
                </a:lnTo>
                <a:lnTo>
                  <a:pt x="652145" y="209169"/>
                </a:lnTo>
                <a:lnTo>
                  <a:pt x="800100" y="265302"/>
                </a:lnTo>
                <a:lnTo>
                  <a:pt x="623697" y="258444"/>
                </a:lnTo>
                <a:lnTo>
                  <a:pt x="672084" y="361314"/>
                </a:lnTo>
                <a:lnTo>
                  <a:pt x="519302" y="288670"/>
                </a:lnTo>
                <a:lnTo>
                  <a:pt x="490727" y="394081"/>
                </a:lnTo>
                <a:lnTo>
                  <a:pt x="390144" y="298195"/>
                </a:lnTo>
                <a:lnTo>
                  <a:pt x="314325" y="431292"/>
                </a:lnTo>
                <a:lnTo>
                  <a:pt x="285750" y="312038"/>
                </a:lnTo>
                <a:lnTo>
                  <a:pt x="176402" y="351789"/>
                </a:lnTo>
                <a:lnTo>
                  <a:pt x="209931" y="278256"/>
                </a:lnTo>
                <a:lnTo>
                  <a:pt x="4952" y="291211"/>
                </a:lnTo>
                <a:lnTo>
                  <a:pt x="137922" y="235076"/>
                </a:lnTo>
                <a:lnTo>
                  <a:pt x="0" y="171957"/>
                </a:lnTo>
                <a:lnTo>
                  <a:pt x="171450" y="152145"/>
                </a:lnTo>
                <a:lnTo>
                  <a:pt x="13716" y="45847"/>
                </a:lnTo>
                <a:lnTo>
                  <a:pt x="270891" y="126237"/>
                </a:lnTo>
                <a:lnTo>
                  <a:pt x="309372" y="45847"/>
                </a:lnTo>
                <a:lnTo>
                  <a:pt x="400050" y="11582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1979" y="4167758"/>
            <a:ext cx="3733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start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5047" y="1679448"/>
            <a:ext cx="0" cy="4836160"/>
          </a:xfrm>
          <a:custGeom>
            <a:avLst/>
            <a:gdLst/>
            <a:ahLst/>
            <a:cxnLst/>
            <a:rect l="l" t="t" r="r" b="b"/>
            <a:pathLst>
              <a:path h="4836159">
                <a:moveTo>
                  <a:pt x="0" y="0"/>
                </a:moveTo>
                <a:lnTo>
                  <a:pt x="0" y="4835652"/>
                </a:lnTo>
              </a:path>
            </a:pathLst>
          </a:custGeom>
          <a:ln w="9144">
            <a:solidFill>
              <a:srgbClr val="0000F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3691" y="4191000"/>
            <a:ext cx="7966075" cy="0"/>
          </a:xfrm>
          <a:custGeom>
            <a:avLst/>
            <a:gdLst/>
            <a:ahLst/>
            <a:cxnLst/>
            <a:rect l="l" t="t" r="r" b="b"/>
            <a:pathLst>
              <a:path w="7966075">
                <a:moveTo>
                  <a:pt x="0" y="0"/>
                </a:moveTo>
                <a:lnTo>
                  <a:pt x="7965948" y="0"/>
                </a:lnTo>
              </a:path>
            </a:pathLst>
          </a:custGeom>
          <a:ln w="9144">
            <a:solidFill>
              <a:srgbClr val="0000F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64501" y="1725676"/>
            <a:ext cx="7327328" cy="4707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6894" y="1772158"/>
            <a:ext cx="153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42833" y="1757807"/>
            <a:ext cx="153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1491" y="5960668"/>
            <a:ext cx="153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4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65185" y="5943295"/>
            <a:ext cx="153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8134" y="5991352"/>
            <a:ext cx="110617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Plan</a:t>
            </a:r>
            <a:r>
              <a:rPr sz="14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isporuke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77565" y="4784597"/>
            <a:ext cx="1155065" cy="77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Plan</a:t>
            </a:r>
            <a:r>
              <a:rPr sz="14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razvoja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26670" indent="100330">
              <a:lnSpc>
                <a:spcPct val="100000"/>
              </a:lnSpc>
              <a:spcBef>
                <a:spcPts val="97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Integracija i  plan</a:t>
            </a:r>
            <a:r>
              <a:rPr sz="14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58359" y="4241545"/>
            <a:ext cx="91566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Pricipi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rada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43427" y="4184522"/>
            <a:ext cx="982980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24485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ahte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i,  plan</a:t>
            </a:r>
            <a:r>
              <a:rPr sz="14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razvoja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81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SPIRALNI MODEL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4" name="object 4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0999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0999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1999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0999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0999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1999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0999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95344" y="2638044"/>
            <a:ext cx="0" cy="3956685"/>
          </a:xfrm>
          <a:custGeom>
            <a:avLst/>
            <a:gdLst/>
            <a:ahLst/>
            <a:cxnLst/>
            <a:rect l="l" t="t" r="r" b="b"/>
            <a:pathLst>
              <a:path h="3956684">
                <a:moveTo>
                  <a:pt x="0" y="0"/>
                </a:moveTo>
                <a:lnTo>
                  <a:pt x="0" y="3956304"/>
                </a:lnTo>
              </a:path>
            </a:pathLst>
          </a:custGeom>
          <a:ln w="9144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4843" y="1624838"/>
            <a:ext cx="3364865" cy="4721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270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  <a:p>
            <a:pPr marL="279400" marR="142875" indent="-266700">
              <a:lnSpc>
                <a:spcPct val="100000"/>
              </a:lnSpc>
              <a:spcBef>
                <a:spcPts val="429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redukovanje rizika;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 razvija izradom prototipa za  najvažnije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karakteristike,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9400" marR="12128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onda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testiranju  prototipa, unose izmene u  sistem;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su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rizici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najmanji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 algn="just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dobra kontrola troškova; pošto  su prototipovi mali, troškovi se  lako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procenjuju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302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aktivno učešće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korisnika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86225" y="1574038"/>
            <a:ext cx="4787265" cy="4428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6720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</a:p>
          <a:p>
            <a:pPr marL="279400" marR="55244" indent="-266700">
              <a:lnSpc>
                <a:spcPct val="100000"/>
              </a:lnSpc>
              <a:spcBef>
                <a:spcPts val="454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ograničena primena; model nije pogodan za  manje projekte,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već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najbolje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radi u slučaju  velikih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složenih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projekata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5684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neophodno znanje o rizicima; potrebna  velika veština u radu sa rizicima; uvođenje  rizika uvećava troškove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uvećanje može  da bude veće od troškova izrade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složenost modela;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striktno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 protokol  razvoja je nekada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ispoštovati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21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RUP</a:t>
            </a:r>
            <a:r>
              <a:rPr lang="en-US" spc="-17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962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3776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 Software</a:t>
            </a:r>
            <a:r>
              <a:rPr sz="1800" i="1" spc="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(IBM),1996.g</a:t>
            </a:r>
            <a:r>
              <a:rPr sz="1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22985" indent="-267970">
              <a:lnSpc>
                <a:spcPct val="100000"/>
              </a:lnSpc>
              <a:spcBef>
                <a:spcPts val="148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1024255" algn="l"/>
              </a:tabLst>
            </a:pPr>
            <a:r>
              <a:rPr sz="18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 Unified Process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adaptivni proces razvoja </a:t>
            </a:r>
            <a:r>
              <a:rPr sz="1800" i="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opšte</a:t>
            </a:r>
            <a:r>
              <a:rPr sz="1800" i="0" u="heavy" spc="14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i="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namene</a:t>
            </a:r>
          </a:p>
          <a:p>
            <a:pPr marL="742315"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985" marR="113411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1024255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razvojna organizacija </a:t>
            </a:r>
            <a:r>
              <a:rPr sz="1800" i="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selektuje elemente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RUP-a i </a:t>
            </a:r>
            <a:r>
              <a:rPr sz="18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formira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 razvoja koji joj najviše</a:t>
            </a:r>
            <a:r>
              <a:rPr sz="1800" i="0" spc="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odgovara</a:t>
            </a:r>
          </a:p>
          <a:p>
            <a:pPr marL="742315"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985" marR="126492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1024255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iterativni postupak orijentisan ka arhitekturi i vođen slučajevima  korišćenja</a:t>
            </a:r>
          </a:p>
          <a:p>
            <a:pPr marL="742315"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98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1024255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 strukturiran proces u kome je jasno </a:t>
            </a:r>
            <a:r>
              <a:rPr sz="1800" i="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800" i="0" u="heav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1800" i="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sz="1800" i="0" u="heavy" spc="13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</a:p>
          <a:p>
            <a:pPr marL="1022985">
              <a:lnSpc>
                <a:spcPct val="100000"/>
              </a:lnSpc>
            </a:pP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radi na</a:t>
            </a:r>
            <a:r>
              <a:rPr sz="1800" i="0" spc="-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marL="742315">
              <a:lnSpc>
                <a:spcPct val="100000"/>
              </a:lnSpc>
              <a:spcBef>
                <a:spcPts val="34"/>
              </a:spcBef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98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1024255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lako se prilagođava i malim i velikim projektima i razvojnim</a:t>
            </a:r>
            <a:r>
              <a:rPr sz="1800" i="0" spc="1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timovima</a:t>
            </a:r>
          </a:p>
          <a:p>
            <a:pPr marL="742315"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98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1024255" algn="l"/>
              </a:tabLst>
            </a:pP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 korišćena metodologija od strane </a:t>
            </a:r>
            <a:r>
              <a:rPr sz="1800" i="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iskusnih </a:t>
            </a:r>
            <a:r>
              <a:rPr sz="1800" i="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razvojnih</a:t>
            </a:r>
            <a:r>
              <a:rPr sz="1800" i="0" spc="11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timova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58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dirty="0">
                <a:solidFill>
                  <a:schemeClr val="tx1"/>
                </a:solidFill>
              </a:rPr>
              <a:t>RUP</a:t>
            </a:r>
            <a:r>
              <a:rPr spc="-17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2393" y="2035809"/>
            <a:ext cx="7084059" cy="3472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3589">
              <a:lnSpc>
                <a:spcPct val="100000"/>
              </a:lnSpc>
            </a:pPr>
            <a:r>
              <a:rPr sz="2400" u="heavy" spc="-5" dirty="0">
                <a:solidFill>
                  <a:schemeClr val="tx1"/>
                </a:solidFill>
                <a:latin typeface="Arial"/>
                <a:cs typeface="Arial"/>
              </a:rPr>
              <a:t>Gradivni elementi</a:t>
            </a:r>
            <a:r>
              <a:rPr sz="2400" u="heavy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chemeClr val="tx1"/>
                </a:solidFill>
                <a:latin typeface="Arial"/>
                <a:cs typeface="Arial"/>
              </a:rPr>
              <a:t>RUP-a</a:t>
            </a:r>
            <a:r>
              <a:rPr sz="20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45"/>
              </a:spcBef>
              <a:buClr>
                <a:srgbClr val="000000"/>
              </a:buClr>
              <a:buSzPct val="90000"/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uloge (KO) – definišu skup povezanih veština, sposobnosti</a:t>
            </a:r>
            <a:r>
              <a:rPr sz="20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odgovornosti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584200" indent="-342900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proizvodi </a:t>
            </a:r>
            <a:r>
              <a:rPr sz="2000" spc="-30" dirty="0">
                <a:solidFill>
                  <a:schemeClr val="tx1"/>
                </a:solidFill>
                <a:latin typeface="Arial"/>
                <a:cs typeface="Arial"/>
              </a:rPr>
              <a:t>(ŠTA)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– predstavljaju rezultat nekog</a:t>
            </a:r>
            <a:r>
              <a:rPr sz="20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zadatka,  uključujući proizvode, modele,</a:t>
            </a:r>
            <a:r>
              <a:rPr sz="20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dokumentaciju,...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zadaci (KAKO) – opisuju posao dodeljen ulozi koji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proizvodi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neki koristan</a:t>
            </a:r>
            <a:r>
              <a:rPr sz="20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rezultat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47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dirty="0">
                <a:solidFill>
                  <a:schemeClr val="tx1"/>
                </a:solidFill>
              </a:rPr>
              <a:t>RUP</a:t>
            </a:r>
            <a:r>
              <a:rPr spc="-17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9942" y="1788414"/>
            <a:ext cx="6199505" cy="43242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U svakoj iteraciji, zadaci su organizovani u </a:t>
            </a:r>
            <a:r>
              <a:rPr sz="2000" u="heavy" spc="-5" dirty="0">
                <a:solidFill>
                  <a:schemeClr val="tx1"/>
                </a:solidFill>
                <a:latin typeface="Arial"/>
                <a:cs typeface="Arial"/>
              </a:rPr>
              <a:t>9</a:t>
            </a:r>
            <a:r>
              <a:rPr sz="2000" u="heavy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disciplina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inženjerske</a:t>
            </a:r>
            <a:r>
              <a:rPr sz="20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discipline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poslovno</a:t>
            </a:r>
            <a:r>
              <a:rPr sz="20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modelovanje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zahtevi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analiza i</a:t>
            </a:r>
            <a:r>
              <a:rPr sz="20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projektovanje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implementacija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isporuka</a:t>
            </a:r>
          </a:p>
          <a:p>
            <a:pPr lvl="1">
              <a:lnSpc>
                <a:spcPct val="100000"/>
              </a:lnSpc>
              <a:spcBef>
                <a:spcPts val="44"/>
              </a:spcBef>
              <a:buClr>
                <a:srgbClr val="CC0000"/>
              </a:buClr>
              <a:buFont typeface="Wingdings"/>
              <a:buChar char=""/>
            </a:pPr>
            <a:endParaRPr sz="20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discipline za</a:t>
            </a:r>
            <a:r>
              <a:rPr sz="20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podršku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konfiguracija i upravljanje</a:t>
            </a:r>
            <a:r>
              <a:rPr sz="20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izmenama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upravljanje</a:t>
            </a:r>
            <a:r>
              <a:rPr sz="20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projektom</a:t>
            </a:r>
          </a:p>
          <a:p>
            <a:pPr marL="812165" lvl="1" indent="-34290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81280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okruženje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4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dirty="0">
                <a:solidFill>
                  <a:schemeClr val="tx1"/>
                </a:solidFill>
              </a:rPr>
              <a:t>RUP</a:t>
            </a:r>
            <a:r>
              <a:rPr spc="-17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1088" y="1540636"/>
            <a:ext cx="8279765" cy="5073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spc="5" dirty="0">
                <a:solidFill>
                  <a:schemeClr val="tx1"/>
                </a:solidFill>
                <a:latin typeface="Arial"/>
                <a:cs typeface="Arial"/>
              </a:rPr>
              <a:t>RUP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posmatra životni ciklus projekta kroz 4</a:t>
            </a:r>
            <a:r>
              <a:rPr sz="2000" u="heavy" spc="-20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faze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  <a:p>
            <a:pPr marL="355600" marR="6350" indent="-342900">
              <a:lnSpc>
                <a:spcPct val="100000"/>
              </a:lnSpc>
              <a:spcBef>
                <a:spcPts val="1689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započinjanja – razumevanje ciljeva i obima projekta,definisanje  funkcionalnosti i slučajeva korišćenja, predlog bar jednog rešenja, razmatranje  troškova i rizika; rezulat faze: kritična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tačka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kojoj se odlučuje da li je projekat  izvodljiv i finansijski prihvatljiv (dalje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|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odustajanje)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razrade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definisanje arhitekture sistema, cilj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smanjenje rizika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vezi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zahtevima, arhitekturom i izborom alata; rezulat faze: kritična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tačka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kojoj se  gleda da li postoji detaljan plan o vođenju projekta i minimizaciji rizika (dalje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|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odustajanje ili suštinske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izmene)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197485" indent="-3429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356235" algn="l"/>
                <a:tab pos="16510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konstrukcije – razvoj komponenata, testiranje, izrada dokumentacije;  rezulat faze: kritična tačka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odlučuje 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li 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finalna verzija spremna  za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isporuku	(dalje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|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odustajanje ili povratak na neku prethodnu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fazu)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41910" indent="-3429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356235" algn="l"/>
                <a:tab pos="13462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tranzicije – isporučivanje gotovog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proizvoda;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rezulat faze: kritična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tačka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 kojoj se odlučuje da li 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stabilan, kompletan i potpuno spreman za  isporuku	(novi razvoj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|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povratak na neku prethodnu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fazu)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04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dirty="0">
                <a:solidFill>
                  <a:schemeClr val="tx1"/>
                </a:solidFill>
              </a:rPr>
              <a:t>RUP</a:t>
            </a:r>
            <a:r>
              <a:rPr spc="-17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(5)</a:t>
            </a:r>
          </a:p>
        </p:txBody>
      </p:sp>
      <p:sp>
        <p:nvSpPr>
          <p:cNvPr id="5" name="object 5"/>
          <p:cNvSpPr/>
          <p:nvPr/>
        </p:nvSpPr>
        <p:spPr>
          <a:xfrm>
            <a:off x="3173750" y="5971268"/>
            <a:ext cx="4725670" cy="0"/>
          </a:xfrm>
          <a:custGeom>
            <a:avLst/>
            <a:gdLst/>
            <a:ahLst/>
            <a:cxnLst/>
            <a:rect l="l" t="t" r="r" b="b"/>
            <a:pathLst>
              <a:path w="4725670">
                <a:moveTo>
                  <a:pt x="4725372" y="0"/>
                </a:moveTo>
                <a:lnTo>
                  <a:pt x="0" y="0"/>
                </a:lnTo>
              </a:path>
            </a:pathLst>
          </a:custGeom>
          <a:ln w="12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87813" y="5914992"/>
            <a:ext cx="56515" cy="113030"/>
          </a:xfrm>
          <a:custGeom>
            <a:avLst/>
            <a:gdLst/>
            <a:ahLst/>
            <a:cxnLst/>
            <a:rect l="l" t="t" r="r" b="b"/>
            <a:pathLst>
              <a:path w="56515" h="113029">
                <a:moveTo>
                  <a:pt x="0" y="0"/>
                </a:moveTo>
                <a:lnTo>
                  <a:pt x="0" y="112553"/>
                </a:lnTo>
                <a:lnTo>
                  <a:pt x="56376" y="562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4050" y="1844616"/>
            <a:ext cx="100076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Zapo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či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0240" y="1844616"/>
            <a:ext cx="87630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abo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07555" y="1844616"/>
            <a:ext cx="96393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Kon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kci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8713" y="1844616"/>
            <a:ext cx="76327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zic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89816" y="2087149"/>
            <a:ext cx="0" cy="3816985"/>
          </a:xfrm>
          <a:custGeom>
            <a:avLst/>
            <a:gdLst/>
            <a:ahLst/>
            <a:cxnLst/>
            <a:rect l="l" t="t" r="r" b="b"/>
            <a:pathLst>
              <a:path h="3816985">
                <a:moveTo>
                  <a:pt x="0" y="0"/>
                </a:moveTo>
                <a:lnTo>
                  <a:pt x="0" y="3816789"/>
                </a:lnTo>
              </a:path>
            </a:pathLst>
          </a:custGeom>
          <a:ln w="35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88017" y="2087149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2050"/>
                </a:moveTo>
                <a:lnTo>
                  <a:pt x="3598" y="31611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1611"/>
                </a:lnTo>
                <a:lnTo>
                  <a:pt x="0" y="2050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0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88017" y="213721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1196"/>
                </a:moveTo>
                <a:lnTo>
                  <a:pt x="3598" y="30756"/>
                </a:lnTo>
                <a:lnTo>
                  <a:pt x="3598" y="32123"/>
                </a:lnTo>
                <a:lnTo>
                  <a:pt x="2399" y="32807"/>
                </a:lnTo>
                <a:lnTo>
                  <a:pt x="0" y="32123"/>
                </a:lnTo>
                <a:lnTo>
                  <a:pt x="0" y="30756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88017" y="2186426"/>
            <a:ext cx="3810" cy="34290"/>
          </a:xfrm>
          <a:custGeom>
            <a:avLst/>
            <a:gdLst/>
            <a:ahLst/>
            <a:cxnLst/>
            <a:rect l="l" t="t" r="r" b="b"/>
            <a:pathLst>
              <a:path w="3810" h="34289">
                <a:moveTo>
                  <a:pt x="3598" y="2392"/>
                </a:moveTo>
                <a:lnTo>
                  <a:pt x="3598" y="31611"/>
                </a:lnTo>
                <a:lnTo>
                  <a:pt x="3598" y="32807"/>
                </a:lnTo>
                <a:lnTo>
                  <a:pt x="2399" y="34174"/>
                </a:lnTo>
                <a:lnTo>
                  <a:pt x="0" y="32807"/>
                </a:lnTo>
                <a:lnTo>
                  <a:pt x="0" y="31611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88017" y="2236320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2563"/>
                </a:moveTo>
                <a:lnTo>
                  <a:pt x="3598" y="30927"/>
                </a:lnTo>
                <a:lnTo>
                  <a:pt x="3598" y="33320"/>
                </a:lnTo>
                <a:lnTo>
                  <a:pt x="2399" y="33320"/>
                </a:lnTo>
                <a:lnTo>
                  <a:pt x="0" y="33320"/>
                </a:lnTo>
                <a:lnTo>
                  <a:pt x="0" y="30927"/>
                </a:lnTo>
                <a:lnTo>
                  <a:pt x="0" y="2563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88017" y="2286898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1196"/>
                </a:moveTo>
                <a:lnTo>
                  <a:pt x="3598" y="30415"/>
                </a:lnTo>
                <a:lnTo>
                  <a:pt x="3598" y="31611"/>
                </a:lnTo>
                <a:lnTo>
                  <a:pt x="2399" y="32807"/>
                </a:lnTo>
                <a:lnTo>
                  <a:pt x="0" y="31611"/>
                </a:lnTo>
                <a:lnTo>
                  <a:pt x="0" y="30415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88017" y="2335597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2563"/>
                </a:moveTo>
                <a:lnTo>
                  <a:pt x="3598" y="32123"/>
                </a:lnTo>
                <a:lnTo>
                  <a:pt x="3598" y="33320"/>
                </a:lnTo>
                <a:lnTo>
                  <a:pt x="2399" y="33320"/>
                </a:lnTo>
                <a:lnTo>
                  <a:pt x="0" y="33320"/>
                </a:lnTo>
                <a:lnTo>
                  <a:pt x="0" y="32123"/>
                </a:lnTo>
                <a:lnTo>
                  <a:pt x="0" y="2563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88017" y="238600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2563"/>
                </a:moveTo>
                <a:lnTo>
                  <a:pt x="3598" y="30415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0415"/>
                </a:lnTo>
                <a:lnTo>
                  <a:pt x="0" y="2563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8017" y="2436070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1196"/>
                </a:moveTo>
                <a:lnTo>
                  <a:pt x="3598" y="30756"/>
                </a:lnTo>
                <a:lnTo>
                  <a:pt x="3598" y="32123"/>
                </a:lnTo>
                <a:lnTo>
                  <a:pt x="2399" y="33320"/>
                </a:lnTo>
                <a:lnTo>
                  <a:pt x="0" y="32123"/>
                </a:lnTo>
                <a:lnTo>
                  <a:pt x="0" y="30756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88017" y="2485281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2392"/>
                </a:moveTo>
                <a:lnTo>
                  <a:pt x="3598" y="31611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1611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88017" y="2535347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2392"/>
                </a:moveTo>
                <a:lnTo>
                  <a:pt x="3598" y="30756"/>
                </a:lnTo>
                <a:lnTo>
                  <a:pt x="3598" y="31953"/>
                </a:lnTo>
                <a:lnTo>
                  <a:pt x="2399" y="33320"/>
                </a:lnTo>
                <a:lnTo>
                  <a:pt x="0" y="31953"/>
                </a:lnTo>
                <a:lnTo>
                  <a:pt x="0" y="30756"/>
                </a:lnTo>
                <a:lnTo>
                  <a:pt x="0" y="2392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88017" y="258575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1196"/>
                </a:moveTo>
                <a:lnTo>
                  <a:pt x="3598" y="30415"/>
                </a:lnTo>
                <a:lnTo>
                  <a:pt x="3598" y="31611"/>
                </a:lnTo>
                <a:lnTo>
                  <a:pt x="2399" y="32807"/>
                </a:lnTo>
                <a:lnTo>
                  <a:pt x="0" y="31611"/>
                </a:lnTo>
                <a:lnTo>
                  <a:pt x="0" y="30415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88017" y="2634452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2563"/>
                </a:moveTo>
                <a:lnTo>
                  <a:pt x="3598" y="32123"/>
                </a:lnTo>
                <a:lnTo>
                  <a:pt x="3598" y="33320"/>
                </a:lnTo>
                <a:lnTo>
                  <a:pt x="2399" y="33320"/>
                </a:lnTo>
                <a:lnTo>
                  <a:pt x="0" y="33320"/>
                </a:lnTo>
                <a:lnTo>
                  <a:pt x="0" y="32123"/>
                </a:lnTo>
                <a:lnTo>
                  <a:pt x="0" y="2563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888017" y="2684860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2563"/>
                </a:moveTo>
                <a:lnTo>
                  <a:pt x="3598" y="30415"/>
                </a:lnTo>
                <a:lnTo>
                  <a:pt x="3598" y="31782"/>
                </a:lnTo>
                <a:lnTo>
                  <a:pt x="2399" y="32978"/>
                </a:lnTo>
                <a:lnTo>
                  <a:pt x="0" y="31782"/>
                </a:lnTo>
                <a:lnTo>
                  <a:pt x="0" y="30415"/>
                </a:lnTo>
                <a:lnTo>
                  <a:pt x="0" y="2563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888017" y="2734071"/>
            <a:ext cx="3810" cy="34290"/>
          </a:xfrm>
          <a:custGeom>
            <a:avLst/>
            <a:gdLst/>
            <a:ahLst/>
            <a:cxnLst/>
            <a:rect l="l" t="t" r="r" b="b"/>
            <a:pathLst>
              <a:path w="3810" h="34289">
                <a:moveTo>
                  <a:pt x="3598" y="2050"/>
                </a:moveTo>
                <a:lnTo>
                  <a:pt x="3598" y="31782"/>
                </a:lnTo>
                <a:lnTo>
                  <a:pt x="3598" y="32978"/>
                </a:lnTo>
                <a:lnTo>
                  <a:pt x="2399" y="34174"/>
                </a:lnTo>
                <a:lnTo>
                  <a:pt x="0" y="32978"/>
                </a:lnTo>
                <a:lnTo>
                  <a:pt x="0" y="31782"/>
                </a:lnTo>
                <a:lnTo>
                  <a:pt x="0" y="2050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0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88017" y="2784137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2563"/>
                </a:moveTo>
                <a:lnTo>
                  <a:pt x="3598" y="30927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0927"/>
                </a:lnTo>
                <a:lnTo>
                  <a:pt x="0" y="2563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88017" y="283454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1196"/>
                </a:moveTo>
                <a:lnTo>
                  <a:pt x="3598" y="30415"/>
                </a:lnTo>
                <a:lnTo>
                  <a:pt x="3598" y="31782"/>
                </a:lnTo>
                <a:lnTo>
                  <a:pt x="2399" y="32978"/>
                </a:lnTo>
                <a:lnTo>
                  <a:pt x="0" y="31782"/>
                </a:lnTo>
                <a:lnTo>
                  <a:pt x="0" y="30415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88017" y="2883413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2392"/>
                </a:moveTo>
                <a:lnTo>
                  <a:pt x="3598" y="31953"/>
                </a:lnTo>
                <a:lnTo>
                  <a:pt x="3598" y="33320"/>
                </a:lnTo>
                <a:lnTo>
                  <a:pt x="2399" y="33320"/>
                </a:lnTo>
                <a:lnTo>
                  <a:pt x="0" y="33320"/>
                </a:lnTo>
                <a:lnTo>
                  <a:pt x="0" y="31953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888017" y="2933821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2392"/>
                </a:moveTo>
                <a:lnTo>
                  <a:pt x="3598" y="30415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0415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888017" y="2983886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1196"/>
                </a:moveTo>
                <a:lnTo>
                  <a:pt x="3598" y="30756"/>
                </a:lnTo>
                <a:lnTo>
                  <a:pt x="3598" y="31953"/>
                </a:lnTo>
                <a:lnTo>
                  <a:pt x="2399" y="33320"/>
                </a:lnTo>
                <a:lnTo>
                  <a:pt x="0" y="31953"/>
                </a:lnTo>
                <a:lnTo>
                  <a:pt x="0" y="30756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888017" y="3032926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2563"/>
                </a:moveTo>
                <a:lnTo>
                  <a:pt x="3598" y="31782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1782"/>
                </a:lnTo>
                <a:lnTo>
                  <a:pt x="0" y="2563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88017" y="3082992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2563"/>
                </a:moveTo>
                <a:lnTo>
                  <a:pt x="3598" y="30927"/>
                </a:lnTo>
                <a:lnTo>
                  <a:pt x="3598" y="33320"/>
                </a:lnTo>
                <a:lnTo>
                  <a:pt x="2399" y="33320"/>
                </a:lnTo>
                <a:lnTo>
                  <a:pt x="0" y="33320"/>
                </a:lnTo>
                <a:lnTo>
                  <a:pt x="0" y="30927"/>
                </a:lnTo>
                <a:lnTo>
                  <a:pt x="0" y="2563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888017" y="3133399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19">
                <a:moveTo>
                  <a:pt x="3598" y="1366"/>
                </a:moveTo>
                <a:lnTo>
                  <a:pt x="3598" y="30415"/>
                </a:lnTo>
                <a:lnTo>
                  <a:pt x="3598" y="31782"/>
                </a:lnTo>
                <a:lnTo>
                  <a:pt x="2399" y="32978"/>
                </a:lnTo>
                <a:lnTo>
                  <a:pt x="0" y="31782"/>
                </a:lnTo>
                <a:lnTo>
                  <a:pt x="0" y="30415"/>
                </a:lnTo>
                <a:lnTo>
                  <a:pt x="0" y="136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3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888017" y="3182269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5">
                <a:moveTo>
                  <a:pt x="3598" y="2392"/>
                </a:moveTo>
                <a:lnTo>
                  <a:pt x="3598" y="32123"/>
                </a:lnTo>
                <a:lnTo>
                  <a:pt x="3598" y="33320"/>
                </a:lnTo>
                <a:lnTo>
                  <a:pt x="2399" y="33320"/>
                </a:lnTo>
                <a:lnTo>
                  <a:pt x="0" y="33320"/>
                </a:lnTo>
                <a:lnTo>
                  <a:pt x="0" y="32123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888017" y="3232676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563"/>
                </a:moveTo>
                <a:lnTo>
                  <a:pt x="3598" y="30415"/>
                </a:lnTo>
                <a:lnTo>
                  <a:pt x="3598" y="31611"/>
                </a:lnTo>
                <a:lnTo>
                  <a:pt x="2399" y="32978"/>
                </a:lnTo>
                <a:lnTo>
                  <a:pt x="0" y="31611"/>
                </a:lnTo>
                <a:lnTo>
                  <a:pt x="0" y="30415"/>
                </a:lnTo>
                <a:lnTo>
                  <a:pt x="0" y="2563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88017" y="3281374"/>
            <a:ext cx="3810" cy="34925"/>
          </a:xfrm>
          <a:custGeom>
            <a:avLst/>
            <a:gdLst/>
            <a:ahLst/>
            <a:cxnLst/>
            <a:rect l="l" t="t" r="r" b="b"/>
            <a:pathLst>
              <a:path w="3810" h="34925">
                <a:moveTo>
                  <a:pt x="3598" y="2563"/>
                </a:moveTo>
                <a:lnTo>
                  <a:pt x="3598" y="32123"/>
                </a:lnTo>
                <a:lnTo>
                  <a:pt x="3598" y="33490"/>
                </a:lnTo>
                <a:lnTo>
                  <a:pt x="2399" y="34687"/>
                </a:lnTo>
                <a:lnTo>
                  <a:pt x="0" y="33490"/>
                </a:lnTo>
                <a:lnTo>
                  <a:pt x="0" y="32123"/>
                </a:lnTo>
                <a:lnTo>
                  <a:pt x="0" y="2563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888017" y="3331953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392"/>
                </a:moveTo>
                <a:lnTo>
                  <a:pt x="3598" y="31611"/>
                </a:lnTo>
                <a:lnTo>
                  <a:pt x="3598" y="32807"/>
                </a:lnTo>
                <a:lnTo>
                  <a:pt x="2399" y="32807"/>
                </a:lnTo>
                <a:lnTo>
                  <a:pt x="0" y="32807"/>
                </a:lnTo>
                <a:lnTo>
                  <a:pt x="0" y="31611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888017" y="3381847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1366"/>
                </a:moveTo>
                <a:lnTo>
                  <a:pt x="3598" y="30927"/>
                </a:lnTo>
                <a:lnTo>
                  <a:pt x="3598" y="32123"/>
                </a:lnTo>
                <a:lnTo>
                  <a:pt x="2399" y="33490"/>
                </a:lnTo>
                <a:lnTo>
                  <a:pt x="0" y="32123"/>
                </a:lnTo>
                <a:lnTo>
                  <a:pt x="0" y="30927"/>
                </a:lnTo>
                <a:lnTo>
                  <a:pt x="0" y="136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3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888017" y="3431059"/>
            <a:ext cx="3810" cy="34290"/>
          </a:xfrm>
          <a:custGeom>
            <a:avLst/>
            <a:gdLst/>
            <a:ahLst/>
            <a:cxnLst/>
            <a:rect l="l" t="t" r="r" b="b"/>
            <a:pathLst>
              <a:path w="3810" h="34289">
                <a:moveTo>
                  <a:pt x="3598" y="2563"/>
                </a:moveTo>
                <a:lnTo>
                  <a:pt x="3598" y="31782"/>
                </a:lnTo>
                <a:lnTo>
                  <a:pt x="3598" y="32978"/>
                </a:lnTo>
                <a:lnTo>
                  <a:pt x="2399" y="34174"/>
                </a:lnTo>
                <a:lnTo>
                  <a:pt x="0" y="32978"/>
                </a:lnTo>
                <a:lnTo>
                  <a:pt x="0" y="31782"/>
                </a:lnTo>
                <a:lnTo>
                  <a:pt x="0" y="2563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888017" y="3481466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221"/>
                </a:moveTo>
                <a:lnTo>
                  <a:pt x="3598" y="30586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0586"/>
                </a:lnTo>
                <a:lnTo>
                  <a:pt x="0" y="2221"/>
                </a:lnTo>
                <a:lnTo>
                  <a:pt x="0" y="854"/>
                </a:lnTo>
                <a:lnTo>
                  <a:pt x="2399" y="0"/>
                </a:lnTo>
                <a:lnTo>
                  <a:pt x="3598" y="854"/>
                </a:lnTo>
                <a:lnTo>
                  <a:pt x="3598" y="22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888017" y="3531532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1366"/>
                </a:moveTo>
                <a:lnTo>
                  <a:pt x="3598" y="30927"/>
                </a:lnTo>
                <a:lnTo>
                  <a:pt x="3598" y="31782"/>
                </a:lnTo>
                <a:lnTo>
                  <a:pt x="2399" y="32978"/>
                </a:lnTo>
                <a:lnTo>
                  <a:pt x="0" y="31782"/>
                </a:lnTo>
                <a:lnTo>
                  <a:pt x="0" y="30927"/>
                </a:lnTo>
                <a:lnTo>
                  <a:pt x="0" y="136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3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888017" y="3580743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050"/>
                </a:moveTo>
                <a:lnTo>
                  <a:pt x="3598" y="31782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1782"/>
                </a:lnTo>
                <a:lnTo>
                  <a:pt x="0" y="2050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0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888017" y="3630808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563"/>
                </a:moveTo>
                <a:lnTo>
                  <a:pt x="3598" y="30756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0756"/>
                </a:lnTo>
                <a:lnTo>
                  <a:pt x="0" y="2563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888017" y="3681216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1196"/>
                </a:moveTo>
                <a:lnTo>
                  <a:pt x="3598" y="30415"/>
                </a:lnTo>
                <a:lnTo>
                  <a:pt x="3598" y="31611"/>
                </a:lnTo>
                <a:lnTo>
                  <a:pt x="2399" y="32978"/>
                </a:lnTo>
                <a:lnTo>
                  <a:pt x="0" y="31611"/>
                </a:lnTo>
                <a:lnTo>
                  <a:pt x="0" y="30415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888017" y="3729914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563"/>
                </a:moveTo>
                <a:lnTo>
                  <a:pt x="3598" y="32123"/>
                </a:lnTo>
                <a:lnTo>
                  <a:pt x="3598" y="33490"/>
                </a:lnTo>
                <a:lnTo>
                  <a:pt x="2399" y="33490"/>
                </a:lnTo>
                <a:lnTo>
                  <a:pt x="0" y="33490"/>
                </a:lnTo>
                <a:lnTo>
                  <a:pt x="0" y="32123"/>
                </a:lnTo>
                <a:lnTo>
                  <a:pt x="0" y="2563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888017" y="3780492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392"/>
                </a:moveTo>
                <a:lnTo>
                  <a:pt x="3598" y="30415"/>
                </a:lnTo>
                <a:lnTo>
                  <a:pt x="3598" y="31611"/>
                </a:lnTo>
                <a:lnTo>
                  <a:pt x="2399" y="32807"/>
                </a:lnTo>
                <a:lnTo>
                  <a:pt x="0" y="31611"/>
                </a:lnTo>
                <a:lnTo>
                  <a:pt x="0" y="30415"/>
                </a:lnTo>
                <a:lnTo>
                  <a:pt x="0" y="2392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888017" y="3830387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1366"/>
                </a:moveTo>
                <a:lnTo>
                  <a:pt x="3598" y="30927"/>
                </a:lnTo>
                <a:lnTo>
                  <a:pt x="3598" y="32123"/>
                </a:lnTo>
                <a:lnTo>
                  <a:pt x="2399" y="33490"/>
                </a:lnTo>
                <a:lnTo>
                  <a:pt x="0" y="32123"/>
                </a:lnTo>
                <a:lnTo>
                  <a:pt x="0" y="30927"/>
                </a:lnTo>
                <a:lnTo>
                  <a:pt x="0" y="136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3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888017" y="3879598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563"/>
                </a:moveTo>
                <a:lnTo>
                  <a:pt x="3598" y="31782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1782"/>
                </a:lnTo>
                <a:lnTo>
                  <a:pt x="0" y="2563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88017" y="3929664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563"/>
                </a:moveTo>
                <a:lnTo>
                  <a:pt x="3598" y="30927"/>
                </a:lnTo>
                <a:lnTo>
                  <a:pt x="3598" y="32123"/>
                </a:lnTo>
                <a:lnTo>
                  <a:pt x="2399" y="33320"/>
                </a:lnTo>
                <a:lnTo>
                  <a:pt x="0" y="32123"/>
                </a:lnTo>
                <a:lnTo>
                  <a:pt x="0" y="30927"/>
                </a:lnTo>
                <a:lnTo>
                  <a:pt x="0" y="2563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888017" y="3978875"/>
            <a:ext cx="3810" cy="34290"/>
          </a:xfrm>
          <a:custGeom>
            <a:avLst/>
            <a:gdLst/>
            <a:ahLst/>
            <a:cxnLst/>
            <a:rect l="l" t="t" r="r" b="b"/>
            <a:pathLst>
              <a:path w="3810" h="34289">
                <a:moveTo>
                  <a:pt x="3598" y="2563"/>
                </a:moveTo>
                <a:lnTo>
                  <a:pt x="3598" y="31611"/>
                </a:lnTo>
                <a:lnTo>
                  <a:pt x="3598" y="32978"/>
                </a:lnTo>
                <a:lnTo>
                  <a:pt x="2399" y="34174"/>
                </a:lnTo>
                <a:lnTo>
                  <a:pt x="0" y="32978"/>
                </a:lnTo>
                <a:lnTo>
                  <a:pt x="0" y="31611"/>
                </a:lnTo>
                <a:lnTo>
                  <a:pt x="0" y="2563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888017" y="4028940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392"/>
                </a:moveTo>
                <a:lnTo>
                  <a:pt x="3598" y="30756"/>
                </a:lnTo>
                <a:lnTo>
                  <a:pt x="3598" y="33320"/>
                </a:lnTo>
                <a:lnTo>
                  <a:pt x="2399" y="33320"/>
                </a:lnTo>
                <a:lnTo>
                  <a:pt x="0" y="33320"/>
                </a:lnTo>
                <a:lnTo>
                  <a:pt x="0" y="30756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888017" y="4079348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1196"/>
                </a:moveTo>
                <a:lnTo>
                  <a:pt x="3598" y="30415"/>
                </a:lnTo>
                <a:lnTo>
                  <a:pt x="3598" y="31611"/>
                </a:lnTo>
                <a:lnTo>
                  <a:pt x="2399" y="32978"/>
                </a:lnTo>
                <a:lnTo>
                  <a:pt x="0" y="31611"/>
                </a:lnTo>
                <a:lnTo>
                  <a:pt x="0" y="30415"/>
                </a:lnTo>
                <a:lnTo>
                  <a:pt x="0" y="1196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19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88017" y="4128046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563"/>
                </a:moveTo>
                <a:lnTo>
                  <a:pt x="3598" y="32123"/>
                </a:lnTo>
                <a:lnTo>
                  <a:pt x="3598" y="33490"/>
                </a:lnTo>
                <a:lnTo>
                  <a:pt x="2399" y="33490"/>
                </a:lnTo>
                <a:lnTo>
                  <a:pt x="0" y="33490"/>
                </a:lnTo>
                <a:lnTo>
                  <a:pt x="0" y="32123"/>
                </a:lnTo>
                <a:lnTo>
                  <a:pt x="0" y="2563"/>
                </a:lnTo>
                <a:lnTo>
                  <a:pt x="0" y="1366"/>
                </a:lnTo>
                <a:lnTo>
                  <a:pt x="2399" y="0"/>
                </a:lnTo>
                <a:lnTo>
                  <a:pt x="3598" y="136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888017" y="417862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392"/>
                </a:moveTo>
                <a:lnTo>
                  <a:pt x="3598" y="30415"/>
                </a:lnTo>
                <a:lnTo>
                  <a:pt x="3598" y="32807"/>
                </a:lnTo>
                <a:lnTo>
                  <a:pt x="2399" y="32807"/>
                </a:lnTo>
                <a:lnTo>
                  <a:pt x="0" y="32807"/>
                </a:lnTo>
                <a:lnTo>
                  <a:pt x="0" y="30415"/>
                </a:lnTo>
                <a:lnTo>
                  <a:pt x="0" y="2392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888017" y="4229032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854"/>
                </a:moveTo>
                <a:lnTo>
                  <a:pt x="3598" y="30415"/>
                </a:lnTo>
                <a:lnTo>
                  <a:pt x="3598" y="31611"/>
                </a:lnTo>
                <a:lnTo>
                  <a:pt x="2399" y="32807"/>
                </a:lnTo>
                <a:lnTo>
                  <a:pt x="0" y="31611"/>
                </a:lnTo>
                <a:lnTo>
                  <a:pt x="0" y="30415"/>
                </a:lnTo>
                <a:lnTo>
                  <a:pt x="0" y="854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85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88017" y="4277730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563"/>
                </a:moveTo>
                <a:lnTo>
                  <a:pt x="3598" y="31782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1782"/>
                </a:lnTo>
                <a:lnTo>
                  <a:pt x="0" y="2563"/>
                </a:lnTo>
                <a:lnTo>
                  <a:pt x="0" y="1196"/>
                </a:lnTo>
                <a:lnTo>
                  <a:pt x="2399" y="0"/>
                </a:lnTo>
                <a:lnTo>
                  <a:pt x="3598" y="1196"/>
                </a:lnTo>
                <a:lnTo>
                  <a:pt x="3598" y="2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888017" y="4328138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221"/>
                </a:moveTo>
                <a:lnTo>
                  <a:pt x="3598" y="30415"/>
                </a:lnTo>
                <a:lnTo>
                  <a:pt x="3598" y="32978"/>
                </a:lnTo>
                <a:lnTo>
                  <a:pt x="2399" y="32978"/>
                </a:lnTo>
                <a:lnTo>
                  <a:pt x="0" y="32978"/>
                </a:lnTo>
                <a:lnTo>
                  <a:pt x="0" y="30415"/>
                </a:lnTo>
                <a:lnTo>
                  <a:pt x="0" y="2221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2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888017" y="4378220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1247"/>
                </a:moveTo>
                <a:lnTo>
                  <a:pt x="3598" y="30842"/>
                </a:lnTo>
                <a:lnTo>
                  <a:pt x="3598" y="32106"/>
                </a:lnTo>
                <a:lnTo>
                  <a:pt x="2399" y="32927"/>
                </a:lnTo>
                <a:lnTo>
                  <a:pt x="0" y="32106"/>
                </a:lnTo>
                <a:lnTo>
                  <a:pt x="0" y="30842"/>
                </a:lnTo>
                <a:lnTo>
                  <a:pt x="0" y="124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888017" y="442741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494"/>
                </a:moveTo>
                <a:lnTo>
                  <a:pt x="3598" y="31679"/>
                </a:lnTo>
                <a:lnTo>
                  <a:pt x="3598" y="32927"/>
                </a:lnTo>
                <a:lnTo>
                  <a:pt x="2399" y="32927"/>
                </a:lnTo>
                <a:lnTo>
                  <a:pt x="0" y="32927"/>
                </a:lnTo>
                <a:lnTo>
                  <a:pt x="0" y="31679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888017" y="4477429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511"/>
                </a:moveTo>
                <a:lnTo>
                  <a:pt x="3598" y="30859"/>
                </a:lnTo>
                <a:lnTo>
                  <a:pt x="3598" y="32106"/>
                </a:lnTo>
                <a:lnTo>
                  <a:pt x="2399" y="33354"/>
                </a:lnTo>
                <a:lnTo>
                  <a:pt x="0" y="32106"/>
                </a:lnTo>
                <a:lnTo>
                  <a:pt x="0" y="30859"/>
                </a:lnTo>
                <a:lnTo>
                  <a:pt x="0" y="2511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1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888017" y="4526623"/>
            <a:ext cx="3810" cy="34290"/>
          </a:xfrm>
          <a:custGeom>
            <a:avLst/>
            <a:gdLst/>
            <a:ahLst/>
            <a:cxnLst/>
            <a:rect l="l" t="t" r="r" b="b"/>
            <a:pathLst>
              <a:path w="3810" h="34289">
                <a:moveTo>
                  <a:pt x="3598" y="2511"/>
                </a:moveTo>
                <a:lnTo>
                  <a:pt x="3598" y="31679"/>
                </a:lnTo>
                <a:lnTo>
                  <a:pt x="3598" y="32927"/>
                </a:lnTo>
                <a:lnTo>
                  <a:pt x="2399" y="34191"/>
                </a:lnTo>
                <a:lnTo>
                  <a:pt x="0" y="32927"/>
                </a:lnTo>
                <a:lnTo>
                  <a:pt x="0" y="31679"/>
                </a:lnTo>
                <a:lnTo>
                  <a:pt x="0" y="2511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51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888017" y="4576654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494"/>
                </a:moveTo>
                <a:lnTo>
                  <a:pt x="3598" y="32089"/>
                </a:lnTo>
                <a:lnTo>
                  <a:pt x="3598" y="33337"/>
                </a:lnTo>
                <a:lnTo>
                  <a:pt x="2399" y="33337"/>
                </a:lnTo>
                <a:lnTo>
                  <a:pt x="0" y="33337"/>
                </a:lnTo>
                <a:lnTo>
                  <a:pt x="0" y="32089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888017" y="4627096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1247"/>
                </a:moveTo>
                <a:lnTo>
                  <a:pt x="3598" y="30432"/>
                </a:lnTo>
                <a:lnTo>
                  <a:pt x="3598" y="31679"/>
                </a:lnTo>
                <a:lnTo>
                  <a:pt x="2399" y="32927"/>
                </a:lnTo>
                <a:lnTo>
                  <a:pt x="0" y="31679"/>
                </a:lnTo>
                <a:lnTo>
                  <a:pt x="0" y="30432"/>
                </a:lnTo>
                <a:lnTo>
                  <a:pt x="0" y="124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888017" y="4675863"/>
            <a:ext cx="3810" cy="34925"/>
          </a:xfrm>
          <a:custGeom>
            <a:avLst/>
            <a:gdLst/>
            <a:ahLst/>
            <a:cxnLst/>
            <a:rect l="l" t="t" r="r" b="b"/>
            <a:pathLst>
              <a:path w="3810" h="34925">
                <a:moveTo>
                  <a:pt x="3598" y="2494"/>
                </a:moveTo>
                <a:lnTo>
                  <a:pt x="3598" y="32106"/>
                </a:lnTo>
                <a:lnTo>
                  <a:pt x="3598" y="33354"/>
                </a:lnTo>
                <a:lnTo>
                  <a:pt x="2399" y="34601"/>
                </a:lnTo>
                <a:lnTo>
                  <a:pt x="0" y="33354"/>
                </a:lnTo>
                <a:lnTo>
                  <a:pt x="0" y="32106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888017" y="472630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494"/>
                </a:moveTo>
                <a:lnTo>
                  <a:pt x="3598" y="30432"/>
                </a:lnTo>
                <a:lnTo>
                  <a:pt x="3598" y="32927"/>
                </a:lnTo>
                <a:lnTo>
                  <a:pt x="2399" y="32927"/>
                </a:lnTo>
                <a:lnTo>
                  <a:pt x="0" y="32927"/>
                </a:lnTo>
                <a:lnTo>
                  <a:pt x="0" y="30432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888017" y="4776335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1247"/>
                </a:moveTo>
                <a:lnTo>
                  <a:pt x="3598" y="30842"/>
                </a:lnTo>
                <a:lnTo>
                  <a:pt x="3598" y="32089"/>
                </a:lnTo>
                <a:lnTo>
                  <a:pt x="2399" y="33337"/>
                </a:lnTo>
                <a:lnTo>
                  <a:pt x="0" y="32089"/>
                </a:lnTo>
                <a:lnTo>
                  <a:pt x="0" y="30842"/>
                </a:lnTo>
                <a:lnTo>
                  <a:pt x="0" y="124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888017" y="4825512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511"/>
                </a:moveTo>
                <a:lnTo>
                  <a:pt x="3598" y="31679"/>
                </a:lnTo>
                <a:lnTo>
                  <a:pt x="3598" y="32944"/>
                </a:lnTo>
                <a:lnTo>
                  <a:pt x="2399" y="32944"/>
                </a:lnTo>
                <a:lnTo>
                  <a:pt x="0" y="32944"/>
                </a:lnTo>
                <a:lnTo>
                  <a:pt x="0" y="31679"/>
                </a:lnTo>
                <a:lnTo>
                  <a:pt x="0" y="2511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51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88017" y="4875544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494"/>
                </a:moveTo>
                <a:lnTo>
                  <a:pt x="3598" y="30842"/>
                </a:lnTo>
                <a:lnTo>
                  <a:pt x="3598" y="33354"/>
                </a:lnTo>
                <a:lnTo>
                  <a:pt x="2399" y="33354"/>
                </a:lnTo>
                <a:lnTo>
                  <a:pt x="0" y="33354"/>
                </a:lnTo>
                <a:lnTo>
                  <a:pt x="0" y="30842"/>
                </a:lnTo>
                <a:lnTo>
                  <a:pt x="0" y="2494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888017" y="4925985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1247"/>
                </a:moveTo>
                <a:lnTo>
                  <a:pt x="3598" y="30432"/>
                </a:lnTo>
                <a:lnTo>
                  <a:pt x="3598" y="31679"/>
                </a:lnTo>
                <a:lnTo>
                  <a:pt x="2399" y="32927"/>
                </a:lnTo>
                <a:lnTo>
                  <a:pt x="0" y="31679"/>
                </a:lnTo>
                <a:lnTo>
                  <a:pt x="0" y="30432"/>
                </a:lnTo>
                <a:lnTo>
                  <a:pt x="0" y="124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888017" y="4975179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084"/>
                </a:moveTo>
                <a:lnTo>
                  <a:pt x="3598" y="31679"/>
                </a:lnTo>
                <a:lnTo>
                  <a:pt x="3598" y="32927"/>
                </a:lnTo>
                <a:lnTo>
                  <a:pt x="2399" y="32927"/>
                </a:lnTo>
                <a:lnTo>
                  <a:pt x="0" y="32927"/>
                </a:lnTo>
                <a:lnTo>
                  <a:pt x="0" y="31679"/>
                </a:lnTo>
                <a:lnTo>
                  <a:pt x="0" y="2084"/>
                </a:lnTo>
                <a:lnTo>
                  <a:pt x="0" y="820"/>
                </a:lnTo>
                <a:lnTo>
                  <a:pt x="2399" y="0"/>
                </a:lnTo>
                <a:lnTo>
                  <a:pt x="3598" y="820"/>
                </a:lnTo>
                <a:lnTo>
                  <a:pt x="3598" y="20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888017" y="5025194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494"/>
                </a:moveTo>
                <a:lnTo>
                  <a:pt x="3598" y="30842"/>
                </a:lnTo>
                <a:lnTo>
                  <a:pt x="3598" y="31679"/>
                </a:lnTo>
                <a:lnTo>
                  <a:pt x="2399" y="32927"/>
                </a:lnTo>
                <a:lnTo>
                  <a:pt x="0" y="31679"/>
                </a:lnTo>
                <a:lnTo>
                  <a:pt x="0" y="30842"/>
                </a:lnTo>
                <a:lnTo>
                  <a:pt x="0" y="2494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888017" y="5075635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837"/>
                </a:moveTo>
                <a:lnTo>
                  <a:pt x="3598" y="30432"/>
                </a:lnTo>
                <a:lnTo>
                  <a:pt x="3598" y="31679"/>
                </a:lnTo>
                <a:lnTo>
                  <a:pt x="2399" y="32927"/>
                </a:lnTo>
                <a:lnTo>
                  <a:pt x="0" y="31679"/>
                </a:lnTo>
                <a:lnTo>
                  <a:pt x="0" y="30432"/>
                </a:lnTo>
                <a:lnTo>
                  <a:pt x="0" y="83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83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888017" y="5124402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511"/>
                </a:moveTo>
                <a:lnTo>
                  <a:pt x="3598" y="32106"/>
                </a:lnTo>
                <a:lnTo>
                  <a:pt x="3598" y="32944"/>
                </a:lnTo>
                <a:lnTo>
                  <a:pt x="2399" y="32944"/>
                </a:lnTo>
                <a:lnTo>
                  <a:pt x="0" y="32944"/>
                </a:lnTo>
                <a:lnTo>
                  <a:pt x="0" y="32106"/>
                </a:lnTo>
                <a:lnTo>
                  <a:pt x="0" y="2511"/>
                </a:lnTo>
                <a:lnTo>
                  <a:pt x="0" y="1264"/>
                </a:lnTo>
                <a:lnTo>
                  <a:pt x="2399" y="0"/>
                </a:lnTo>
                <a:lnTo>
                  <a:pt x="3598" y="1264"/>
                </a:lnTo>
                <a:lnTo>
                  <a:pt x="3598" y="251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888017" y="5174843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511"/>
                </a:moveTo>
                <a:lnTo>
                  <a:pt x="3598" y="30432"/>
                </a:lnTo>
                <a:lnTo>
                  <a:pt x="3598" y="31679"/>
                </a:lnTo>
                <a:lnTo>
                  <a:pt x="2399" y="32944"/>
                </a:lnTo>
                <a:lnTo>
                  <a:pt x="0" y="31679"/>
                </a:lnTo>
                <a:lnTo>
                  <a:pt x="0" y="30432"/>
                </a:lnTo>
                <a:lnTo>
                  <a:pt x="0" y="2511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51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888017" y="5223628"/>
            <a:ext cx="3810" cy="34925"/>
          </a:xfrm>
          <a:custGeom>
            <a:avLst/>
            <a:gdLst/>
            <a:ahLst/>
            <a:cxnLst/>
            <a:rect l="l" t="t" r="r" b="b"/>
            <a:pathLst>
              <a:path w="3810" h="34925">
                <a:moveTo>
                  <a:pt x="3598" y="2494"/>
                </a:moveTo>
                <a:lnTo>
                  <a:pt x="3598" y="32089"/>
                </a:lnTo>
                <a:lnTo>
                  <a:pt x="3598" y="33337"/>
                </a:lnTo>
                <a:lnTo>
                  <a:pt x="2399" y="34601"/>
                </a:lnTo>
                <a:lnTo>
                  <a:pt x="0" y="33337"/>
                </a:lnTo>
                <a:lnTo>
                  <a:pt x="0" y="32089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888017" y="5274069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494"/>
                </a:moveTo>
                <a:lnTo>
                  <a:pt x="3598" y="30432"/>
                </a:lnTo>
                <a:lnTo>
                  <a:pt x="3598" y="32927"/>
                </a:lnTo>
                <a:lnTo>
                  <a:pt x="2399" y="32927"/>
                </a:lnTo>
                <a:lnTo>
                  <a:pt x="0" y="32927"/>
                </a:lnTo>
                <a:lnTo>
                  <a:pt x="0" y="30432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888017" y="5324083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1247"/>
                </a:moveTo>
                <a:lnTo>
                  <a:pt x="3598" y="30859"/>
                </a:lnTo>
                <a:lnTo>
                  <a:pt x="3598" y="32106"/>
                </a:lnTo>
                <a:lnTo>
                  <a:pt x="2399" y="33354"/>
                </a:lnTo>
                <a:lnTo>
                  <a:pt x="0" y="32106"/>
                </a:lnTo>
                <a:lnTo>
                  <a:pt x="0" y="30859"/>
                </a:lnTo>
                <a:lnTo>
                  <a:pt x="0" y="124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888017" y="5373277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494"/>
                </a:moveTo>
                <a:lnTo>
                  <a:pt x="3598" y="31679"/>
                </a:lnTo>
                <a:lnTo>
                  <a:pt x="3598" y="32927"/>
                </a:lnTo>
                <a:lnTo>
                  <a:pt x="2399" y="32927"/>
                </a:lnTo>
                <a:lnTo>
                  <a:pt x="0" y="32927"/>
                </a:lnTo>
                <a:lnTo>
                  <a:pt x="0" y="31679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888017" y="5423309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494"/>
                </a:moveTo>
                <a:lnTo>
                  <a:pt x="3598" y="30842"/>
                </a:lnTo>
                <a:lnTo>
                  <a:pt x="3598" y="33337"/>
                </a:lnTo>
                <a:lnTo>
                  <a:pt x="2399" y="33337"/>
                </a:lnTo>
                <a:lnTo>
                  <a:pt x="0" y="33337"/>
                </a:lnTo>
                <a:lnTo>
                  <a:pt x="0" y="30842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888017" y="5473733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1264"/>
                </a:moveTo>
                <a:lnTo>
                  <a:pt x="3598" y="30432"/>
                </a:lnTo>
                <a:lnTo>
                  <a:pt x="3598" y="31696"/>
                </a:lnTo>
                <a:lnTo>
                  <a:pt x="2399" y="32944"/>
                </a:lnTo>
                <a:lnTo>
                  <a:pt x="0" y="31696"/>
                </a:lnTo>
                <a:lnTo>
                  <a:pt x="0" y="30432"/>
                </a:lnTo>
                <a:lnTo>
                  <a:pt x="0" y="1264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6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888017" y="5522517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2494"/>
                </a:moveTo>
                <a:lnTo>
                  <a:pt x="3598" y="32089"/>
                </a:lnTo>
                <a:lnTo>
                  <a:pt x="3598" y="33354"/>
                </a:lnTo>
                <a:lnTo>
                  <a:pt x="2399" y="33354"/>
                </a:lnTo>
                <a:lnTo>
                  <a:pt x="0" y="33354"/>
                </a:lnTo>
                <a:lnTo>
                  <a:pt x="0" y="32089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888017" y="5572959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494"/>
                </a:moveTo>
                <a:lnTo>
                  <a:pt x="3598" y="30432"/>
                </a:lnTo>
                <a:lnTo>
                  <a:pt x="3598" y="32927"/>
                </a:lnTo>
                <a:lnTo>
                  <a:pt x="2399" y="32927"/>
                </a:lnTo>
                <a:lnTo>
                  <a:pt x="0" y="32927"/>
                </a:lnTo>
                <a:lnTo>
                  <a:pt x="0" y="30432"/>
                </a:lnTo>
                <a:lnTo>
                  <a:pt x="0" y="2494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888017" y="5622973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598" y="1247"/>
                </a:moveTo>
                <a:lnTo>
                  <a:pt x="3598" y="30859"/>
                </a:lnTo>
                <a:lnTo>
                  <a:pt x="3598" y="32106"/>
                </a:lnTo>
                <a:lnTo>
                  <a:pt x="2399" y="33354"/>
                </a:lnTo>
                <a:lnTo>
                  <a:pt x="0" y="32106"/>
                </a:lnTo>
                <a:lnTo>
                  <a:pt x="0" y="30859"/>
                </a:lnTo>
                <a:lnTo>
                  <a:pt x="0" y="124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888017" y="5672167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494"/>
                </a:moveTo>
                <a:lnTo>
                  <a:pt x="3598" y="31679"/>
                </a:lnTo>
                <a:lnTo>
                  <a:pt x="3598" y="32927"/>
                </a:lnTo>
                <a:lnTo>
                  <a:pt x="2399" y="32927"/>
                </a:lnTo>
                <a:lnTo>
                  <a:pt x="0" y="32927"/>
                </a:lnTo>
                <a:lnTo>
                  <a:pt x="0" y="31679"/>
                </a:lnTo>
                <a:lnTo>
                  <a:pt x="0" y="249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4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888017" y="5722608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084"/>
                </a:moveTo>
                <a:lnTo>
                  <a:pt x="3598" y="30432"/>
                </a:lnTo>
                <a:lnTo>
                  <a:pt x="3598" y="31679"/>
                </a:lnTo>
                <a:lnTo>
                  <a:pt x="2399" y="32927"/>
                </a:lnTo>
                <a:lnTo>
                  <a:pt x="0" y="31679"/>
                </a:lnTo>
                <a:lnTo>
                  <a:pt x="0" y="30432"/>
                </a:lnTo>
                <a:lnTo>
                  <a:pt x="0" y="2084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20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888017" y="5771376"/>
            <a:ext cx="3810" cy="34290"/>
          </a:xfrm>
          <a:custGeom>
            <a:avLst/>
            <a:gdLst/>
            <a:ahLst/>
            <a:cxnLst/>
            <a:rect l="l" t="t" r="r" b="b"/>
            <a:pathLst>
              <a:path w="3810" h="34289">
                <a:moveTo>
                  <a:pt x="3598" y="2511"/>
                </a:moveTo>
                <a:lnTo>
                  <a:pt x="3598" y="31679"/>
                </a:lnTo>
                <a:lnTo>
                  <a:pt x="3598" y="32944"/>
                </a:lnTo>
                <a:lnTo>
                  <a:pt x="2399" y="34191"/>
                </a:lnTo>
                <a:lnTo>
                  <a:pt x="0" y="32944"/>
                </a:lnTo>
                <a:lnTo>
                  <a:pt x="0" y="31679"/>
                </a:lnTo>
                <a:lnTo>
                  <a:pt x="0" y="2511"/>
                </a:lnTo>
                <a:lnTo>
                  <a:pt x="0" y="1264"/>
                </a:lnTo>
                <a:lnTo>
                  <a:pt x="2399" y="0"/>
                </a:lnTo>
                <a:lnTo>
                  <a:pt x="3598" y="1264"/>
                </a:lnTo>
                <a:lnTo>
                  <a:pt x="3598" y="251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888017" y="5821817"/>
            <a:ext cx="3810" cy="33020"/>
          </a:xfrm>
          <a:custGeom>
            <a:avLst/>
            <a:gdLst/>
            <a:ahLst/>
            <a:cxnLst/>
            <a:rect l="l" t="t" r="r" b="b"/>
            <a:pathLst>
              <a:path w="3810" h="33020">
                <a:moveTo>
                  <a:pt x="3598" y="2084"/>
                </a:moveTo>
                <a:lnTo>
                  <a:pt x="3598" y="31679"/>
                </a:lnTo>
                <a:lnTo>
                  <a:pt x="3598" y="32944"/>
                </a:lnTo>
                <a:lnTo>
                  <a:pt x="2399" y="32944"/>
                </a:lnTo>
                <a:lnTo>
                  <a:pt x="0" y="32944"/>
                </a:lnTo>
                <a:lnTo>
                  <a:pt x="0" y="31679"/>
                </a:lnTo>
                <a:lnTo>
                  <a:pt x="0" y="2084"/>
                </a:lnTo>
                <a:lnTo>
                  <a:pt x="0" y="1247"/>
                </a:lnTo>
                <a:lnTo>
                  <a:pt x="2399" y="0"/>
                </a:lnTo>
                <a:lnTo>
                  <a:pt x="3598" y="1247"/>
                </a:lnTo>
                <a:lnTo>
                  <a:pt x="3598" y="20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888017" y="5871848"/>
            <a:ext cx="3810" cy="32384"/>
          </a:xfrm>
          <a:custGeom>
            <a:avLst/>
            <a:gdLst/>
            <a:ahLst/>
            <a:cxnLst/>
            <a:rect l="l" t="t" r="r" b="b"/>
            <a:pathLst>
              <a:path w="3810" h="32385">
                <a:moveTo>
                  <a:pt x="3598" y="1247"/>
                </a:moveTo>
                <a:lnTo>
                  <a:pt x="3598" y="29595"/>
                </a:lnTo>
                <a:lnTo>
                  <a:pt x="3598" y="32089"/>
                </a:lnTo>
                <a:lnTo>
                  <a:pt x="2399" y="32089"/>
                </a:lnTo>
                <a:lnTo>
                  <a:pt x="0" y="32089"/>
                </a:lnTo>
                <a:lnTo>
                  <a:pt x="0" y="29595"/>
                </a:lnTo>
                <a:lnTo>
                  <a:pt x="0" y="1247"/>
                </a:lnTo>
                <a:lnTo>
                  <a:pt x="0" y="0"/>
                </a:lnTo>
                <a:lnTo>
                  <a:pt x="2399" y="0"/>
                </a:lnTo>
                <a:lnTo>
                  <a:pt x="3598" y="0"/>
                </a:lnTo>
                <a:lnTo>
                  <a:pt x="3598" y="124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11432" y="2171790"/>
            <a:ext cx="5546725" cy="4519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 marR="4346575" indent="268605" algn="r">
              <a:lnSpc>
                <a:spcPts val="1360"/>
              </a:lnSpc>
            </a:pP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Po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sl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o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ode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3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4347845" indent="594360" algn="r">
              <a:lnSpc>
                <a:spcPct val="89900"/>
              </a:lnSpc>
            </a:pP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Zah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vi  Analiza</a:t>
            </a:r>
            <a:r>
              <a:rPr sz="135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  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kt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R="4368165" algn="r">
              <a:lnSpc>
                <a:spcPct val="100000"/>
              </a:lnSpc>
            </a:pP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Im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en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2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R="4347210" algn="r">
              <a:lnSpc>
                <a:spcPct val="100000"/>
              </a:lnSpc>
            </a:pP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Te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94310" marR="4347210" indent="335280" algn="r">
              <a:lnSpc>
                <a:spcPct val="115100"/>
              </a:lnSpc>
            </a:pP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Is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ka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Kon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gu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 marR="4346575" algn="r">
              <a:lnSpc>
                <a:spcPts val="1360"/>
              </a:lnSpc>
            </a:pP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izmene</a:t>
            </a:r>
          </a:p>
          <a:p>
            <a:pPr marL="386080" marR="4347210" indent="-57785" algn="r">
              <a:lnSpc>
                <a:spcPts val="1360"/>
              </a:lnSpc>
              <a:spcBef>
                <a:spcPts val="340"/>
              </a:spcBef>
            </a:pP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vl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jan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je  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kt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1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R="4366260" algn="r">
              <a:lnSpc>
                <a:spcPct val="100000"/>
              </a:lnSpc>
            </a:pP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Ok</a:t>
            </a:r>
            <a:r>
              <a:rPr sz="1350" spc="-1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ž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en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5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94435">
              <a:lnSpc>
                <a:spcPct val="100000"/>
              </a:lnSpc>
            </a:pP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vreme</a:t>
            </a:r>
            <a:endParaRPr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7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92456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faza može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odvija u više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iteracija.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447237" y="3636789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4263562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447237" y="4025352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4263562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447237" y="4415111"/>
            <a:ext cx="4283710" cy="0"/>
          </a:xfrm>
          <a:custGeom>
            <a:avLst/>
            <a:gdLst/>
            <a:ahLst/>
            <a:cxnLst/>
            <a:rect l="l" t="t" r="r" b="b"/>
            <a:pathLst>
              <a:path w="4283709">
                <a:moveTo>
                  <a:pt x="4283268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447237" y="4803623"/>
            <a:ext cx="4264025" cy="0"/>
          </a:xfrm>
          <a:custGeom>
            <a:avLst/>
            <a:gdLst/>
            <a:ahLst/>
            <a:cxnLst/>
            <a:rect l="l" t="t" r="r" b="b"/>
            <a:pathLst>
              <a:path w="4264025">
                <a:moveTo>
                  <a:pt x="4263562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903861" y="5192990"/>
            <a:ext cx="5040630" cy="0"/>
          </a:xfrm>
          <a:custGeom>
            <a:avLst/>
            <a:gdLst/>
            <a:ahLst/>
            <a:cxnLst/>
            <a:rect l="l" t="t" r="r" b="b"/>
            <a:pathLst>
              <a:path w="5040630">
                <a:moveTo>
                  <a:pt x="5040328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691377" y="5581502"/>
            <a:ext cx="5253355" cy="0"/>
          </a:xfrm>
          <a:custGeom>
            <a:avLst/>
            <a:gdLst/>
            <a:ahLst/>
            <a:cxnLst/>
            <a:rect l="l" t="t" r="r" b="b"/>
            <a:pathLst>
              <a:path w="5253355">
                <a:moveTo>
                  <a:pt x="5252812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691377" y="2236662"/>
            <a:ext cx="446405" cy="233045"/>
          </a:xfrm>
          <a:custGeom>
            <a:avLst/>
            <a:gdLst/>
            <a:ahLst/>
            <a:cxnLst/>
            <a:rect l="l" t="t" r="r" b="b"/>
            <a:pathLst>
              <a:path w="446405" h="233044">
                <a:moveTo>
                  <a:pt x="445873" y="0"/>
                </a:moveTo>
                <a:lnTo>
                  <a:pt x="0" y="232557"/>
                </a:lnTo>
              </a:path>
            </a:pathLst>
          </a:custGeom>
          <a:ln w="37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691377" y="2469219"/>
            <a:ext cx="5253355" cy="0"/>
          </a:xfrm>
          <a:custGeom>
            <a:avLst/>
            <a:gdLst/>
            <a:ahLst/>
            <a:cxnLst/>
            <a:rect l="l" t="t" r="r" b="b"/>
            <a:pathLst>
              <a:path w="5253355">
                <a:moveTo>
                  <a:pt x="5252812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552155" y="2392156"/>
            <a:ext cx="3392170" cy="77470"/>
          </a:xfrm>
          <a:custGeom>
            <a:avLst/>
            <a:gdLst/>
            <a:ahLst/>
            <a:cxnLst/>
            <a:rect l="l" t="t" r="r" b="b"/>
            <a:pathLst>
              <a:path w="3392170" h="77469">
                <a:moveTo>
                  <a:pt x="3392034" y="77063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222462" y="2236662"/>
            <a:ext cx="330200" cy="155575"/>
          </a:xfrm>
          <a:custGeom>
            <a:avLst/>
            <a:gdLst/>
            <a:ahLst/>
            <a:cxnLst/>
            <a:rect l="l" t="t" r="r" b="b"/>
            <a:pathLst>
              <a:path w="330200" h="155575">
                <a:moveTo>
                  <a:pt x="329693" y="155493"/>
                </a:moveTo>
                <a:lnTo>
                  <a:pt x="0" y="0"/>
                </a:lnTo>
              </a:path>
            </a:pathLst>
          </a:custGeom>
          <a:ln w="37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691377" y="2625054"/>
            <a:ext cx="1046480" cy="234315"/>
          </a:xfrm>
          <a:custGeom>
            <a:avLst/>
            <a:gdLst/>
            <a:ahLst/>
            <a:cxnLst/>
            <a:rect l="l" t="t" r="r" b="b"/>
            <a:pathLst>
              <a:path w="1046479" h="234314">
                <a:moveTo>
                  <a:pt x="1046312" y="0"/>
                </a:moveTo>
                <a:lnTo>
                  <a:pt x="0" y="233923"/>
                </a:lnTo>
              </a:path>
            </a:pathLst>
          </a:custGeom>
          <a:ln w="37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691377" y="2858978"/>
            <a:ext cx="5253355" cy="0"/>
          </a:xfrm>
          <a:custGeom>
            <a:avLst/>
            <a:gdLst/>
            <a:ahLst/>
            <a:cxnLst/>
            <a:rect l="l" t="t" r="r" b="b"/>
            <a:pathLst>
              <a:path w="5253355">
                <a:moveTo>
                  <a:pt x="5252812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229876" y="2780548"/>
            <a:ext cx="2714625" cy="78740"/>
          </a:xfrm>
          <a:custGeom>
            <a:avLst/>
            <a:gdLst/>
            <a:ahLst/>
            <a:cxnLst/>
            <a:rect l="l" t="t" r="r" b="b"/>
            <a:pathLst>
              <a:path w="2714625" h="78739">
                <a:moveTo>
                  <a:pt x="2714313" y="7843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552155" y="2625055"/>
            <a:ext cx="678180" cy="155575"/>
          </a:xfrm>
          <a:custGeom>
            <a:avLst/>
            <a:gdLst/>
            <a:ahLst/>
            <a:cxnLst/>
            <a:rect l="l" t="t" r="r" b="b"/>
            <a:pathLst>
              <a:path w="678179" h="155575">
                <a:moveTo>
                  <a:pt x="677721" y="155493"/>
                </a:moveTo>
                <a:lnTo>
                  <a:pt x="0" y="0"/>
                </a:lnTo>
              </a:path>
            </a:pathLst>
          </a:custGeom>
          <a:ln w="37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737689" y="2625054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814465" y="0"/>
                </a:moveTo>
                <a:lnTo>
                  <a:pt x="0" y="0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447237" y="3014472"/>
            <a:ext cx="445770" cy="233679"/>
          </a:xfrm>
          <a:custGeom>
            <a:avLst/>
            <a:gdLst/>
            <a:ahLst/>
            <a:cxnLst/>
            <a:rect l="l" t="t" r="r" b="b"/>
            <a:pathLst>
              <a:path w="445770" h="233680">
                <a:moveTo>
                  <a:pt x="445702" y="0"/>
                </a:moveTo>
                <a:lnTo>
                  <a:pt x="0" y="233069"/>
                </a:lnTo>
              </a:path>
            </a:pathLst>
          </a:custGeom>
          <a:ln w="37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997686" y="3014472"/>
            <a:ext cx="2481580" cy="233679"/>
          </a:xfrm>
          <a:custGeom>
            <a:avLst/>
            <a:gdLst/>
            <a:ahLst/>
            <a:cxnLst/>
            <a:rect l="l" t="t" r="r" b="b"/>
            <a:pathLst>
              <a:path w="2481579" h="233680">
                <a:moveTo>
                  <a:pt x="2481266" y="233069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892940" y="3014472"/>
            <a:ext cx="1104900" cy="0"/>
          </a:xfrm>
          <a:custGeom>
            <a:avLst/>
            <a:gdLst/>
            <a:ahLst/>
            <a:cxnLst/>
            <a:rect l="l" t="t" r="r" b="b"/>
            <a:pathLst>
              <a:path w="1104900">
                <a:moveTo>
                  <a:pt x="1104746" y="0"/>
                </a:moveTo>
                <a:lnTo>
                  <a:pt x="0" y="0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447237" y="3247542"/>
            <a:ext cx="4032250" cy="0"/>
          </a:xfrm>
          <a:custGeom>
            <a:avLst/>
            <a:gdLst/>
            <a:ahLst/>
            <a:cxnLst/>
            <a:rect l="l" t="t" r="r" b="b"/>
            <a:pathLst>
              <a:path w="4032250">
                <a:moveTo>
                  <a:pt x="4031714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447237" y="3403036"/>
            <a:ext cx="1162685" cy="234315"/>
          </a:xfrm>
          <a:custGeom>
            <a:avLst/>
            <a:gdLst/>
            <a:ahLst/>
            <a:cxnLst/>
            <a:rect l="l" t="t" r="r" b="b"/>
            <a:pathLst>
              <a:path w="1162685" h="234314">
                <a:moveTo>
                  <a:pt x="1162322" y="0"/>
                </a:moveTo>
                <a:lnTo>
                  <a:pt x="0" y="233753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609560" y="3403036"/>
            <a:ext cx="1085850" cy="0"/>
          </a:xfrm>
          <a:custGeom>
            <a:avLst/>
            <a:gdLst/>
            <a:ahLst/>
            <a:cxnLst/>
            <a:rect l="l" t="t" r="r" b="b"/>
            <a:pathLst>
              <a:path w="1085850">
                <a:moveTo>
                  <a:pt x="1085553" y="0"/>
                </a:moveTo>
                <a:lnTo>
                  <a:pt x="0" y="0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695114" y="3403036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4">
                <a:moveTo>
                  <a:pt x="2015685" y="233753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447237" y="3792795"/>
            <a:ext cx="1395730" cy="233045"/>
          </a:xfrm>
          <a:custGeom>
            <a:avLst/>
            <a:gdLst/>
            <a:ahLst/>
            <a:cxnLst/>
            <a:rect l="l" t="t" r="r" b="b"/>
            <a:pathLst>
              <a:path w="1395729" h="233045">
                <a:moveTo>
                  <a:pt x="1395712" y="0"/>
                </a:moveTo>
                <a:lnTo>
                  <a:pt x="0" y="232556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841071" y="2085521"/>
            <a:ext cx="2872231" cy="3820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447237" y="4180846"/>
            <a:ext cx="3488690" cy="234315"/>
          </a:xfrm>
          <a:custGeom>
            <a:avLst/>
            <a:gdLst/>
            <a:ahLst/>
            <a:cxnLst/>
            <a:rect l="l" t="t" r="r" b="b"/>
            <a:pathLst>
              <a:path w="3488690" h="234314">
                <a:moveTo>
                  <a:pt x="3488337" y="0"/>
                </a:moveTo>
                <a:lnTo>
                  <a:pt x="0" y="234265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935575" y="4180846"/>
            <a:ext cx="795020" cy="234315"/>
          </a:xfrm>
          <a:custGeom>
            <a:avLst/>
            <a:gdLst/>
            <a:ahLst/>
            <a:cxnLst/>
            <a:rect l="l" t="t" r="r" b="b"/>
            <a:pathLst>
              <a:path w="795020" h="234314">
                <a:moveTo>
                  <a:pt x="794930" y="234265"/>
                </a:moveTo>
                <a:lnTo>
                  <a:pt x="0" y="0"/>
                </a:lnTo>
              </a:path>
            </a:pathLst>
          </a:custGeom>
          <a:ln w="50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447237" y="4726099"/>
            <a:ext cx="1435100" cy="78105"/>
          </a:xfrm>
          <a:custGeom>
            <a:avLst/>
            <a:gdLst/>
            <a:ahLst/>
            <a:cxnLst/>
            <a:rect l="l" t="t" r="r" b="b"/>
            <a:pathLst>
              <a:path w="1435100" h="78104">
                <a:moveTo>
                  <a:pt x="1434610" y="0"/>
                </a:moveTo>
                <a:lnTo>
                  <a:pt x="0" y="77524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462923" y="4570605"/>
            <a:ext cx="1938020" cy="0"/>
          </a:xfrm>
          <a:custGeom>
            <a:avLst/>
            <a:gdLst/>
            <a:ahLst/>
            <a:cxnLst/>
            <a:rect l="l" t="t" r="r" b="b"/>
            <a:pathLst>
              <a:path w="1938020">
                <a:moveTo>
                  <a:pt x="1937889" y="0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400813" y="4570605"/>
            <a:ext cx="310515" cy="233045"/>
          </a:xfrm>
          <a:custGeom>
            <a:avLst/>
            <a:gdLst/>
            <a:ahLst/>
            <a:cxnLst/>
            <a:rect l="l" t="t" r="r" b="b"/>
            <a:pathLst>
              <a:path w="310515" h="233045">
                <a:moveTo>
                  <a:pt x="309986" y="233018"/>
                </a:moveTo>
                <a:lnTo>
                  <a:pt x="0" y="0"/>
                </a:lnTo>
              </a:path>
            </a:pathLst>
          </a:custGeom>
          <a:ln w="50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881848" y="4570605"/>
            <a:ext cx="581660" cy="155575"/>
          </a:xfrm>
          <a:custGeom>
            <a:avLst/>
            <a:gdLst/>
            <a:ahLst/>
            <a:cxnLst/>
            <a:rect l="l" t="t" r="r" b="b"/>
            <a:pathLst>
              <a:path w="581660" h="155575">
                <a:moveTo>
                  <a:pt x="581075" y="0"/>
                </a:moveTo>
                <a:lnTo>
                  <a:pt x="0" y="155493"/>
                </a:lnTo>
              </a:path>
            </a:pathLst>
          </a:custGeom>
          <a:ln w="37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691377" y="5348894"/>
            <a:ext cx="446405" cy="233045"/>
          </a:xfrm>
          <a:custGeom>
            <a:avLst/>
            <a:gdLst/>
            <a:ahLst/>
            <a:cxnLst/>
            <a:rect l="l" t="t" r="r" b="b"/>
            <a:pathLst>
              <a:path w="446405" h="233045">
                <a:moveTo>
                  <a:pt x="445873" y="0"/>
                </a:moveTo>
                <a:lnTo>
                  <a:pt x="0" y="232608"/>
                </a:lnTo>
              </a:path>
            </a:pathLst>
          </a:custGeom>
          <a:ln w="37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3137250" y="534889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387098" y="0"/>
                </a:moveTo>
                <a:lnTo>
                  <a:pt x="0" y="0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524348" y="5348894"/>
            <a:ext cx="465455" cy="84455"/>
          </a:xfrm>
          <a:custGeom>
            <a:avLst/>
            <a:gdLst/>
            <a:ahLst/>
            <a:cxnLst/>
            <a:rect l="l" t="t" r="r" b="b"/>
            <a:pathLst>
              <a:path w="465454" h="84454">
                <a:moveTo>
                  <a:pt x="465237" y="84205"/>
                </a:moveTo>
                <a:lnTo>
                  <a:pt x="0" y="0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3989586" y="5433100"/>
            <a:ext cx="3954779" cy="148590"/>
          </a:xfrm>
          <a:custGeom>
            <a:avLst/>
            <a:gdLst/>
            <a:ahLst/>
            <a:cxnLst/>
            <a:rect l="l" t="t" r="r" b="b"/>
            <a:pathLst>
              <a:path w="3954779" h="148589">
                <a:moveTo>
                  <a:pt x="3954603" y="148402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903861" y="5037496"/>
            <a:ext cx="659765" cy="155575"/>
          </a:xfrm>
          <a:custGeom>
            <a:avLst/>
            <a:gdLst/>
            <a:ahLst/>
            <a:cxnLst/>
            <a:rect l="l" t="t" r="r" b="b"/>
            <a:pathLst>
              <a:path w="659764" h="155575">
                <a:moveTo>
                  <a:pt x="659386" y="0"/>
                </a:moveTo>
                <a:lnTo>
                  <a:pt x="0" y="155493"/>
                </a:lnTo>
              </a:path>
            </a:pathLst>
          </a:custGeom>
          <a:ln w="37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3563247" y="5037496"/>
            <a:ext cx="271145" cy="155575"/>
          </a:xfrm>
          <a:custGeom>
            <a:avLst/>
            <a:gdLst/>
            <a:ahLst/>
            <a:cxnLst/>
            <a:rect l="l" t="t" r="r" b="b"/>
            <a:pathLst>
              <a:path w="271145" h="155575">
                <a:moveTo>
                  <a:pt x="271088" y="155493"/>
                </a:moveTo>
                <a:lnTo>
                  <a:pt x="0" y="0"/>
                </a:lnTo>
              </a:path>
            </a:pathLst>
          </a:custGeom>
          <a:ln w="37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834335" y="4959117"/>
            <a:ext cx="233045" cy="234315"/>
          </a:xfrm>
          <a:custGeom>
            <a:avLst/>
            <a:gdLst/>
            <a:ahLst/>
            <a:cxnLst/>
            <a:rect l="l" t="t" r="r" b="b"/>
            <a:pathLst>
              <a:path w="233045" h="234314">
                <a:moveTo>
                  <a:pt x="233047" y="0"/>
                </a:moveTo>
                <a:lnTo>
                  <a:pt x="0" y="233872"/>
                </a:lnTo>
              </a:path>
            </a:pathLst>
          </a:custGeom>
          <a:ln w="37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067382" y="4959117"/>
            <a:ext cx="232410" cy="234315"/>
          </a:xfrm>
          <a:custGeom>
            <a:avLst/>
            <a:gdLst/>
            <a:ahLst/>
            <a:cxnLst/>
            <a:rect l="l" t="t" r="r" b="b"/>
            <a:pathLst>
              <a:path w="232410" h="234314">
                <a:moveTo>
                  <a:pt x="232190" y="233872"/>
                </a:moveTo>
                <a:lnTo>
                  <a:pt x="0" y="0"/>
                </a:lnTo>
              </a:path>
            </a:pathLst>
          </a:custGeom>
          <a:ln w="37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454652" y="4959117"/>
            <a:ext cx="233045" cy="234315"/>
          </a:xfrm>
          <a:custGeom>
            <a:avLst/>
            <a:gdLst/>
            <a:ahLst/>
            <a:cxnLst/>
            <a:rect l="l" t="t" r="r" b="b"/>
            <a:pathLst>
              <a:path w="233045" h="234314">
                <a:moveTo>
                  <a:pt x="233047" y="0"/>
                </a:moveTo>
                <a:lnTo>
                  <a:pt x="0" y="233872"/>
                </a:lnTo>
              </a:path>
            </a:pathLst>
          </a:custGeom>
          <a:ln w="37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4687699" y="4959117"/>
            <a:ext cx="232410" cy="234315"/>
          </a:xfrm>
          <a:custGeom>
            <a:avLst/>
            <a:gdLst/>
            <a:ahLst/>
            <a:cxnLst/>
            <a:rect l="l" t="t" r="r" b="b"/>
            <a:pathLst>
              <a:path w="232410" h="234314">
                <a:moveTo>
                  <a:pt x="232190" y="233872"/>
                </a:moveTo>
                <a:lnTo>
                  <a:pt x="0" y="0"/>
                </a:lnTo>
              </a:path>
            </a:pathLst>
          </a:custGeom>
          <a:ln w="37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897876" y="5037497"/>
            <a:ext cx="271145" cy="155575"/>
          </a:xfrm>
          <a:custGeom>
            <a:avLst/>
            <a:gdLst/>
            <a:ahLst/>
            <a:cxnLst/>
            <a:rect l="l" t="t" r="r" b="b"/>
            <a:pathLst>
              <a:path w="271145" h="155575">
                <a:moveTo>
                  <a:pt x="270745" y="0"/>
                </a:moveTo>
                <a:lnTo>
                  <a:pt x="0" y="155493"/>
                </a:lnTo>
              </a:path>
            </a:pathLst>
          </a:custGeom>
          <a:ln w="50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7478952" y="4959117"/>
            <a:ext cx="232410" cy="234315"/>
          </a:xfrm>
          <a:custGeom>
            <a:avLst/>
            <a:gdLst/>
            <a:ahLst/>
            <a:cxnLst/>
            <a:rect l="l" t="t" r="r" b="b"/>
            <a:pathLst>
              <a:path w="232409" h="234314">
                <a:moveTo>
                  <a:pt x="231847" y="0"/>
                </a:moveTo>
                <a:lnTo>
                  <a:pt x="0" y="233872"/>
                </a:lnTo>
              </a:path>
            </a:pathLst>
          </a:custGeom>
          <a:ln w="50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710799" y="4959117"/>
            <a:ext cx="233679" cy="234315"/>
          </a:xfrm>
          <a:custGeom>
            <a:avLst/>
            <a:gdLst/>
            <a:ahLst/>
            <a:cxnLst/>
            <a:rect l="l" t="t" r="r" b="b"/>
            <a:pathLst>
              <a:path w="233679" h="234314">
                <a:moveTo>
                  <a:pt x="233389" y="233872"/>
                </a:moveTo>
                <a:lnTo>
                  <a:pt x="0" y="0"/>
                </a:lnTo>
              </a:path>
            </a:pathLst>
          </a:custGeom>
          <a:ln w="50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168622" y="5037497"/>
            <a:ext cx="310515" cy="155575"/>
          </a:xfrm>
          <a:custGeom>
            <a:avLst/>
            <a:gdLst/>
            <a:ahLst/>
            <a:cxnLst/>
            <a:rect l="l" t="t" r="r" b="b"/>
            <a:pathLst>
              <a:path w="310515" h="155575">
                <a:moveTo>
                  <a:pt x="310329" y="155493"/>
                </a:moveTo>
                <a:lnTo>
                  <a:pt x="0" y="0"/>
                </a:lnTo>
              </a:path>
            </a:pathLst>
          </a:custGeom>
          <a:ln w="50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6315087" y="5037497"/>
            <a:ext cx="273050" cy="155575"/>
          </a:xfrm>
          <a:custGeom>
            <a:avLst/>
            <a:gdLst/>
            <a:ahLst/>
            <a:cxnLst/>
            <a:rect l="l" t="t" r="r" b="b"/>
            <a:pathLst>
              <a:path w="273050" h="155575">
                <a:moveTo>
                  <a:pt x="272459" y="0"/>
                </a:moveTo>
                <a:lnTo>
                  <a:pt x="0" y="155493"/>
                </a:lnTo>
              </a:path>
            </a:pathLst>
          </a:custGeom>
          <a:ln w="50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587547" y="5037497"/>
            <a:ext cx="310515" cy="155575"/>
          </a:xfrm>
          <a:custGeom>
            <a:avLst/>
            <a:gdLst/>
            <a:ahLst/>
            <a:cxnLst/>
            <a:rect l="l" t="t" r="r" b="b"/>
            <a:pathLst>
              <a:path w="310515" h="155575">
                <a:moveTo>
                  <a:pt x="310329" y="155493"/>
                </a:moveTo>
                <a:lnTo>
                  <a:pt x="0" y="0"/>
                </a:lnTo>
              </a:path>
            </a:pathLst>
          </a:custGeom>
          <a:ln w="50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919889" y="5114611"/>
            <a:ext cx="388620" cy="78740"/>
          </a:xfrm>
          <a:custGeom>
            <a:avLst/>
            <a:gdLst/>
            <a:ahLst/>
            <a:cxnLst/>
            <a:rect l="l" t="t" r="r" b="b"/>
            <a:pathLst>
              <a:path w="388620" h="78739">
                <a:moveTo>
                  <a:pt x="388297" y="0"/>
                </a:moveTo>
                <a:lnTo>
                  <a:pt x="0" y="78379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5657072" y="5114611"/>
            <a:ext cx="348615" cy="78740"/>
          </a:xfrm>
          <a:custGeom>
            <a:avLst/>
            <a:gdLst/>
            <a:ahLst/>
            <a:cxnLst/>
            <a:rect l="l" t="t" r="r" b="b"/>
            <a:pathLst>
              <a:path w="348614" h="78739">
                <a:moveTo>
                  <a:pt x="348028" y="0"/>
                </a:moveTo>
                <a:lnTo>
                  <a:pt x="0" y="78379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5308187" y="5114611"/>
            <a:ext cx="349250" cy="78740"/>
          </a:xfrm>
          <a:custGeom>
            <a:avLst/>
            <a:gdLst/>
            <a:ahLst/>
            <a:cxnLst/>
            <a:rect l="l" t="t" r="r" b="b"/>
            <a:pathLst>
              <a:path w="349250" h="78739">
                <a:moveTo>
                  <a:pt x="348885" y="78379"/>
                </a:moveTo>
                <a:lnTo>
                  <a:pt x="0" y="0"/>
                </a:lnTo>
              </a:path>
            </a:pathLst>
          </a:custGeom>
          <a:ln w="37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6005100" y="5114611"/>
            <a:ext cx="310515" cy="78740"/>
          </a:xfrm>
          <a:custGeom>
            <a:avLst/>
            <a:gdLst/>
            <a:ahLst/>
            <a:cxnLst/>
            <a:rect l="l" t="t" r="r" b="b"/>
            <a:pathLst>
              <a:path w="310514" h="78739">
                <a:moveTo>
                  <a:pt x="309986" y="78379"/>
                </a:moveTo>
                <a:lnTo>
                  <a:pt x="0" y="0"/>
                </a:lnTo>
              </a:path>
            </a:pathLst>
          </a:custGeom>
          <a:ln w="50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866578" y="1493986"/>
            <a:ext cx="60960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F A Z</a:t>
            </a:r>
            <a:r>
              <a:rPr sz="135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3137250" y="2236662"/>
            <a:ext cx="1085215" cy="0"/>
          </a:xfrm>
          <a:custGeom>
            <a:avLst/>
            <a:gdLst/>
            <a:ahLst/>
            <a:cxnLst/>
            <a:rect l="l" t="t" r="r" b="b"/>
            <a:pathLst>
              <a:path w="1085214">
                <a:moveTo>
                  <a:pt x="1085211" y="0"/>
                </a:moveTo>
                <a:lnTo>
                  <a:pt x="0" y="0"/>
                </a:lnTo>
              </a:path>
            </a:pathLst>
          </a:custGeom>
          <a:ln w="37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019658" y="3218756"/>
            <a:ext cx="192360" cy="14185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75"/>
              </a:lnSpc>
            </a:pP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D I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P L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3762194" y="2084664"/>
            <a:ext cx="7368" cy="38217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</a:rPr>
              <a:t>FAZE U RAZVOJU </a:t>
            </a:r>
            <a:r>
              <a:rPr lang="pl-PL" spc="-5" dirty="0">
                <a:solidFill>
                  <a:schemeClr val="tx1"/>
                </a:solidFill>
              </a:rPr>
              <a:t>SOFTVERA</a:t>
            </a:r>
            <a:r>
              <a:rPr lang="pl-PL" spc="-80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2355" y="1629155"/>
            <a:ext cx="8144509" cy="340477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254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1. Analiza i definisanje</a:t>
            </a:r>
            <a:r>
              <a:rPr sz="2000" spc="-2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5740" y="2093976"/>
            <a:ext cx="5222875" cy="110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saradnja sa kupcem i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korisnikom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 zahteva (entiteti, aktivnosti i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ograničenja)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interakcija sistema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okruženjem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rezultat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lista korisničkih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8451" y="3320796"/>
            <a:ext cx="8144509" cy="325089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13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2. Projektovanje (dizajn)</a:t>
            </a:r>
            <a:r>
              <a:rPr sz="20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740" y="3770629"/>
            <a:ext cx="692594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zahtevima, pravi se projekat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daje plan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rešenja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plan – arhitektura sistema, komponente i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algoritmi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8451" y="4454652"/>
            <a:ext cx="8144509" cy="319318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3. Projektovanje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5740" y="4898770"/>
            <a:ext cx="743267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generisanje potprojekata (modula) pogodnih za programsku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realizaciju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veze između modula i načini razmene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8451" y="5577840"/>
            <a:ext cx="8144509" cy="323807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12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4. Implementacija</a:t>
            </a:r>
            <a:r>
              <a:rPr sz="20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5740" y="6026810"/>
            <a:ext cx="447611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izrada programskog koda prema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12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dirty="0">
                <a:solidFill>
                  <a:schemeClr val="tx1"/>
                </a:solidFill>
              </a:rPr>
              <a:t>RUP</a:t>
            </a:r>
            <a:r>
              <a:rPr spc="-17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(6)</a:t>
            </a:r>
          </a:p>
        </p:txBody>
      </p:sp>
      <p:sp>
        <p:nvSpPr>
          <p:cNvPr id="4" name="object 4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0999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0999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1999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0999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0999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1999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0999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7200" y="2752344"/>
            <a:ext cx="0" cy="3451860"/>
          </a:xfrm>
          <a:custGeom>
            <a:avLst/>
            <a:gdLst/>
            <a:ahLst/>
            <a:cxnLst/>
            <a:rect l="l" t="t" r="r" b="b"/>
            <a:pathLst>
              <a:path h="3451860">
                <a:moveTo>
                  <a:pt x="0" y="0"/>
                </a:moveTo>
                <a:lnTo>
                  <a:pt x="0" y="3451859"/>
                </a:lnTo>
              </a:path>
            </a:pathLst>
          </a:custGeom>
          <a:ln w="9144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5343" y="1624838"/>
            <a:ext cx="3415029" cy="410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67640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  <a:p>
            <a:pPr marL="279400" marR="16510" indent="-266700">
              <a:lnSpc>
                <a:spcPct val="100000"/>
              </a:lnSpc>
              <a:spcBef>
                <a:spcPts val="414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visok nivo prilagodljivosti; RUP  samo preporučuje, ništa ne  zahteva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iterativnost procesa; postepen  razvoj vodi smanjenju troškova  i vremenskim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uštedama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58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upravljanje rizicima; usmerava  razvoj ka nižim troškovima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sz="half" idx="3"/>
          </p:nvPr>
        </p:nvSpPr>
        <p:spPr>
          <a:xfrm>
            <a:off x="4686427" y="1574038"/>
            <a:ext cx="4076700" cy="4088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5244" algn="ctr">
              <a:lnSpc>
                <a:spcPct val="100000"/>
              </a:lnSpc>
            </a:pPr>
            <a:r>
              <a:rPr dirty="0">
                <a:solidFill>
                  <a:schemeClr val="tx1"/>
                </a:solidFill>
              </a:rPr>
              <a:t>-</a:t>
            </a:r>
          </a:p>
          <a:p>
            <a:pPr marL="279400" marR="107950" indent="-266700">
              <a:lnSpc>
                <a:spcPct val="100000"/>
              </a:lnSpc>
              <a:spcBef>
                <a:spcPts val="4315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neprilagođenost malim projektima  kod kojih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započinjanja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razrade  gube na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značaju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</a:rPr>
              <a:t>iterativnost procesa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 može da bude i  </a:t>
            </a:r>
            <a:r>
              <a:rPr sz="1800" spc="-5" dirty="0">
                <a:solidFill>
                  <a:schemeClr val="tx1"/>
                </a:solidFill>
              </a:rPr>
              <a:t>mana ukoliko su rukovodioci i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razvojni timovi neiskusni, pa može da  dođe do velikih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propusta,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čak i odustajanja od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65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AGILNE </a:t>
            </a:r>
            <a:r>
              <a:rPr lang="en-US" spc="-5" dirty="0">
                <a:solidFill>
                  <a:schemeClr val="tx1"/>
                </a:solidFill>
              </a:rPr>
              <a:t>METODE</a:t>
            </a:r>
            <a:r>
              <a:rPr lang="en-US" spc="-7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359408" y="2849879"/>
            <a:ext cx="6451600" cy="3740150"/>
          </a:xfrm>
          <a:custGeom>
            <a:avLst/>
            <a:gdLst/>
            <a:ahLst/>
            <a:cxnLst/>
            <a:rect l="l" t="t" r="r" b="b"/>
            <a:pathLst>
              <a:path w="6451600" h="3740150">
                <a:moveTo>
                  <a:pt x="0" y="3739896"/>
                </a:moveTo>
                <a:lnTo>
                  <a:pt x="6451092" y="3739896"/>
                </a:lnTo>
                <a:lnTo>
                  <a:pt x="6451092" y="0"/>
                </a:lnTo>
                <a:lnTo>
                  <a:pt x="0" y="0"/>
                </a:lnTo>
                <a:lnTo>
                  <a:pt x="0" y="3739896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9408" y="2849879"/>
            <a:ext cx="6451600" cy="3740150"/>
          </a:xfrm>
          <a:custGeom>
            <a:avLst/>
            <a:gdLst/>
            <a:ahLst/>
            <a:cxnLst/>
            <a:rect l="l" t="t" r="r" b="b"/>
            <a:pathLst>
              <a:path w="6451600" h="3740150">
                <a:moveTo>
                  <a:pt x="0" y="3739896"/>
                </a:moveTo>
                <a:lnTo>
                  <a:pt x="6451092" y="3739896"/>
                </a:lnTo>
                <a:lnTo>
                  <a:pt x="6451092" y="0"/>
                </a:lnTo>
                <a:lnTo>
                  <a:pt x="0" y="0"/>
                </a:lnTo>
                <a:lnTo>
                  <a:pt x="0" y="37398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4960" y="4293108"/>
            <a:ext cx="2761615" cy="866263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pojedinici i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interakcije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procesa i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alata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4103" y="5337047"/>
            <a:ext cx="2775585" cy="867545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524510" marR="518795" algn="ctr">
              <a:lnSpc>
                <a:spcPct val="100000"/>
              </a:lnSpc>
              <a:spcBef>
                <a:spcPts val="2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primenljiv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 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detaljne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0600" y="5334000"/>
            <a:ext cx="2766060" cy="867545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44170" marR="335915" algn="ctr">
              <a:lnSpc>
                <a:spcPct val="100000"/>
              </a:lnSpc>
              <a:spcBef>
                <a:spcPts val="2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reakcija na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promene 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4135"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pridržavanja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plana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5359" y="4290059"/>
            <a:ext cx="2784475" cy="866263"/>
          </a:xfrm>
          <a:prstGeom prst="rect">
            <a:avLst/>
          </a:pr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65125" marR="358775" algn="ctr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saradnja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kupcem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5715"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ugovornih aranžmana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1991" y="1457578"/>
            <a:ext cx="7945755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Agilna</a:t>
            </a:r>
            <a:r>
              <a:rPr sz="1800" i="1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alijansa,2001.g.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77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nastale kao otpor tradicionalnim metodama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modelovanja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"/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naglašavaju ulogu fleksibilnosti u spretnom i brzom razvoju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423670">
              <a:lnSpc>
                <a:spcPct val="100000"/>
              </a:lnSpc>
            </a:pP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Manifest </a:t>
            </a: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agilnog razvoja</a:t>
            </a:r>
            <a:r>
              <a:rPr sz="2400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</a:p>
          <a:p>
            <a:pPr marR="797560" algn="ctr">
              <a:lnSpc>
                <a:spcPct val="100000"/>
              </a:lnSpc>
              <a:spcBef>
                <a:spcPts val="1170"/>
              </a:spcBef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Principi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714375">
              <a:lnSpc>
                <a:spcPct val="100000"/>
              </a:lnSpc>
              <a:spcBef>
                <a:spcPts val="103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razvoju se više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vrednuju: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95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AGILNE </a:t>
            </a:r>
            <a:r>
              <a:rPr lang="en-US" spc="-5" dirty="0">
                <a:solidFill>
                  <a:schemeClr val="tx1"/>
                </a:solidFill>
              </a:rPr>
              <a:t>METODE</a:t>
            </a:r>
            <a:r>
              <a:rPr lang="en-US" spc="-7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74191" y="2007615"/>
            <a:ext cx="6425565" cy="3698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137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Primeri agilnih</a:t>
            </a:r>
            <a:r>
              <a:rPr sz="2000" u="heavy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metoda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693420" indent="-3429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XP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(Extreme Programming) – skup tehnika kojima se  naglašava kreativnost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timskog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rada uz minimalno  administriranje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1085850" indent="-3429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Scrum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propisuje načine upravljanja zahtevima,  iteracijama razvoja, implementacijom i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isporukom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Crystal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familija metodologija fokusirana na razvojni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 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procese i proizvode; dobar razvojni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najviše utiče  na kvalitet proizvoda, a česte isporuke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smanjuju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potrebu za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međuproizvodima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792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EKSTREMNO PROGRAMIRANJE</a:t>
            </a:r>
            <a:r>
              <a:rPr lang="en-US" spc="-9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25131" y="1457578"/>
            <a:ext cx="189103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Kent</a:t>
            </a:r>
            <a:r>
              <a:rPr sz="1800" i="1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Beck,1996.g.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8691" y="2544317"/>
            <a:ext cx="6730365" cy="2485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130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koriste ga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srednji i manji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razvojni timovi (6 do 20</a:t>
            </a:r>
            <a:r>
              <a:rPr sz="2000" spc="-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članova)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CC0000"/>
              </a:buClr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130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neophodna odlična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saradnja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korisnicima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CC0000"/>
              </a:buClr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130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kratke iteracije koje korisnicima daju koristan i</a:t>
            </a:r>
            <a:r>
              <a:rPr sz="2000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konkretan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rezultat na uštrb planiranja i</a:t>
            </a:r>
            <a:r>
              <a:rPr sz="2000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dokumentacije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130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ne propisuje strogu metodologiju, već samo daje</a:t>
            </a:r>
            <a:r>
              <a:rPr sz="20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uzore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774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EKSTREMNO PROGRAMIRANJE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13943" y="1648840"/>
            <a:ext cx="7771130" cy="47705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XP razvoj uvodi </a:t>
            </a:r>
            <a:r>
              <a:rPr sz="2000" u="heavy" spc="-5" dirty="0">
                <a:solidFill>
                  <a:schemeClr val="tx1"/>
                </a:solidFill>
                <a:latin typeface="Arial"/>
                <a:cs typeface="Arial"/>
              </a:rPr>
              <a:t>4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elementa koji se</a:t>
            </a:r>
            <a:r>
              <a:rPr sz="2000" u="heavy" spc="-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dopunjuju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osnovne vrednosti – osnovni kriterijumi za sagledavanje uspešnosti posla;  međusobno povezane, poštuju agilne vrednosti i dalje ih nadograđuju;  suviše opšte da bi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osnovu njih definisali praktični mehanizmi;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zato  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uvode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principi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08279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principi – otkrivaju različite alternative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odlučivanje koje uključuju  osnovne vrednosti; konkretniji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su;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lakše se prevode u skup mehanizama  koji se koristi u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praksi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prakse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skup praktičnih mehanizama pomoću kojih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izvode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aktivnosti;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mora vrlo disciplinovano da primenjuje obavezne</a:t>
            </a:r>
            <a:r>
              <a:rPr sz="1800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prakse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321945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aktivnosti – iz principa proističu odluke koje se obaveznim praksama  prevode u aktivnosti razvojnog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tima;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usmerene ka dobijanju kvalitetnog  proizvoda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kraćem vremenu i uz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manje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troškove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158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EKSTREMNO PROGRAMIRANJE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5007" y="2578712"/>
            <a:ext cx="371897" cy="29933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925"/>
              </a:lnSpc>
            </a:pP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Osn</a:t>
            </a:r>
            <a:r>
              <a:rPr sz="2800" spc="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ti</a:t>
            </a:r>
            <a:endParaRPr sz="2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69791" y="2542032"/>
            <a:ext cx="1740535" cy="1050290"/>
          </a:xfrm>
          <a:custGeom>
            <a:avLst/>
            <a:gdLst/>
            <a:ahLst/>
            <a:cxnLst/>
            <a:rect l="l" t="t" r="r" b="b"/>
            <a:pathLst>
              <a:path w="1740535" h="1050289">
                <a:moveTo>
                  <a:pt x="870204" y="0"/>
                </a:moveTo>
                <a:lnTo>
                  <a:pt x="810628" y="1211"/>
                </a:lnTo>
                <a:lnTo>
                  <a:pt x="752129" y="4793"/>
                </a:lnTo>
                <a:lnTo>
                  <a:pt x="694836" y="10667"/>
                </a:lnTo>
                <a:lnTo>
                  <a:pt x="638880" y="18755"/>
                </a:lnTo>
                <a:lnTo>
                  <a:pt x="584390" y="28979"/>
                </a:lnTo>
                <a:lnTo>
                  <a:pt x="531494" y="41261"/>
                </a:lnTo>
                <a:lnTo>
                  <a:pt x="480325" y="55522"/>
                </a:lnTo>
                <a:lnTo>
                  <a:pt x="431009" y="71684"/>
                </a:lnTo>
                <a:lnTo>
                  <a:pt x="383678" y="89669"/>
                </a:lnTo>
                <a:lnTo>
                  <a:pt x="338462" y="109399"/>
                </a:lnTo>
                <a:lnTo>
                  <a:pt x="295488" y="130796"/>
                </a:lnTo>
                <a:lnTo>
                  <a:pt x="254888" y="153781"/>
                </a:lnTo>
                <a:lnTo>
                  <a:pt x="216792" y="178276"/>
                </a:lnTo>
                <a:lnTo>
                  <a:pt x="181327" y="204202"/>
                </a:lnTo>
                <a:lnTo>
                  <a:pt x="148625" y="231483"/>
                </a:lnTo>
                <a:lnTo>
                  <a:pt x="118815" y="260039"/>
                </a:lnTo>
                <a:lnTo>
                  <a:pt x="92026" y="289792"/>
                </a:lnTo>
                <a:lnTo>
                  <a:pt x="68389" y="320665"/>
                </a:lnTo>
                <a:lnTo>
                  <a:pt x="31086" y="385453"/>
                </a:lnTo>
                <a:lnTo>
                  <a:pt x="7944" y="453780"/>
                </a:lnTo>
                <a:lnTo>
                  <a:pt x="0" y="525017"/>
                </a:lnTo>
                <a:lnTo>
                  <a:pt x="2007" y="560961"/>
                </a:lnTo>
                <a:lnTo>
                  <a:pt x="17680" y="630822"/>
                </a:lnTo>
                <a:lnTo>
                  <a:pt x="48032" y="697457"/>
                </a:lnTo>
                <a:lnTo>
                  <a:pt x="92026" y="760243"/>
                </a:lnTo>
                <a:lnTo>
                  <a:pt x="118815" y="789996"/>
                </a:lnTo>
                <a:lnTo>
                  <a:pt x="148625" y="818552"/>
                </a:lnTo>
                <a:lnTo>
                  <a:pt x="181327" y="845833"/>
                </a:lnTo>
                <a:lnTo>
                  <a:pt x="216792" y="871759"/>
                </a:lnTo>
                <a:lnTo>
                  <a:pt x="254889" y="896254"/>
                </a:lnTo>
                <a:lnTo>
                  <a:pt x="295488" y="919239"/>
                </a:lnTo>
                <a:lnTo>
                  <a:pt x="338462" y="940636"/>
                </a:lnTo>
                <a:lnTo>
                  <a:pt x="383678" y="960366"/>
                </a:lnTo>
                <a:lnTo>
                  <a:pt x="431009" y="978351"/>
                </a:lnTo>
                <a:lnTo>
                  <a:pt x="480325" y="994513"/>
                </a:lnTo>
                <a:lnTo>
                  <a:pt x="531495" y="1008774"/>
                </a:lnTo>
                <a:lnTo>
                  <a:pt x="584390" y="1021056"/>
                </a:lnTo>
                <a:lnTo>
                  <a:pt x="638880" y="1031280"/>
                </a:lnTo>
                <a:lnTo>
                  <a:pt x="694836" y="1039368"/>
                </a:lnTo>
                <a:lnTo>
                  <a:pt x="752129" y="1045242"/>
                </a:lnTo>
                <a:lnTo>
                  <a:pt x="810628" y="1048824"/>
                </a:lnTo>
                <a:lnTo>
                  <a:pt x="870204" y="1050035"/>
                </a:lnTo>
                <a:lnTo>
                  <a:pt x="929779" y="1048824"/>
                </a:lnTo>
                <a:lnTo>
                  <a:pt x="988278" y="1045242"/>
                </a:lnTo>
                <a:lnTo>
                  <a:pt x="1045571" y="1039368"/>
                </a:lnTo>
                <a:lnTo>
                  <a:pt x="1101527" y="1031280"/>
                </a:lnTo>
                <a:lnTo>
                  <a:pt x="1156017" y="1021056"/>
                </a:lnTo>
                <a:lnTo>
                  <a:pt x="1208913" y="1008774"/>
                </a:lnTo>
                <a:lnTo>
                  <a:pt x="1260082" y="994513"/>
                </a:lnTo>
                <a:lnTo>
                  <a:pt x="1309398" y="978351"/>
                </a:lnTo>
                <a:lnTo>
                  <a:pt x="1356729" y="960366"/>
                </a:lnTo>
                <a:lnTo>
                  <a:pt x="1401945" y="940636"/>
                </a:lnTo>
                <a:lnTo>
                  <a:pt x="1444919" y="919239"/>
                </a:lnTo>
                <a:lnTo>
                  <a:pt x="1485519" y="896254"/>
                </a:lnTo>
                <a:lnTo>
                  <a:pt x="1523615" y="871759"/>
                </a:lnTo>
                <a:lnTo>
                  <a:pt x="1559080" y="845833"/>
                </a:lnTo>
                <a:lnTo>
                  <a:pt x="1591782" y="818552"/>
                </a:lnTo>
                <a:lnTo>
                  <a:pt x="1621592" y="789996"/>
                </a:lnTo>
                <a:lnTo>
                  <a:pt x="1648381" y="760243"/>
                </a:lnTo>
                <a:lnTo>
                  <a:pt x="1672018" y="729370"/>
                </a:lnTo>
                <a:lnTo>
                  <a:pt x="1709321" y="664582"/>
                </a:lnTo>
                <a:lnTo>
                  <a:pt x="1732463" y="596255"/>
                </a:lnTo>
                <a:lnTo>
                  <a:pt x="1740408" y="525017"/>
                </a:lnTo>
                <a:lnTo>
                  <a:pt x="1738400" y="489074"/>
                </a:lnTo>
                <a:lnTo>
                  <a:pt x="1722727" y="419213"/>
                </a:lnTo>
                <a:lnTo>
                  <a:pt x="1692375" y="352578"/>
                </a:lnTo>
                <a:lnTo>
                  <a:pt x="1648381" y="289792"/>
                </a:lnTo>
                <a:lnTo>
                  <a:pt x="1621592" y="260039"/>
                </a:lnTo>
                <a:lnTo>
                  <a:pt x="1591782" y="231483"/>
                </a:lnTo>
                <a:lnTo>
                  <a:pt x="1559080" y="204202"/>
                </a:lnTo>
                <a:lnTo>
                  <a:pt x="1523615" y="178276"/>
                </a:lnTo>
                <a:lnTo>
                  <a:pt x="1485518" y="153781"/>
                </a:lnTo>
                <a:lnTo>
                  <a:pt x="1444919" y="130796"/>
                </a:lnTo>
                <a:lnTo>
                  <a:pt x="1401945" y="109399"/>
                </a:lnTo>
                <a:lnTo>
                  <a:pt x="1356729" y="89669"/>
                </a:lnTo>
                <a:lnTo>
                  <a:pt x="1309398" y="71684"/>
                </a:lnTo>
                <a:lnTo>
                  <a:pt x="1260082" y="55522"/>
                </a:lnTo>
                <a:lnTo>
                  <a:pt x="1208913" y="41261"/>
                </a:lnTo>
                <a:lnTo>
                  <a:pt x="1156017" y="28979"/>
                </a:lnTo>
                <a:lnTo>
                  <a:pt x="1101527" y="18755"/>
                </a:lnTo>
                <a:lnTo>
                  <a:pt x="1045571" y="10667"/>
                </a:lnTo>
                <a:lnTo>
                  <a:pt x="988278" y="4793"/>
                </a:lnTo>
                <a:lnTo>
                  <a:pt x="929779" y="1211"/>
                </a:lnTo>
                <a:lnTo>
                  <a:pt x="870204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69791" y="2542032"/>
            <a:ext cx="1740535" cy="1050290"/>
          </a:xfrm>
          <a:custGeom>
            <a:avLst/>
            <a:gdLst/>
            <a:ahLst/>
            <a:cxnLst/>
            <a:rect l="l" t="t" r="r" b="b"/>
            <a:pathLst>
              <a:path w="1740535" h="1050289">
                <a:moveTo>
                  <a:pt x="0" y="525017"/>
                </a:moveTo>
                <a:lnTo>
                  <a:pt x="7944" y="453780"/>
                </a:lnTo>
                <a:lnTo>
                  <a:pt x="31086" y="385453"/>
                </a:lnTo>
                <a:lnTo>
                  <a:pt x="68389" y="320665"/>
                </a:lnTo>
                <a:lnTo>
                  <a:pt x="92026" y="289792"/>
                </a:lnTo>
                <a:lnTo>
                  <a:pt x="118815" y="260039"/>
                </a:lnTo>
                <a:lnTo>
                  <a:pt x="148625" y="231483"/>
                </a:lnTo>
                <a:lnTo>
                  <a:pt x="181327" y="204202"/>
                </a:lnTo>
                <a:lnTo>
                  <a:pt x="216792" y="178276"/>
                </a:lnTo>
                <a:lnTo>
                  <a:pt x="254888" y="153781"/>
                </a:lnTo>
                <a:lnTo>
                  <a:pt x="295488" y="130796"/>
                </a:lnTo>
                <a:lnTo>
                  <a:pt x="338462" y="109399"/>
                </a:lnTo>
                <a:lnTo>
                  <a:pt x="383678" y="89669"/>
                </a:lnTo>
                <a:lnTo>
                  <a:pt x="431009" y="71684"/>
                </a:lnTo>
                <a:lnTo>
                  <a:pt x="480325" y="55522"/>
                </a:lnTo>
                <a:lnTo>
                  <a:pt x="531494" y="41261"/>
                </a:lnTo>
                <a:lnTo>
                  <a:pt x="584390" y="28979"/>
                </a:lnTo>
                <a:lnTo>
                  <a:pt x="638880" y="18755"/>
                </a:lnTo>
                <a:lnTo>
                  <a:pt x="694836" y="10667"/>
                </a:lnTo>
                <a:lnTo>
                  <a:pt x="752129" y="4793"/>
                </a:lnTo>
                <a:lnTo>
                  <a:pt x="810628" y="1211"/>
                </a:lnTo>
                <a:lnTo>
                  <a:pt x="870204" y="0"/>
                </a:lnTo>
                <a:lnTo>
                  <a:pt x="929779" y="1211"/>
                </a:lnTo>
                <a:lnTo>
                  <a:pt x="988278" y="4793"/>
                </a:lnTo>
                <a:lnTo>
                  <a:pt x="1045571" y="10667"/>
                </a:lnTo>
                <a:lnTo>
                  <a:pt x="1101527" y="18755"/>
                </a:lnTo>
                <a:lnTo>
                  <a:pt x="1156017" y="28979"/>
                </a:lnTo>
                <a:lnTo>
                  <a:pt x="1208913" y="41261"/>
                </a:lnTo>
                <a:lnTo>
                  <a:pt x="1260082" y="55522"/>
                </a:lnTo>
                <a:lnTo>
                  <a:pt x="1309398" y="71684"/>
                </a:lnTo>
                <a:lnTo>
                  <a:pt x="1356729" y="89669"/>
                </a:lnTo>
                <a:lnTo>
                  <a:pt x="1401945" y="109399"/>
                </a:lnTo>
                <a:lnTo>
                  <a:pt x="1444919" y="130796"/>
                </a:lnTo>
                <a:lnTo>
                  <a:pt x="1485518" y="153781"/>
                </a:lnTo>
                <a:lnTo>
                  <a:pt x="1523615" y="178276"/>
                </a:lnTo>
                <a:lnTo>
                  <a:pt x="1559080" y="204202"/>
                </a:lnTo>
                <a:lnTo>
                  <a:pt x="1591782" y="231483"/>
                </a:lnTo>
                <a:lnTo>
                  <a:pt x="1621592" y="260039"/>
                </a:lnTo>
                <a:lnTo>
                  <a:pt x="1648381" y="289792"/>
                </a:lnTo>
                <a:lnTo>
                  <a:pt x="1672018" y="320665"/>
                </a:lnTo>
                <a:lnTo>
                  <a:pt x="1709321" y="385453"/>
                </a:lnTo>
                <a:lnTo>
                  <a:pt x="1732463" y="453780"/>
                </a:lnTo>
                <a:lnTo>
                  <a:pt x="1740408" y="525017"/>
                </a:lnTo>
                <a:lnTo>
                  <a:pt x="1738400" y="560961"/>
                </a:lnTo>
                <a:lnTo>
                  <a:pt x="1722727" y="630822"/>
                </a:lnTo>
                <a:lnTo>
                  <a:pt x="1692375" y="697457"/>
                </a:lnTo>
                <a:lnTo>
                  <a:pt x="1648381" y="760243"/>
                </a:lnTo>
                <a:lnTo>
                  <a:pt x="1621592" y="789996"/>
                </a:lnTo>
                <a:lnTo>
                  <a:pt x="1591782" y="818552"/>
                </a:lnTo>
                <a:lnTo>
                  <a:pt x="1559080" y="845833"/>
                </a:lnTo>
                <a:lnTo>
                  <a:pt x="1523615" y="871759"/>
                </a:lnTo>
                <a:lnTo>
                  <a:pt x="1485519" y="896254"/>
                </a:lnTo>
                <a:lnTo>
                  <a:pt x="1444919" y="919239"/>
                </a:lnTo>
                <a:lnTo>
                  <a:pt x="1401945" y="940636"/>
                </a:lnTo>
                <a:lnTo>
                  <a:pt x="1356729" y="960366"/>
                </a:lnTo>
                <a:lnTo>
                  <a:pt x="1309398" y="978351"/>
                </a:lnTo>
                <a:lnTo>
                  <a:pt x="1260082" y="994513"/>
                </a:lnTo>
                <a:lnTo>
                  <a:pt x="1208913" y="1008774"/>
                </a:lnTo>
                <a:lnTo>
                  <a:pt x="1156017" y="1021056"/>
                </a:lnTo>
                <a:lnTo>
                  <a:pt x="1101527" y="1031280"/>
                </a:lnTo>
                <a:lnTo>
                  <a:pt x="1045571" y="1039368"/>
                </a:lnTo>
                <a:lnTo>
                  <a:pt x="988278" y="1045242"/>
                </a:lnTo>
                <a:lnTo>
                  <a:pt x="929779" y="1048824"/>
                </a:lnTo>
                <a:lnTo>
                  <a:pt x="870204" y="1050035"/>
                </a:lnTo>
                <a:lnTo>
                  <a:pt x="810628" y="1048824"/>
                </a:lnTo>
                <a:lnTo>
                  <a:pt x="752129" y="1045242"/>
                </a:lnTo>
                <a:lnTo>
                  <a:pt x="694836" y="1039368"/>
                </a:lnTo>
                <a:lnTo>
                  <a:pt x="638880" y="1031280"/>
                </a:lnTo>
                <a:lnTo>
                  <a:pt x="584390" y="1021056"/>
                </a:lnTo>
                <a:lnTo>
                  <a:pt x="531495" y="1008774"/>
                </a:lnTo>
                <a:lnTo>
                  <a:pt x="480325" y="994513"/>
                </a:lnTo>
                <a:lnTo>
                  <a:pt x="431009" y="978351"/>
                </a:lnTo>
                <a:lnTo>
                  <a:pt x="383678" y="960366"/>
                </a:lnTo>
                <a:lnTo>
                  <a:pt x="338462" y="940636"/>
                </a:lnTo>
                <a:lnTo>
                  <a:pt x="295488" y="919239"/>
                </a:lnTo>
                <a:lnTo>
                  <a:pt x="254889" y="896254"/>
                </a:lnTo>
                <a:lnTo>
                  <a:pt x="216792" y="871759"/>
                </a:lnTo>
                <a:lnTo>
                  <a:pt x="181327" y="845833"/>
                </a:lnTo>
                <a:lnTo>
                  <a:pt x="148625" y="818552"/>
                </a:lnTo>
                <a:lnTo>
                  <a:pt x="118815" y="789996"/>
                </a:lnTo>
                <a:lnTo>
                  <a:pt x="92026" y="760243"/>
                </a:lnTo>
                <a:lnTo>
                  <a:pt x="68389" y="729370"/>
                </a:lnTo>
                <a:lnTo>
                  <a:pt x="31086" y="664582"/>
                </a:lnTo>
                <a:lnTo>
                  <a:pt x="7944" y="596255"/>
                </a:lnTo>
                <a:lnTo>
                  <a:pt x="0" y="52501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2982" y="2924555"/>
            <a:ext cx="14992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Jednostavnost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6677" y="1801495"/>
            <a:ext cx="169672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nesmetani prenos  znanja unutar</a:t>
            </a:r>
            <a:r>
              <a:rPr sz="16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tima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94653" y="2636646"/>
            <a:ext cx="293941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jednostavna rešenja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koja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se  mogu nadograditi, ako je kasnije  potrebno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20105" y="3614673"/>
            <a:ext cx="2655570" cy="74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stanje sistema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zavisi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od  povratnih sprega: programer-  sistem, korisnik-sistem,...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8177" y="4545329"/>
            <a:ext cx="224726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stalno prihvatanje rizika i  promena, posvećenost 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čestim</a:t>
            </a:r>
            <a:r>
              <a:rPr sz="16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isporukama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1950" y="5498083"/>
            <a:ext cx="249745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poštovanje sebe i drugih  (svojim poslom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r>
              <a:rPr sz="16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mogu  drugi</a:t>
            </a:r>
            <a:r>
              <a:rPr sz="16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ugrožavati)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34237" y="2429255"/>
            <a:ext cx="1271905" cy="882015"/>
          </a:xfrm>
          <a:custGeom>
            <a:avLst/>
            <a:gdLst/>
            <a:ahLst/>
            <a:cxnLst/>
            <a:rect l="l" t="t" r="r" b="b"/>
            <a:pathLst>
              <a:path w="1271905" h="882014">
                <a:moveTo>
                  <a:pt x="1205278" y="38060"/>
                </a:moveTo>
                <a:lnTo>
                  <a:pt x="0" y="871093"/>
                </a:lnTo>
                <a:lnTo>
                  <a:pt x="7213" y="881507"/>
                </a:lnTo>
                <a:lnTo>
                  <a:pt x="1212483" y="48497"/>
                </a:lnTo>
                <a:lnTo>
                  <a:pt x="1205278" y="38060"/>
                </a:lnTo>
                <a:close/>
              </a:path>
              <a:path w="1271905" h="882014">
                <a:moveTo>
                  <a:pt x="1254622" y="30861"/>
                </a:moveTo>
                <a:lnTo>
                  <a:pt x="1215694" y="30861"/>
                </a:lnTo>
                <a:lnTo>
                  <a:pt x="1222933" y="41275"/>
                </a:lnTo>
                <a:lnTo>
                  <a:pt x="1212483" y="48497"/>
                </a:lnTo>
                <a:lnTo>
                  <a:pt x="1230553" y="74676"/>
                </a:lnTo>
                <a:lnTo>
                  <a:pt x="1254622" y="30861"/>
                </a:lnTo>
                <a:close/>
              </a:path>
              <a:path w="1271905" h="882014">
                <a:moveTo>
                  <a:pt x="1215694" y="30861"/>
                </a:moveTo>
                <a:lnTo>
                  <a:pt x="1205278" y="38060"/>
                </a:lnTo>
                <a:lnTo>
                  <a:pt x="1212483" y="48497"/>
                </a:lnTo>
                <a:lnTo>
                  <a:pt x="1222933" y="41275"/>
                </a:lnTo>
                <a:lnTo>
                  <a:pt x="1215694" y="30861"/>
                </a:lnTo>
                <a:close/>
              </a:path>
              <a:path w="1271905" h="882014">
                <a:moveTo>
                  <a:pt x="1271574" y="0"/>
                </a:moveTo>
                <a:lnTo>
                  <a:pt x="1187246" y="11938"/>
                </a:lnTo>
                <a:lnTo>
                  <a:pt x="1205278" y="38060"/>
                </a:lnTo>
                <a:lnTo>
                  <a:pt x="1215694" y="30861"/>
                </a:lnTo>
                <a:lnTo>
                  <a:pt x="1254622" y="30861"/>
                </a:lnTo>
                <a:lnTo>
                  <a:pt x="1271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33094" y="3028695"/>
            <a:ext cx="2630805" cy="755650"/>
          </a:xfrm>
          <a:custGeom>
            <a:avLst/>
            <a:gdLst/>
            <a:ahLst/>
            <a:cxnLst/>
            <a:rect l="l" t="t" r="r" b="b"/>
            <a:pathLst>
              <a:path w="2630804" h="755650">
                <a:moveTo>
                  <a:pt x="2555483" y="30594"/>
                </a:moveTo>
                <a:lnTo>
                  <a:pt x="0" y="743203"/>
                </a:lnTo>
                <a:lnTo>
                  <a:pt x="3403" y="755395"/>
                </a:lnTo>
                <a:lnTo>
                  <a:pt x="2558901" y="42789"/>
                </a:lnTo>
                <a:lnTo>
                  <a:pt x="2555483" y="30594"/>
                </a:lnTo>
                <a:close/>
              </a:path>
              <a:path w="2630804" h="755650">
                <a:moveTo>
                  <a:pt x="2618539" y="27177"/>
                </a:moveTo>
                <a:lnTo>
                  <a:pt x="2567736" y="27177"/>
                </a:lnTo>
                <a:lnTo>
                  <a:pt x="2571165" y="39369"/>
                </a:lnTo>
                <a:lnTo>
                  <a:pt x="2558901" y="42789"/>
                </a:lnTo>
                <a:lnTo>
                  <a:pt x="2567482" y="73405"/>
                </a:lnTo>
                <a:lnTo>
                  <a:pt x="2618539" y="27177"/>
                </a:lnTo>
                <a:close/>
              </a:path>
              <a:path w="2630804" h="755650">
                <a:moveTo>
                  <a:pt x="2567736" y="27177"/>
                </a:moveTo>
                <a:lnTo>
                  <a:pt x="2555483" y="30594"/>
                </a:lnTo>
                <a:lnTo>
                  <a:pt x="2558901" y="42789"/>
                </a:lnTo>
                <a:lnTo>
                  <a:pt x="2571165" y="39369"/>
                </a:lnTo>
                <a:lnTo>
                  <a:pt x="2567736" y="27177"/>
                </a:lnTo>
                <a:close/>
              </a:path>
              <a:path w="2630804" h="755650">
                <a:moveTo>
                  <a:pt x="2546908" y="0"/>
                </a:moveTo>
                <a:lnTo>
                  <a:pt x="2555483" y="30594"/>
                </a:lnTo>
                <a:lnTo>
                  <a:pt x="2567736" y="27177"/>
                </a:lnTo>
                <a:lnTo>
                  <a:pt x="2618539" y="27177"/>
                </a:lnTo>
                <a:lnTo>
                  <a:pt x="2630601" y="16255"/>
                </a:lnTo>
                <a:lnTo>
                  <a:pt x="2546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31747" y="4041647"/>
            <a:ext cx="1038225" cy="76200"/>
          </a:xfrm>
          <a:custGeom>
            <a:avLst/>
            <a:gdLst/>
            <a:ahLst/>
            <a:cxnLst/>
            <a:rect l="l" t="t" r="r" b="b"/>
            <a:pathLst>
              <a:path w="1038225" h="76200">
                <a:moveTo>
                  <a:pt x="961644" y="0"/>
                </a:moveTo>
                <a:lnTo>
                  <a:pt x="961644" y="76200"/>
                </a:lnTo>
                <a:lnTo>
                  <a:pt x="1025144" y="44450"/>
                </a:lnTo>
                <a:lnTo>
                  <a:pt x="974344" y="44450"/>
                </a:lnTo>
                <a:lnTo>
                  <a:pt x="974344" y="31750"/>
                </a:lnTo>
                <a:lnTo>
                  <a:pt x="1025144" y="31750"/>
                </a:lnTo>
                <a:lnTo>
                  <a:pt x="961644" y="0"/>
                </a:lnTo>
                <a:close/>
              </a:path>
              <a:path w="1038225" h="76200">
                <a:moveTo>
                  <a:pt x="96164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61644" y="44450"/>
                </a:lnTo>
                <a:lnTo>
                  <a:pt x="961644" y="31750"/>
                </a:lnTo>
                <a:close/>
              </a:path>
              <a:path w="1038225" h="76200">
                <a:moveTo>
                  <a:pt x="1025144" y="31750"/>
                </a:moveTo>
                <a:lnTo>
                  <a:pt x="974344" y="31750"/>
                </a:lnTo>
                <a:lnTo>
                  <a:pt x="974344" y="44450"/>
                </a:lnTo>
                <a:lnTo>
                  <a:pt x="1025144" y="44450"/>
                </a:lnTo>
                <a:lnTo>
                  <a:pt x="1037844" y="38100"/>
                </a:lnTo>
                <a:lnTo>
                  <a:pt x="102514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7328" y="4422521"/>
            <a:ext cx="2583180" cy="598805"/>
          </a:xfrm>
          <a:custGeom>
            <a:avLst/>
            <a:gdLst/>
            <a:ahLst/>
            <a:cxnLst/>
            <a:rect l="l" t="t" r="r" b="b"/>
            <a:pathLst>
              <a:path w="2583179" h="598804">
                <a:moveTo>
                  <a:pt x="2507216" y="567476"/>
                </a:moveTo>
                <a:lnTo>
                  <a:pt x="2500350" y="598423"/>
                </a:lnTo>
                <a:lnTo>
                  <a:pt x="2583027" y="577722"/>
                </a:lnTo>
                <a:lnTo>
                  <a:pt x="2573798" y="570229"/>
                </a:lnTo>
                <a:lnTo>
                  <a:pt x="2519654" y="570229"/>
                </a:lnTo>
                <a:lnTo>
                  <a:pt x="2507216" y="567476"/>
                </a:lnTo>
                <a:close/>
              </a:path>
              <a:path w="2583179" h="598804">
                <a:moveTo>
                  <a:pt x="2509978" y="555023"/>
                </a:moveTo>
                <a:lnTo>
                  <a:pt x="2507216" y="567476"/>
                </a:lnTo>
                <a:lnTo>
                  <a:pt x="2519654" y="570229"/>
                </a:lnTo>
                <a:lnTo>
                  <a:pt x="2522448" y="557783"/>
                </a:lnTo>
                <a:lnTo>
                  <a:pt x="2509978" y="555023"/>
                </a:lnTo>
                <a:close/>
              </a:path>
              <a:path w="2583179" h="598804">
                <a:moveTo>
                  <a:pt x="2516860" y="524001"/>
                </a:moveTo>
                <a:lnTo>
                  <a:pt x="2509978" y="555023"/>
                </a:lnTo>
                <a:lnTo>
                  <a:pt x="2522448" y="557783"/>
                </a:lnTo>
                <a:lnTo>
                  <a:pt x="2519654" y="570229"/>
                </a:lnTo>
                <a:lnTo>
                  <a:pt x="2573798" y="570229"/>
                </a:lnTo>
                <a:lnTo>
                  <a:pt x="2516860" y="524001"/>
                </a:lnTo>
                <a:close/>
              </a:path>
              <a:path w="2583179" h="598804">
                <a:moveTo>
                  <a:pt x="2743" y="0"/>
                </a:moveTo>
                <a:lnTo>
                  <a:pt x="0" y="12445"/>
                </a:lnTo>
                <a:lnTo>
                  <a:pt x="2507216" y="567476"/>
                </a:lnTo>
                <a:lnTo>
                  <a:pt x="2509978" y="555023"/>
                </a:lnTo>
                <a:lnTo>
                  <a:pt x="2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89444" y="4859146"/>
            <a:ext cx="1146810" cy="691515"/>
          </a:xfrm>
          <a:custGeom>
            <a:avLst/>
            <a:gdLst/>
            <a:ahLst/>
            <a:cxnLst/>
            <a:rect l="l" t="t" r="r" b="b"/>
            <a:pathLst>
              <a:path w="1146810" h="691514">
                <a:moveTo>
                  <a:pt x="1077661" y="657516"/>
                </a:moveTo>
                <a:lnTo>
                  <a:pt x="1061300" y="684783"/>
                </a:lnTo>
                <a:lnTo>
                  <a:pt x="1146263" y="691260"/>
                </a:lnTo>
                <a:lnTo>
                  <a:pt x="1128977" y="664082"/>
                </a:lnTo>
                <a:lnTo>
                  <a:pt x="1088605" y="664082"/>
                </a:lnTo>
                <a:lnTo>
                  <a:pt x="1077661" y="657516"/>
                </a:lnTo>
                <a:close/>
              </a:path>
              <a:path w="1146810" h="691514">
                <a:moveTo>
                  <a:pt x="1084194" y="646627"/>
                </a:moveTo>
                <a:lnTo>
                  <a:pt x="1077661" y="657516"/>
                </a:lnTo>
                <a:lnTo>
                  <a:pt x="1088605" y="664082"/>
                </a:lnTo>
                <a:lnTo>
                  <a:pt x="1095082" y="653160"/>
                </a:lnTo>
                <a:lnTo>
                  <a:pt x="1084194" y="646627"/>
                </a:lnTo>
                <a:close/>
              </a:path>
              <a:path w="1146810" h="691514">
                <a:moveTo>
                  <a:pt x="1100543" y="619378"/>
                </a:moveTo>
                <a:lnTo>
                  <a:pt x="1084194" y="646627"/>
                </a:lnTo>
                <a:lnTo>
                  <a:pt x="1095082" y="653160"/>
                </a:lnTo>
                <a:lnTo>
                  <a:pt x="1088605" y="664082"/>
                </a:lnTo>
                <a:lnTo>
                  <a:pt x="1128977" y="664082"/>
                </a:lnTo>
                <a:lnTo>
                  <a:pt x="1100543" y="619378"/>
                </a:lnTo>
                <a:close/>
              </a:path>
              <a:path w="1146810" h="691514">
                <a:moveTo>
                  <a:pt x="6527" y="0"/>
                </a:moveTo>
                <a:lnTo>
                  <a:pt x="0" y="10921"/>
                </a:lnTo>
                <a:lnTo>
                  <a:pt x="1077661" y="657516"/>
                </a:lnTo>
                <a:lnTo>
                  <a:pt x="1084194" y="646627"/>
                </a:lnTo>
                <a:lnTo>
                  <a:pt x="6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57400" y="3547871"/>
            <a:ext cx="1740535" cy="1051560"/>
          </a:xfrm>
          <a:custGeom>
            <a:avLst/>
            <a:gdLst/>
            <a:ahLst/>
            <a:cxnLst/>
            <a:rect l="l" t="t" r="r" b="b"/>
            <a:pathLst>
              <a:path w="1740535" h="1051560">
                <a:moveTo>
                  <a:pt x="870204" y="0"/>
                </a:moveTo>
                <a:lnTo>
                  <a:pt x="810628" y="1213"/>
                </a:lnTo>
                <a:lnTo>
                  <a:pt x="752129" y="4800"/>
                </a:lnTo>
                <a:lnTo>
                  <a:pt x="694836" y="10684"/>
                </a:lnTo>
                <a:lnTo>
                  <a:pt x="638880" y="18785"/>
                </a:lnTo>
                <a:lnTo>
                  <a:pt x="584390" y="29025"/>
                </a:lnTo>
                <a:lnTo>
                  <a:pt x="531495" y="41326"/>
                </a:lnTo>
                <a:lnTo>
                  <a:pt x="480325" y="55609"/>
                </a:lnTo>
                <a:lnTo>
                  <a:pt x="431009" y="71797"/>
                </a:lnTo>
                <a:lnTo>
                  <a:pt x="383678" y="89810"/>
                </a:lnTo>
                <a:lnTo>
                  <a:pt x="338462" y="109570"/>
                </a:lnTo>
                <a:lnTo>
                  <a:pt x="295488" y="130999"/>
                </a:lnTo>
                <a:lnTo>
                  <a:pt x="254889" y="154019"/>
                </a:lnTo>
                <a:lnTo>
                  <a:pt x="216792" y="178550"/>
                </a:lnTo>
                <a:lnTo>
                  <a:pt x="181327" y="204516"/>
                </a:lnTo>
                <a:lnTo>
                  <a:pt x="148625" y="231837"/>
                </a:lnTo>
                <a:lnTo>
                  <a:pt x="118815" y="260434"/>
                </a:lnTo>
                <a:lnTo>
                  <a:pt x="92026" y="290230"/>
                </a:lnTo>
                <a:lnTo>
                  <a:pt x="68389" y="321147"/>
                </a:lnTo>
                <a:lnTo>
                  <a:pt x="31086" y="386027"/>
                </a:lnTo>
                <a:lnTo>
                  <a:pt x="7944" y="454447"/>
                </a:lnTo>
                <a:lnTo>
                  <a:pt x="0" y="525779"/>
                </a:lnTo>
                <a:lnTo>
                  <a:pt x="2007" y="561771"/>
                </a:lnTo>
                <a:lnTo>
                  <a:pt x="17680" y="631726"/>
                </a:lnTo>
                <a:lnTo>
                  <a:pt x="48032" y="698454"/>
                </a:lnTo>
                <a:lnTo>
                  <a:pt x="92026" y="761329"/>
                </a:lnTo>
                <a:lnTo>
                  <a:pt x="118815" y="791125"/>
                </a:lnTo>
                <a:lnTo>
                  <a:pt x="148625" y="819722"/>
                </a:lnTo>
                <a:lnTo>
                  <a:pt x="181327" y="847043"/>
                </a:lnTo>
                <a:lnTo>
                  <a:pt x="216792" y="873009"/>
                </a:lnTo>
                <a:lnTo>
                  <a:pt x="254889" y="897540"/>
                </a:lnTo>
                <a:lnTo>
                  <a:pt x="295488" y="920560"/>
                </a:lnTo>
                <a:lnTo>
                  <a:pt x="338462" y="941989"/>
                </a:lnTo>
                <a:lnTo>
                  <a:pt x="383678" y="961749"/>
                </a:lnTo>
                <a:lnTo>
                  <a:pt x="431009" y="979762"/>
                </a:lnTo>
                <a:lnTo>
                  <a:pt x="480325" y="995950"/>
                </a:lnTo>
                <a:lnTo>
                  <a:pt x="531495" y="1010233"/>
                </a:lnTo>
                <a:lnTo>
                  <a:pt x="584390" y="1022534"/>
                </a:lnTo>
                <a:lnTo>
                  <a:pt x="638880" y="1032774"/>
                </a:lnTo>
                <a:lnTo>
                  <a:pt x="694836" y="1040875"/>
                </a:lnTo>
                <a:lnTo>
                  <a:pt x="752129" y="1046759"/>
                </a:lnTo>
                <a:lnTo>
                  <a:pt x="810628" y="1050346"/>
                </a:lnTo>
                <a:lnTo>
                  <a:pt x="870204" y="1051559"/>
                </a:lnTo>
                <a:lnTo>
                  <a:pt x="929779" y="1050346"/>
                </a:lnTo>
                <a:lnTo>
                  <a:pt x="988278" y="1046759"/>
                </a:lnTo>
                <a:lnTo>
                  <a:pt x="1045571" y="1040875"/>
                </a:lnTo>
                <a:lnTo>
                  <a:pt x="1101527" y="1032774"/>
                </a:lnTo>
                <a:lnTo>
                  <a:pt x="1156017" y="1022534"/>
                </a:lnTo>
                <a:lnTo>
                  <a:pt x="1208913" y="1010233"/>
                </a:lnTo>
                <a:lnTo>
                  <a:pt x="1260082" y="995950"/>
                </a:lnTo>
                <a:lnTo>
                  <a:pt x="1309398" y="979762"/>
                </a:lnTo>
                <a:lnTo>
                  <a:pt x="1356729" y="961749"/>
                </a:lnTo>
                <a:lnTo>
                  <a:pt x="1401945" y="941989"/>
                </a:lnTo>
                <a:lnTo>
                  <a:pt x="1444919" y="920560"/>
                </a:lnTo>
                <a:lnTo>
                  <a:pt x="1485519" y="897540"/>
                </a:lnTo>
                <a:lnTo>
                  <a:pt x="1523615" y="873009"/>
                </a:lnTo>
                <a:lnTo>
                  <a:pt x="1559080" y="847043"/>
                </a:lnTo>
                <a:lnTo>
                  <a:pt x="1591782" y="819722"/>
                </a:lnTo>
                <a:lnTo>
                  <a:pt x="1621592" y="791125"/>
                </a:lnTo>
                <a:lnTo>
                  <a:pt x="1648381" y="761329"/>
                </a:lnTo>
                <a:lnTo>
                  <a:pt x="1672018" y="730412"/>
                </a:lnTo>
                <a:lnTo>
                  <a:pt x="1709321" y="665532"/>
                </a:lnTo>
                <a:lnTo>
                  <a:pt x="1732463" y="597112"/>
                </a:lnTo>
                <a:lnTo>
                  <a:pt x="1740408" y="525779"/>
                </a:lnTo>
                <a:lnTo>
                  <a:pt x="1738400" y="489788"/>
                </a:lnTo>
                <a:lnTo>
                  <a:pt x="1722727" y="419833"/>
                </a:lnTo>
                <a:lnTo>
                  <a:pt x="1692375" y="353105"/>
                </a:lnTo>
                <a:lnTo>
                  <a:pt x="1648381" y="290230"/>
                </a:lnTo>
                <a:lnTo>
                  <a:pt x="1621592" y="260434"/>
                </a:lnTo>
                <a:lnTo>
                  <a:pt x="1591782" y="231837"/>
                </a:lnTo>
                <a:lnTo>
                  <a:pt x="1559080" y="204516"/>
                </a:lnTo>
                <a:lnTo>
                  <a:pt x="1523615" y="178550"/>
                </a:lnTo>
                <a:lnTo>
                  <a:pt x="1485518" y="154019"/>
                </a:lnTo>
                <a:lnTo>
                  <a:pt x="1444919" y="130999"/>
                </a:lnTo>
                <a:lnTo>
                  <a:pt x="1401945" y="109570"/>
                </a:lnTo>
                <a:lnTo>
                  <a:pt x="1356729" y="89810"/>
                </a:lnTo>
                <a:lnTo>
                  <a:pt x="1309398" y="71797"/>
                </a:lnTo>
                <a:lnTo>
                  <a:pt x="1260082" y="55609"/>
                </a:lnTo>
                <a:lnTo>
                  <a:pt x="1208913" y="41326"/>
                </a:lnTo>
                <a:lnTo>
                  <a:pt x="1156017" y="29025"/>
                </a:lnTo>
                <a:lnTo>
                  <a:pt x="1101527" y="18785"/>
                </a:lnTo>
                <a:lnTo>
                  <a:pt x="1045571" y="10684"/>
                </a:lnTo>
                <a:lnTo>
                  <a:pt x="988278" y="4800"/>
                </a:lnTo>
                <a:lnTo>
                  <a:pt x="929779" y="1213"/>
                </a:lnTo>
                <a:lnTo>
                  <a:pt x="870204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57400" y="3547871"/>
            <a:ext cx="1740535" cy="1051560"/>
          </a:xfrm>
          <a:custGeom>
            <a:avLst/>
            <a:gdLst/>
            <a:ahLst/>
            <a:cxnLst/>
            <a:rect l="l" t="t" r="r" b="b"/>
            <a:pathLst>
              <a:path w="1740535" h="1051560">
                <a:moveTo>
                  <a:pt x="0" y="525779"/>
                </a:moveTo>
                <a:lnTo>
                  <a:pt x="7944" y="454447"/>
                </a:lnTo>
                <a:lnTo>
                  <a:pt x="31086" y="386027"/>
                </a:lnTo>
                <a:lnTo>
                  <a:pt x="68389" y="321147"/>
                </a:lnTo>
                <a:lnTo>
                  <a:pt x="92026" y="290230"/>
                </a:lnTo>
                <a:lnTo>
                  <a:pt x="118815" y="260434"/>
                </a:lnTo>
                <a:lnTo>
                  <a:pt x="148625" y="231837"/>
                </a:lnTo>
                <a:lnTo>
                  <a:pt x="181327" y="204516"/>
                </a:lnTo>
                <a:lnTo>
                  <a:pt x="216792" y="178550"/>
                </a:lnTo>
                <a:lnTo>
                  <a:pt x="254889" y="154019"/>
                </a:lnTo>
                <a:lnTo>
                  <a:pt x="295488" y="130999"/>
                </a:lnTo>
                <a:lnTo>
                  <a:pt x="338462" y="109570"/>
                </a:lnTo>
                <a:lnTo>
                  <a:pt x="383678" y="89810"/>
                </a:lnTo>
                <a:lnTo>
                  <a:pt x="431009" y="71797"/>
                </a:lnTo>
                <a:lnTo>
                  <a:pt x="480325" y="55609"/>
                </a:lnTo>
                <a:lnTo>
                  <a:pt x="531495" y="41326"/>
                </a:lnTo>
                <a:lnTo>
                  <a:pt x="584390" y="29025"/>
                </a:lnTo>
                <a:lnTo>
                  <a:pt x="638880" y="18785"/>
                </a:lnTo>
                <a:lnTo>
                  <a:pt x="694836" y="10684"/>
                </a:lnTo>
                <a:lnTo>
                  <a:pt x="752129" y="4800"/>
                </a:lnTo>
                <a:lnTo>
                  <a:pt x="810628" y="1213"/>
                </a:lnTo>
                <a:lnTo>
                  <a:pt x="870204" y="0"/>
                </a:lnTo>
                <a:lnTo>
                  <a:pt x="929779" y="1213"/>
                </a:lnTo>
                <a:lnTo>
                  <a:pt x="988278" y="4800"/>
                </a:lnTo>
                <a:lnTo>
                  <a:pt x="1045571" y="10684"/>
                </a:lnTo>
                <a:lnTo>
                  <a:pt x="1101527" y="18785"/>
                </a:lnTo>
                <a:lnTo>
                  <a:pt x="1156017" y="29025"/>
                </a:lnTo>
                <a:lnTo>
                  <a:pt x="1208913" y="41326"/>
                </a:lnTo>
                <a:lnTo>
                  <a:pt x="1260082" y="55609"/>
                </a:lnTo>
                <a:lnTo>
                  <a:pt x="1309398" y="71797"/>
                </a:lnTo>
                <a:lnTo>
                  <a:pt x="1356729" y="89810"/>
                </a:lnTo>
                <a:lnTo>
                  <a:pt x="1401945" y="109570"/>
                </a:lnTo>
                <a:lnTo>
                  <a:pt x="1444919" y="130999"/>
                </a:lnTo>
                <a:lnTo>
                  <a:pt x="1485518" y="154019"/>
                </a:lnTo>
                <a:lnTo>
                  <a:pt x="1523615" y="178550"/>
                </a:lnTo>
                <a:lnTo>
                  <a:pt x="1559080" y="204516"/>
                </a:lnTo>
                <a:lnTo>
                  <a:pt x="1591782" y="231837"/>
                </a:lnTo>
                <a:lnTo>
                  <a:pt x="1621592" y="260434"/>
                </a:lnTo>
                <a:lnTo>
                  <a:pt x="1648381" y="290230"/>
                </a:lnTo>
                <a:lnTo>
                  <a:pt x="1672018" y="321147"/>
                </a:lnTo>
                <a:lnTo>
                  <a:pt x="1709321" y="386027"/>
                </a:lnTo>
                <a:lnTo>
                  <a:pt x="1732463" y="454447"/>
                </a:lnTo>
                <a:lnTo>
                  <a:pt x="1740408" y="525779"/>
                </a:lnTo>
                <a:lnTo>
                  <a:pt x="1738400" y="561771"/>
                </a:lnTo>
                <a:lnTo>
                  <a:pt x="1722727" y="631726"/>
                </a:lnTo>
                <a:lnTo>
                  <a:pt x="1692375" y="698454"/>
                </a:lnTo>
                <a:lnTo>
                  <a:pt x="1648381" y="761329"/>
                </a:lnTo>
                <a:lnTo>
                  <a:pt x="1621592" y="791125"/>
                </a:lnTo>
                <a:lnTo>
                  <a:pt x="1591782" y="819722"/>
                </a:lnTo>
                <a:lnTo>
                  <a:pt x="1559080" y="847043"/>
                </a:lnTo>
                <a:lnTo>
                  <a:pt x="1523615" y="873009"/>
                </a:lnTo>
                <a:lnTo>
                  <a:pt x="1485519" y="897540"/>
                </a:lnTo>
                <a:lnTo>
                  <a:pt x="1444919" y="920560"/>
                </a:lnTo>
                <a:lnTo>
                  <a:pt x="1401945" y="941989"/>
                </a:lnTo>
                <a:lnTo>
                  <a:pt x="1356729" y="961749"/>
                </a:lnTo>
                <a:lnTo>
                  <a:pt x="1309398" y="979762"/>
                </a:lnTo>
                <a:lnTo>
                  <a:pt x="1260082" y="995950"/>
                </a:lnTo>
                <a:lnTo>
                  <a:pt x="1208913" y="1010233"/>
                </a:lnTo>
                <a:lnTo>
                  <a:pt x="1156017" y="1022534"/>
                </a:lnTo>
                <a:lnTo>
                  <a:pt x="1101527" y="1032774"/>
                </a:lnTo>
                <a:lnTo>
                  <a:pt x="1045571" y="1040875"/>
                </a:lnTo>
                <a:lnTo>
                  <a:pt x="988278" y="1046759"/>
                </a:lnTo>
                <a:lnTo>
                  <a:pt x="929779" y="1050346"/>
                </a:lnTo>
                <a:lnTo>
                  <a:pt x="870204" y="1051559"/>
                </a:lnTo>
                <a:lnTo>
                  <a:pt x="810628" y="1050346"/>
                </a:lnTo>
                <a:lnTo>
                  <a:pt x="752129" y="1046759"/>
                </a:lnTo>
                <a:lnTo>
                  <a:pt x="694836" y="1040875"/>
                </a:lnTo>
                <a:lnTo>
                  <a:pt x="638880" y="1032774"/>
                </a:lnTo>
                <a:lnTo>
                  <a:pt x="584390" y="1022534"/>
                </a:lnTo>
                <a:lnTo>
                  <a:pt x="531495" y="1010233"/>
                </a:lnTo>
                <a:lnTo>
                  <a:pt x="480325" y="995950"/>
                </a:lnTo>
                <a:lnTo>
                  <a:pt x="431009" y="979762"/>
                </a:lnTo>
                <a:lnTo>
                  <a:pt x="383678" y="961749"/>
                </a:lnTo>
                <a:lnTo>
                  <a:pt x="338462" y="941989"/>
                </a:lnTo>
                <a:lnTo>
                  <a:pt x="295488" y="920560"/>
                </a:lnTo>
                <a:lnTo>
                  <a:pt x="254889" y="897540"/>
                </a:lnTo>
                <a:lnTo>
                  <a:pt x="216792" y="873009"/>
                </a:lnTo>
                <a:lnTo>
                  <a:pt x="181327" y="847043"/>
                </a:lnTo>
                <a:lnTo>
                  <a:pt x="148625" y="819722"/>
                </a:lnTo>
                <a:lnTo>
                  <a:pt x="118815" y="791125"/>
                </a:lnTo>
                <a:lnTo>
                  <a:pt x="92026" y="761329"/>
                </a:lnTo>
                <a:lnTo>
                  <a:pt x="68389" y="730412"/>
                </a:lnTo>
                <a:lnTo>
                  <a:pt x="31086" y="665532"/>
                </a:lnTo>
                <a:lnTo>
                  <a:pt x="7944" y="597112"/>
                </a:lnTo>
                <a:lnTo>
                  <a:pt x="0" y="52577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57450" y="3793870"/>
            <a:ext cx="93916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vrat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sprega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01211" y="4433315"/>
            <a:ext cx="1739264" cy="1051560"/>
          </a:xfrm>
          <a:custGeom>
            <a:avLst/>
            <a:gdLst/>
            <a:ahLst/>
            <a:cxnLst/>
            <a:rect l="l" t="t" r="r" b="b"/>
            <a:pathLst>
              <a:path w="1739264" h="1051560">
                <a:moveTo>
                  <a:pt x="869441" y="0"/>
                </a:moveTo>
                <a:lnTo>
                  <a:pt x="809913" y="1213"/>
                </a:lnTo>
                <a:lnTo>
                  <a:pt x="751462" y="4800"/>
                </a:lnTo>
                <a:lnTo>
                  <a:pt x="694216" y="10684"/>
                </a:lnTo>
                <a:lnTo>
                  <a:pt x="638307" y="18785"/>
                </a:lnTo>
                <a:lnTo>
                  <a:pt x="583862" y="29025"/>
                </a:lnTo>
                <a:lnTo>
                  <a:pt x="531012" y="41326"/>
                </a:lnTo>
                <a:lnTo>
                  <a:pt x="479886" y="55609"/>
                </a:lnTo>
                <a:lnTo>
                  <a:pt x="430614" y="71797"/>
                </a:lnTo>
                <a:lnTo>
                  <a:pt x="383325" y="89810"/>
                </a:lnTo>
                <a:lnTo>
                  <a:pt x="338148" y="109570"/>
                </a:lnTo>
                <a:lnTo>
                  <a:pt x="295214" y="130999"/>
                </a:lnTo>
                <a:lnTo>
                  <a:pt x="254650" y="154019"/>
                </a:lnTo>
                <a:lnTo>
                  <a:pt x="216588" y="178550"/>
                </a:lnTo>
                <a:lnTo>
                  <a:pt x="181156" y="204516"/>
                </a:lnTo>
                <a:lnTo>
                  <a:pt x="148485" y="231837"/>
                </a:lnTo>
                <a:lnTo>
                  <a:pt x="118702" y="260434"/>
                </a:lnTo>
                <a:lnTo>
                  <a:pt x="91939" y="290230"/>
                </a:lnTo>
                <a:lnTo>
                  <a:pt x="68324" y="321147"/>
                </a:lnTo>
                <a:lnTo>
                  <a:pt x="31056" y="386027"/>
                </a:lnTo>
                <a:lnTo>
                  <a:pt x="7936" y="454447"/>
                </a:lnTo>
                <a:lnTo>
                  <a:pt x="0" y="525779"/>
                </a:lnTo>
                <a:lnTo>
                  <a:pt x="2005" y="561771"/>
                </a:lnTo>
                <a:lnTo>
                  <a:pt x="17663" y="631726"/>
                </a:lnTo>
                <a:lnTo>
                  <a:pt x="47986" y="698454"/>
                </a:lnTo>
                <a:lnTo>
                  <a:pt x="91939" y="761329"/>
                </a:lnTo>
                <a:lnTo>
                  <a:pt x="118702" y="791125"/>
                </a:lnTo>
                <a:lnTo>
                  <a:pt x="148485" y="819722"/>
                </a:lnTo>
                <a:lnTo>
                  <a:pt x="181156" y="847043"/>
                </a:lnTo>
                <a:lnTo>
                  <a:pt x="216588" y="873009"/>
                </a:lnTo>
                <a:lnTo>
                  <a:pt x="254650" y="897540"/>
                </a:lnTo>
                <a:lnTo>
                  <a:pt x="295214" y="920560"/>
                </a:lnTo>
                <a:lnTo>
                  <a:pt x="338148" y="941989"/>
                </a:lnTo>
                <a:lnTo>
                  <a:pt x="383325" y="961749"/>
                </a:lnTo>
                <a:lnTo>
                  <a:pt x="430614" y="979762"/>
                </a:lnTo>
                <a:lnTo>
                  <a:pt x="479886" y="995950"/>
                </a:lnTo>
                <a:lnTo>
                  <a:pt x="531012" y="1010233"/>
                </a:lnTo>
                <a:lnTo>
                  <a:pt x="583862" y="1022534"/>
                </a:lnTo>
                <a:lnTo>
                  <a:pt x="638307" y="1032774"/>
                </a:lnTo>
                <a:lnTo>
                  <a:pt x="694216" y="1040875"/>
                </a:lnTo>
                <a:lnTo>
                  <a:pt x="751462" y="1046759"/>
                </a:lnTo>
                <a:lnTo>
                  <a:pt x="809913" y="1050346"/>
                </a:lnTo>
                <a:lnTo>
                  <a:pt x="869441" y="1051559"/>
                </a:lnTo>
                <a:lnTo>
                  <a:pt x="928970" y="1050346"/>
                </a:lnTo>
                <a:lnTo>
                  <a:pt x="987421" y="1046759"/>
                </a:lnTo>
                <a:lnTo>
                  <a:pt x="1044667" y="1040875"/>
                </a:lnTo>
                <a:lnTo>
                  <a:pt x="1100576" y="1032774"/>
                </a:lnTo>
                <a:lnTo>
                  <a:pt x="1155021" y="1022534"/>
                </a:lnTo>
                <a:lnTo>
                  <a:pt x="1207871" y="1010233"/>
                </a:lnTo>
                <a:lnTo>
                  <a:pt x="1258997" y="995950"/>
                </a:lnTo>
                <a:lnTo>
                  <a:pt x="1308269" y="979762"/>
                </a:lnTo>
                <a:lnTo>
                  <a:pt x="1355558" y="961749"/>
                </a:lnTo>
                <a:lnTo>
                  <a:pt x="1400735" y="941989"/>
                </a:lnTo>
                <a:lnTo>
                  <a:pt x="1443669" y="920560"/>
                </a:lnTo>
                <a:lnTo>
                  <a:pt x="1484233" y="897540"/>
                </a:lnTo>
                <a:lnTo>
                  <a:pt x="1522295" y="873009"/>
                </a:lnTo>
                <a:lnTo>
                  <a:pt x="1557727" y="847043"/>
                </a:lnTo>
                <a:lnTo>
                  <a:pt x="1590398" y="819722"/>
                </a:lnTo>
                <a:lnTo>
                  <a:pt x="1620181" y="791125"/>
                </a:lnTo>
                <a:lnTo>
                  <a:pt x="1646944" y="761329"/>
                </a:lnTo>
                <a:lnTo>
                  <a:pt x="1670559" y="730412"/>
                </a:lnTo>
                <a:lnTo>
                  <a:pt x="1707827" y="665532"/>
                </a:lnTo>
                <a:lnTo>
                  <a:pt x="1730947" y="597112"/>
                </a:lnTo>
                <a:lnTo>
                  <a:pt x="1738884" y="525779"/>
                </a:lnTo>
                <a:lnTo>
                  <a:pt x="1736878" y="489788"/>
                </a:lnTo>
                <a:lnTo>
                  <a:pt x="1721220" y="419833"/>
                </a:lnTo>
                <a:lnTo>
                  <a:pt x="1690897" y="353105"/>
                </a:lnTo>
                <a:lnTo>
                  <a:pt x="1646944" y="290230"/>
                </a:lnTo>
                <a:lnTo>
                  <a:pt x="1620181" y="260434"/>
                </a:lnTo>
                <a:lnTo>
                  <a:pt x="1590398" y="231837"/>
                </a:lnTo>
                <a:lnTo>
                  <a:pt x="1557727" y="204516"/>
                </a:lnTo>
                <a:lnTo>
                  <a:pt x="1522295" y="178550"/>
                </a:lnTo>
                <a:lnTo>
                  <a:pt x="1484233" y="154019"/>
                </a:lnTo>
                <a:lnTo>
                  <a:pt x="1443669" y="130999"/>
                </a:lnTo>
                <a:lnTo>
                  <a:pt x="1400735" y="109570"/>
                </a:lnTo>
                <a:lnTo>
                  <a:pt x="1355558" y="89810"/>
                </a:lnTo>
                <a:lnTo>
                  <a:pt x="1308269" y="71797"/>
                </a:lnTo>
                <a:lnTo>
                  <a:pt x="1258997" y="55609"/>
                </a:lnTo>
                <a:lnTo>
                  <a:pt x="1207871" y="41326"/>
                </a:lnTo>
                <a:lnTo>
                  <a:pt x="1155021" y="29025"/>
                </a:lnTo>
                <a:lnTo>
                  <a:pt x="1100576" y="18785"/>
                </a:lnTo>
                <a:lnTo>
                  <a:pt x="1044667" y="10684"/>
                </a:lnTo>
                <a:lnTo>
                  <a:pt x="987421" y="4800"/>
                </a:lnTo>
                <a:lnTo>
                  <a:pt x="928970" y="1213"/>
                </a:lnTo>
                <a:lnTo>
                  <a:pt x="869441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01211" y="4433315"/>
            <a:ext cx="1739264" cy="1051560"/>
          </a:xfrm>
          <a:custGeom>
            <a:avLst/>
            <a:gdLst/>
            <a:ahLst/>
            <a:cxnLst/>
            <a:rect l="l" t="t" r="r" b="b"/>
            <a:pathLst>
              <a:path w="1739264" h="1051560">
                <a:moveTo>
                  <a:pt x="0" y="525779"/>
                </a:moveTo>
                <a:lnTo>
                  <a:pt x="7936" y="454447"/>
                </a:lnTo>
                <a:lnTo>
                  <a:pt x="31056" y="386027"/>
                </a:lnTo>
                <a:lnTo>
                  <a:pt x="68324" y="321147"/>
                </a:lnTo>
                <a:lnTo>
                  <a:pt x="91939" y="290230"/>
                </a:lnTo>
                <a:lnTo>
                  <a:pt x="118702" y="260434"/>
                </a:lnTo>
                <a:lnTo>
                  <a:pt x="148485" y="231837"/>
                </a:lnTo>
                <a:lnTo>
                  <a:pt x="181156" y="204516"/>
                </a:lnTo>
                <a:lnTo>
                  <a:pt x="216588" y="178550"/>
                </a:lnTo>
                <a:lnTo>
                  <a:pt x="254650" y="154019"/>
                </a:lnTo>
                <a:lnTo>
                  <a:pt x="295214" y="130999"/>
                </a:lnTo>
                <a:lnTo>
                  <a:pt x="338148" y="109570"/>
                </a:lnTo>
                <a:lnTo>
                  <a:pt x="383325" y="89810"/>
                </a:lnTo>
                <a:lnTo>
                  <a:pt x="430614" y="71797"/>
                </a:lnTo>
                <a:lnTo>
                  <a:pt x="479886" y="55609"/>
                </a:lnTo>
                <a:lnTo>
                  <a:pt x="531012" y="41326"/>
                </a:lnTo>
                <a:lnTo>
                  <a:pt x="583862" y="29025"/>
                </a:lnTo>
                <a:lnTo>
                  <a:pt x="638307" y="18785"/>
                </a:lnTo>
                <a:lnTo>
                  <a:pt x="694216" y="10684"/>
                </a:lnTo>
                <a:lnTo>
                  <a:pt x="751462" y="4800"/>
                </a:lnTo>
                <a:lnTo>
                  <a:pt x="809913" y="1213"/>
                </a:lnTo>
                <a:lnTo>
                  <a:pt x="869441" y="0"/>
                </a:lnTo>
                <a:lnTo>
                  <a:pt x="928970" y="1213"/>
                </a:lnTo>
                <a:lnTo>
                  <a:pt x="987421" y="4800"/>
                </a:lnTo>
                <a:lnTo>
                  <a:pt x="1044667" y="10684"/>
                </a:lnTo>
                <a:lnTo>
                  <a:pt x="1100576" y="18785"/>
                </a:lnTo>
                <a:lnTo>
                  <a:pt x="1155021" y="29025"/>
                </a:lnTo>
                <a:lnTo>
                  <a:pt x="1207871" y="41326"/>
                </a:lnTo>
                <a:lnTo>
                  <a:pt x="1258997" y="55609"/>
                </a:lnTo>
                <a:lnTo>
                  <a:pt x="1308269" y="71797"/>
                </a:lnTo>
                <a:lnTo>
                  <a:pt x="1355558" y="89810"/>
                </a:lnTo>
                <a:lnTo>
                  <a:pt x="1400735" y="109570"/>
                </a:lnTo>
                <a:lnTo>
                  <a:pt x="1443669" y="130999"/>
                </a:lnTo>
                <a:lnTo>
                  <a:pt x="1484233" y="154019"/>
                </a:lnTo>
                <a:lnTo>
                  <a:pt x="1522295" y="178550"/>
                </a:lnTo>
                <a:lnTo>
                  <a:pt x="1557727" y="204516"/>
                </a:lnTo>
                <a:lnTo>
                  <a:pt x="1590398" y="231837"/>
                </a:lnTo>
                <a:lnTo>
                  <a:pt x="1620181" y="260434"/>
                </a:lnTo>
                <a:lnTo>
                  <a:pt x="1646944" y="290230"/>
                </a:lnTo>
                <a:lnTo>
                  <a:pt x="1670559" y="321147"/>
                </a:lnTo>
                <a:lnTo>
                  <a:pt x="1707827" y="386027"/>
                </a:lnTo>
                <a:lnTo>
                  <a:pt x="1730947" y="454447"/>
                </a:lnTo>
                <a:lnTo>
                  <a:pt x="1738884" y="525779"/>
                </a:lnTo>
                <a:lnTo>
                  <a:pt x="1736878" y="561771"/>
                </a:lnTo>
                <a:lnTo>
                  <a:pt x="1721220" y="631726"/>
                </a:lnTo>
                <a:lnTo>
                  <a:pt x="1690897" y="698454"/>
                </a:lnTo>
                <a:lnTo>
                  <a:pt x="1646944" y="761329"/>
                </a:lnTo>
                <a:lnTo>
                  <a:pt x="1620181" y="791125"/>
                </a:lnTo>
                <a:lnTo>
                  <a:pt x="1590398" y="819722"/>
                </a:lnTo>
                <a:lnTo>
                  <a:pt x="1557727" y="847043"/>
                </a:lnTo>
                <a:lnTo>
                  <a:pt x="1522295" y="873009"/>
                </a:lnTo>
                <a:lnTo>
                  <a:pt x="1484233" y="897540"/>
                </a:lnTo>
                <a:lnTo>
                  <a:pt x="1443669" y="920560"/>
                </a:lnTo>
                <a:lnTo>
                  <a:pt x="1400735" y="941989"/>
                </a:lnTo>
                <a:lnTo>
                  <a:pt x="1355558" y="961749"/>
                </a:lnTo>
                <a:lnTo>
                  <a:pt x="1308269" y="979762"/>
                </a:lnTo>
                <a:lnTo>
                  <a:pt x="1258997" y="995950"/>
                </a:lnTo>
                <a:lnTo>
                  <a:pt x="1207871" y="1010233"/>
                </a:lnTo>
                <a:lnTo>
                  <a:pt x="1155021" y="1022534"/>
                </a:lnTo>
                <a:lnTo>
                  <a:pt x="1100576" y="1032774"/>
                </a:lnTo>
                <a:lnTo>
                  <a:pt x="1044667" y="1040875"/>
                </a:lnTo>
                <a:lnTo>
                  <a:pt x="987421" y="1046759"/>
                </a:lnTo>
                <a:lnTo>
                  <a:pt x="928970" y="1050346"/>
                </a:lnTo>
                <a:lnTo>
                  <a:pt x="869441" y="1051559"/>
                </a:lnTo>
                <a:lnTo>
                  <a:pt x="809913" y="1050346"/>
                </a:lnTo>
                <a:lnTo>
                  <a:pt x="751462" y="1046759"/>
                </a:lnTo>
                <a:lnTo>
                  <a:pt x="694216" y="1040875"/>
                </a:lnTo>
                <a:lnTo>
                  <a:pt x="638307" y="1032774"/>
                </a:lnTo>
                <a:lnTo>
                  <a:pt x="583862" y="1022534"/>
                </a:lnTo>
                <a:lnTo>
                  <a:pt x="531012" y="1010233"/>
                </a:lnTo>
                <a:lnTo>
                  <a:pt x="479886" y="995950"/>
                </a:lnTo>
                <a:lnTo>
                  <a:pt x="430614" y="979762"/>
                </a:lnTo>
                <a:lnTo>
                  <a:pt x="383325" y="961749"/>
                </a:lnTo>
                <a:lnTo>
                  <a:pt x="338148" y="941989"/>
                </a:lnTo>
                <a:lnTo>
                  <a:pt x="295214" y="920560"/>
                </a:lnTo>
                <a:lnTo>
                  <a:pt x="254650" y="897540"/>
                </a:lnTo>
                <a:lnTo>
                  <a:pt x="216588" y="873009"/>
                </a:lnTo>
                <a:lnTo>
                  <a:pt x="181156" y="847043"/>
                </a:lnTo>
                <a:lnTo>
                  <a:pt x="148485" y="819722"/>
                </a:lnTo>
                <a:lnTo>
                  <a:pt x="118702" y="791125"/>
                </a:lnTo>
                <a:lnTo>
                  <a:pt x="91939" y="761329"/>
                </a:lnTo>
                <a:lnTo>
                  <a:pt x="68324" y="730412"/>
                </a:lnTo>
                <a:lnTo>
                  <a:pt x="31056" y="665532"/>
                </a:lnTo>
                <a:lnTo>
                  <a:pt x="7936" y="597112"/>
                </a:lnTo>
                <a:lnTo>
                  <a:pt x="0" y="52577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20692" y="4817109"/>
            <a:ext cx="89979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Hr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04644" y="5311140"/>
            <a:ext cx="1740535" cy="1051560"/>
          </a:xfrm>
          <a:custGeom>
            <a:avLst/>
            <a:gdLst/>
            <a:ahLst/>
            <a:cxnLst/>
            <a:rect l="l" t="t" r="r" b="b"/>
            <a:pathLst>
              <a:path w="1740535" h="1051560">
                <a:moveTo>
                  <a:pt x="870204" y="0"/>
                </a:moveTo>
                <a:lnTo>
                  <a:pt x="810628" y="1213"/>
                </a:lnTo>
                <a:lnTo>
                  <a:pt x="752129" y="4800"/>
                </a:lnTo>
                <a:lnTo>
                  <a:pt x="694836" y="10684"/>
                </a:lnTo>
                <a:lnTo>
                  <a:pt x="638880" y="18785"/>
                </a:lnTo>
                <a:lnTo>
                  <a:pt x="584390" y="29025"/>
                </a:lnTo>
                <a:lnTo>
                  <a:pt x="531495" y="41326"/>
                </a:lnTo>
                <a:lnTo>
                  <a:pt x="480325" y="55609"/>
                </a:lnTo>
                <a:lnTo>
                  <a:pt x="431009" y="71797"/>
                </a:lnTo>
                <a:lnTo>
                  <a:pt x="383678" y="89810"/>
                </a:lnTo>
                <a:lnTo>
                  <a:pt x="338462" y="109570"/>
                </a:lnTo>
                <a:lnTo>
                  <a:pt x="295488" y="130999"/>
                </a:lnTo>
                <a:lnTo>
                  <a:pt x="254889" y="154019"/>
                </a:lnTo>
                <a:lnTo>
                  <a:pt x="216792" y="178550"/>
                </a:lnTo>
                <a:lnTo>
                  <a:pt x="181327" y="204516"/>
                </a:lnTo>
                <a:lnTo>
                  <a:pt x="148625" y="231837"/>
                </a:lnTo>
                <a:lnTo>
                  <a:pt x="118815" y="260434"/>
                </a:lnTo>
                <a:lnTo>
                  <a:pt x="92026" y="290230"/>
                </a:lnTo>
                <a:lnTo>
                  <a:pt x="68389" y="321147"/>
                </a:lnTo>
                <a:lnTo>
                  <a:pt x="31086" y="386027"/>
                </a:lnTo>
                <a:lnTo>
                  <a:pt x="7944" y="454447"/>
                </a:lnTo>
                <a:lnTo>
                  <a:pt x="0" y="525780"/>
                </a:lnTo>
                <a:lnTo>
                  <a:pt x="2007" y="561778"/>
                </a:lnTo>
                <a:lnTo>
                  <a:pt x="17680" y="631744"/>
                </a:lnTo>
                <a:lnTo>
                  <a:pt x="48032" y="698479"/>
                </a:lnTo>
                <a:lnTo>
                  <a:pt x="92026" y="761356"/>
                </a:lnTo>
                <a:lnTo>
                  <a:pt x="118815" y="791153"/>
                </a:lnTo>
                <a:lnTo>
                  <a:pt x="148625" y="819750"/>
                </a:lnTo>
                <a:lnTo>
                  <a:pt x="181327" y="847070"/>
                </a:lnTo>
                <a:lnTo>
                  <a:pt x="216792" y="873034"/>
                </a:lnTo>
                <a:lnTo>
                  <a:pt x="254889" y="897564"/>
                </a:lnTo>
                <a:lnTo>
                  <a:pt x="295488" y="920582"/>
                </a:lnTo>
                <a:lnTo>
                  <a:pt x="338462" y="942008"/>
                </a:lnTo>
                <a:lnTo>
                  <a:pt x="383678" y="961766"/>
                </a:lnTo>
                <a:lnTo>
                  <a:pt x="431009" y="979776"/>
                </a:lnTo>
                <a:lnTo>
                  <a:pt x="480325" y="995961"/>
                </a:lnTo>
                <a:lnTo>
                  <a:pt x="531495" y="1010242"/>
                </a:lnTo>
                <a:lnTo>
                  <a:pt x="584390" y="1022540"/>
                </a:lnTo>
                <a:lnTo>
                  <a:pt x="638880" y="1032778"/>
                </a:lnTo>
                <a:lnTo>
                  <a:pt x="694836" y="1040878"/>
                </a:lnTo>
                <a:lnTo>
                  <a:pt x="752129" y="1046760"/>
                </a:lnTo>
                <a:lnTo>
                  <a:pt x="810628" y="1050347"/>
                </a:lnTo>
                <a:lnTo>
                  <a:pt x="870204" y="1051560"/>
                </a:lnTo>
                <a:lnTo>
                  <a:pt x="929779" y="1050347"/>
                </a:lnTo>
                <a:lnTo>
                  <a:pt x="988278" y="1046760"/>
                </a:lnTo>
                <a:lnTo>
                  <a:pt x="1045571" y="1040878"/>
                </a:lnTo>
                <a:lnTo>
                  <a:pt x="1101527" y="1032778"/>
                </a:lnTo>
                <a:lnTo>
                  <a:pt x="1156017" y="1022540"/>
                </a:lnTo>
                <a:lnTo>
                  <a:pt x="1208913" y="1010242"/>
                </a:lnTo>
                <a:lnTo>
                  <a:pt x="1260082" y="995961"/>
                </a:lnTo>
                <a:lnTo>
                  <a:pt x="1309398" y="979776"/>
                </a:lnTo>
                <a:lnTo>
                  <a:pt x="1356729" y="961766"/>
                </a:lnTo>
                <a:lnTo>
                  <a:pt x="1401945" y="942008"/>
                </a:lnTo>
                <a:lnTo>
                  <a:pt x="1444919" y="920582"/>
                </a:lnTo>
                <a:lnTo>
                  <a:pt x="1485519" y="897564"/>
                </a:lnTo>
                <a:lnTo>
                  <a:pt x="1523615" y="873034"/>
                </a:lnTo>
                <a:lnTo>
                  <a:pt x="1559080" y="847070"/>
                </a:lnTo>
                <a:lnTo>
                  <a:pt x="1591782" y="819750"/>
                </a:lnTo>
                <a:lnTo>
                  <a:pt x="1621592" y="791153"/>
                </a:lnTo>
                <a:lnTo>
                  <a:pt x="1648381" y="761356"/>
                </a:lnTo>
                <a:lnTo>
                  <a:pt x="1672018" y="730439"/>
                </a:lnTo>
                <a:lnTo>
                  <a:pt x="1709321" y="665554"/>
                </a:lnTo>
                <a:lnTo>
                  <a:pt x="1732463" y="597126"/>
                </a:lnTo>
                <a:lnTo>
                  <a:pt x="1740408" y="525780"/>
                </a:lnTo>
                <a:lnTo>
                  <a:pt x="1738400" y="489788"/>
                </a:lnTo>
                <a:lnTo>
                  <a:pt x="1722727" y="419833"/>
                </a:lnTo>
                <a:lnTo>
                  <a:pt x="1692375" y="353105"/>
                </a:lnTo>
                <a:lnTo>
                  <a:pt x="1648381" y="290230"/>
                </a:lnTo>
                <a:lnTo>
                  <a:pt x="1621592" y="260434"/>
                </a:lnTo>
                <a:lnTo>
                  <a:pt x="1591782" y="231837"/>
                </a:lnTo>
                <a:lnTo>
                  <a:pt x="1559080" y="204516"/>
                </a:lnTo>
                <a:lnTo>
                  <a:pt x="1523615" y="178550"/>
                </a:lnTo>
                <a:lnTo>
                  <a:pt x="1485518" y="154019"/>
                </a:lnTo>
                <a:lnTo>
                  <a:pt x="1444919" y="130999"/>
                </a:lnTo>
                <a:lnTo>
                  <a:pt x="1401945" y="109570"/>
                </a:lnTo>
                <a:lnTo>
                  <a:pt x="1356729" y="89810"/>
                </a:lnTo>
                <a:lnTo>
                  <a:pt x="1309398" y="71797"/>
                </a:lnTo>
                <a:lnTo>
                  <a:pt x="1260082" y="55609"/>
                </a:lnTo>
                <a:lnTo>
                  <a:pt x="1208912" y="41326"/>
                </a:lnTo>
                <a:lnTo>
                  <a:pt x="1156017" y="29025"/>
                </a:lnTo>
                <a:lnTo>
                  <a:pt x="1101527" y="18785"/>
                </a:lnTo>
                <a:lnTo>
                  <a:pt x="1045571" y="10684"/>
                </a:lnTo>
                <a:lnTo>
                  <a:pt x="988278" y="4800"/>
                </a:lnTo>
                <a:lnTo>
                  <a:pt x="929779" y="1213"/>
                </a:lnTo>
                <a:lnTo>
                  <a:pt x="870204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04644" y="5311140"/>
            <a:ext cx="1740535" cy="1051560"/>
          </a:xfrm>
          <a:custGeom>
            <a:avLst/>
            <a:gdLst/>
            <a:ahLst/>
            <a:cxnLst/>
            <a:rect l="l" t="t" r="r" b="b"/>
            <a:pathLst>
              <a:path w="1740535" h="1051560">
                <a:moveTo>
                  <a:pt x="0" y="525780"/>
                </a:moveTo>
                <a:lnTo>
                  <a:pt x="7944" y="454447"/>
                </a:lnTo>
                <a:lnTo>
                  <a:pt x="31086" y="386027"/>
                </a:lnTo>
                <a:lnTo>
                  <a:pt x="68389" y="321147"/>
                </a:lnTo>
                <a:lnTo>
                  <a:pt x="92026" y="290230"/>
                </a:lnTo>
                <a:lnTo>
                  <a:pt x="118815" y="260434"/>
                </a:lnTo>
                <a:lnTo>
                  <a:pt x="148625" y="231837"/>
                </a:lnTo>
                <a:lnTo>
                  <a:pt x="181327" y="204516"/>
                </a:lnTo>
                <a:lnTo>
                  <a:pt x="216792" y="178550"/>
                </a:lnTo>
                <a:lnTo>
                  <a:pt x="254889" y="154019"/>
                </a:lnTo>
                <a:lnTo>
                  <a:pt x="295488" y="130999"/>
                </a:lnTo>
                <a:lnTo>
                  <a:pt x="338462" y="109570"/>
                </a:lnTo>
                <a:lnTo>
                  <a:pt x="383678" y="89810"/>
                </a:lnTo>
                <a:lnTo>
                  <a:pt x="431009" y="71797"/>
                </a:lnTo>
                <a:lnTo>
                  <a:pt x="480325" y="55609"/>
                </a:lnTo>
                <a:lnTo>
                  <a:pt x="531495" y="41326"/>
                </a:lnTo>
                <a:lnTo>
                  <a:pt x="584390" y="29025"/>
                </a:lnTo>
                <a:lnTo>
                  <a:pt x="638880" y="18785"/>
                </a:lnTo>
                <a:lnTo>
                  <a:pt x="694836" y="10684"/>
                </a:lnTo>
                <a:lnTo>
                  <a:pt x="752129" y="4800"/>
                </a:lnTo>
                <a:lnTo>
                  <a:pt x="810628" y="1213"/>
                </a:lnTo>
                <a:lnTo>
                  <a:pt x="870204" y="0"/>
                </a:lnTo>
                <a:lnTo>
                  <a:pt x="929779" y="1213"/>
                </a:lnTo>
                <a:lnTo>
                  <a:pt x="988278" y="4800"/>
                </a:lnTo>
                <a:lnTo>
                  <a:pt x="1045571" y="10684"/>
                </a:lnTo>
                <a:lnTo>
                  <a:pt x="1101527" y="18785"/>
                </a:lnTo>
                <a:lnTo>
                  <a:pt x="1156017" y="29025"/>
                </a:lnTo>
                <a:lnTo>
                  <a:pt x="1208912" y="41326"/>
                </a:lnTo>
                <a:lnTo>
                  <a:pt x="1260082" y="55609"/>
                </a:lnTo>
                <a:lnTo>
                  <a:pt x="1309398" y="71797"/>
                </a:lnTo>
                <a:lnTo>
                  <a:pt x="1356729" y="89810"/>
                </a:lnTo>
                <a:lnTo>
                  <a:pt x="1401945" y="109570"/>
                </a:lnTo>
                <a:lnTo>
                  <a:pt x="1444919" y="130999"/>
                </a:lnTo>
                <a:lnTo>
                  <a:pt x="1485518" y="154019"/>
                </a:lnTo>
                <a:lnTo>
                  <a:pt x="1523615" y="178550"/>
                </a:lnTo>
                <a:lnTo>
                  <a:pt x="1559080" y="204516"/>
                </a:lnTo>
                <a:lnTo>
                  <a:pt x="1591782" y="231837"/>
                </a:lnTo>
                <a:lnTo>
                  <a:pt x="1621592" y="260434"/>
                </a:lnTo>
                <a:lnTo>
                  <a:pt x="1648381" y="290230"/>
                </a:lnTo>
                <a:lnTo>
                  <a:pt x="1672018" y="321147"/>
                </a:lnTo>
                <a:lnTo>
                  <a:pt x="1709321" y="386027"/>
                </a:lnTo>
                <a:lnTo>
                  <a:pt x="1732463" y="454447"/>
                </a:lnTo>
                <a:lnTo>
                  <a:pt x="1740408" y="525780"/>
                </a:lnTo>
                <a:lnTo>
                  <a:pt x="1738400" y="561778"/>
                </a:lnTo>
                <a:lnTo>
                  <a:pt x="1722727" y="631744"/>
                </a:lnTo>
                <a:lnTo>
                  <a:pt x="1692375" y="698479"/>
                </a:lnTo>
                <a:lnTo>
                  <a:pt x="1648381" y="761356"/>
                </a:lnTo>
                <a:lnTo>
                  <a:pt x="1621592" y="791153"/>
                </a:lnTo>
                <a:lnTo>
                  <a:pt x="1591782" y="819750"/>
                </a:lnTo>
                <a:lnTo>
                  <a:pt x="1559080" y="847070"/>
                </a:lnTo>
                <a:lnTo>
                  <a:pt x="1523615" y="873034"/>
                </a:lnTo>
                <a:lnTo>
                  <a:pt x="1485519" y="897564"/>
                </a:lnTo>
                <a:lnTo>
                  <a:pt x="1444919" y="920582"/>
                </a:lnTo>
                <a:lnTo>
                  <a:pt x="1401945" y="942008"/>
                </a:lnTo>
                <a:lnTo>
                  <a:pt x="1356729" y="961766"/>
                </a:lnTo>
                <a:lnTo>
                  <a:pt x="1309398" y="979776"/>
                </a:lnTo>
                <a:lnTo>
                  <a:pt x="1260082" y="995961"/>
                </a:lnTo>
                <a:lnTo>
                  <a:pt x="1208913" y="1010242"/>
                </a:lnTo>
                <a:lnTo>
                  <a:pt x="1156017" y="1022540"/>
                </a:lnTo>
                <a:lnTo>
                  <a:pt x="1101527" y="1032778"/>
                </a:lnTo>
                <a:lnTo>
                  <a:pt x="1045571" y="1040878"/>
                </a:lnTo>
                <a:lnTo>
                  <a:pt x="988278" y="1046760"/>
                </a:lnTo>
                <a:lnTo>
                  <a:pt x="929779" y="1050347"/>
                </a:lnTo>
                <a:lnTo>
                  <a:pt x="870204" y="1051560"/>
                </a:lnTo>
                <a:lnTo>
                  <a:pt x="810628" y="1050347"/>
                </a:lnTo>
                <a:lnTo>
                  <a:pt x="752129" y="1046760"/>
                </a:lnTo>
                <a:lnTo>
                  <a:pt x="694836" y="1040878"/>
                </a:lnTo>
                <a:lnTo>
                  <a:pt x="638880" y="1032778"/>
                </a:lnTo>
                <a:lnTo>
                  <a:pt x="584390" y="1022540"/>
                </a:lnTo>
                <a:lnTo>
                  <a:pt x="531495" y="1010242"/>
                </a:lnTo>
                <a:lnTo>
                  <a:pt x="480325" y="995961"/>
                </a:lnTo>
                <a:lnTo>
                  <a:pt x="431009" y="979776"/>
                </a:lnTo>
                <a:lnTo>
                  <a:pt x="383678" y="961766"/>
                </a:lnTo>
                <a:lnTo>
                  <a:pt x="338462" y="942008"/>
                </a:lnTo>
                <a:lnTo>
                  <a:pt x="295488" y="920582"/>
                </a:lnTo>
                <a:lnTo>
                  <a:pt x="254889" y="897564"/>
                </a:lnTo>
                <a:lnTo>
                  <a:pt x="216792" y="873034"/>
                </a:lnTo>
                <a:lnTo>
                  <a:pt x="181327" y="847070"/>
                </a:lnTo>
                <a:lnTo>
                  <a:pt x="148625" y="819750"/>
                </a:lnTo>
                <a:lnTo>
                  <a:pt x="118815" y="791153"/>
                </a:lnTo>
                <a:lnTo>
                  <a:pt x="92026" y="761356"/>
                </a:lnTo>
                <a:lnTo>
                  <a:pt x="68389" y="730439"/>
                </a:lnTo>
                <a:lnTo>
                  <a:pt x="31086" y="665554"/>
                </a:lnTo>
                <a:lnTo>
                  <a:pt x="7944" y="597126"/>
                </a:lnTo>
                <a:lnTo>
                  <a:pt x="0" y="52578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98267" y="5695188"/>
            <a:ext cx="11537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štov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33600" y="1604772"/>
            <a:ext cx="1740535" cy="1051560"/>
          </a:xfrm>
          <a:custGeom>
            <a:avLst/>
            <a:gdLst/>
            <a:ahLst/>
            <a:cxnLst/>
            <a:rect l="l" t="t" r="r" b="b"/>
            <a:pathLst>
              <a:path w="1740535" h="1051560">
                <a:moveTo>
                  <a:pt x="870204" y="0"/>
                </a:moveTo>
                <a:lnTo>
                  <a:pt x="810628" y="1213"/>
                </a:lnTo>
                <a:lnTo>
                  <a:pt x="752129" y="4800"/>
                </a:lnTo>
                <a:lnTo>
                  <a:pt x="694836" y="10684"/>
                </a:lnTo>
                <a:lnTo>
                  <a:pt x="638880" y="18785"/>
                </a:lnTo>
                <a:lnTo>
                  <a:pt x="584390" y="29025"/>
                </a:lnTo>
                <a:lnTo>
                  <a:pt x="531495" y="41326"/>
                </a:lnTo>
                <a:lnTo>
                  <a:pt x="480325" y="55609"/>
                </a:lnTo>
                <a:lnTo>
                  <a:pt x="431009" y="71797"/>
                </a:lnTo>
                <a:lnTo>
                  <a:pt x="383678" y="89810"/>
                </a:lnTo>
                <a:lnTo>
                  <a:pt x="338462" y="109570"/>
                </a:lnTo>
                <a:lnTo>
                  <a:pt x="295488" y="130999"/>
                </a:lnTo>
                <a:lnTo>
                  <a:pt x="254889" y="154019"/>
                </a:lnTo>
                <a:lnTo>
                  <a:pt x="216792" y="178550"/>
                </a:lnTo>
                <a:lnTo>
                  <a:pt x="181327" y="204516"/>
                </a:lnTo>
                <a:lnTo>
                  <a:pt x="148625" y="231837"/>
                </a:lnTo>
                <a:lnTo>
                  <a:pt x="118815" y="260434"/>
                </a:lnTo>
                <a:lnTo>
                  <a:pt x="92026" y="290230"/>
                </a:lnTo>
                <a:lnTo>
                  <a:pt x="68389" y="321147"/>
                </a:lnTo>
                <a:lnTo>
                  <a:pt x="31086" y="386027"/>
                </a:lnTo>
                <a:lnTo>
                  <a:pt x="7944" y="454447"/>
                </a:lnTo>
                <a:lnTo>
                  <a:pt x="0" y="525779"/>
                </a:lnTo>
                <a:lnTo>
                  <a:pt x="2007" y="561771"/>
                </a:lnTo>
                <a:lnTo>
                  <a:pt x="17680" y="631726"/>
                </a:lnTo>
                <a:lnTo>
                  <a:pt x="48032" y="698454"/>
                </a:lnTo>
                <a:lnTo>
                  <a:pt x="92026" y="761329"/>
                </a:lnTo>
                <a:lnTo>
                  <a:pt x="118815" y="791125"/>
                </a:lnTo>
                <a:lnTo>
                  <a:pt x="148625" y="819722"/>
                </a:lnTo>
                <a:lnTo>
                  <a:pt x="181327" y="847043"/>
                </a:lnTo>
                <a:lnTo>
                  <a:pt x="216792" y="873009"/>
                </a:lnTo>
                <a:lnTo>
                  <a:pt x="254889" y="897540"/>
                </a:lnTo>
                <a:lnTo>
                  <a:pt x="295488" y="920560"/>
                </a:lnTo>
                <a:lnTo>
                  <a:pt x="338462" y="941989"/>
                </a:lnTo>
                <a:lnTo>
                  <a:pt x="383678" y="961749"/>
                </a:lnTo>
                <a:lnTo>
                  <a:pt x="431009" y="979762"/>
                </a:lnTo>
                <a:lnTo>
                  <a:pt x="480325" y="995950"/>
                </a:lnTo>
                <a:lnTo>
                  <a:pt x="531495" y="1010233"/>
                </a:lnTo>
                <a:lnTo>
                  <a:pt x="584390" y="1022534"/>
                </a:lnTo>
                <a:lnTo>
                  <a:pt x="638880" y="1032774"/>
                </a:lnTo>
                <a:lnTo>
                  <a:pt x="694836" y="1040875"/>
                </a:lnTo>
                <a:lnTo>
                  <a:pt x="752129" y="1046759"/>
                </a:lnTo>
                <a:lnTo>
                  <a:pt x="810628" y="1050346"/>
                </a:lnTo>
                <a:lnTo>
                  <a:pt x="870204" y="1051560"/>
                </a:lnTo>
                <a:lnTo>
                  <a:pt x="929779" y="1050346"/>
                </a:lnTo>
                <a:lnTo>
                  <a:pt x="988278" y="1046759"/>
                </a:lnTo>
                <a:lnTo>
                  <a:pt x="1045571" y="1040875"/>
                </a:lnTo>
                <a:lnTo>
                  <a:pt x="1101527" y="1032774"/>
                </a:lnTo>
                <a:lnTo>
                  <a:pt x="1156017" y="1022534"/>
                </a:lnTo>
                <a:lnTo>
                  <a:pt x="1208913" y="1010233"/>
                </a:lnTo>
                <a:lnTo>
                  <a:pt x="1260082" y="995950"/>
                </a:lnTo>
                <a:lnTo>
                  <a:pt x="1309398" y="979762"/>
                </a:lnTo>
                <a:lnTo>
                  <a:pt x="1356729" y="961749"/>
                </a:lnTo>
                <a:lnTo>
                  <a:pt x="1401945" y="941989"/>
                </a:lnTo>
                <a:lnTo>
                  <a:pt x="1444919" y="920560"/>
                </a:lnTo>
                <a:lnTo>
                  <a:pt x="1485519" y="897540"/>
                </a:lnTo>
                <a:lnTo>
                  <a:pt x="1523615" y="873009"/>
                </a:lnTo>
                <a:lnTo>
                  <a:pt x="1559080" y="847043"/>
                </a:lnTo>
                <a:lnTo>
                  <a:pt x="1591782" y="819722"/>
                </a:lnTo>
                <a:lnTo>
                  <a:pt x="1621592" y="791125"/>
                </a:lnTo>
                <a:lnTo>
                  <a:pt x="1648381" y="761329"/>
                </a:lnTo>
                <a:lnTo>
                  <a:pt x="1672018" y="730412"/>
                </a:lnTo>
                <a:lnTo>
                  <a:pt x="1709321" y="665532"/>
                </a:lnTo>
                <a:lnTo>
                  <a:pt x="1732463" y="597112"/>
                </a:lnTo>
                <a:lnTo>
                  <a:pt x="1740408" y="525779"/>
                </a:lnTo>
                <a:lnTo>
                  <a:pt x="1738400" y="489788"/>
                </a:lnTo>
                <a:lnTo>
                  <a:pt x="1722727" y="419833"/>
                </a:lnTo>
                <a:lnTo>
                  <a:pt x="1692375" y="353105"/>
                </a:lnTo>
                <a:lnTo>
                  <a:pt x="1648381" y="290230"/>
                </a:lnTo>
                <a:lnTo>
                  <a:pt x="1621592" y="260434"/>
                </a:lnTo>
                <a:lnTo>
                  <a:pt x="1591782" y="231837"/>
                </a:lnTo>
                <a:lnTo>
                  <a:pt x="1559080" y="204516"/>
                </a:lnTo>
                <a:lnTo>
                  <a:pt x="1523615" y="178550"/>
                </a:lnTo>
                <a:lnTo>
                  <a:pt x="1485518" y="154019"/>
                </a:lnTo>
                <a:lnTo>
                  <a:pt x="1444919" y="130999"/>
                </a:lnTo>
                <a:lnTo>
                  <a:pt x="1401945" y="109570"/>
                </a:lnTo>
                <a:lnTo>
                  <a:pt x="1356729" y="89810"/>
                </a:lnTo>
                <a:lnTo>
                  <a:pt x="1309398" y="71797"/>
                </a:lnTo>
                <a:lnTo>
                  <a:pt x="1260082" y="55609"/>
                </a:lnTo>
                <a:lnTo>
                  <a:pt x="1208913" y="41326"/>
                </a:lnTo>
                <a:lnTo>
                  <a:pt x="1156017" y="29025"/>
                </a:lnTo>
                <a:lnTo>
                  <a:pt x="1101527" y="18785"/>
                </a:lnTo>
                <a:lnTo>
                  <a:pt x="1045571" y="10684"/>
                </a:lnTo>
                <a:lnTo>
                  <a:pt x="988278" y="4800"/>
                </a:lnTo>
                <a:lnTo>
                  <a:pt x="929779" y="1213"/>
                </a:lnTo>
                <a:lnTo>
                  <a:pt x="870204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33600" y="1604772"/>
            <a:ext cx="1740535" cy="1051560"/>
          </a:xfrm>
          <a:custGeom>
            <a:avLst/>
            <a:gdLst/>
            <a:ahLst/>
            <a:cxnLst/>
            <a:rect l="l" t="t" r="r" b="b"/>
            <a:pathLst>
              <a:path w="1740535" h="1051560">
                <a:moveTo>
                  <a:pt x="0" y="525779"/>
                </a:moveTo>
                <a:lnTo>
                  <a:pt x="7944" y="454447"/>
                </a:lnTo>
                <a:lnTo>
                  <a:pt x="31086" y="386027"/>
                </a:lnTo>
                <a:lnTo>
                  <a:pt x="68389" y="321147"/>
                </a:lnTo>
                <a:lnTo>
                  <a:pt x="92026" y="290230"/>
                </a:lnTo>
                <a:lnTo>
                  <a:pt x="118815" y="260434"/>
                </a:lnTo>
                <a:lnTo>
                  <a:pt x="148625" y="231837"/>
                </a:lnTo>
                <a:lnTo>
                  <a:pt x="181327" y="204516"/>
                </a:lnTo>
                <a:lnTo>
                  <a:pt x="216792" y="178550"/>
                </a:lnTo>
                <a:lnTo>
                  <a:pt x="254889" y="154019"/>
                </a:lnTo>
                <a:lnTo>
                  <a:pt x="295488" y="130999"/>
                </a:lnTo>
                <a:lnTo>
                  <a:pt x="338462" y="109570"/>
                </a:lnTo>
                <a:lnTo>
                  <a:pt x="383678" y="89810"/>
                </a:lnTo>
                <a:lnTo>
                  <a:pt x="431009" y="71797"/>
                </a:lnTo>
                <a:lnTo>
                  <a:pt x="480325" y="55609"/>
                </a:lnTo>
                <a:lnTo>
                  <a:pt x="531495" y="41326"/>
                </a:lnTo>
                <a:lnTo>
                  <a:pt x="584390" y="29025"/>
                </a:lnTo>
                <a:lnTo>
                  <a:pt x="638880" y="18785"/>
                </a:lnTo>
                <a:lnTo>
                  <a:pt x="694836" y="10684"/>
                </a:lnTo>
                <a:lnTo>
                  <a:pt x="752129" y="4800"/>
                </a:lnTo>
                <a:lnTo>
                  <a:pt x="810628" y="1213"/>
                </a:lnTo>
                <a:lnTo>
                  <a:pt x="870204" y="0"/>
                </a:lnTo>
                <a:lnTo>
                  <a:pt x="929779" y="1213"/>
                </a:lnTo>
                <a:lnTo>
                  <a:pt x="988278" y="4800"/>
                </a:lnTo>
                <a:lnTo>
                  <a:pt x="1045571" y="10684"/>
                </a:lnTo>
                <a:lnTo>
                  <a:pt x="1101527" y="18785"/>
                </a:lnTo>
                <a:lnTo>
                  <a:pt x="1156017" y="29025"/>
                </a:lnTo>
                <a:lnTo>
                  <a:pt x="1208913" y="41326"/>
                </a:lnTo>
                <a:lnTo>
                  <a:pt x="1260082" y="55609"/>
                </a:lnTo>
                <a:lnTo>
                  <a:pt x="1309398" y="71797"/>
                </a:lnTo>
                <a:lnTo>
                  <a:pt x="1356729" y="89810"/>
                </a:lnTo>
                <a:lnTo>
                  <a:pt x="1401945" y="109570"/>
                </a:lnTo>
                <a:lnTo>
                  <a:pt x="1444919" y="130999"/>
                </a:lnTo>
                <a:lnTo>
                  <a:pt x="1485518" y="154019"/>
                </a:lnTo>
                <a:lnTo>
                  <a:pt x="1523615" y="178550"/>
                </a:lnTo>
                <a:lnTo>
                  <a:pt x="1559080" y="204516"/>
                </a:lnTo>
                <a:lnTo>
                  <a:pt x="1591782" y="231837"/>
                </a:lnTo>
                <a:lnTo>
                  <a:pt x="1621592" y="260434"/>
                </a:lnTo>
                <a:lnTo>
                  <a:pt x="1648381" y="290230"/>
                </a:lnTo>
                <a:lnTo>
                  <a:pt x="1672018" y="321147"/>
                </a:lnTo>
                <a:lnTo>
                  <a:pt x="1709321" y="386027"/>
                </a:lnTo>
                <a:lnTo>
                  <a:pt x="1732463" y="454447"/>
                </a:lnTo>
                <a:lnTo>
                  <a:pt x="1740408" y="525779"/>
                </a:lnTo>
                <a:lnTo>
                  <a:pt x="1738400" y="561771"/>
                </a:lnTo>
                <a:lnTo>
                  <a:pt x="1722727" y="631726"/>
                </a:lnTo>
                <a:lnTo>
                  <a:pt x="1692375" y="698454"/>
                </a:lnTo>
                <a:lnTo>
                  <a:pt x="1648381" y="761329"/>
                </a:lnTo>
                <a:lnTo>
                  <a:pt x="1621592" y="791125"/>
                </a:lnTo>
                <a:lnTo>
                  <a:pt x="1591782" y="819722"/>
                </a:lnTo>
                <a:lnTo>
                  <a:pt x="1559080" y="847043"/>
                </a:lnTo>
                <a:lnTo>
                  <a:pt x="1523615" y="873009"/>
                </a:lnTo>
                <a:lnTo>
                  <a:pt x="1485519" y="897540"/>
                </a:lnTo>
                <a:lnTo>
                  <a:pt x="1444919" y="920560"/>
                </a:lnTo>
                <a:lnTo>
                  <a:pt x="1401945" y="941989"/>
                </a:lnTo>
                <a:lnTo>
                  <a:pt x="1356729" y="961749"/>
                </a:lnTo>
                <a:lnTo>
                  <a:pt x="1309398" y="979762"/>
                </a:lnTo>
                <a:lnTo>
                  <a:pt x="1260082" y="995950"/>
                </a:lnTo>
                <a:lnTo>
                  <a:pt x="1208913" y="1010233"/>
                </a:lnTo>
                <a:lnTo>
                  <a:pt x="1156017" y="1022534"/>
                </a:lnTo>
                <a:lnTo>
                  <a:pt x="1101527" y="1032774"/>
                </a:lnTo>
                <a:lnTo>
                  <a:pt x="1045571" y="1040875"/>
                </a:lnTo>
                <a:lnTo>
                  <a:pt x="988278" y="1046759"/>
                </a:lnTo>
                <a:lnTo>
                  <a:pt x="929779" y="1050346"/>
                </a:lnTo>
                <a:lnTo>
                  <a:pt x="870204" y="1051560"/>
                </a:lnTo>
                <a:lnTo>
                  <a:pt x="810628" y="1050346"/>
                </a:lnTo>
                <a:lnTo>
                  <a:pt x="752129" y="1046759"/>
                </a:lnTo>
                <a:lnTo>
                  <a:pt x="694836" y="1040875"/>
                </a:lnTo>
                <a:lnTo>
                  <a:pt x="638880" y="1032774"/>
                </a:lnTo>
                <a:lnTo>
                  <a:pt x="584390" y="1022534"/>
                </a:lnTo>
                <a:lnTo>
                  <a:pt x="531495" y="1010233"/>
                </a:lnTo>
                <a:lnTo>
                  <a:pt x="480325" y="995950"/>
                </a:lnTo>
                <a:lnTo>
                  <a:pt x="431009" y="979762"/>
                </a:lnTo>
                <a:lnTo>
                  <a:pt x="383678" y="961749"/>
                </a:lnTo>
                <a:lnTo>
                  <a:pt x="338462" y="941989"/>
                </a:lnTo>
                <a:lnTo>
                  <a:pt x="295488" y="920560"/>
                </a:lnTo>
                <a:lnTo>
                  <a:pt x="254889" y="897540"/>
                </a:lnTo>
                <a:lnTo>
                  <a:pt x="216792" y="873009"/>
                </a:lnTo>
                <a:lnTo>
                  <a:pt x="181327" y="847043"/>
                </a:lnTo>
                <a:lnTo>
                  <a:pt x="148625" y="819722"/>
                </a:lnTo>
                <a:lnTo>
                  <a:pt x="118815" y="791125"/>
                </a:lnTo>
                <a:lnTo>
                  <a:pt x="92026" y="761329"/>
                </a:lnTo>
                <a:lnTo>
                  <a:pt x="68389" y="730412"/>
                </a:lnTo>
                <a:lnTo>
                  <a:pt x="31086" y="665532"/>
                </a:lnTo>
                <a:lnTo>
                  <a:pt x="7944" y="597112"/>
                </a:lnTo>
                <a:lnTo>
                  <a:pt x="0" y="52577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14194" y="1987550"/>
            <a:ext cx="138112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ik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42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EKSTREMNO PROGRAMIRANJE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45763" y="1598421"/>
            <a:ext cx="119126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chemeClr val="tx1"/>
                </a:solidFill>
                <a:latin typeface="Arial"/>
                <a:cs typeface="Arial"/>
              </a:rPr>
              <a:t>Principi</a:t>
            </a:r>
            <a:endParaRPr sz="2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31948" y="3046476"/>
            <a:ext cx="1873250" cy="1165860"/>
          </a:xfrm>
          <a:custGeom>
            <a:avLst/>
            <a:gdLst/>
            <a:ahLst/>
            <a:cxnLst/>
            <a:rect l="l" t="t" r="r" b="b"/>
            <a:pathLst>
              <a:path w="1873250" h="1165860">
                <a:moveTo>
                  <a:pt x="936498" y="0"/>
                </a:moveTo>
                <a:lnTo>
                  <a:pt x="877266" y="1146"/>
                </a:lnTo>
                <a:lnTo>
                  <a:pt x="819014" y="4541"/>
                </a:lnTo>
                <a:lnTo>
                  <a:pt x="761852" y="10116"/>
                </a:lnTo>
                <a:lnTo>
                  <a:pt x="705888" y="17803"/>
                </a:lnTo>
                <a:lnTo>
                  <a:pt x="651234" y="27532"/>
                </a:lnTo>
                <a:lnTo>
                  <a:pt x="597998" y="39237"/>
                </a:lnTo>
                <a:lnTo>
                  <a:pt x="546290" y="52849"/>
                </a:lnTo>
                <a:lnTo>
                  <a:pt x="496220" y="68299"/>
                </a:lnTo>
                <a:lnTo>
                  <a:pt x="447897" y="85519"/>
                </a:lnTo>
                <a:lnTo>
                  <a:pt x="401431" y="104441"/>
                </a:lnTo>
                <a:lnTo>
                  <a:pt x="356932" y="124996"/>
                </a:lnTo>
                <a:lnTo>
                  <a:pt x="314509" y="147117"/>
                </a:lnTo>
                <a:lnTo>
                  <a:pt x="274272" y="170735"/>
                </a:lnTo>
                <a:lnTo>
                  <a:pt x="236330" y="195782"/>
                </a:lnTo>
                <a:lnTo>
                  <a:pt x="200794" y="222189"/>
                </a:lnTo>
                <a:lnTo>
                  <a:pt x="167773" y="249888"/>
                </a:lnTo>
                <a:lnTo>
                  <a:pt x="137376" y="278812"/>
                </a:lnTo>
                <a:lnTo>
                  <a:pt x="109714" y="308890"/>
                </a:lnTo>
                <a:lnTo>
                  <a:pt x="84895" y="340057"/>
                </a:lnTo>
                <a:lnTo>
                  <a:pt x="63029" y="372242"/>
                </a:lnTo>
                <a:lnTo>
                  <a:pt x="28598" y="439396"/>
                </a:lnTo>
                <a:lnTo>
                  <a:pt x="7295" y="509808"/>
                </a:lnTo>
                <a:lnTo>
                  <a:pt x="0" y="582930"/>
                </a:lnTo>
                <a:lnTo>
                  <a:pt x="1842" y="619795"/>
                </a:lnTo>
                <a:lnTo>
                  <a:pt x="16250" y="691630"/>
                </a:lnTo>
                <a:lnTo>
                  <a:pt x="44227" y="760481"/>
                </a:lnTo>
                <a:lnTo>
                  <a:pt x="84895" y="825802"/>
                </a:lnTo>
                <a:lnTo>
                  <a:pt x="109714" y="856969"/>
                </a:lnTo>
                <a:lnTo>
                  <a:pt x="137376" y="887047"/>
                </a:lnTo>
                <a:lnTo>
                  <a:pt x="167773" y="915971"/>
                </a:lnTo>
                <a:lnTo>
                  <a:pt x="200794" y="943670"/>
                </a:lnTo>
                <a:lnTo>
                  <a:pt x="236330" y="970077"/>
                </a:lnTo>
                <a:lnTo>
                  <a:pt x="274272" y="995124"/>
                </a:lnTo>
                <a:lnTo>
                  <a:pt x="314509" y="1018742"/>
                </a:lnTo>
                <a:lnTo>
                  <a:pt x="356932" y="1040863"/>
                </a:lnTo>
                <a:lnTo>
                  <a:pt x="401431" y="1061418"/>
                </a:lnTo>
                <a:lnTo>
                  <a:pt x="447897" y="1080340"/>
                </a:lnTo>
                <a:lnTo>
                  <a:pt x="496220" y="1097560"/>
                </a:lnTo>
                <a:lnTo>
                  <a:pt x="546290" y="1113010"/>
                </a:lnTo>
                <a:lnTo>
                  <a:pt x="597998" y="1126622"/>
                </a:lnTo>
                <a:lnTo>
                  <a:pt x="651234" y="1138327"/>
                </a:lnTo>
                <a:lnTo>
                  <a:pt x="705888" y="1148056"/>
                </a:lnTo>
                <a:lnTo>
                  <a:pt x="761852" y="1155743"/>
                </a:lnTo>
                <a:lnTo>
                  <a:pt x="819014" y="1161318"/>
                </a:lnTo>
                <a:lnTo>
                  <a:pt x="877266" y="1164713"/>
                </a:lnTo>
                <a:lnTo>
                  <a:pt x="936498" y="1165860"/>
                </a:lnTo>
                <a:lnTo>
                  <a:pt x="995729" y="1164713"/>
                </a:lnTo>
                <a:lnTo>
                  <a:pt x="1053981" y="1161318"/>
                </a:lnTo>
                <a:lnTo>
                  <a:pt x="1111143" y="1155743"/>
                </a:lnTo>
                <a:lnTo>
                  <a:pt x="1167107" y="1148056"/>
                </a:lnTo>
                <a:lnTo>
                  <a:pt x="1221761" y="1138327"/>
                </a:lnTo>
                <a:lnTo>
                  <a:pt x="1274997" y="1126622"/>
                </a:lnTo>
                <a:lnTo>
                  <a:pt x="1326705" y="1113010"/>
                </a:lnTo>
                <a:lnTo>
                  <a:pt x="1376775" y="1097560"/>
                </a:lnTo>
                <a:lnTo>
                  <a:pt x="1425098" y="1080340"/>
                </a:lnTo>
                <a:lnTo>
                  <a:pt x="1471564" y="1061418"/>
                </a:lnTo>
                <a:lnTo>
                  <a:pt x="1516063" y="1040863"/>
                </a:lnTo>
                <a:lnTo>
                  <a:pt x="1558486" y="1018742"/>
                </a:lnTo>
                <a:lnTo>
                  <a:pt x="1598723" y="995124"/>
                </a:lnTo>
                <a:lnTo>
                  <a:pt x="1636665" y="970077"/>
                </a:lnTo>
                <a:lnTo>
                  <a:pt x="1672201" y="943670"/>
                </a:lnTo>
                <a:lnTo>
                  <a:pt x="1705222" y="915971"/>
                </a:lnTo>
                <a:lnTo>
                  <a:pt x="1735619" y="887047"/>
                </a:lnTo>
                <a:lnTo>
                  <a:pt x="1763281" y="856969"/>
                </a:lnTo>
                <a:lnTo>
                  <a:pt x="1788100" y="825802"/>
                </a:lnTo>
                <a:lnTo>
                  <a:pt x="1809966" y="793617"/>
                </a:lnTo>
                <a:lnTo>
                  <a:pt x="1844397" y="726463"/>
                </a:lnTo>
                <a:lnTo>
                  <a:pt x="1865700" y="656051"/>
                </a:lnTo>
                <a:lnTo>
                  <a:pt x="1872996" y="582930"/>
                </a:lnTo>
                <a:lnTo>
                  <a:pt x="1871153" y="546064"/>
                </a:lnTo>
                <a:lnTo>
                  <a:pt x="1856745" y="474229"/>
                </a:lnTo>
                <a:lnTo>
                  <a:pt x="1828768" y="405378"/>
                </a:lnTo>
                <a:lnTo>
                  <a:pt x="1788100" y="340057"/>
                </a:lnTo>
                <a:lnTo>
                  <a:pt x="1763281" y="308890"/>
                </a:lnTo>
                <a:lnTo>
                  <a:pt x="1735619" y="278812"/>
                </a:lnTo>
                <a:lnTo>
                  <a:pt x="1705222" y="249888"/>
                </a:lnTo>
                <a:lnTo>
                  <a:pt x="1672201" y="222189"/>
                </a:lnTo>
                <a:lnTo>
                  <a:pt x="1636665" y="195782"/>
                </a:lnTo>
                <a:lnTo>
                  <a:pt x="1598723" y="170735"/>
                </a:lnTo>
                <a:lnTo>
                  <a:pt x="1558486" y="147117"/>
                </a:lnTo>
                <a:lnTo>
                  <a:pt x="1516063" y="124996"/>
                </a:lnTo>
                <a:lnTo>
                  <a:pt x="1471564" y="104441"/>
                </a:lnTo>
                <a:lnTo>
                  <a:pt x="1425098" y="85519"/>
                </a:lnTo>
                <a:lnTo>
                  <a:pt x="1376775" y="68299"/>
                </a:lnTo>
                <a:lnTo>
                  <a:pt x="1326705" y="52849"/>
                </a:lnTo>
                <a:lnTo>
                  <a:pt x="1274997" y="39237"/>
                </a:lnTo>
                <a:lnTo>
                  <a:pt x="1221761" y="27532"/>
                </a:lnTo>
                <a:lnTo>
                  <a:pt x="1167107" y="17803"/>
                </a:lnTo>
                <a:lnTo>
                  <a:pt x="1111143" y="10116"/>
                </a:lnTo>
                <a:lnTo>
                  <a:pt x="1053981" y="4541"/>
                </a:lnTo>
                <a:lnTo>
                  <a:pt x="995729" y="1146"/>
                </a:lnTo>
                <a:lnTo>
                  <a:pt x="936498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31948" y="3046476"/>
            <a:ext cx="1873250" cy="1165860"/>
          </a:xfrm>
          <a:custGeom>
            <a:avLst/>
            <a:gdLst/>
            <a:ahLst/>
            <a:cxnLst/>
            <a:rect l="l" t="t" r="r" b="b"/>
            <a:pathLst>
              <a:path w="1873250" h="1165860">
                <a:moveTo>
                  <a:pt x="0" y="582930"/>
                </a:moveTo>
                <a:lnTo>
                  <a:pt x="7295" y="509808"/>
                </a:lnTo>
                <a:lnTo>
                  <a:pt x="28598" y="439396"/>
                </a:lnTo>
                <a:lnTo>
                  <a:pt x="63029" y="372242"/>
                </a:lnTo>
                <a:lnTo>
                  <a:pt x="84895" y="340057"/>
                </a:lnTo>
                <a:lnTo>
                  <a:pt x="109714" y="308890"/>
                </a:lnTo>
                <a:lnTo>
                  <a:pt x="137376" y="278812"/>
                </a:lnTo>
                <a:lnTo>
                  <a:pt x="167773" y="249888"/>
                </a:lnTo>
                <a:lnTo>
                  <a:pt x="200794" y="222189"/>
                </a:lnTo>
                <a:lnTo>
                  <a:pt x="236330" y="195782"/>
                </a:lnTo>
                <a:lnTo>
                  <a:pt x="274272" y="170735"/>
                </a:lnTo>
                <a:lnTo>
                  <a:pt x="314509" y="147117"/>
                </a:lnTo>
                <a:lnTo>
                  <a:pt x="356932" y="124996"/>
                </a:lnTo>
                <a:lnTo>
                  <a:pt x="401431" y="104441"/>
                </a:lnTo>
                <a:lnTo>
                  <a:pt x="447897" y="85519"/>
                </a:lnTo>
                <a:lnTo>
                  <a:pt x="496220" y="68299"/>
                </a:lnTo>
                <a:lnTo>
                  <a:pt x="546290" y="52849"/>
                </a:lnTo>
                <a:lnTo>
                  <a:pt x="597998" y="39237"/>
                </a:lnTo>
                <a:lnTo>
                  <a:pt x="651234" y="27532"/>
                </a:lnTo>
                <a:lnTo>
                  <a:pt x="705888" y="17803"/>
                </a:lnTo>
                <a:lnTo>
                  <a:pt x="761852" y="10116"/>
                </a:lnTo>
                <a:lnTo>
                  <a:pt x="819014" y="4541"/>
                </a:lnTo>
                <a:lnTo>
                  <a:pt x="877266" y="1146"/>
                </a:lnTo>
                <a:lnTo>
                  <a:pt x="936498" y="0"/>
                </a:lnTo>
                <a:lnTo>
                  <a:pt x="995729" y="1146"/>
                </a:lnTo>
                <a:lnTo>
                  <a:pt x="1053981" y="4541"/>
                </a:lnTo>
                <a:lnTo>
                  <a:pt x="1111143" y="10116"/>
                </a:lnTo>
                <a:lnTo>
                  <a:pt x="1167107" y="17803"/>
                </a:lnTo>
                <a:lnTo>
                  <a:pt x="1221761" y="27532"/>
                </a:lnTo>
                <a:lnTo>
                  <a:pt x="1274997" y="39237"/>
                </a:lnTo>
                <a:lnTo>
                  <a:pt x="1326705" y="52849"/>
                </a:lnTo>
                <a:lnTo>
                  <a:pt x="1376775" y="68299"/>
                </a:lnTo>
                <a:lnTo>
                  <a:pt x="1425098" y="85519"/>
                </a:lnTo>
                <a:lnTo>
                  <a:pt x="1471564" y="104441"/>
                </a:lnTo>
                <a:lnTo>
                  <a:pt x="1516063" y="124996"/>
                </a:lnTo>
                <a:lnTo>
                  <a:pt x="1558486" y="147117"/>
                </a:lnTo>
                <a:lnTo>
                  <a:pt x="1598723" y="170735"/>
                </a:lnTo>
                <a:lnTo>
                  <a:pt x="1636665" y="195782"/>
                </a:lnTo>
                <a:lnTo>
                  <a:pt x="1672201" y="222189"/>
                </a:lnTo>
                <a:lnTo>
                  <a:pt x="1705222" y="249888"/>
                </a:lnTo>
                <a:lnTo>
                  <a:pt x="1735619" y="278812"/>
                </a:lnTo>
                <a:lnTo>
                  <a:pt x="1763281" y="308890"/>
                </a:lnTo>
                <a:lnTo>
                  <a:pt x="1788100" y="340057"/>
                </a:lnTo>
                <a:lnTo>
                  <a:pt x="1809966" y="372242"/>
                </a:lnTo>
                <a:lnTo>
                  <a:pt x="1844397" y="439396"/>
                </a:lnTo>
                <a:lnTo>
                  <a:pt x="1865700" y="509808"/>
                </a:lnTo>
                <a:lnTo>
                  <a:pt x="1872996" y="582930"/>
                </a:lnTo>
                <a:lnTo>
                  <a:pt x="1871153" y="619795"/>
                </a:lnTo>
                <a:lnTo>
                  <a:pt x="1856745" y="691630"/>
                </a:lnTo>
                <a:lnTo>
                  <a:pt x="1828768" y="760481"/>
                </a:lnTo>
                <a:lnTo>
                  <a:pt x="1788100" y="825802"/>
                </a:lnTo>
                <a:lnTo>
                  <a:pt x="1763281" y="856969"/>
                </a:lnTo>
                <a:lnTo>
                  <a:pt x="1735619" y="887047"/>
                </a:lnTo>
                <a:lnTo>
                  <a:pt x="1705222" y="915971"/>
                </a:lnTo>
                <a:lnTo>
                  <a:pt x="1672201" y="943670"/>
                </a:lnTo>
                <a:lnTo>
                  <a:pt x="1636665" y="970077"/>
                </a:lnTo>
                <a:lnTo>
                  <a:pt x="1598723" y="995124"/>
                </a:lnTo>
                <a:lnTo>
                  <a:pt x="1558486" y="1018742"/>
                </a:lnTo>
                <a:lnTo>
                  <a:pt x="1516063" y="1040863"/>
                </a:lnTo>
                <a:lnTo>
                  <a:pt x="1471564" y="1061418"/>
                </a:lnTo>
                <a:lnTo>
                  <a:pt x="1425098" y="1080340"/>
                </a:lnTo>
                <a:lnTo>
                  <a:pt x="1376775" y="1097560"/>
                </a:lnTo>
                <a:lnTo>
                  <a:pt x="1326705" y="1113010"/>
                </a:lnTo>
                <a:lnTo>
                  <a:pt x="1274997" y="1126622"/>
                </a:lnTo>
                <a:lnTo>
                  <a:pt x="1221761" y="1138327"/>
                </a:lnTo>
                <a:lnTo>
                  <a:pt x="1167107" y="1148056"/>
                </a:lnTo>
                <a:lnTo>
                  <a:pt x="1111143" y="1155743"/>
                </a:lnTo>
                <a:lnTo>
                  <a:pt x="1053981" y="1161318"/>
                </a:lnTo>
                <a:lnTo>
                  <a:pt x="995729" y="1164713"/>
                </a:lnTo>
                <a:lnTo>
                  <a:pt x="936498" y="1165860"/>
                </a:lnTo>
                <a:lnTo>
                  <a:pt x="877266" y="1164713"/>
                </a:lnTo>
                <a:lnTo>
                  <a:pt x="819014" y="1161318"/>
                </a:lnTo>
                <a:lnTo>
                  <a:pt x="761852" y="1155743"/>
                </a:lnTo>
                <a:lnTo>
                  <a:pt x="705888" y="1148056"/>
                </a:lnTo>
                <a:lnTo>
                  <a:pt x="651234" y="1138327"/>
                </a:lnTo>
                <a:lnTo>
                  <a:pt x="597998" y="1126622"/>
                </a:lnTo>
                <a:lnTo>
                  <a:pt x="546290" y="1113010"/>
                </a:lnTo>
                <a:lnTo>
                  <a:pt x="496220" y="1097560"/>
                </a:lnTo>
                <a:lnTo>
                  <a:pt x="447897" y="1080340"/>
                </a:lnTo>
                <a:lnTo>
                  <a:pt x="401431" y="1061418"/>
                </a:lnTo>
                <a:lnTo>
                  <a:pt x="356932" y="1040863"/>
                </a:lnTo>
                <a:lnTo>
                  <a:pt x="314509" y="1018742"/>
                </a:lnTo>
                <a:lnTo>
                  <a:pt x="274272" y="995124"/>
                </a:lnTo>
                <a:lnTo>
                  <a:pt x="236330" y="970077"/>
                </a:lnTo>
                <a:lnTo>
                  <a:pt x="200794" y="943670"/>
                </a:lnTo>
                <a:lnTo>
                  <a:pt x="167773" y="915971"/>
                </a:lnTo>
                <a:lnTo>
                  <a:pt x="137376" y="887047"/>
                </a:lnTo>
                <a:lnTo>
                  <a:pt x="109714" y="856969"/>
                </a:lnTo>
                <a:lnTo>
                  <a:pt x="84895" y="825802"/>
                </a:lnTo>
                <a:lnTo>
                  <a:pt x="63029" y="793617"/>
                </a:lnTo>
                <a:lnTo>
                  <a:pt x="28598" y="726463"/>
                </a:lnTo>
                <a:lnTo>
                  <a:pt x="7295" y="656051"/>
                </a:lnTo>
                <a:lnTo>
                  <a:pt x="0" y="58293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0758" y="3349497"/>
            <a:ext cx="159766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615" marR="5080" indent="-8255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Pret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ost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vl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  jednostavnost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7139" y="4431029"/>
            <a:ext cx="1752600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XP-u kontakti sa  korisnicma su vrlo  česti, jer je bitno  kratko vreme  odziva od</a:t>
            </a:r>
            <a:r>
              <a:rPr sz="16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korisnika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98084" y="2071242"/>
            <a:ext cx="2879725" cy="1026160"/>
          </a:xfrm>
          <a:custGeom>
            <a:avLst/>
            <a:gdLst/>
            <a:ahLst/>
            <a:cxnLst/>
            <a:rect l="l" t="t" r="r" b="b"/>
            <a:pathLst>
              <a:path w="2879725" h="1026160">
                <a:moveTo>
                  <a:pt x="2805488" y="995661"/>
                </a:moveTo>
                <a:lnTo>
                  <a:pt x="2795016" y="1025652"/>
                </a:lnTo>
                <a:lnTo>
                  <a:pt x="2879470" y="1014857"/>
                </a:lnTo>
                <a:lnTo>
                  <a:pt x="2864951" y="999871"/>
                </a:lnTo>
                <a:lnTo>
                  <a:pt x="2817494" y="999871"/>
                </a:lnTo>
                <a:lnTo>
                  <a:pt x="2805488" y="995661"/>
                </a:lnTo>
                <a:close/>
              </a:path>
              <a:path w="2879725" h="1026160">
                <a:moveTo>
                  <a:pt x="2809699" y="983603"/>
                </a:moveTo>
                <a:lnTo>
                  <a:pt x="2805488" y="995661"/>
                </a:lnTo>
                <a:lnTo>
                  <a:pt x="2817494" y="999871"/>
                </a:lnTo>
                <a:lnTo>
                  <a:pt x="2821686" y="987806"/>
                </a:lnTo>
                <a:lnTo>
                  <a:pt x="2809699" y="983603"/>
                </a:lnTo>
                <a:close/>
              </a:path>
              <a:path w="2879725" h="1026160">
                <a:moveTo>
                  <a:pt x="2820162" y="953643"/>
                </a:moveTo>
                <a:lnTo>
                  <a:pt x="2809699" y="983603"/>
                </a:lnTo>
                <a:lnTo>
                  <a:pt x="2821686" y="987806"/>
                </a:lnTo>
                <a:lnTo>
                  <a:pt x="2817494" y="999871"/>
                </a:lnTo>
                <a:lnTo>
                  <a:pt x="2864951" y="999871"/>
                </a:lnTo>
                <a:lnTo>
                  <a:pt x="2820162" y="953643"/>
                </a:lnTo>
                <a:close/>
              </a:path>
              <a:path w="2879725" h="1026160">
                <a:moveTo>
                  <a:pt x="4317" y="0"/>
                </a:moveTo>
                <a:lnTo>
                  <a:pt x="0" y="11937"/>
                </a:lnTo>
                <a:lnTo>
                  <a:pt x="2805488" y="995661"/>
                </a:lnTo>
                <a:lnTo>
                  <a:pt x="2809699" y="983603"/>
                </a:lnTo>
                <a:lnTo>
                  <a:pt x="43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45691" y="2063623"/>
            <a:ext cx="2689225" cy="951230"/>
          </a:xfrm>
          <a:custGeom>
            <a:avLst/>
            <a:gdLst/>
            <a:ahLst/>
            <a:cxnLst/>
            <a:rect l="l" t="t" r="r" b="b"/>
            <a:pathLst>
              <a:path w="2689225" h="951230">
                <a:moveTo>
                  <a:pt x="59436" y="879221"/>
                </a:moveTo>
                <a:lnTo>
                  <a:pt x="0" y="940180"/>
                </a:lnTo>
                <a:lnTo>
                  <a:pt x="84455" y="951102"/>
                </a:lnTo>
                <a:lnTo>
                  <a:pt x="75481" y="925322"/>
                </a:lnTo>
                <a:lnTo>
                  <a:pt x="62103" y="925322"/>
                </a:lnTo>
                <a:lnTo>
                  <a:pt x="57912" y="913384"/>
                </a:lnTo>
                <a:lnTo>
                  <a:pt x="69878" y="909223"/>
                </a:lnTo>
                <a:lnTo>
                  <a:pt x="59436" y="879221"/>
                </a:lnTo>
                <a:close/>
              </a:path>
              <a:path w="2689225" h="951230">
                <a:moveTo>
                  <a:pt x="69878" y="909223"/>
                </a:moveTo>
                <a:lnTo>
                  <a:pt x="57912" y="913384"/>
                </a:lnTo>
                <a:lnTo>
                  <a:pt x="62103" y="925322"/>
                </a:lnTo>
                <a:lnTo>
                  <a:pt x="74037" y="921172"/>
                </a:lnTo>
                <a:lnTo>
                  <a:pt x="69878" y="909223"/>
                </a:lnTo>
                <a:close/>
              </a:path>
              <a:path w="2689225" h="951230">
                <a:moveTo>
                  <a:pt x="74037" y="921172"/>
                </a:moveTo>
                <a:lnTo>
                  <a:pt x="62103" y="925322"/>
                </a:lnTo>
                <a:lnTo>
                  <a:pt x="75481" y="925322"/>
                </a:lnTo>
                <a:lnTo>
                  <a:pt x="74037" y="921172"/>
                </a:lnTo>
                <a:close/>
              </a:path>
              <a:path w="2689225" h="951230">
                <a:moveTo>
                  <a:pt x="2684780" y="0"/>
                </a:moveTo>
                <a:lnTo>
                  <a:pt x="69878" y="909223"/>
                </a:lnTo>
                <a:lnTo>
                  <a:pt x="74037" y="921172"/>
                </a:lnTo>
                <a:lnTo>
                  <a:pt x="2688844" y="11937"/>
                </a:lnTo>
                <a:lnTo>
                  <a:pt x="26847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52444" y="2053970"/>
            <a:ext cx="653415" cy="994410"/>
          </a:xfrm>
          <a:custGeom>
            <a:avLst/>
            <a:gdLst/>
            <a:ahLst/>
            <a:cxnLst/>
            <a:rect l="l" t="t" r="r" b="b"/>
            <a:pathLst>
              <a:path w="653414" h="994410">
                <a:moveTo>
                  <a:pt x="9778" y="909446"/>
                </a:moveTo>
                <a:lnTo>
                  <a:pt x="0" y="994028"/>
                </a:lnTo>
                <a:lnTo>
                  <a:pt x="73532" y="951102"/>
                </a:lnTo>
                <a:lnTo>
                  <a:pt x="63231" y="944371"/>
                </a:lnTo>
                <a:lnTo>
                  <a:pt x="40004" y="944371"/>
                </a:lnTo>
                <a:lnTo>
                  <a:pt x="29463" y="937387"/>
                </a:lnTo>
                <a:lnTo>
                  <a:pt x="36371" y="926822"/>
                </a:lnTo>
                <a:lnTo>
                  <a:pt x="9778" y="909446"/>
                </a:lnTo>
                <a:close/>
              </a:path>
              <a:path w="653414" h="994410">
                <a:moveTo>
                  <a:pt x="36371" y="926822"/>
                </a:moveTo>
                <a:lnTo>
                  <a:pt x="29463" y="937387"/>
                </a:lnTo>
                <a:lnTo>
                  <a:pt x="40004" y="944371"/>
                </a:lnTo>
                <a:lnTo>
                  <a:pt x="46957" y="933739"/>
                </a:lnTo>
                <a:lnTo>
                  <a:pt x="36371" y="926822"/>
                </a:lnTo>
                <a:close/>
              </a:path>
              <a:path w="653414" h="994410">
                <a:moveTo>
                  <a:pt x="46957" y="933739"/>
                </a:moveTo>
                <a:lnTo>
                  <a:pt x="40004" y="944371"/>
                </a:lnTo>
                <a:lnTo>
                  <a:pt x="63231" y="944371"/>
                </a:lnTo>
                <a:lnTo>
                  <a:pt x="46957" y="933739"/>
                </a:lnTo>
                <a:close/>
              </a:path>
              <a:path w="653414" h="994410">
                <a:moveTo>
                  <a:pt x="642365" y="0"/>
                </a:moveTo>
                <a:lnTo>
                  <a:pt x="36371" y="926822"/>
                </a:lnTo>
                <a:lnTo>
                  <a:pt x="46957" y="933739"/>
                </a:lnTo>
                <a:lnTo>
                  <a:pt x="653033" y="6857"/>
                </a:lnTo>
                <a:lnTo>
                  <a:pt x="6423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01870" y="2068576"/>
            <a:ext cx="843280" cy="985519"/>
          </a:xfrm>
          <a:custGeom>
            <a:avLst/>
            <a:gdLst/>
            <a:ahLst/>
            <a:cxnLst/>
            <a:rect l="l" t="t" r="r" b="b"/>
            <a:pathLst>
              <a:path w="843279" h="985519">
                <a:moveTo>
                  <a:pt x="788708" y="931702"/>
                </a:moveTo>
                <a:lnTo>
                  <a:pt x="764539" y="952373"/>
                </a:lnTo>
                <a:lnTo>
                  <a:pt x="843026" y="985520"/>
                </a:lnTo>
                <a:lnTo>
                  <a:pt x="832027" y="941324"/>
                </a:lnTo>
                <a:lnTo>
                  <a:pt x="796925" y="941324"/>
                </a:lnTo>
                <a:lnTo>
                  <a:pt x="788708" y="931702"/>
                </a:lnTo>
                <a:close/>
              </a:path>
              <a:path w="843279" h="985519">
                <a:moveTo>
                  <a:pt x="798359" y="923448"/>
                </a:moveTo>
                <a:lnTo>
                  <a:pt x="788708" y="931702"/>
                </a:lnTo>
                <a:lnTo>
                  <a:pt x="796925" y="941324"/>
                </a:lnTo>
                <a:lnTo>
                  <a:pt x="806576" y="933069"/>
                </a:lnTo>
                <a:lnTo>
                  <a:pt x="798359" y="923448"/>
                </a:lnTo>
                <a:close/>
              </a:path>
              <a:path w="843279" h="985519">
                <a:moveTo>
                  <a:pt x="822451" y="902843"/>
                </a:moveTo>
                <a:lnTo>
                  <a:pt x="798359" y="923448"/>
                </a:lnTo>
                <a:lnTo>
                  <a:pt x="806576" y="933069"/>
                </a:lnTo>
                <a:lnTo>
                  <a:pt x="796925" y="941324"/>
                </a:lnTo>
                <a:lnTo>
                  <a:pt x="832027" y="941324"/>
                </a:lnTo>
                <a:lnTo>
                  <a:pt x="822451" y="902843"/>
                </a:lnTo>
                <a:close/>
              </a:path>
              <a:path w="843279" h="985519">
                <a:moveTo>
                  <a:pt x="9651" y="0"/>
                </a:moveTo>
                <a:lnTo>
                  <a:pt x="0" y="8127"/>
                </a:lnTo>
                <a:lnTo>
                  <a:pt x="788708" y="931702"/>
                </a:lnTo>
                <a:lnTo>
                  <a:pt x="798359" y="923448"/>
                </a:lnTo>
                <a:lnTo>
                  <a:pt x="9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12898" y="4437379"/>
            <a:ext cx="1885314" cy="1718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XP odbacuje  planiranje i</a:t>
            </a:r>
            <a:r>
              <a:rPr sz="16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kodiranje  u svrhu ponovnog  korišćenja, već je  svako rešenje  ekstremno  jednostavno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18050" y="4418203"/>
            <a:ext cx="2067560" cy="147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XP-u svaka izmena  se prihvata; strategija  menjanja: prvo</a:t>
            </a:r>
            <a:r>
              <a:rPr sz="16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izmene  za najvažnije  probleme, a zatim  manje važne</a:t>
            </a:r>
            <a:r>
              <a:rPr sz="16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izmene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61707" y="4380103"/>
            <a:ext cx="1842135" cy="147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uspeh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jedino  moguć ako se svi  članovi tima  maksimalno zalažu;  onda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dobra</a:t>
            </a:r>
            <a:r>
              <a:rPr sz="16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radna  atmosfera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2900" y="3023616"/>
            <a:ext cx="1873250" cy="1165860"/>
          </a:xfrm>
          <a:custGeom>
            <a:avLst/>
            <a:gdLst/>
            <a:ahLst/>
            <a:cxnLst/>
            <a:rect l="l" t="t" r="r" b="b"/>
            <a:pathLst>
              <a:path w="1873250" h="1165860">
                <a:moveTo>
                  <a:pt x="936497" y="0"/>
                </a:moveTo>
                <a:lnTo>
                  <a:pt x="877273" y="1146"/>
                </a:lnTo>
                <a:lnTo>
                  <a:pt x="819026" y="4541"/>
                </a:lnTo>
                <a:lnTo>
                  <a:pt x="761869" y="10116"/>
                </a:lnTo>
                <a:lnTo>
                  <a:pt x="705909" y="17803"/>
                </a:lnTo>
                <a:lnTo>
                  <a:pt x="651258" y="27532"/>
                </a:lnTo>
                <a:lnTo>
                  <a:pt x="598024" y="39237"/>
                </a:lnTo>
                <a:lnTo>
                  <a:pt x="546317" y="52849"/>
                </a:lnTo>
                <a:lnTo>
                  <a:pt x="496248" y="68299"/>
                </a:lnTo>
                <a:lnTo>
                  <a:pt x="447925" y="85519"/>
                </a:lnTo>
                <a:lnTo>
                  <a:pt x="401459" y="104441"/>
                </a:lnTo>
                <a:lnTo>
                  <a:pt x="356959" y="124996"/>
                </a:lnTo>
                <a:lnTo>
                  <a:pt x="314534" y="147117"/>
                </a:lnTo>
                <a:lnTo>
                  <a:pt x="274296" y="170735"/>
                </a:lnTo>
                <a:lnTo>
                  <a:pt x="236352" y="195782"/>
                </a:lnTo>
                <a:lnTo>
                  <a:pt x="200814" y="222189"/>
                </a:lnTo>
                <a:lnTo>
                  <a:pt x="167790" y="249888"/>
                </a:lnTo>
                <a:lnTo>
                  <a:pt x="137391" y="278812"/>
                </a:lnTo>
                <a:lnTo>
                  <a:pt x="109726" y="308890"/>
                </a:lnTo>
                <a:lnTo>
                  <a:pt x="84905" y="340057"/>
                </a:lnTo>
                <a:lnTo>
                  <a:pt x="63037" y="372242"/>
                </a:lnTo>
                <a:lnTo>
                  <a:pt x="28601" y="439396"/>
                </a:lnTo>
                <a:lnTo>
                  <a:pt x="7296" y="509808"/>
                </a:lnTo>
                <a:lnTo>
                  <a:pt x="0" y="582930"/>
                </a:lnTo>
                <a:lnTo>
                  <a:pt x="1842" y="619795"/>
                </a:lnTo>
                <a:lnTo>
                  <a:pt x="16253" y="691630"/>
                </a:lnTo>
                <a:lnTo>
                  <a:pt x="44233" y="760481"/>
                </a:lnTo>
                <a:lnTo>
                  <a:pt x="84905" y="825802"/>
                </a:lnTo>
                <a:lnTo>
                  <a:pt x="109726" y="856969"/>
                </a:lnTo>
                <a:lnTo>
                  <a:pt x="137391" y="887047"/>
                </a:lnTo>
                <a:lnTo>
                  <a:pt x="167790" y="915971"/>
                </a:lnTo>
                <a:lnTo>
                  <a:pt x="200814" y="943670"/>
                </a:lnTo>
                <a:lnTo>
                  <a:pt x="236352" y="970077"/>
                </a:lnTo>
                <a:lnTo>
                  <a:pt x="274296" y="995124"/>
                </a:lnTo>
                <a:lnTo>
                  <a:pt x="314534" y="1018742"/>
                </a:lnTo>
                <a:lnTo>
                  <a:pt x="356959" y="1040863"/>
                </a:lnTo>
                <a:lnTo>
                  <a:pt x="401459" y="1061418"/>
                </a:lnTo>
                <a:lnTo>
                  <a:pt x="447925" y="1080340"/>
                </a:lnTo>
                <a:lnTo>
                  <a:pt x="496248" y="1097560"/>
                </a:lnTo>
                <a:lnTo>
                  <a:pt x="546317" y="1113010"/>
                </a:lnTo>
                <a:lnTo>
                  <a:pt x="598024" y="1126622"/>
                </a:lnTo>
                <a:lnTo>
                  <a:pt x="651258" y="1138327"/>
                </a:lnTo>
                <a:lnTo>
                  <a:pt x="705909" y="1148056"/>
                </a:lnTo>
                <a:lnTo>
                  <a:pt x="761869" y="1155743"/>
                </a:lnTo>
                <a:lnTo>
                  <a:pt x="819026" y="1161318"/>
                </a:lnTo>
                <a:lnTo>
                  <a:pt x="877273" y="1164713"/>
                </a:lnTo>
                <a:lnTo>
                  <a:pt x="936497" y="1165860"/>
                </a:lnTo>
                <a:lnTo>
                  <a:pt x="995729" y="1164713"/>
                </a:lnTo>
                <a:lnTo>
                  <a:pt x="1053981" y="1161318"/>
                </a:lnTo>
                <a:lnTo>
                  <a:pt x="1111143" y="1155743"/>
                </a:lnTo>
                <a:lnTo>
                  <a:pt x="1167107" y="1148056"/>
                </a:lnTo>
                <a:lnTo>
                  <a:pt x="1221761" y="1138327"/>
                </a:lnTo>
                <a:lnTo>
                  <a:pt x="1274997" y="1126622"/>
                </a:lnTo>
                <a:lnTo>
                  <a:pt x="1326705" y="1113010"/>
                </a:lnTo>
                <a:lnTo>
                  <a:pt x="1376775" y="1097560"/>
                </a:lnTo>
                <a:lnTo>
                  <a:pt x="1425098" y="1080340"/>
                </a:lnTo>
                <a:lnTo>
                  <a:pt x="1471564" y="1061418"/>
                </a:lnTo>
                <a:lnTo>
                  <a:pt x="1516063" y="1040863"/>
                </a:lnTo>
                <a:lnTo>
                  <a:pt x="1558486" y="1018742"/>
                </a:lnTo>
                <a:lnTo>
                  <a:pt x="1598723" y="995124"/>
                </a:lnTo>
                <a:lnTo>
                  <a:pt x="1636665" y="970077"/>
                </a:lnTo>
                <a:lnTo>
                  <a:pt x="1672201" y="943670"/>
                </a:lnTo>
                <a:lnTo>
                  <a:pt x="1705222" y="915971"/>
                </a:lnTo>
                <a:lnTo>
                  <a:pt x="1735619" y="887047"/>
                </a:lnTo>
                <a:lnTo>
                  <a:pt x="1763281" y="856969"/>
                </a:lnTo>
                <a:lnTo>
                  <a:pt x="1788100" y="825802"/>
                </a:lnTo>
                <a:lnTo>
                  <a:pt x="1809966" y="793617"/>
                </a:lnTo>
                <a:lnTo>
                  <a:pt x="1844397" y="726463"/>
                </a:lnTo>
                <a:lnTo>
                  <a:pt x="1865700" y="656051"/>
                </a:lnTo>
                <a:lnTo>
                  <a:pt x="1872995" y="582930"/>
                </a:lnTo>
                <a:lnTo>
                  <a:pt x="1871153" y="546064"/>
                </a:lnTo>
                <a:lnTo>
                  <a:pt x="1856745" y="474229"/>
                </a:lnTo>
                <a:lnTo>
                  <a:pt x="1828768" y="405378"/>
                </a:lnTo>
                <a:lnTo>
                  <a:pt x="1788100" y="340057"/>
                </a:lnTo>
                <a:lnTo>
                  <a:pt x="1763281" y="308890"/>
                </a:lnTo>
                <a:lnTo>
                  <a:pt x="1735619" y="278812"/>
                </a:lnTo>
                <a:lnTo>
                  <a:pt x="1705222" y="249888"/>
                </a:lnTo>
                <a:lnTo>
                  <a:pt x="1672201" y="222189"/>
                </a:lnTo>
                <a:lnTo>
                  <a:pt x="1636665" y="195782"/>
                </a:lnTo>
                <a:lnTo>
                  <a:pt x="1598723" y="170735"/>
                </a:lnTo>
                <a:lnTo>
                  <a:pt x="1558486" y="147117"/>
                </a:lnTo>
                <a:lnTo>
                  <a:pt x="1516063" y="124996"/>
                </a:lnTo>
                <a:lnTo>
                  <a:pt x="1471564" y="104441"/>
                </a:lnTo>
                <a:lnTo>
                  <a:pt x="1425098" y="85519"/>
                </a:lnTo>
                <a:lnTo>
                  <a:pt x="1376775" y="68299"/>
                </a:lnTo>
                <a:lnTo>
                  <a:pt x="1326705" y="52849"/>
                </a:lnTo>
                <a:lnTo>
                  <a:pt x="1274997" y="39237"/>
                </a:lnTo>
                <a:lnTo>
                  <a:pt x="1221761" y="27532"/>
                </a:lnTo>
                <a:lnTo>
                  <a:pt x="1167107" y="17803"/>
                </a:lnTo>
                <a:lnTo>
                  <a:pt x="1111143" y="10116"/>
                </a:lnTo>
                <a:lnTo>
                  <a:pt x="1053981" y="4541"/>
                </a:lnTo>
                <a:lnTo>
                  <a:pt x="995729" y="1146"/>
                </a:lnTo>
                <a:lnTo>
                  <a:pt x="936497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2900" y="3023616"/>
            <a:ext cx="1873250" cy="1165860"/>
          </a:xfrm>
          <a:custGeom>
            <a:avLst/>
            <a:gdLst/>
            <a:ahLst/>
            <a:cxnLst/>
            <a:rect l="l" t="t" r="r" b="b"/>
            <a:pathLst>
              <a:path w="1873250" h="1165860">
                <a:moveTo>
                  <a:pt x="0" y="582930"/>
                </a:moveTo>
                <a:lnTo>
                  <a:pt x="7296" y="509808"/>
                </a:lnTo>
                <a:lnTo>
                  <a:pt x="28601" y="439396"/>
                </a:lnTo>
                <a:lnTo>
                  <a:pt x="63037" y="372242"/>
                </a:lnTo>
                <a:lnTo>
                  <a:pt x="84905" y="340057"/>
                </a:lnTo>
                <a:lnTo>
                  <a:pt x="109726" y="308890"/>
                </a:lnTo>
                <a:lnTo>
                  <a:pt x="137391" y="278812"/>
                </a:lnTo>
                <a:lnTo>
                  <a:pt x="167790" y="249888"/>
                </a:lnTo>
                <a:lnTo>
                  <a:pt x="200814" y="222189"/>
                </a:lnTo>
                <a:lnTo>
                  <a:pt x="236352" y="195782"/>
                </a:lnTo>
                <a:lnTo>
                  <a:pt x="274296" y="170735"/>
                </a:lnTo>
                <a:lnTo>
                  <a:pt x="314534" y="147117"/>
                </a:lnTo>
                <a:lnTo>
                  <a:pt x="356959" y="124996"/>
                </a:lnTo>
                <a:lnTo>
                  <a:pt x="401459" y="104441"/>
                </a:lnTo>
                <a:lnTo>
                  <a:pt x="447925" y="85519"/>
                </a:lnTo>
                <a:lnTo>
                  <a:pt x="496248" y="68299"/>
                </a:lnTo>
                <a:lnTo>
                  <a:pt x="546317" y="52849"/>
                </a:lnTo>
                <a:lnTo>
                  <a:pt x="598024" y="39237"/>
                </a:lnTo>
                <a:lnTo>
                  <a:pt x="651258" y="27532"/>
                </a:lnTo>
                <a:lnTo>
                  <a:pt x="705909" y="17803"/>
                </a:lnTo>
                <a:lnTo>
                  <a:pt x="761869" y="10116"/>
                </a:lnTo>
                <a:lnTo>
                  <a:pt x="819026" y="4541"/>
                </a:lnTo>
                <a:lnTo>
                  <a:pt x="877273" y="1146"/>
                </a:lnTo>
                <a:lnTo>
                  <a:pt x="936497" y="0"/>
                </a:lnTo>
                <a:lnTo>
                  <a:pt x="995729" y="1146"/>
                </a:lnTo>
                <a:lnTo>
                  <a:pt x="1053981" y="4541"/>
                </a:lnTo>
                <a:lnTo>
                  <a:pt x="1111143" y="10116"/>
                </a:lnTo>
                <a:lnTo>
                  <a:pt x="1167107" y="17803"/>
                </a:lnTo>
                <a:lnTo>
                  <a:pt x="1221761" y="27532"/>
                </a:lnTo>
                <a:lnTo>
                  <a:pt x="1274997" y="39237"/>
                </a:lnTo>
                <a:lnTo>
                  <a:pt x="1326705" y="52849"/>
                </a:lnTo>
                <a:lnTo>
                  <a:pt x="1376775" y="68299"/>
                </a:lnTo>
                <a:lnTo>
                  <a:pt x="1425098" y="85519"/>
                </a:lnTo>
                <a:lnTo>
                  <a:pt x="1471564" y="104441"/>
                </a:lnTo>
                <a:lnTo>
                  <a:pt x="1516063" y="124996"/>
                </a:lnTo>
                <a:lnTo>
                  <a:pt x="1558486" y="147117"/>
                </a:lnTo>
                <a:lnTo>
                  <a:pt x="1598723" y="170735"/>
                </a:lnTo>
                <a:lnTo>
                  <a:pt x="1636665" y="195782"/>
                </a:lnTo>
                <a:lnTo>
                  <a:pt x="1672201" y="222189"/>
                </a:lnTo>
                <a:lnTo>
                  <a:pt x="1705222" y="249888"/>
                </a:lnTo>
                <a:lnTo>
                  <a:pt x="1735619" y="278812"/>
                </a:lnTo>
                <a:lnTo>
                  <a:pt x="1763281" y="308890"/>
                </a:lnTo>
                <a:lnTo>
                  <a:pt x="1788100" y="340057"/>
                </a:lnTo>
                <a:lnTo>
                  <a:pt x="1809966" y="372242"/>
                </a:lnTo>
                <a:lnTo>
                  <a:pt x="1844397" y="439396"/>
                </a:lnTo>
                <a:lnTo>
                  <a:pt x="1865700" y="509808"/>
                </a:lnTo>
                <a:lnTo>
                  <a:pt x="1872995" y="582930"/>
                </a:lnTo>
                <a:lnTo>
                  <a:pt x="1871153" y="619795"/>
                </a:lnTo>
                <a:lnTo>
                  <a:pt x="1856745" y="691630"/>
                </a:lnTo>
                <a:lnTo>
                  <a:pt x="1828768" y="760481"/>
                </a:lnTo>
                <a:lnTo>
                  <a:pt x="1788100" y="825802"/>
                </a:lnTo>
                <a:lnTo>
                  <a:pt x="1763281" y="856969"/>
                </a:lnTo>
                <a:lnTo>
                  <a:pt x="1735619" y="887047"/>
                </a:lnTo>
                <a:lnTo>
                  <a:pt x="1705222" y="915971"/>
                </a:lnTo>
                <a:lnTo>
                  <a:pt x="1672201" y="943670"/>
                </a:lnTo>
                <a:lnTo>
                  <a:pt x="1636665" y="970077"/>
                </a:lnTo>
                <a:lnTo>
                  <a:pt x="1598723" y="995124"/>
                </a:lnTo>
                <a:lnTo>
                  <a:pt x="1558486" y="1018742"/>
                </a:lnTo>
                <a:lnTo>
                  <a:pt x="1516063" y="1040863"/>
                </a:lnTo>
                <a:lnTo>
                  <a:pt x="1471564" y="1061418"/>
                </a:lnTo>
                <a:lnTo>
                  <a:pt x="1425098" y="1080340"/>
                </a:lnTo>
                <a:lnTo>
                  <a:pt x="1376775" y="1097560"/>
                </a:lnTo>
                <a:lnTo>
                  <a:pt x="1326705" y="1113010"/>
                </a:lnTo>
                <a:lnTo>
                  <a:pt x="1274997" y="1126622"/>
                </a:lnTo>
                <a:lnTo>
                  <a:pt x="1221761" y="1138327"/>
                </a:lnTo>
                <a:lnTo>
                  <a:pt x="1167107" y="1148056"/>
                </a:lnTo>
                <a:lnTo>
                  <a:pt x="1111143" y="1155743"/>
                </a:lnTo>
                <a:lnTo>
                  <a:pt x="1053981" y="1161318"/>
                </a:lnTo>
                <a:lnTo>
                  <a:pt x="995729" y="1164713"/>
                </a:lnTo>
                <a:lnTo>
                  <a:pt x="936497" y="1165860"/>
                </a:lnTo>
                <a:lnTo>
                  <a:pt x="877273" y="1164713"/>
                </a:lnTo>
                <a:lnTo>
                  <a:pt x="819026" y="1161318"/>
                </a:lnTo>
                <a:lnTo>
                  <a:pt x="761869" y="1155743"/>
                </a:lnTo>
                <a:lnTo>
                  <a:pt x="705909" y="1148056"/>
                </a:lnTo>
                <a:lnTo>
                  <a:pt x="651258" y="1138327"/>
                </a:lnTo>
                <a:lnTo>
                  <a:pt x="598024" y="1126622"/>
                </a:lnTo>
                <a:lnTo>
                  <a:pt x="546317" y="1113010"/>
                </a:lnTo>
                <a:lnTo>
                  <a:pt x="496248" y="1097560"/>
                </a:lnTo>
                <a:lnTo>
                  <a:pt x="447925" y="1080340"/>
                </a:lnTo>
                <a:lnTo>
                  <a:pt x="401459" y="1061418"/>
                </a:lnTo>
                <a:lnTo>
                  <a:pt x="356959" y="1040863"/>
                </a:lnTo>
                <a:lnTo>
                  <a:pt x="314534" y="1018742"/>
                </a:lnTo>
                <a:lnTo>
                  <a:pt x="274296" y="995124"/>
                </a:lnTo>
                <a:lnTo>
                  <a:pt x="236352" y="970077"/>
                </a:lnTo>
                <a:lnTo>
                  <a:pt x="200814" y="943670"/>
                </a:lnTo>
                <a:lnTo>
                  <a:pt x="167790" y="915971"/>
                </a:lnTo>
                <a:lnTo>
                  <a:pt x="137391" y="887047"/>
                </a:lnTo>
                <a:lnTo>
                  <a:pt x="109726" y="856969"/>
                </a:lnTo>
                <a:lnTo>
                  <a:pt x="84905" y="825802"/>
                </a:lnTo>
                <a:lnTo>
                  <a:pt x="63037" y="793617"/>
                </a:lnTo>
                <a:lnTo>
                  <a:pt x="28601" y="726463"/>
                </a:lnTo>
                <a:lnTo>
                  <a:pt x="7296" y="656051"/>
                </a:lnTo>
                <a:lnTo>
                  <a:pt x="0" y="58293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0564" y="3327146"/>
            <a:ext cx="93916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vrat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  sprega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53355" y="3043427"/>
            <a:ext cx="1873250" cy="1164590"/>
          </a:xfrm>
          <a:custGeom>
            <a:avLst/>
            <a:gdLst/>
            <a:ahLst/>
            <a:cxnLst/>
            <a:rect l="l" t="t" r="r" b="b"/>
            <a:pathLst>
              <a:path w="1873250" h="1164589">
                <a:moveTo>
                  <a:pt x="936498" y="0"/>
                </a:moveTo>
                <a:lnTo>
                  <a:pt x="877266" y="1145"/>
                </a:lnTo>
                <a:lnTo>
                  <a:pt x="819014" y="4535"/>
                </a:lnTo>
                <a:lnTo>
                  <a:pt x="761852" y="10102"/>
                </a:lnTo>
                <a:lnTo>
                  <a:pt x="705888" y="17777"/>
                </a:lnTo>
                <a:lnTo>
                  <a:pt x="651234" y="27493"/>
                </a:lnTo>
                <a:lnTo>
                  <a:pt x="597998" y="39181"/>
                </a:lnTo>
                <a:lnTo>
                  <a:pt x="546290" y="52773"/>
                </a:lnTo>
                <a:lnTo>
                  <a:pt x="496220" y="68201"/>
                </a:lnTo>
                <a:lnTo>
                  <a:pt x="447897" y="85398"/>
                </a:lnTo>
                <a:lnTo>
                  <a:pt x="401431" y="104293"/>
                </a:lnTo>
                <a:lnTo>
                  <a:pt x="356932" y="124821"/>
                </a:lnTo>
                <a:lnTo>
                  <a:pt x="314509" y="146911"/>
                </a:lnTo>
                <a:lnTo>
                  <a:pt x="274272" y="170497"/>
                </a:lnTo>
                <a:lnTo>
                  <a:pt x="236330" y="195510"/>
                </a:lnTo>
                <a:lnTo>
                  <a:pt x="200794" y="221882"/>
                </a:lnTo>
                <a:lnTo>
                  <a:pt x="167773" y="249544"/>
                </a:lnTo>
                <a:lnTo>
                  <a:pt x="137376" y="278429"/>
                </a:lnTo>
                <a:lnTo>
                  <a:pt x="109714" y="308469"/>
                </a:lnTo>
                <a:lnTo>
                  <a:pt x="84895" y="339595"/>
                </a:lnTo>
                <a:lnTo>
                  <a:pt x="63029" y="371739"/>
                </a:lnTo>
                <a:lnTo>
                  <a:pt x="28598" y="438809"/>
                </a:lnTo>
                <a:lnTo>
                  <a:pt x="7295" y="509133"/>
                </a:lnTo>
                <a:lnTo>
                  <a:pt x="0" y="582168"/>
                </a:lnTo>
                <a:lnTo>
                  <a:pt x="1842" y="618989"/>
                </a:lnTo>
                <a:lnTo>
                  <a:pt x="16250" y="690737"/>
                </a:lnTo>
                <a:lnTo>
                  <a:pt x="44227" y="759502"/>
                </a:lnTo>
                <a:lnTo>
                  <a:pt x="84895" y="824740"/>
                </a:lnTo>
                <a:lnTo>
                  <a:pt x="109714" y="855866"/>
                </a:lnTo>
                <a:lnTo>
                  <a:pt x="137376" y="885906"/>
                </a:lnTo>
                <a:lnTo>
                  <a:pt x="167773" y="914791"/>
                </a:lnTo>
                <a:lnTo>
                  <a:pt x="200794" y="942453"/>
                </a:lnTo>
                <a:lnTo>
                  <a:pt x="236330" y="968825"/>
                </a:lnTo>
                <a:lnTo>
                  <a:pt x="274272" y="993838"/>
                </a:lnTo>
                <a:lnTo>
                  <a:pt x="314509" y="1017424"/>
                </a:lnTo>
                <a:lnTo>
                  <a:pt x="356932" y="1039514"/>
                </a:lnTo>
                <a:lnTo>
                  <a:pt x="401431" y="1060042"/>
                </a:lnTo>
                <a:lnTo>
                  <a:pt x="447897" y="1078937"/>
                </a:lnTo>
                <a:lnTo>
                  <a:pt x="496220" y="1096134"/>
                </a:lnTo>
                <a:lnTo>
                  <a:pt x="546290" y="1111562"/>
                </a:lnTo>
                <a:lnTo>
                  <a:pt x="597998" y="1125154"/>
                </a:lnTo>
                <a:lnTo>
                  <a:pt x="651234" y="1136842"/>
                </a:lnTo>
                <a:lnTo>
                  <a:pt x="705888" y="1146558"/>
                </a:lnTo>
                <a:lnTo>
                  <a:pt x="761852" y="1154233"/>
                </a:lnTo>
                <a:lnTo>
                  <a:pt x="819014" y="1159800"/>
                </a:lnTo>
                <a:lnTo>
                  <a:pt x="877266" y="1163190"/>
                </a:lnTo>
                <a:lnTo>
                  <a:pt x="936498" y="1164336"/>
                </a:lnTo>
                <a:lnTo>
                  <a:pt x="995729" y="1163190"/>
                </a:lnTo>
                <a:lnTo>
                  <a:pt x="1053981" y="1159800"/>
                </a:lnTo>
                <a:lnTo>
                  <a:pt x="1111143" y="1154233"/>
                </a:lnTo>
                <a:lnTo>
                  <a:pt x="1167107" y="1146558"/>
                </a:lnTo>
                <a:lnTo>
                  <a:pt x="1221761" y="1136842"/>
                </a:lnTo>
                <a:lnTo>
                  <a:pt x="1274997" y="1125154"/>
                </a:lnTo>
                <a:lnTo>
                  <a:pt x="1326705" y="1111562"/>
                </a:lnTo>
                <a:lnTo>
                  <a:pt x="1376775" y="1096134"/>
                </a:lnTo>
                <a:lnTo>
                  <a:pt x="1425098" y="1078937"/>
                </a:lnTo>
                <a:lnTo>
                  <a:pt x="1471564" y="1060042"/>
                </a:lnTo>
                <a:lnTo>
                  <a:pt x="1516063" y="1039514"/>
                </a:lnTo>
                <a:lnTo>
                  <a:pt x="1558486" y="1017424"/>
                </a:lnTo>
                <a:lnTo>
                  <a:pt x="1598723" y="993838"/>
                </a:lnTo>
                <a:lnTo>
                  <a:pt x="1636665" y="968825"/>
                </a:lnTo>
                <a:lnTo>
                  <a:pt x="1672201" y="942453"/>
                </a:lnTo>
                <a:lnTo>
                  <a:pt x="1705222" y="914791"/>
                </a:lnTo>
                <a:lnTo>
                  <a:pt x="1735619" y="885906"/>
                </a:lnTo>
                <a:lnTo>
                  <a:pt x="1763281" y="855866"/>
                </a:lnTo>
                <a:lnTo>
                  <a:pt x="1788100" y="824740"/>
                </a:lnTo>
                <a:lnTo>
                  <a:pt x="1809966" y="792596"/>
                </a:lnTo>
                <a:lnTo>
                  <a:pt x="1844397" y="725526"/>
                </a:lnTo>
                <a:lnTo>
                  <a:pt x="1865700" y="655202"/>
                </a:lnTo>
                <a:lnTo>
                  <a:pt x="1872996" y="582168"/>
                </a:lnTo>
                <a:lnTo>
                  <a:pt x="1871153" y="545346"/>
                </a:lnTo>
                <a:lnTo>
                  <a:pt x="1856745" y="473598"/>
                </a:lnTo>
                <a:lnTo>
                  <a:pt x="1828768" y="404833"/>
                </a:lnTo>
                <a:lnTo>
                  <a:pt x="1788100" y="339595"/>
                </a:lnTo>
                <a:lnTo>
                  <a:pt x="1763281" y="308469"/>
                </a:lnTo>
                <a:lnTo>
                  <a:pt x="1735619" y="278429"/>
                </a:lnTo>
                <a:lnTo>
                  <a:pt x="1705222" y="249544"/>
                </a:lnTo>
                <a:lnTo>
                  <a:pt x="1672201" y="221882"/>
                </a:lnTo>
                <a:lnTo>
                  <a:pt x="1636665" y="195510"/>
                </a:lnTo>
                <a:lnTo>
                  <a:pt x="1598723" y="170497"/>
                </a:lnTo>
                <a:lnTo>
                  <a:pt x="1558486" y="146911"/>
                </a:lnTo>
                <a:lnTo>
                  <a:pt x="1516063" y="124821"/>
                </a:lnTo>
                <a:lnTo>
                  <a:pt x="1471564" y="104293"/>
                </a:lnTo>
                <a:lnTo>
                  <a:pt x="1425098" y="85398"/>
                </a:lnTo>
                <a:lnTo>
                  <a:pt x="1376775" y="68201"/>
                </a:lnTo>
                <a:lnTo>
                  <a:pt x="1326705" y="52773"/>
                </a:lnTo>
                <a:lnTo>
                  <a:pt x="1274997" y="39181"/>
                </a:lnTo>
                <a:lnTo>
                  <a:pt x="1221761" y="27493"/>
                </a:lnTo>
                <a:lnTo>
                  <a:pt x="1167107" y="17777"/>
                </a:lnTo>
                <a:lnTo>
                  <a:pt x="1111143" y="10102"/>
                </a:lnTo>
                <a:lnTo>
                  <a:pt x="1053981" y="4535"/>
                </a:lnTo>
                <a:lnTo>
                  <a:pt x="995729" y="1145"/>
                </a:lnTo>
                <a:lnTo>
                  <a:pt x="936498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53355" y="3043427"/>
            <a:ext cx="1873250" cy="1164590"/>
          </a:xfrm>
          <a:custGeom>
            <a:avLst/>
            <a:gdLst/>
            <a:ahLst/>
            <a:cxnLst/>
            <a:rect l="l" t="t" r="r" b="b"/>
            <a:pathLst>
              <a:path w="1873250" h="1164589">
                <a:moveTo>
                  <a:pt x="0" y="582168"/>
                </a:moveTo>
                <a:lnTo>
                  <a:pt x="7295" y="509133"/>
                </a:lnTo>
                <a:lnTo>
                  <a:pt x="28598" y="438809"/>
                </a:lnTo>
                <a:lnTo>
                  <a:pt x="63029" y="371739"/>
                </a:lnTo>
                <a:lnTo>
                  <a:pt x="84895" y="339595"/>
                </a:lnTo>
                <a:lnTo>
                  <a:pt x="109714" y="308469"/>
                </a:lnTo>
                <a:lnTo>
                  <a:pt x="137376" y="278429"/>
                </a:lnTo>
                <a:lnTo>
                  <a:pt x="167773" y="249544"/>
                </a:lnTo>
                <a:lnTo>
                  <a:pt x="200794" y="221882"/>
                </a:lnTo>
                <a:lnTo>
                  <a:pt x="236330" y="195510"/>
                </a:lnTo>
                <a:lnTo>
                  <a:pt x="274272" y="170497"/>
                </a:lnTo>
                <a:lnTo>
                  <a:pt x="314509" y="146911"/>
                </a:lnTo>
                <a:lnTo>
                  <a:pt x="356932" y="124821"/>
                </a:lnTo>
                <a:lnTo>
                  <a:pt x="401431" y="104293"/>
                </a:lnTo>
                <a:lnTo>
                  <a:pt x="447897" y="85398"/>
                </a:lnTo>
                <a:lnTo>
                  <a:pt x="496220" y="68201"/>
                </a:lnTo>
                <a:lnTo>
                  <a:pt x="546290" y="52773"/>
                </a:lnTo>
                <a:lnTo>
                  <a:pt x="597998" y="39181"/>
                </a:lnTo>
                <a:lnTo>
                  <a:pt x="651234" y="27493"/>
                </a:lnTo>
                <a:lnTo>
                  <a:pt x="705888" y="17777"/>
                </a:lnTo>
                <a:lnTo>
                  <a:pt x="761852" y="10102"/>
                </a:lnTo>
                <a:lnTo>
                  <a:pt x="819014" y="4535"/>
                </a:lnTo>
                <a:lnTo>
                  <a:pt x="877266" y="1145"/>
                </a:lnTo>
                <a:lnTo>
                  <a:pt x="936498" y="0"/>
                </a:lnTo>
                <a:lnTo>
                  <a:pt x="995729" y="1145"/>
                </a:lnTo>
                <a:lnTo>
                  <a:pt x="1053981" y="4535"/>
                </a:lnTo>
                <a:lnTo>
                  <a:pt x="1111143" y="10102"/>
                </a:lnTo>
                <a:lnTo>
                  <a:pt x="1167107" y="17777"/>
                </a:lnTo>
                <a:lnTo>
                  <a:pt x="1221761" y="27493"/>
                </a:lnTo>
                <a:lnTo>
                  <a:pt x="1274997" y="39181"/>
                </a:lnTo>
                <a:lnTo>
                  <a:pt x="1326705" y="52773"/>
                </a:lnTo>
                <a:lnTo>
                  <a:pt x="1376775" y="68201"/>
                </a:lnTo>
                <a:lnTo>
                  <a:pt x="1425098" y="85398"/>
                </a:lnTo>
                <a:lnTo>
                  <a:pt x="1471564" y="104293"/>
                </a:lnTo>
                <a:lnTo>
                  <a:pt x="1516063" y="124821"/>
                </a:lnTo>
                <a:lnTo>
                  <a:pt x="1558486" y="146911"/>
                </a:lnTo>
                <a:lnTo>
                  <a:pt x="1598723" y="170497"/>
                </a:lnTo>
                <a:lnTo>
                  <a:pt x="1636665" y="195510"/>
                </a:lnTo>
                <a:lnTo>
                  <a:pt x="1672201" y="221882"/>
                </a:lnTo>
                <a:lnTo>
                  <a:pt x="1705222" y="249544"/>
                </a:lnTo>
                <a:lnTo>
                  <a:pt x="1735619" y="278429"/>
                </a:lnTo>
                <a:lnTo>
                  <a:pt x="1763281" y="308469"/>
                </a:lnTo>
                <a:lnTo>
                  <a:pt x="1788100" y="339595"/>
                </a:lnTo>
                <a:lnTo>
                  <a:pt x="1809966" y="371739"/>
                </a:lnTo>
                <a:lnTo>
                  <a:pt x="1844397" y="438809"/>
                </a:lnTo>
                <a:lnTo>
                  <a:pt x="1865700" y="509133"/>
                </a:lnTo>
                <a:lnTo>
                  <a:pt x="1872996" y="582168"/>
                </a:lnTo>
                <a:lnTo>
                  <a:pt x="1871153" y="618989"/>
                </a:lnTo>
                <a:lnTo>
                  <a:pt x="1856745" y="690737"/>
                </a:lnTo>
                <a:lnTo>
                  <a:pt x="1828768" y="759502"/>
                </a:lnTo>
                <a:lnTo>
                  <a:pt x="1788100" y="824740"/>
                </a:lnTo>
                <a:lnTo>
                  <a:pt x="1763281" y="855866"/>
                </a:lnTo>
                <a:lnTo>
                  <a:pt x="1735619" y="885906"/>
                </a:lnTo>
                <a:lnTo>
                  <a:pt x="1705222" y="914791"/>
                </a:lnTo>
                <a:lnTo>
                  <a:pt x="1672201" y="942453"/>
                </a:lnTo>
                <a:lnTo>
                  <a:pt x="1636665" y="968825"/>
                </a:lnTo>
                <a:lnTo>
                  <a:pt x="1598723" y="993838"/>
                </a:lnTo>
                <a:lnTo>
                  <a:pt x="1558486" y="1017424"/>
                </a:lnTo>
                <a:lnTo>
                  <a:pt x="1516063" y="1039514"/>
                </a:lnTo>
                <a:lnTo>
                  <a:pt x="1471564" y="1060042"/>
                </a:lnTo>
                <a:lnTo>
                  <a:pt x="1425098" y="1078937"/>
                </a:lnTo>
                <a:lnTo>
                  <a:pt x="1376775" y="1096134"/>
                </a:lnTo>
                <a:lnTo>
                  <a:pt x="1326705" y="1111562"/>
                </a:lnTo>
                <a:lnTo>
                  <a:pt x="1274997" y="1125154"/>
                </a:lnTo>
                <a:lnTo>
                  <a:pt x="1221761" y="1136842"/>
                </a:lnTo>
                <a:lnTo>
                  <a:pt x="1167107" y="1146558"/>
                </a:lnTo>
                <a:lnTo>
                  <a:pt x="1111143" y="1154233"/>
                </a:lnTo>
                <a:lnTo>
                  <a:pt x="1053981" y="1159800"/>
                </a:lnTo>
                <a:lnTo>
                  <a:pt x="995729" y="1163190"/>
                </a:lnTo>
                <a:lnTo>
                  <a:pt x="936498" y="1164336"/>
                </a:lnTo>
                <a:lnTo>
                  <a:pt x="877266" y="1163190"/>
                </a:lnTo>
                <a:lnTo>
                  <a:pt x="819014" y="1159800"/>
                </a:lnTo>
                <a:lnTo>
                  <a:pt x="761852" y="1154233"/>
                </a:lnTo>
                <a:lnTo>
                  <a:pt x="705888" y="1146558"/>
                </a:lnTo>
                <a:lnTo>
                  <a:pt x="651234" y="1136842"/>
                </a:lnTo>
                <a:lnTo>
                  <a:pt x="597998" y="1125154"/>
                </a:lnTo>
                <a:lnTo>
                  <a:pt x="546290" y="1111562"/>
                </a:lnTo>
                <a:lnTo>
                  <a:pt x="496220" y="1096134"/>
                </a:lnTo>
                <a:lnTo>
                  <a:pt x="447897" y="1078937"/>
                </a:lnTo>
                <a:lnTo>
                  <a:pt x="401431" y="1060042"/>
                </a:lnTo>
                <a:lnTo>
                  <a:pt x="356932" y="1039514"/>
                </a:lnTo>
                <a:lnTo>
                  <a:pt x="314509" y="1017424"/>
                </a:lnTo>
                <a:lnTo>
                  <a:pt x="274272" y="993838"/>
                </a:lnTo>
                <a:lnTo>
                  <a:pt x="236330" y="968825"/>
                </a:lnTo>
                <a:lnTo>
                  <a:pt x="200794" y="942453"/>
                </a:lnTo>
                <a:lnTo>
                  <a:pt x="167773" y="914791"/>
                </a:lnTo>
                <a:lnTo>
                  <a:pt x="137376" y="885906"/>
                </a:lnTo>
                <a:lnTo>
                  <a:pt x="109714" y="855866"/>
                </a:lnTo>
                <a:lnTo>
                  <a:pt x="84895" y="824740"/>
                </a:lnTo>
                <a:lnTo>
                  <a:pt x="63029" y="792596"/>
                </a:lnTo>
                <a:lnTo>
                  <a:pt x="28598" y="725526"/>
                </a:lnTo>
                <a:lnTo>
                  <a:pt x="7295" y="655202"/>
                </a:lnTo>
                <a:lnTo>
                  <a:pt x="0" y="582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07051" y="3346069"/>
            <a:ext cx="116649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vat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  promena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63156" y="3110483"/>
            <a:ext cx="1873250" cy="1164590"/>
          </a:xfrm>
          <a:custGeom>
            <a:avLst/>
            <a:gdLst/>
            <a:ahLst/>
            <a:cxnLst/>
            <a:rect l="l" t="t" r="r" b="b"/>
            <a:pathLst>
              <a:path w="1873250" h="1164589">
                <a:moveTo>
                  <a:pt x="936498" y="0"/>
                </a:moveTo>
                <a:lnTo>
                  <a:pt x="877266" y="1145"/>
                </a:lnTo>
                <a:lnTo>
                  <a:pt x="819014" y="4535"/>
                </a:lnTo>
                <a:lnTo>
                  <a:pt x="761852" y="10102"/>
                </a:lnTo>
                <a:lnTo>
                  <a:pt x="705888" y="17777"/>
                </a:lnTo>
                <a:lnTo>
                  <a:pt x="651234" y="27493"/>
                </a:lnTo>
                <a:lnTo>
                  <a:pt x="597998" y="39181"/>
                </a:lnTo>
                <a:lnTo>
                  <a:pt x="546290" y="52773"/>
                </a:lnTo>
                <a:lnTo>
                  <a:pt x="496220" y="68201"/>
                </a:lnTo>
                <a:lnTo>
                  <a:pt x="447897" y="85398"/>
                </a:lnTo>
                <a:lnTo>
                  <a:pt x="401431" y="104293"/>
                </a:lnTo>
                <a:lnTo>
                  <a:pt x="356932" y="124821"/>
                </a:lnTo>
                <a:lnTo>
                  <a:pt x="314509" y="146911"/>
                </a:lnTo>
                <a:lnTo>
                  <a:pt x="274272" y="170497"/>
                </a:lnTo>
                <a:lnTo>
                  <a:pt x="236330" y="195510"/>
                </a:lnTo>
                <a:lnTo>
                  <a:pt x="200794" y="221882"/>
                </a:lnTo>
                <a:lnTo>
                  <a:pt x="167773" y="249544"/>
                </a:lnTo>
                <a:lnTo>
                  <a:pt x="137376" y="278429"/>
                </a:lnTo>
                <a:lnTo>
                  <a:pt x="109714" y="308469"/>
                </a:lnTo>
                <a:lnTo>
                  <a:pt x="84895" y="339595"/>
                </a:lnTo>
                <a:lnTo>
                  <a:pt x="63029" y="371739"/>
                </a:lnTo>
                <a:lnTo>
                  <a:pt x="28598" y="438809"/>
                </a:lnTo>
                <a:lnTo>
                  <a:pt x="7295" y="509133"/>
                </a:lnTo>
                <a:lnTo>
                  <a:pt x="0" y="582167"/>
                </a:lnTo>
                <a:lnTo>
                  <a:pt x="1842" y="618989"/>
                </a:lnTo>
                <a:lnTo>
                  <a:pt x="16250" y="690737"/>
                </a:lnTo>
                <a:lnTo>
                  <a:pt x="44227" y="759502"/>
                </a:lnTo>
                <a:lnTo>
                  <a:pt x="84895" y="824740"/>
                </a:lnTo>
                <a:lnTo>
                  <a:pt x="109714" y="855866"/>
                </a:lnTo>
                <a:lnTo>
                  <a:pt x="137376" y="885906"/>
                </a:lnTo>
                <a:lnTo>
                  <a:pt x="167773" y="914791"/>
                </a:lnTo>
                <a:lnTo>
                  <a:pt x="200794" y="942453"/>
                </a:lnTo>
                <a:lnTo>
                  <a:pt x="236330" y="968825"/>
                </a:lnTo>
                <a:lnTo>
                  <a:pt x="274272" y="993838"/>
                </a:lnTo>
                <a:lnTo>
                  <a:pt x="314509" y="1017424"/>
                </a:lnTo>
                <a:lnTo>
                  <a:pt x="356932" y="1039514"/>
                </a:lnTo>
                <a:lnTo>
                  <a:pt x="401431" y="1060042"/>
                </a:lnTo>
                <a:lnTo>
                  <a:pt x="447897" y="1078937"/>
                </a:lnTo>
                <a:lnTo>
                  <a:pt x="496220" y="1096134"/>
                </a:lnTo>
                <a:lnTo>
                  <a:pt x="546290" y="1111562"/>
                </a:lnTo>
                <a:lnTo>
                  <a:pt x="597998" y="1125154"/>
                </a:lnTo>
                <a:lnTo>
                  <a:pt x="651234" y="1136842"/>
                </a:lnTo>
                <a:lnTo>
                  <a:pt x="705888" y="1146558"/>
                </a:lnTo>
                <a:lnTo>
                  <a:pt x="761852" y="1154233"/>
                </a:lnTo>
                <a:lnTo>
                  <a:pt x="819014" y="1159800"/>
                </a:lnTo>
                <a:lnTo>
                  <a:pt x="877266" y="1163190"/>
                </a:lnTo>
                <a:lnTo>
                  <a:pt x="936498" y="1164335"/>
                </a:lnTo>
                <a:lnTo>
                  <a:pt x="995729" y="1163190"/>
                </a:lnTo>
                <a:lnTo>
                  <a:pt x="1053981" y="1159800"/>
                </a:lnTo>
                <a:lnTo>
                  <a:pt x="1111143" y="1154233"/>
                </a:lnTo>
                <a:lnTo>
                  <a:pt x="1167107" y="1146558"/>
                </a:lnTo>
                <a:lnTo>
                  <a:pt x="1221761" y="1136842"/>
                </a:lnTo>
                <a:lnTo>
                  <a:pt x="1274997" y="1125154"/>
                </a:lnTo>
                <a:lnTo>
                  <a:pt x="1326705" y="1111562"/>
                </a:lnTo>
                <a:lnTo>
                  <a:pt x="1376775" y="1096134"/>
                </a:lnTo>
                <a:lnTo>
                  <a:pt x="1425098" y="1078937"/>
                </a:lnTo>
                <a:lnTo>
                  <a:pt x="1471564" y="1060042"/>
                </a:lnTo>
                <a:lnTo>
                  <a:pt x="1516063" y="1039514"/>
                </a:lnTo>
                <a:lnTo>
                  <a:pt x="1558486" y="1017424"/>
                </a:lnTo>
                <a:lnTo>
                  <a:pt x="1598723" y="993838"/>
                </a:lnTo>
                <a:lnTo>
                  <a:pt x="1636665" y="968825"/>
                </a:lnTo>
                <a:lnTo>
                  <a:pt x="1672201" y="942453"/>
                </a:lnTo>
                <a:lnTo>
                  <a:pt x="1705222" y="914791"/>
                </a:lnTo>
                <a:lnTo>
                  <a:pt x="1735619" y="885906"/>
                </a:lnTo>
                <a:lnTo>
                  <a:pt x="1763281" y="855866"/>
                </a:lnTo>
                <a:lnTo>
                  <a:pt x="1788100" y="824740"/>
                </a:lnTo>
                <a:lnTo>
                  <a:pt x="1809966" y="792596"/>
                </a:lnTo>
                <a:lnTo>
                  <a:pt x="1844397" y="725526"/>
                </a:lnTo>
                <a:lnTo>
                  <a:pt x="1865700" y="655202"/>
                </a:lnTo>
                <a:lnTo>
                  <a:pt x="1872996" y="582167"/>
                </a:lnTo>
                <a:lnTo>
                  <a:pt x="1871153" y="545346"/>
                </a:lnTo>
                <a:lnTo>
                  <a:pt x="1856745" y="473598"/>
                </a:lnTo>
                <a:lnTo>
                  <a:pt x="1828768" y="404833"/>
                </a:lnTo>
                <a:lnTo>
                  <a:pt x="1788100" y="339595"/>
                </a:lnTo>
                <a:lnTo>
                  <a:pt x="1763281" y="308469"/>
                </a:lnTo>
                <a:lnTo>
                  <a:pt x="1735619" y="278429"/>
                </a:lnTo>
                <a:lnTo>
                  <a:pt x="1705222" y="249544"/>
                </a:lnTo>
                <a:lnTo>
                  <a:pt x="1672201" y="221882"/>
                </a:lnTo>
                <a:lnTo>
                  <a:pt x="1636665" y="195510"/>
                </a:lnTo>
                <a:lnTo>
                  <a:pt x="1598723" y="170497"/>
                </a:lnTo>
                <a:lnTo>
                  <a:pt x="1558486" y="146911"/>
                </a:lnTo>
                <a:lnTo>
                  <a:pt x="1516063" y="124821"/>
                </a:lnTo>
                <a:lnTo>
                  <a:pt x="1471564" y="104293"/>
                </a:lnTo>
                <a:lnTo>
                  <a:pt x="1425098" y="85398"/>
                </a:lnTo>
                <a:lnTo>
                  <a:pt x="1376775" y="68201"/>
                </a:lnTo>
                <a:lnTo>
                  <a:pt x="1326705" y="52773"/>
                </a:lnTo>
                <a:lnTo>
                  <a:pt x="1274997" y="39181"/>
                </a:lnTo>
                <a:lnTo>
                  <a:pt x="1221761" y="27493"/>
                </a:lnTo>
                <a:lnTo>
                  <a:pt x="1167107" y="17777"/>
                </a:lnTo>
                <a:lnTo>
                  <a:pt x="1111143" y="10102"/>
                </a:lnTo>
                <a:lnTo>
                  <a:pt x="1053981" y="4535"/>
                </a:lnTo>
                <a:lnTo>
                  <a:pt x="995729" y="1145"/>
                </a:lnTo>
                <a:lnTo>
                  <a:pt x="936498" y="0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63156" y="3110483"/>
            <a:ext cx="1873250" cy="1164590"/>
          </a:xfrm>
          <a:custGeom>
            <a:avLst/>
            <a:gdLst/>
            <a:ahLst/>
            <a:cxnLst/>
            <a:rect l="l" t="t" r="r" b="b"/>
            <a:pathLst>
              <a:path w="1873250" h="1164589">
                <a:moveTo>
                  <a:pt x="0" y="582167"/>
                </a:moveTo>
                <a:lnTo>
                  <a:pt x="7295" y="509133"/>
                </a:lnTo>
                <a:lnTo>
                  <a:pt x="28598" y="438809"/>
                </a:lnTo>
                <a:lnTo>
                  <a:pt x="63029" y="371739"/>
                </a:lnTo>
                <a:lnTo>
                  <a:pt x="84895" y="339595"/>
                </a:lnTo>
                <a:lnTo>
                  <a:pt x="109714" y="308469"/>
                </a:lnTo>
                <a:lnTo>
                  <a:pt x="137376" y="278429"/>
                </a:lnTo>
                <a:lnTo>
                  <a:pt x="167773" y="249544"/>
                </a:lnTo>
                <a:lnTo>
                  <a:pt x="200794" y="221882"/>
                </a:lnTo>
                <a:lnTo>
                  <a:pt x="236330" y="195510"/>
                </a:lnTo>
                <a:lnTo>
                  <a:pt x="274272" y="170497"/>
                </a:lnTo>
                <a:lnTo>
                  <a:pt x="314509" y="146911"/>
                </a:lnTo>
                <a:lnTo>
                  <a:pt x="356932" y="124821"/>
                </a:lnTo>
                <a:lnTo>
                  <a:pt x="401431" y="104293"/>
                </a:lnTo>
                <a:lnTo>
                  <a:pt x="447897" y="85398"/>
                </a:lnTo>
                <a:lnTo>
                  <a:pt x="496220" y="68201"/>
                </a:lnTo>
                <a:lnTo>
                  <a:pt x="546290" y="52773"/>
                </a:lnTo>
                <a:lnTo>
                  <a:pt x="597998" y="39181"/>
                </a:lnTo>
                <a:lnTo>
                  <a:pt x="651234" y="27493"/>
                </a:lnTo>
                <a:lnTo>
                  <a:pt x="705888" y="17777"/>
                </a:lnTo>
                <a:lnTo>
                  <a:pt x="761852" y="10102"/>
                </a:lnTo>
                <a:lnTo>
                  <a:pt x="819014" y="4535"/>
                </a:lnTo>
                <a:lnTo>
                  <a:pt x="877266" y="1145"/>
                </a:lnTo>
                <a:lnTo>
                  <a:pt x="936498" y="0"/>
                </a:lnTo>
                <a:lnTo>
                  <a:pt x="995729" y="1145"/>
                </a:lnTo>
                <a:lnTo>
                  <a:pt x="1053981" y="4535"/>
                </a:lnTo>
                <a:lnTo>
                  <a:pt x="1111143" y="10102"/>
                </a:lnTo>
                <a:lnTo>
                  <a:pt x="1167107" y="17777"/>
                </a:lnTo>
                <a:lnTo>
                  <a:pt x="1221761" y="27493"/>
                </a:lnTo>
                <a:lnTo>
                  <a:pt x="1274997" y="39181"/>
                </a:lnTo>
                <a:lnTo>
                  <a:pt x="1326705" y="52773"/>
                </a:lnTo>
                <a:lnTo>
                  <a:pt x="1376775" y="68201"/>
                </a:lnTo>
                <a:lnTo>
                  <a:pt x="1425098" y="85398"/>
                </a:lnTo>
                <a:lnTo>
                  <a:pt x="1471564" y="104293"/>
                </a:lnTo>
                <a:lnTo>
                  <a:pt x="1516063" y="124821"/>
                </a:lnTo>
                <a:lnTo>
                  <a:pt x="1558486" y="146911"/>
                </a:lnTo>
                <a:lnTo>
                  <a:pt x="1598723" y="170497"/>
                </a:lnTo>
                <a:lnTo>
                  <a:pt x="1636665" y="195510"/>
                </a:lnTo>
                <a:lnTo>
                  <a:pt x="1672201" y="221882"/>
                </a:lnTo>
                <a:lnTo>
                  <a:pt x="1705222" y="249544"/>
                </a:lnTo>
                <a:lnTo>
                  <a:pt x="1735619" y="278429"/>
                </a:lnTo>
                <a:lnTo>
                  <a:pt x="1763281" y="308469"/>
                </a:lnTo>
                <a:lnTo>
                  <a:pt x="1788100" y="339595"/>
                </a:lnTo>
                <a:lnTo>
                  <a:pt x="1809966" y="371739"/>
                </a:lnTo>
                <a:lnTo>
                  <a:pt x="1844397" y="438809"/>
                </a:lnTo>
                <a:lnTo>
                  <a:pt x="1865700" y="509133"/>
                </a:lnTo>
                <a:lnTo>
                  <a:pt x="1872996" y="582167"/>
                </a:lnTo>
                <a:lnTo>
                  <a:pt x="1871153" y="618989"/>
                </a:lnTo>
                <a:lnTo>
                  <a:pt x="1856745" y="690737"/>
                </a:lnTo>
                <a:lnTo>
                  <a:pt x="1828768" y="759502"/>
                </a:lnTo>
                <a:lnTo>
                  <a:pt x="1788100" y="824740"/>
                </a:lnTo>
                <a:lnTo>
                  <a:pt x="1763281" y="855866"/>
                </a:lnTo>
                <a:lnTo>
                  <a:pt x="1735619" y="885906"/>
                </a:lnTo>
                <a:lnTo>
                  <a:pt x="1705222" y="914791"/>
                </a:lnTo>
                <a:lnTo>
                  <a:pt x="1672201" y="942453"/>
                </a:lnTo>
                <a:lnTo>
                  <a:pt x="1636665" y="968825"/>
                </a:lnTo>
                <a:lnTo>
                  <a:pt x="1598723" y="993838"/>
                </a:lnTo>
                <a:lnTo>
                  <a:pt x="1558486" y="1017424"/>
                </a:lnTo>
                <a:lnTo>
                  <a:pt x="1516063" y="1039514"/>
                </a:lnTo>
                <a:lnTo>
                  <a:pt x="1471564" y="1060042"/>
                </a:lnTo>
                <a:lnTo>
                  <a:pt x="1425098" y="1078937"/>
                </a:lnTo>
                <a:lnTo>
                  <a:pt x="1376775" y="1096134"/>
                </a:lnTo>
                <a:lnTo>
                  <a:pt x="1326705" y="1111562"/>
                </a:lnTo>
                <a:lnTo>
                  <a:pt x="1274997" y="1125154"/>
                </a:lnTo>
                <a:lnTo>
                  <a:pt x="1221761" y="1136842"/>
                </a:lnTo>
                <a:lnTo>
                  <a:pt x="1167107" y="1146558"/>
                </a:lnTo>
                <a:lnTo>
                  <a:pt x="1111143" y="1154233"/>
                </a:lnTo>
                <a:lnTo>
                  <a:pt x="1053981" y="1159800"/>
                </a:lnTo>
                <a:lnTo>
                  <a:pt x="995729" y="1163190"/>
                </a:lnTo>
                <a:lnTo>
                  <a:pt x="936498" y="1164335"/>
                </a:lnTo>
                <a:lnTo>
                  <a:pt x="877266" y="1163190"/>
                </a:lnTo>
                <a:lnTo>
                  <a:pt x="819014" y="1159800"/>
                </a:lnTo>
                <a:lnTo>
                  <a:pt x="761852" y="1154233"/>
                </a:lnTo>
                <a:lnTo>
                  <a:pt x="705888" y="1146558"/>
                </a:lnTo>
                <a:lnTo>
                  <a:pt x="651234" y="1136842"/>
                </a:lnTo>
                <a:lnTo>
                  <a:pt x="597998" y="1125154"/>
                </a:lnTo>
                <a:lnTo>
                  <a:pt x="546290" y="1111562"/>
                </a:lnTo>
                <a:lnTo>
                  <a:pt x="496220" y="1096134"/>
                </a:lnTo>
                <a:lnTo>
                  <a:pt x="447897" y="1078937"/>
                </a:lnTo>
                <a:lnTo>
                  <a:pt x="401431" y="1060042"/>
                </a:lnTo>
                <a:lnTo>
                  <a:pt x="356932" y="1039514"/>
                </a:lnTo>
                <a:lnTo>
                  <a:pt x="314509" y="1017424"/>
                </a:lnTo>
                <a:lnTo>
                  <a:pt x="274272" y="993838"/>
                </a:lnTo>
                <a:lnTo>
                  <a:pt x="236330" y="968825"/>
                </a:lnTo>
                <a:lnTo>
                  <a:pt x="200794" y="942453"/>
                </a:lnTo>
                <a:lnTo>
                  <a:pt x="167773" y="914791"/>
                </a:lnTo>
                <a:lnTo>
                  <a:pt x="137376" y="885906"/>
                </a:lnTo>
                <a:lnTo>
                  <a:pt x="109714" y="855866"/>
                </a:lnTo>
                <a:lnTo>
                  <a:pt x="84895" y="824740"/>
                </a:lnTo>
                <a:lnTo>
                  <a:pt x="63029" y="792596"/>
                </a:lnTo>
                <a:lnTo>
                  <a:pt x="28598" y="725526"/>
                </a:lnTo>
                <a:lnTo>
                  <a:pt x="7295" y="655202"/>
                </a:lnTo>
                <a:lnTo>
                  <a:pt x="0" y="58216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54620" y="3550030"/>
            <a:ext cx="129413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Kvalitet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364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EKSTREMNO PROGRAMIRANJE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(5)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1485" y="2617676"/>
            <a:ext cx="371897" cy="28155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925"/>
              </a:lnSpc>
            </a:pP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Ob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2800" spc="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2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1539" y="1571244"/>
            <a:ext cx="3924300" cy="802005"/>
          </a:xfrm>
          <a:custGeom>
            <a:avLst/>
            <a:gdLst/>
            <a:ahLst/>
            <a:cxnLst/>
            <a:rect l="l" t="t" r="r" b="b"/>
            <a:pathLst>
              <a:path w="3924300" h="802005">
                <a:moveTo>
                  <a:pt x="0" y="801624"/>
                </a:moveTo>
                <a:lnTo>
                  <a:pt x="3924300" y="801624"/>
                </a:lnTo>
                <a:lnTo>
                  <a:pt x="3924300" y="0"/>
                </a:lnTo>
                <a:lnTo>
                  <a:pt x="0" y="0"/>
                </a:lnTo>
                <a:lnTo>
                  <a:pt x="0" y="8016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1539" y="1571244"/>
            <a:ext cx="3924300" cy="743793"/>
          </a:xfrm>
          <a:prstGeom prst="rect">
            <a:avLst/>
          </a:prstGeom>
          <a:solidFill>
            <a:srgbClr val="FFFFFF"/>
          </a:solidFill>
          <a:ln w="9144">
            <a:solidFill>
              <a:srgbClr val="3366F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80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Igra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planiranja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Generišu se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mape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7630" marR="27241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svih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budućih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verzija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(ulazi, šta sadrže i</a:t>
            </a:r>
            <a:r>
              <a:rPr sz="14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rokovi 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isporuke).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1539" y="2485644"/>
            <a:ext cx="3919854" cy="743793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7630" marR="22161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Male verzije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Funkcije su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dekomponovane 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male delove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koji se isporučuju</a:t>
            </a:r>
            <a:r>
              <a:rPr sz="1400" spc="-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korisniku.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7630">
              <a:lnSpc>
                <a:spcPct val="100000"/>
              </a:lnSpc>
            </a:pPr>
            <a:r>
              <a:rPr sz="1400" spc="-15" dirty="0">
                <a:solidFill>
                  <a:schemeClr val="tx1"/>
                </a:solidFill>
                <a:latin typeface="Arial"/>
                <a:cs typeface="Arial"/>
              </a:rPr>
              <a:t>Time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se smanjuju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troškovi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razvoja.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1539" y="3429000"/>
            <a:ext cx="3916679" cy="528350"/>
          </a:xfrm>
          <a:prstGeom prst="rect">
            <a:avLst/>
          </a:prstGeom>
          <a:ln w="9143">
            <a:solidFill>
              <a:srgbClr val="3366F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Metafora.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Pojektni tim se usaglašava</a:t>
            </a:r>
            <a:r>
              <a:rPr sz="1400" spc="-2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oko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763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zajedničke terminologije i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vizije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rada</a:t>
            </a:r>
            <a:r>
              <a:rPr sz="1400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1539" y="4126991"/>
            <a:ext cx="3919854" cy="528991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7630" marR="431800">
              <a:lnSpc>
                <a:spcPct val="100000"/>
              </a:lnSpc>
              <a:spcBef>
                <a:spcPts val="2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Jednostavan dizajn.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Tretiraju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r>
              <a:rPr sz="14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samo 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aktuelne potrebe na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najjednostavniji</a:t>
            </a:r>
            <a:r>
              <a:rPr sz="14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način.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1539" y="4841747"/>
            <a:ext cx="3923029" cy="744435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7630" marR="147955">
              <a:lnSpc>
                <a:spcPct val="100000"/>
              </a:lnSpc>
              <a:spcBef>
                <a:spcPts val="2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 vođen testovima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 XP-u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testovi 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se pišu pre kôda, što stimuliše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programere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da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vode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računa o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uslovima</a:t>
            </a:r>
            <a:r>
              <a:rPr sz="1400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testiranja.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539" y="5769864"/>
            <a:ext cx="3915410" cy="745076"/>
          </a:xfrm>
          <a:prstGeom prst="rect">
            <a:avLst/>
          </a:prstGeom>
          <a:ln w="9143">
            <a:solidFill>
              <a:srgbClr val="3366FF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7630" marR="280670">
              <a:lnSpc>
                <a:spcPct val="100000"/>
              </a:lnSpc>
              <a:spcBef>
                <a:spcPts val="29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Refaktorizacija.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Promena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zahteva  primorava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tim da preispita postojeća</a:t>
            </a:r>
            <a:r>
              <a:rPr sz="14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rešenja.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Ovo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najveći</a:t>
            </a:r>
            <a:r>
              <a:rPr sz="14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problem.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0055" y="2154935"/>
            <a:ext cx="3907790" cy="742511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Kolektivna svojina.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Svaki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učesnik</a:t>
            </a:r>
            <a:r>
              <a:rPr sz="14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može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da izmeni bilo koji deo</a:t>
            </a:r>
            <a:r>
              <a:rPr sz="1400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sistema,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dok je on u fazi</a:t>
            </a:r>
            <a:r>
              <a:rPr sz="1400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razvoja.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20055" y="3121151"/>
            <a:ext cx="3901440" cy="959237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 marR="7874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Stalna integracija.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Razvojni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tim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uvek treba 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da radi na poslednjoj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verziji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kôda. Različiti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delovi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400" dirty="0">
                <a:solidFill>
                  <a:schemeClr val="tx1"/>
                </a:solidFill>
                <a:latin typeface="Times New Roman"/>
                <a:cs typeface="Times New Roman"/>
              </a:rPr>
              <a:t>ô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da se stalno integrišu (postoje</a:t>
            </a:r>
            <a:r>
              <a:rPr sz="1400" spc="-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posebni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softveri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integraciju).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0055" y="4248911"/>
            <a:ext cx="3910965" cy="958596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 marR="100965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Održiv korak.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Harmonični ritam razvoja.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Umorni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ljudi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više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greše. Sugeriše se 40 sati  rada nedeljno. Ako to nije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dovoljno,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nešto nije</a:t>
            </a:r>
            <a:r>
              <a:rPr sz="1400" spc="-2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  redu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(rokovi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ili</a:t>
            </a:r>
            <a:r>
              <a:rPr sz="14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resursi).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0055" y="5385815"/>
            <a:ext cx="3877310" cy="314189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9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Celovitost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tima.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Razvojni tim,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korisnici.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20055" y="5967984"/>
            <a:ext cx="3868420" cy="528350"/>
          </a:xfrm>
          <a:prstGeom prst="rect">
            <a:avLst/>
          </a:prstGeom>
          <a:ln w="9143">
            <a:solidFill>
              <a:srgbClr val="3366F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 marR="11430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Standardi kodiranja.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Insistira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se na</a:t>
            </a:r>
            <a:r>
              <a:rPr sz="1400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njima 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zbog boljeg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razumevanja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4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timu.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20055" y="1571244"/>
            <a:ext cx="3924300" cy="312906"/>
          </a:xfrm>
          <a:prstGeom prst="rect">
            <a:avLst/>
          </a:prstGeom>
          <a:ln w="9144">
            <a:solidFill>
              <a:srgbClr val="3366F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paru.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75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EKSTREMNO PROGRAMIRANJE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(6)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67454" y="1598421"/>
            <a:ext cx="154876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chemeClr val="tx1"/>
                </a:solidFill>
                <a:latin typeface="Arial"/>
                <a:cs typeface="Arial"/>
              </a:rPr>
              <a:t>Akti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800" spc="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chemeClr val="tx1"/>
                </a:solidFill>
                <a:latin typeface="Arial"/>
                <a:cs typeface="Arial"/>
              </a:rPr>
              <a:t>sti</a:t>
            </a:r>
            <a:endParaRPr sz="2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139" y="4431029"/>
            <a:ext cx="1682114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jedini zaista</a:t>
            </a:r>
            <a:r>
              <a:rPr sz="16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važan  proces u XP-u;  kôd pomaže u  komunikaciji na  projektu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98211" y="2071242"/>
            <a:ext cx="2841625" cy="988694"/>
          </a:xfrm>
          <a:custGeom>
            <a:avLst/>
            <a:gdLst/>
            <a:ahLst/>
            <a:cxnLst/>
            <a:rect l="l" t="t" r="r" b="b"/>
            <a:pathLst>
              <a:path w="2841625" h="988694">
                <a:moveTo>
                  <a:pt x="2767050" y="958144"/>
                </a:moveTo>
                <a:lnTo>
                  <a:pt x="2756789" y="988187"/>
                </a:lnTo>
                <a:lnTo>
                  <a:pt x="2841243" y="976757"/>
                </a:lnTo>
                <a:lnTo>
                  <a:pt x="2826978" y="962279"/>
                </a:lnTo>
                <a:lnTo>
                  <a:pt x="2779141" y="962279"/>
                </a:lnTo>
                <a:lnTo>
                  <a:pt x="2767050" y="958144"/>
                </a:lnTo>
                <a:close/>
              </a:path>
              <a:path w="2841625" h="988694">
                <a:moveTo>
                  <a:pt x="2771164" y="946097"/>
                </a:moveTo>
                <a:lnTo>
                  <a:pt x="2767050" y="958144"/>
                </a:lnTo>
                <a:lnTo>
                  <a:pt x="2779141" y="962279"/>
                </a:lnTo>
                <a:lnTo>
                  <a:pt x="2783205" y="950214"/>
                </a:lnTo>
                <a:lnTo>
                  <a:pt x="2771164" y="946097"/>
                </a:lnTo>
                <a:close/>
              </a:path>
              <a:path w="2841625" h="988694">
                <a:moveTo>
                  <a:pt x="2781427" y="916051"/>
                </a:moveTo>
                <a:lnTo>
                  <a:pt x="2771164" y="946097"/>
                </a:lnTo>
                <a:lnTo>
                  <a:pt x="2783205" y="950214"/>
                </a:lnTo>
                <a:lnTo>
                  <a:pt x="2779141" y="962279"/>
                </a:lnTo>
                <a:lnTo>
                  <a:pt x="2826978" y="962279"/>
                </a:lnTo>
                <a:lnTo>
                  <a:pt x="2781427" y="916051"/>
                </a:lnTo>
                <a:close/>
              </a:path>
              <a:path w="2841625" h="988694">
                <a:moveTo>
                  <a:pt x="4063" y="0"/>
                </a:moveTo>
                <a:lnTo>
                  <a:pt x="0" y="11937"/>
                </a:lnTo>
                <a:lnTo>
                  <a:pt x="2767050" y="958144"/>
                </a:lnTo>
                <a:lnTo>
                  <a:pt x="2771164" y="946097"/>
                </a:lnTo>
                <a:lnTo>
                  <a:pt x="4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45691" y="2063623"/>
            <a:ext cx="2689225" cy="951230"/>
          </a:xfrm>
          <a:custGeom>
            <a:avLst/>
            <a:gdLst/>
            <a:ahLst/>
            <a:cxnLst/>
            <a:rect l="l" t="t" r="r" b="b"/>
            <a:pathLst>
              <a:path w="2689225" h="951230">
                <a:moveTo>
                  <a:pt x="59436" y="879221"/>
                </a:moveTo>
                <a:lnTo>
                  <a:pt x="0" y="940180"/>
                </a:lnTo>
                <a:lnTo>
                  <a:pt x="84455" y="951102"/>
                </a:lnTo>
                <a:lnTo>
                  <a:pt x="75481" y="925322"/>
                </a:lnTo>
                <a:lnTo>
                  <a:pt x="62103" y="925322"/>
                </a:lnTo>
                <a:lnTo>
                  <a:pt x="57912" y="913384"/>
                </a:lnTo>
                <a:lnTo>
                  <a:pt x="69878" y="909223"/>
                </a:lnTo>
                <a:lnTo>
                  <a:pt x="59436" y="879221"/>
                </a:lnTo>
                <a:close/>
              </a:path>
              <a:path w="2689225" h="951230">
                <a:moveTo>
                  <a:pt x="69878" y="909223"/>
                </a:moveTo>
                <a:lnTo>
                  <a:pt x="57912" y="913384"/>
                </a:lnTo>
                <a:lnTo>
                  <a:pt x="62103" y="925322"/>
                </a:lnTo>
                <a:lnTo>
                  <a:pt x="74037" y="921172"/>
                </a:lnTo>
                <a:lnTo>
                  <a:pt x="69878" y="909223"/>
                </a:lnTo>
                <a:close/>
              </a:path>
              <a:path w="2689225" h="951230">
                <a:moveTo>
                  <a:pt x="74037" y="921172"/>
                </a:moveTo>
                <a:lnTo>
                  <a:pt x="62103" y="925322"/>
                </a:lnTo>
                <a:lnTo>
                  <a:pt x="75481" y="925322"/>
                </a:lnTo>
                <a:lnTo>
                  <a:pt x="74037" y="921172"/>
                </a:lnTo>
                <a:close/>
              </a:path>
              <a:path w="2689225" h="951230">
                <a:moveTo>
                  <a:pt x="2684780" y="0"/>
                </a:moveTo>
                <a:lnTo>
                  <a:pt x="69878" y="909223"/>
                </a:lnTo>
                <a:lnTo>
                  <a:pt x="74037" y="921172"/>
                </a:lnTo>
                <a:lnTo>
                  <a:pt x="2688844" y="11937"/>
                </a:lnTo>
                <a:lnTo>
                  <a:pt x="26847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52444" y="2053970"/>
            <a:ext cx="653415" cy="994410"/>
          </a:xfrm>
          <a:custGeom>
            <a:avLst/>
            <a:gdLst/>
            <a:ahLst/>
            <a:cxnLst/>
            <a:rect l="l" t="t" r="r" b="b"/>
            <a:pathLst>
              <a:path w="653414" h="994410">
                <a:moveTo>
                  <a:pt x="9778" y="909446"/>
                </a:moveTo>
                <a:lnTo>
                  <a:pt x="0" y="994028"/>
                </a:lnTo>
                <a:lnTo>
                  <a:pt x="73532" y="951102"/>
                </a:lnTo>
                <a:lnTo>
                  <a:pt x="63231" y="944371"/>
                </a:lnTo>
                <a:lnTo>
                  <a:pt x="40004" y="944371"/>
                </a:lnTo>
                <a:lnTo>
                  <a:pt x="29463" y="937387"/>
                </a:lnTo>
                <a:lnTo>
                  <a:pt x="36371" y="926822"/>
                </a:lnTo>
                <a:lnTo>
                  <a:pt x="9778" y="909446"/>
                </a:lnTo>
                <a:close/>
              </a:path>
              <a:path w="653414" h="994410">
                <a:moveTo>
                  <a:pt x="36371" y="926822"/>
                </a:moveTo>
                <a:lnTo>
                  <a:pt x="29463" y="937387"/>
                </a:lnTo>
                <a:lnTo>
                  <a:pt x="40004" y="944371"/>
                </a:lnTo>
                <a:lnTo>
                  <a:pt x="46957" y="933739"/>
                </a:lnTo>
                <a:lnTo>
                  <a:pt x="36371" y="926822"/>
                </a:lnTo>
                <a:close/>
              </a:path>
              <a:path w="653414" h="994410">
                <a:moveTo>
                  <a:pt x="46957" y="933739"/>
                </a:moveTo>
                <a:lnTo>
                  <a:pt x="40004" y="944371"/>
                </a:lnTo>
                <a:lnTo>
                  <a:pt x="63231" y="944371"/>
                </a:lnTo>
                <a:lnTo>
                  <a:pt x="46957" y="933739"/>
                </a:lnTo>
                <a:close/>
              </a:path>
              <a:path w="653414" h="994410">
                <a:moveTo>
                  <a:pt x="642365" y="0"/>
                </a:moveTo>
                <a:lnTo>
                  <a:pt x="36371" y="926822"/>
                </a:lnTo>
                <a:lnTo>
                  <a:pt x="46957" y="933739"/>
                </a:lnTo>
                <a:lnTo>
                  <a:pt x="653033" y="6857"/>
                </a:lnTo>
                <a:lnTo>
                  <a:pt x="6423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01870" y="2068576"/>
            <a:ext cx="843280" cy="985519"/>
          </a:xfrm>
          <a:custGeom>
            <a:avLst/>
            <a:gdLst/>
            <a:ahLst/>
            <a:cxnLst/>
            <a:rect l="l" t="t" r="r" b="b"/>
            <a:pathLst>
              <a:path w="843279" h="985519">
                <a:moveTo>
                  <a:pt x="788708" y="931702"/>
                </a:moveTo>
                <a:lnTo>
                  <a:pt x="764539" y="952373"/>
                </a:lnTo>
                <a:lnTo>
                  <a:pt x="843026" y="985520"/>
                </a:lnTo>
                <a:lnTo>
                  <a:pt x="832027" y="941324"/>
                </a:lnTo>
                <a:lnTo>
                  <a:pt x="796925" y="941324"/>
                </a:lnTo>
                <a:lnTo>
                  <a:pt x="788708" y="931702"/>
                </a:lnTo>
                <a:close/>
              </a:path>
              <a:path w="843279" h="985519">
                <a:moveTo>
                  <a:pt x="798359" y="923448"/>
                </a:moveTo>
                <a:lnTo>
                  <a:pt x="788708" y="931702"/>
                </a:lnTo>
                <a:lnTo>
                  <a:pt x="796925" y="941324"/>
                </a:lnTo>
                <a:lnTo>
                  <a:pt x="806576" y="933069"/>
                </a:lnTo>
                <a:lnTo>
                  <a:pt x="798359" y="923448"/>
                </a:lnTo>
                <a:close/>
              </a:path>
              <a:path w="843279" h="985519">
                <a:moveTo>
                  <a:pt x="822451" y="902843"/>
                </a:moveTo>
                <a:lnTo>
                  <a:pt x="798359" y="923448"/>
                </a:lnTo>
                <a:lnTo>
                  <a:pt x="806576" y="933069"/>
                </a:lnTo>
                <a:lnTo>
                  <a:pt x="796925" y="941324"/>
                </a:lnTo>
                <a:lnTo>
                  <a:pt x="832027" y="941324"/>
                </a:lnTo>
                <a:lnTo>
                  <a:pt x="822451" y="902843"/>
                </a:lnTo>
                <a:close/>
              </a:path>
              <a:path w="843279" h="985519">
                <a:moveTo>
                  <a:pt x="9651" y="0"/>
                </a:moveTo>
                <a:lnTo>
                  <a:pt x="0" y="8127"/>
                </a:lnTo>
                <a:lnTo>
                  <a:pt x="788708" y="931702"/>
                </a:lnTo>
                <a:lnTo>
                  <a:pt x="798359" y="923448"/>
                </a:lnTo>
                <a:lnTo>
                  <a:pt x="9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7995" y="4437379"/>
            <a:ext cx="1932305" cy="1230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posvećuje mu se  velika pažnja u</a:t>
            </a:r>
            <a:r>
              <a:rPr sz="16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XP-u; 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generišu se jedinični  testovi i testovi  prihvatanja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18050" y="4418203"/>
            <a:ext cx="2009139" cy="171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programeri aktivno  slušaju korisnika da</a:t>
            </a:r>
            <a:r>
              <a:rPr sz="16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bi  se upoznali sa  poslovnom logikom;  programeri sugerišu  korisniku šta je lakše,  a šta teže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realizovati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1707" y="4380103"/>
            <a:ext cx="1719580" cy="1962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uprošćeno, ova  aktivnost u XP-u  nije potrebna, ali  ako dođe do većih  problema, dobro</a:t>
            </a:r>
            <a:r>
              <a:rPr sz="16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  napraviti  organizaciju  sistema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6155" y="3034283"/>
            <a:ext cx="1853564" cy="1050290"/>
          </a:xfrm>
          <a:custGeom>
            <a:avLst/>
            <a:gdLst/>
            <a:ahLst/>
            <a:cxnLst/>
            <a:rect l="l" t="t" r="r" b="b"/>
            <a:pathLst>
              <a:path w="1853564" h="1050289">
                <a:moveTo>
                  <a:pt x="926591" y="0"/>
                </a:moveTo>
                <a:lnTo>
                  <a:pt x="865667" y="1116"/>
                </a:lnTo>
                <a:lnTo>
                  <a:pt x="805796" y="4421"/>
                </a:lnTo>
                <a:lnTo>
                  <a:pt x="747098" y="9843"/>
                </a:lnTo>
                <a:lnTo>
                  <a:pt x="689697" y="17315"/>
                </a:lnTo>
                <a:lnTo>
                  <a:pt x="633715" y="26767"/>
                </a:lnTo>
                <a:lnTo>
                  <a:pt x="579274" y="38130"/>
                </a:lnTo>
                <a:lnTo>
                  <a:pt x="526495" y="51334"/>
                </a:lnTo>
                <a:lnTo>
                  <a:pt x="475501" y="66310"/>
                </a:lnTo>
                <a:lnTo>
                  <a:pt x="426414" y="82989"/>
                </a:lnTo>
                <a:lnTo>
                  <a:pt x="379357" y="101303"/>
                </a:lnTo>
                <a:lnTo>
                  <a:pt x="334450" y="121181"/>
                </a:lnTo>
                <a:lnTo>
                  <a:pt x="291817" y="142555"/>
                </a:lnTo>
                <a:lnTo>
                  <a:pt x="251579" y="165355"/>
                </a:lnTo>
                <a:lnTo>
                  <a:pt x="213858" y="189512"/>
                </a:lnTo>
                <a:lnTo>
                  <a:pt x="178777" y="214957"/>
                </a:lnTo>
                <a:lnTo>
                  <a:pt x="146457" y="241620"/>
                </a:lnTo>
                <a:lnTo>
                  <a:pt x="117022" y="269434"/>
                </a:lnTo>
                <a:lnTo>
                  <a:pt x="90592" y="298327"/>
                </a:lnTo>
                <a:lnTo>
                  <a:pt x="47237" y="359078"/>
                </a:lnTo>
                <a:lnTo>
                  <a:pt x="17371" y="423320"/>
                </a:lnTo>
                <a:lnTo>
                  <a:pt x="1970" y="490499"/>
                </a:lnTo>
                <a:lnTo>
                  <a:pt x="0" y="525017"/>
                </a:lnTo>
                <a:lnTo>
                  <a:pt x="1970" y="559536"/>
                </a:lnTo>
                <a:lnTo>
                  <a:pt x="17371" y="626715"/>
                </a:lnTo>
                <a:lnTo>
                  <a:pt x="47237" y="690957"/>
                </a:lnTo>
                <a:lnTo>
                  <a:pt x="90592" y="751708"/>
                </a:lnTo>
                <a:lnTo>
                  <a:pt x="117022" y="780601"/>
                </a:lnTo>
                <a:lnTo>
                  <a:pt x="146457" y="808415"/>
                </a:lnTo>
                <a:lnTo>
                  <a:pt x="178777" y="835078"/>
                </a:lnTo>
                <a:lnTo>
                  <a:pt x="213858" y="860523"/>
                </a:lnTo>
                <a:lnTo>
                  <a:pt x="251579" y="884680"/>
                </a:lnTo>
                <a:lnTo>
                  <a:pt x="291817" y="907480"/>
                </a:lnTo>
                <a:lnTo>
                  <a:pt x="334450" y="928854"/>
                </a:lnTo>
                <a:lnTo>
                  <a:pt x="379357" y="948732"/>
                </a:lnTo>
                <a:lnTo>
                  <a:pt x="426414" y="967046"/>
                </a:lnTo>
                <a:lnTo>
                  <a:pt x="475501" y="983725"/>
                </a:lnTo>
                <a:lnTo>
                  <a:pt x="526495" y="998701"/>
                </a:lnTo>
                <a:lnTo>
                  <a:pt x="579274" y="1011905"/>
                </a:lnTo>
                <a:lnTo>
                  <a:pt x="633715" y="1023268"/>
                </a:lnTo>
                <a:lnTo>
                  <a:pt x="689697" y="1032720"/>
                </a:lnTo>
                <a:lnTo>
                  <a:pt x="747098" y="1040192"/>
                </a:lnTo>
                <a:lnTo>
                  <a:pt x="805796" y="1045614"/>
                </a:lnTo>
                <a:lnTo>
                  <a:pt x="865667" y="1048919"/>
                </a:lnTo>
                <a:lnTo>
                  <a:pt x="926591" y="1050035"/>
                </a:lnTo>
                <a:lnTo>
                  <a:pt x="987509" y="1048919"/>
                </a:lnTo>
                <a:lnTo>
                  <a:pt x="1047374" y="1045614"/>
                </a:lnTo>
                <a:lnTo>
                  <a:pt x="1106067" y="1040192"/>
                </a:lnTo>
                <a:lnTo>
                  <a:pt x="1163464" y="1032720"/>
                </a:lnTo>
                <a:lnTo>
                  <a:pt x="1219443" y="1023268"/>
                </a:lnTo>
                <a:lnTo>
                  <a:pt x="1273883" y="1011905"/>
                </a:lnTo>
                <a:lnTo>
                  <a:pt x="1326660" y="998701"/>
                </a:lnTo>
                <a:lnTo>
                  <a:pt x="1377654" y="983725"/>
                </a:lnTo>
                <a:lnTo>
                  <a:pt x="1426741" y="967046"/>
                </a:lnTo>
                <a:lnTo>
                  <a:pt x="1473799" y="948732"/>
                </a:lnTo>
                <a:lnTo>
                  <a:pt x="1518707" y="928854"/>
                </a:lnTo>
                <a:lnTo>
                  <a:pt x="1561342" y="907480"/>
                </a:lnTo>
                <a:lnTo>
                  <a:pt x="1601582" y="884680"/>
                </a:lnTo>
                <a:lnTo>
                  <a:pt x="1639304" y="860523"/>
                </a:lnTo>
                <a:lnTo>
                  <a:pt x="1674388" y="835078"/>
                </a:lnTo>
                <a:lnTo>
                  <a:pt x="1706710" y="808415"/>
                </a:lnTo>
                <a:lnTo>
                  <a:pt x="1736148" y="780601"/>
                </a:lnTo>
                <a:lnTo>
                  <a:pt x="1762581" y="751708"/>
                </a:lnTo>
                <a:lnTo>
                  <a:pt x="1805939" y="690957"/>
                </a:lnTo>
                <a:lnTo>
                  <a:pt x="1835809" y="626715"/>
                </a:lnTo>
                <a:lnTo>
                  <a:pt x="1851212" y="559536"/>
                </a:lnTo>
                <a:lnTo>
                  <a:pt x="1853183" y="525017"/>
                </a:lnTo>
                <a:lnTo>
                  <a:pt x="1851212" y="490499"/>
                </a:lnTo>
                <a:lnTo>
                  <a:pt x="1835809" y="423320"/>
                </a:lnTo>
                <a:lnTo>
                  <a:pt x="1805940" y="359078"/>
                </a:lnTo>
                <a:lnTo>
                  <a:pt x="1762581" y="298327"/>
                </a:lnTo>
                <a:lnTo>
                  <a:pt x="1736148" y="269434"/>
                </a:lnTo>
                <a:lnTo>
                  <a:pt x="1706710" y="241620"/>
                </a:lnTo>
                <a:lnTo>
                  <a:pt x="1674388" y="214957"/>
                </a:lnTo>
                <a:lnTo>
                  <a:pt x="1639304" y="189512"/>
                </a:lnTo>
                <a:lnTo>
                  <a:pt x="1601582" y="165355"/>
                </a:lnTo>
                <a:lnTo>
                  <a:pt x="1561342" y="142555"/>
                </a:lnTo>
                <a:lnTo>
                  <a:pt x="1518707" y="121181"/>
                </a:lnTo>
                <a:lnTo>
                  <a:pt x="1473799" y="101303"/>
                </a:lnTo>
                <a:lnTo>
                  <a:pt x="1426741" y="82989"/>
                </a:lnTo>
                <a:lnTo>
                  <a:pt x="1377654" y="66310"/>
                </a:lnTo>
                <a:lnTo>
                  <a:pt x="1326660" y="51334"/>
                </a:lnTo>
                <a:lnTo>
                  <a:pt x="1273883" y="38130"/>
                </a:lnTo>
                <a:lnTo>
                  <a:pt x="1219443" y="26767"/>
                </a:lnTo>
                <a:lnTo>
                  <a:pt x="1163464" y="17315"/>
                </a:lnTo>
                <a:lnTo>
                  <a:pt x="1106067" y="9843"/>
                </a:lnTo>
                <a:lnTo>
                  <a:pt x="1047374" y="4421"/>
                </a:lnTo>
                <a:lnTo>
                  <a:pt x="987509" y="1116"/>
                </a:lnTo>
                <a:lnTo>
                  <a:pt x="926591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6155" y="3034283"/>
            <a:ext cx="1853564" cy="1050290"/>
          </a:xfrm>
          <a:custGeom>
            <a:avLst/>
            <a:gdLst/>
            <a:ahLst/>
            <a:cxnLst/>
            <a:rect l="l" t="t" r="r" b="b"/>
            <a:pathLst>
              <a:path w="1853564" h="1050289">
                <a:moveTo>
                  <a:pt x="0" y="525017"/>
                </a:moveTo>
                <a:lnTo>
                  <a:pt x="7802" y="456577"/>
                </a:lnTo>
                <a:lnTo>
                  <a:pt x="30557" y="390798"/>
                </a:lnTo>
                <a:lnTo>
                  <a:pt x="67290" y="328232"/>
                </a:lnTo>
                <a:lnTo>
                  <a:pt x="117022" y="269434"/>
                </a:lnTo>
                <a:lnTo>
                  <a:pt x="146457" y="241620"/>
                </a:lnTo>
                <a:lnTo>
                  <a:pt x="178777" y="214957"/>
                </a:lnTo>
                <a:lnTo>
                  <a:pt x="213858" y="189512"/>
                </a:lnTo>
                <a:lnTo>
                  <a:pt x="251579" y="165355"/>
                </a:lnTo>
                <a:lnTo>
                  <a:pt x="291817" y="142555"/>
                </a:lnTo>
                <a:lnTo>
                  <a:pt x="334450" y="121181"/>
                </a:lnTo>
                <a:lnTo>
                  <a:pt x="379357" y="101303"/>
                </a:lnTo>
                <a:lnTo>
                  <a:pt x="426414" y="82989"/>
                </a:lnTo>
                <a:lnTo>
                  <a:pt x="475501" y="66310"/>
                </a:lnTo>
                <a:lnTo>
                  <a:pt x="526495" y="51334"/>
                </a:lnTo>
                <a:lnTo>
                  <a:pt x="579274" y="38130"/>
                </a:lnTo>
                <a:lnTo>
                  <a:pt x="633715" y="26767"/>
                </a:lnTo>
                <a:lnTo>
                  <a:pt x="689697" y="17315"/>
                </a:lnTo>
                <a:lnTo>
                  <a:pt x="747098" y="9843"/>
                </a:lnTo>
                <a:lnTo>
                  <a:pt x="805796" y="4421"/>
                </a:lnTo>
                <a:lnTo>
                  <a:pt x="865667" y="1116"/>
                </a:lnTo>
                <a:lnTo>
                  <a:pt x="926591" y="0"/>
                </a:lnTo>
                <a:lnTo>
                  <a:pt x="987509" y="1116"/>
                </a:lnTo>
                <a:lnTo>
                  <a:pt x="1047374" y="4421"/>
                </a:lnTo>
                <a:lnTo>
                  <a:pt x="1106067" y="9843"/>
                </a:lnTo>
                <a:lnTo>
                  <a:pt x="1163464" y="17315"/>
                </a:lnTo>
                <a:lnTo>
                  <a:pt x="1219443" y="26767"/>
                </a:lnTo>
                <a:lnTo>
                  <a:pt x="1273883" y="38130"/>
                </a:lnTo>
                <a:lnTo>
                  <a:pt x="1326660" y="51334"/>
                </a:lnTo>
                <a:lnTo>
                  <a:pt x="1377654" y="66310"/>
                </a:lnTo>
                <a:lnTo>
                  <a:pt x="1426741" y="82989"/>
                </a:lnTo>
                <a:lnTo>
                  <a:pt x="1473799" y="101303"/>
                </a:lnTo>
                <a:lnTo>
                  <a:pt x="1518707" y="121181"/>
                </a:lnTo>
                <a:lnTo>
                  <a:pt x="1561342" y="142555"/>
                </a:lnTo>
                <a:lnTo>
                  <a:pt x="1601582" y="165355"/>
                </a:lnTo>
                <a:lnTo>
                  <a:pt x="1639304" y="189512"/>
                </a:lnTo>
                <a:lnTo>
                  <a:pt x="1674388" y="214957"/>
                </a:lnTo>
                <a:lnTo>
                  <a:pt x="1706710" y="241620"/>
                </a:lnTo>
                <a:lnTo>
                  <a:pt x="1736148" y="269434"/>
                </a:lnTo>
                <a:lnTo>
                  <a:pt x="1762581" y="298327"/>
                </a:lnTo>
                <a:lnTo>
                  <a:pt x="1805940" y="359078"/>
                </a:lnTo>
                <a:lnTo>
                  <a:pt x="1835809" y="423320"/>
                </a:lnTo>
                <a:lnTo>
                  <a:pt x="1851212" y="490499"/>
                </a:lnTo>
                <a:lnTo>
                  <a:pt x="1853183" y="525017"/>
                </a:lnTo>
                <a:lnTo>
                  <a:pt x="1851212" y="559536"/>
                </a:lnTo>
                <a:lnTo>
                  <a:pt x="1835809" y="626715"/>
                </a:lnTo>
                <a:lnTo>
                  <a:pt x="1805939" y="690957"/>
                </a:lnTo>
                <a:lnTo>
                  <a:pt x="1762581" y="751708"/>
                </a:lnTo>
                <a:lnTo>
                  <a:pt x="1736148" y="780601"/>
                </a:lnTo>
                <a:lnTo>
                  <a:pt x="1706710" y="808415"/>
                </a:lnTo>
                <a:lnTo>
                  <a:pt x="1674388" y="835078"/>
                </a:lnTo>
                <a:lnTo>
                  <a:pt x="1639304" y="860523"/>
                </a:lnTo>
                <a:lnTo>
                  <a:pt x="1601582" y="884680"/>
                </a:lnTo>
                <a:lnTo>
                  <a:pt x="1561342" y="907480"/>
                </a:lnTo>
                <a:lnTo>
                  <a:pt x="1518707" y="928854"/>
                </a:lnTo>
                <a:lnTo>
                  <a:pt x="1473799" y="948732"/>
                </a:lnTo>
                <a:lnTo>
                  <a:pt x="1426741" y="967046"/>
                </a:lnTo>
                <a:lnTo>
                  <a:pt x="1377654" y="983725"/>
                </a:lnTo>
                <a:lnTo>
                  <a:pt x="1326660" y="998701"/>
                </a:lnTo>
                <a:lnTo>
                  <a:pt x="1273883" y="1011905"/>
                </a:lnTo>
                <a:lnTo>
                  <a:pt x="1219443" y="1023268"/>
                </a:lnTo>
                <a:lnTo>
                  <a:pt x="1163464" y="1032720"/>
                </a:lnTo>
                <a:lnTo>
                  <a:pt x="1106067" y="1040192"/>
                </a:lnTo>
                <a:lnTo>
                  <a:pt x="1047374" y="1045614"/>
                </a:lnTo>
                <a:lnTo>
                  <a:pt x="987509" y="1048919"/>
                </a:lnTo>
                <a:lnTo>
                  <a:pt x="926591" y="1050035"/>
                </a:lnTo>
                <a:lnTo>
                  <a:pt x="865667" y="1048919"/>
                </a:lnTo>
                <a:lnTo>
                  <a:pt x="805796" y="1045614"/>
                </a:lnTo>
                <a:lnTo>
                  <a:pt x="747098" y="1040192"/>
                </a:lnTo>
                <a:lnTo>
                  <a:pt x="689697" y="1032720"/>
                </a:lnTo>
                <a:lnTo>
                  <a:pt x="633715" y="1023268"/>
                </a:lnTo>
                <a:lnTo>
                  <a:pt x="579274" y="1011905"/>
                </a:lnTo>
                <a:lnTo>
                  <a:pt x="526495" y="998701"/>
                </a:lnTo>
                <a:lnTo>
                  <a:pt x="475501" y="983725"/>
                </a:lnTo>
                <a:lnTo>
                  <a:pt x="426414" y="967046"/>
                </a:lnTo>
                <a:lnTo>
                  <a:pt x="379357" y="948732"/>
                </a:lnTo>
                <a:lnTo>
                  <a:pt x="334450" y="928854"/>
                </a:lnTo>
                <a:lnTo>
                  <a:pt x="291817" y="907480"/>
                </a:lnTo>
                <a:lnTo>
                  <a:pt x="251579" y="884680"/>
                </a:lnTo>
                <a:lnTo>
                  <a:pt x="213858" y="860523"/>
                </a:lnTo>
                <a:lnTo>
                  <a:pt x="178777" y="835078"/>
                </a:lnTo>
                <a:lnTo>
                  <a:pt x="146457" y="808415"/>
                </a:lnTo>
                <a:lnTo>
                  <a:pt x="117022" y="780601"/>
                </a:lnTo>
                <a:lnTo>
                  <a:pt x="90592" y="751708"/>
                </a:lnTo>
                <a:lnTo>
                  <a:pt x="47237" y="690957"/>
                </a:lnTo>
                <a:lnTo>
                  <a:pt x="17371" y="626715"/>
                </a:lnTo>
                <a:lnTo>
                  <a:pt x="1970" y="559536"/>
                </a:lnTo>
                <a:lnTo>
                  <a:pt x="0" y="52501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9073" y="3416554"/>
            <a:ext cx="98869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49440" y="3078479"/>
            <a:ext cx="1854835" cy="1050290"/>
          </a:xfrm>
          <a:custGeom>
            <a:avLst/>
            <a:gdLst/>
            <a:ahLst/>
            <a:cxnLst/>
            <a:rect l="l" t="t" r="r" b="b"/>
            <a:pathLst>
              <a:path w="1854834" h="1050289">
                <a:moveTo>
                  <a:pt x="927353" y="0"/>
                </a:moveTo>
                <a:lnTo>
                  <a:pt x="866377" y="1116"/>
                </a:lnTo>
                <a:lnTo>
                  <a:pt x="806453" y="4421"/>
                </a:lnTo>
                <a:lnTo>
                  <a:pt x="747706" y="9843"/>
                </a:lnTo>
                <a:lnTo>
                  <a:pt x="690257" y="17315"/>
                </a:lnTo>
                <a:lnTo>
                  <a:pt x="634227" y="26767"/>
                </a:lnTo>
                <a:lnTo>
                  <a:pt x="579740" y="38130"/>
                </a:lnTo>
                <a:lnTo>
                  <a:pt x="526918" y="51334"/>
                </a:lnTo>
                <a:lnTo>
                  <a:pt x="475882" y="66310"/>
                </a:lnTo>
                <a:lnTo>
                  <a:pt x="426755" y="82989"/>
                </a:lnTo>
                <a:lnTo>
                  <a:pt x="379658" y="101303"/>
                </a:lnTo>
                <a:lnTo>
                  <a:pt x="334715" y="121181"/>
                </a:lnTo>
                <a:lnTo>
                  <a:pt x="292047" y="142555"/>
                </a:lnTo>
                <a:lnTo>
                  <a:pt x="251777" y="165355"/>
                </a:lnTo>
                <a:lnTo>
                  <a:pt x="214026" y="189512"/>
                </a:lnTo>
                <a:lnTo>
                  <a:pt x="178917" y="214957"/>
                </a:lnTo>
                <a:lnTo>
                  <a:pt x="146572" y="241620"/>
                </a:lnTo>
                <a:lnTo>
                  <a:pt x="117113" y="269434"/>
                </a:lnTo>
                <a:lnTo>
                  <a:pt x="90662" y="298327"/>
                </a:lnTo>
                <a:lnTo>
                  <a:pt x="47274" y="359078"/>
                </a:lnTo>
                <a:lnTo>
                  <a:pt x="17385" y="423320"/>
                </a:lnTo>
                <a:lnTo>
                  <a:pt x="1972" y="490499"/>
                </a:lnTo>
                <a:lnTo>
                  <a:pt x="0" y="525018"/>
                </a:lnTo>
                <a:lnTo>
                  <a:pt x="1972" y="559536"/>
                </a:lnTo>
                <a:lnTo>
                  <a:pt x="17385" y="626715"/>
                </a:lnTo>
                <a:lnTo>
                  <a:pt x="47274" y="690957"/>
                </a:lnTo>
                <a:lnTo>
                  <a:pt x="90662" y="751708"/>
                </a:lnTo>
                <a:lnTo>
                  <a:pt x="117113" y="780601"/>
                </a:lnTo>
                <a:lnTo>
                  <a:pt x="146572" y="808415"/>
                </a:lnTo>
                <a:lnTo>
                  <a:pt x="178917" y="835078"/>
                </a:lnTo>
                <a:lnTo>
                  <a:pt x="214026" y="860523"/>
                </a:lnTo>
                <a:lnTo>
                  <a:pt x="251777" y="884680"/>
                </a:lnTo>
                <a:lnTo>
                  <a:pt x="292047" y="907480"/>
                </a:lnTo>
                <a:lnTo>
                  <a:pt x="334715" y="928854"/>
                </a:lnTo>
                <a:lnTo>
                  <a:pt x="379658" y="948732"/>
                </a:lnTo>
                <a:lnTo>
                  <a:pt x="426755" y="967046"/>
                </a:lnTo>
                <a:lnTo>
                  <a:pt x="475882" y="983725"/>
                </a:lnTo>
                <a:lnTo>
                  <a:pt x="526918" y="998701"/>
                </a:lnTo>
                <a:lnTo>
                  <a:pt x="579740" y="1011905"/>
                </a:lnTo>
                <a:lnTo>
                  <a:pt x="634227" y="1023268"/>
                </a:lnTo>
                <a:lnTo>
                  <a:pt x="690257" y="1032720"/>
                </a:lnTo>
                <a:lnTo>
                  <a:pt x="747706" y="1040192"/>
                </a:lnTo>
                <a:lnTo>
                  <a:pt x="806453" y="1045614"/>
                </a:lnTo>
                <a:lnTo>
                  <a:pt x="866377" y="1048919"/>
                </a:lnTo>
                <a:lnTo>
                  <a:pt x="927353" y="1050036"/>
                </a:lnTo>
                <a:lnTo>
                  <a:pt x="988330" y="1048919"/>
                </a:lnTo>
                <a:lnTo>
                  <a:pt x="1048254" y="1045614"/>
                </a:lnTo>
                <a:lnTo>
                  <a:pt x="1107001" y="1040192"/>
                </a:lnTo>
                <a:lnTo>
                  <a:pt x="1164450" y="1032720"/>
                </a:lnTo>
                <a:lnTo>
                  <a:pt x="1220480" y="1023268"/>
                </a:lnTo>
                <a:lnTo>
                  <a:pt x="1274967" y="1011905"/>
                </a:lnTo>
                <a:lnTo>
                  <a:pt x="1327789" y="998701"/>
                </a:lnTo>
                <a:lnTo>
                  <a:pt x="1378825" y="983725"/>
                </a:lnTo>
                <a:lnTo>
                  <a:pt x="1427952" y="967046"/>
                </a:lnTo>
                <a:lnTo>
                  <a:pt x="1475049" y="948732"/>
                </a:lnTo>
                <a:lnTo>
                  <a:pt x="1519992" y="928854"/>
                </a:lnTo>
                <a:lnTo>
                  <a:pt x="1562660" y="907480"/>
                </a:lnTo>
                <a:lnTo>
                  <a:pt x="1602930" y="884680"/>
                </a:lnTo>
                <a:lnTo>
                  <a:pt x="1640681" y="860523"/>
                </a:lnTo>
                <a:lnTo>
                  <a:pt x="1675790" y="835078"/>
                </a:lnTo>
                <a:lnTo>
                  <a:pt x="1708135" y="808415"/>
                </a:lnTo>
                <a:lnTo>
                  <a:pt x="1737594" y="780601"/>
                </a:lnTo>
                <a:lnTo>
                  <a:pt x="1764045" y="751708"/>
                </a:lnTo>
                <a:lnTo>
                  <a:pt x="1807433" y="690957"/>
                </a:lnTo>
                <a:lnTo>
                  <a:pt x="1837322" y="626715"/>
                </a:lnTo>
                <a:lnTo>
                  <a:pt x="1852735" y="559536"/>
                </a:lnTo>
                <a:lnTo>
                  <a:pt x="1854707" y="525018"/>
                </a:lnTo>
                <a:lnTo>
                  <a:pt x="1852735" y="490499"/>
                </a:lnTo>
                <a:lnTo>
                  <a:pt x="1837322" y="423320"/>
                </a:lnTo>
                <a:lnTo>
                  <a:pt x="1807433" y="359078"/>
                </a:lnTo>
                <a:lnTo>
                  <a:pt x="1764045" y="298327"/>
                </a:lnTo>
                <a:lnTo>
                  <a:pt x="1737594" y="269434"/>
                </a:lnTo>
                <a:lnTo>
                  <a:pt x="1708135" y="241620"/>
                </a:lnTo>
                <a:lnTo>
                  <a:pt x="1675790" y="214957"/>
                </a:lnTo>
                <a:lnTo>
                  <a:pt x="1640681" y="189512"/>
                </a:lnTo>
                <a:lnTo>
                  <a:pt x="1602930" y="165355"/>
                </a:lnTo>
                <a:lnTo>
                  <a:pt x="1562660" y="142555"/>
                </a:lnTo>
                <a:lnTo>
                  <a:pt x="1519992" y="121181"/>
                </a:lnTo>
                <a:lnTo>
                  <a:pt x="1475049" y="101303"/>
                </a:lnTo>
                <a:lnTo>
                  <a:pt x="1427952" y="82989"/>
                </a:lnTo>
                <a:lnTo>
                  <a:pt x="1378825" y="66310"/>
                </a:lnTo>
                <a:lnTo>
                  <a:pt x="1327789" y="51334"/>
                </a:lnTo>
                <a:lnTo>
                  <a:pt x="1274967" y="38130"/>
                </a:lnTo>
                <a:lnTo>
                  <a:pt x="1220480" y="26767"/>
                </a:lnTo>
                <a:lnTo>
                  <a:pt x="1164450" y="17315"/>
                </a:lnTo>
                <a:lnTo>
                  <a:pt x="1107001" y="9843"/>
                </a:lnTo>
                <a:lnTo>
                  <a:pt x="1048254" y="4421"/>
                </a:lnTo>
                <a:lnTo>
                  <a:pt x="988330" y="1116"/>
                </a:lnTo>
                <a:lnTo>
                  <a:pt x="927353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949440" y="3078479"/>
            <a:ext cx="1854835" cy="1050290"/>
          </a:xfrm>
          <a:custGeom>
            <a:avLst/>
            <a:gdLst/>
            <a:ahLst/>
            <a:cxnLst/>
            <a:rect l="l" t="t" r="r" b="b"/>
            <a:pathLst>
              <a:path w="1854834" h="1050289">
                <a:moveTo>
                  <a:pt x="0" y="525018"/>
                </a:moveTo>
                <a:lnTo>
                  <a:pt x="7808" y="456577"/>
                </a:lnTo>
                <a:lnTo>
                  <a:pt x="30581" y="390798"/>
                </a:lnTo>
                <a:lnTo>
                  <a:pt x="67342" y="328232"/>
                </a:lnTo>
                <a:lnTo>
                  <a:pt x="117113" y="269434"/>
                </a:lnTo>
                <a:lnTo>
                  <a:pt x="146572" y="241620"/>
                </a:lnTo>
                <a:lnTo>
                  <a:pt x="178917" y="214957"/>
                </a:lnTo>
                <a:lnTo>
                  <a:pt x="214026" y="189512"/>
                </a:lnTo>
                <a:lnTo>
                  <a:pt x="251777" y="165355"/>
                </a:lnTo>
                <a:lnTo>
                  <a:pt x="292047" y="142555"/>
                </a:lnTo>
                <a:lnTo>
                  <a:pt x="334715" y="121181"/>
                </a:lnTo>
                <a:lnTo>
                  <a:pt x="379658" y="101303"/>
                </a:lnTo>
                <a:lnTo>
                  <a:pt x="426755" y="82989"/>
                </a:lnTo>
                <a:lnTo>
                  <a:pt x="475882" y="66310"/>
                </a:lnTo>
                <a:lnTo>
                  <a:pt x="526918" y="51334"/>
                </a:lnTo>
                <a:lnTo>
                  <a:pt x="579740" y="38130"/>
                </a:lnTo>
                <a:lnTo>
                  <a:pt x="634227" y="26767"/>
                </a:lnTo>
                <a:lnTo>
                  <a:pt x="690257" y="17315"/>
                </a:lnTo>
                <a:lnTo>
                  <a:pt x="747706" y="9843"/>
                </a:lnTo>
                <a:lnTo>
                  <a:pt x="806453" y="4421"/>
                </a:lnTo>
                <a:lnTo>
                  <a:pt x="866377" y="1116"/>
                </a:lnTo>
                <a:lnTo>
                  <a:pt x="927353" y="0"/>
                </a:lnTo>
                <a:lnTo>
                  <a:pt x="988330" y="1116"/>
                </a:lnTo>
                <a:lnTo>
                  <a:pt x="1048254" y="4421"/>
                </a:lnTo>
                <a:lnTo>
                  <a:pt x="1107001" y="9843"/>
                </a:lnTo>
                <a:lnTo>
                  <a:pt x="1164450" y="17315"/>
                </a:lnTo>
                <a:lnTo>
                  <a:pt x="1220480" y="26767"/>
                </a:lnTo>
                <a:lnTo>
                  <a:pt x="1274967" y="38130"/>
                </a:lnTo>
                <a:lnTo>
                  <a:pt x="1327789" y="51334"/>
                </a:lnTo>
                <a:lnTo>
                  <a:pt x="1378825" y="66310"/>
                </a:lnTo>
                <a:lnTo>
                  <a:pt x="1427952" y="82989"/>
                </a:lnTo>
                <a:lnTo>
                  <a:pt x="1475049" y="101303"/>
                </a:lnTo>
                <a:lnTo>
                  <a:pt x="1519992" y="121181"/>
                </a:lnTo>
                <a:lnTo>
                  <a:pt x="1562660" y="142555"/>
                </a:lnTo>
                <a:lnTo>
                  <a:pt x="1602930" y="165355"/>
                </a:lnTo>
                <a:lnTo>
                  <a:pt x="1640681" y="189512"/>
                </a:lnTo>
                <a:lnTo>
                  <a:pt x="1675790" y="214957"/>
                </a:lnTo>
                <a:lnTo>
                  <a:pt x="1708135" y="241620"/>
                </a:lnTo>
                <a:lnTo>
                  <a:pt x="1737594" y="269434"/>
                </a:lnTo>
                <a:lnTo>
                  <a:pt x="1764045" y="298327"/>
                </a:lnTo>
                <a:lnTo>
                  <a:pt x="1807433" y="359078"/>
                </a:lnTo>
                <a:lnTo>
                  <a:pt x="1837322" y="423320"/>
                </a:lnTo>
                <a:lnTo>
                  <a:pt x="1852735" y="490499"/>
                </a:lnTo>
                <a:lnTo>
                  <a:pt x="1854707" y="525018"/>
                </a:lnTo>
                <a:lnTo>
                  <a:pt x="1852735" y="559536"/>
                </a:lnTo>
                <a:lnTo>
                  <a:pt x="1837322" y="626715"/>
                </a:lnTo>
                <a:lnTo>
                  <a:pt x="1807433" y="690957"/>
                </a:lnTo>
                <a:lnTo>
                  <a:pt x="1764045" y="751708"/>
                </a:lnTo>
                <a:lnTo>
                  <a:pt x="1737594" y="780601"/>
                </a:lnTo>
                <a:lnTo>
                  <a:pt x="1708135" y="808415"/>
                </a:lnTo>
                <a:lnTo>
                  <a:pt x="1675790" y="835078"/>
                </a:lnTo>
                <a:lnTo>
                  <a:pt x="1640681" y="860523"/>
                </a:lnTo>
                <a:lnTo>
                  <a:pt x="1602930" y="884680"/>
                </a:lnTo>
                <a:lnTo>
                  <a:pt x="1562660" y="907480"/>
                </a:lnTo>
                <a:lnTo>
                  <a:pt x="1519992" y="928854"/>
                </a:lnTo>
                <a:lnTo>
                  <a:pt x="1475049" y="948732"/>
                </a:lnTo>
                <a:lnTo>
                  <a:pt x="1427952" y="967046"/>
                </a:lnTo>
                <a:lnTo>
                  <a:pt x="1378825" y="983725"/>
                </a:lnTo>
                <a:lnTo>
                  <a:pt x="1327789" y="998701"/>
                </a:lnTo>
                <a:lnTo>
                  <a:pt x="1274967" y="1011905"/>
                </a:lnTo>
                <a:lnTo>
                  <a:pt x="1220480" y="1023268"/>
                </a:lnTo>
                <a:lnTo>
                  <a:pt x="1164450" y="1032720"/>
                </a:lnTo>
                <a:lnTo>
                  <a:pt x="1107001" y="1040192"/>
                </a:lnTo>
                <a:lnTo>
                  <a:pt x="1048254" y="1045614"/>
                </a:lnTo>
                <a:lnTo>
                  <a:pt x="988330" y="1048919"/>
                </a:lnTo>
                <a:lnTo>
                  <a:pt x="927353" y="1050036"/>
                </a:lnTo>
                <a:lnTo>
                  <a:pt x="866377" y="1048919"/>
                </a:lnTo>
                <a:lnTo>
                  <a:pt x="806453" y="1045614"/>
                </a:lnTo>
                <a:lnTo>
                  <a:pt x="747706" y="1040192"/>
                </a:lnTo>
                <a:lnTo>
                  <a:pt x="690257" y="1032720"/>
                </a:lnTo>
                <a:lnTo>
                  <a:pt x="634227" y="1023268"/>
                </a:lnTo>
                <a:lnTo>
                  <a:pt x="579740" y="1011905"/>
                </a:lnTo>
                <a:lnTo>
                  <a:pt x="526918" y="998701"/>
                </a:lnTo>
                <a:lnTo>
                  <a:pt x="475882" y="983725"/>
                </a:lnTo>
                <a:lnTo>
                  <a:pt x="426755" y="967046"/>
                </a:lnTo>
                <a:lnTo>
                  <a:pt x="379658" y="948732"/>
                </a:lnTo>
                <a:lnTo>
                  <a:pt x="334715" y="928854"/>
                </a:lnTo>
                <a:lnTo>
                  <a:pt x="292047" y="907480"/>
                </a:lnTo>
                <a:lnTo>
                  <a:pt x="251777" y="884680"/>
                </a:lnTo>
                <a:lnTo>
                  <a:pt x="214026" y="860523"/>
                </a:lnTo>
                <a:lnTo>
                  <a:pt x="178917" y="835078"/>
                </a:lnTo>
                <a:lnTo>
                  <a:pt x="146572" y="808415"/>
                </a:lnTo>
                <a:lnTo>
                  <a:pt x="117113" y="780601"/>
                </a:lnTo>
                <a:lnTo>
                  <a:pt x="90662" y="751708"/>
                </a:lnTo>
                <a:lnTo>
                  <a:pt x="47274" y="690957"/>
                </a:lnTo>
                <a:lnTo>
                  <a:pt x="17385" y="626715"/>
                </a:lnTo>
                <a:lnTo>
                  <a:pt x="1972" y="559536"/>
                </a:lnTo>
                <a:lnTo>
                  <a:pt x="0" y="52501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75372" y="3461004"/>
            <a:ext cx="14077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Projektovanje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76144" y="3043427"/>
            <a:ext cx="1854835" cy="1050290"/>
          </a:xfrm>
          <a:custGeom>
            <a:avLst/>
            <a:gdLst/>
            <a:ahLst/>
            <a:cxnLst/>
            <a:rect l="l" t="t" r="r" b="b"/>
            <a:pathLst>
              <a:path w="1854835" h="1050289">
                <a:moveTo>
                  <a:pt x="927354" y="0"/>
                </a:moveTo>
                <a:lnTo>
                  <a:pt x="866377" y="1116"/>
                </a:lnTo>
                <a:lnTo>
                  <a:pt x="806453" y="4421"/>
                </a:lnTo>
                <a:lnTo>
                  <a:pt x="747706" y="9843"/>
                </a:lnTo>
                <a:lnTo>
                  <a:pt x="690257" y="17315"/>
                </a:lnTo>
                <a:lnTo>
                  <a:pt x="634227" y="26767"/>
                </a:lnTo>
                <a:lnTo>
                  <a:pt x="579740" y="38130"/>
                </a:lnTo>
                <a:lnTo>
                  <a:pt x="526918" y="51334"/>
                </a:lnTo>
                <a:lnTo>
                  <a:pt x="475882" y="66310"/>
                </a:lnTo>
                <a:lnTo>
                  <a:pt x="426755" y="82989"/>
                </a:lnTo>
                <a:lnTo>
                  <a:pt x="379658" y="101303"/>
                </a:lnTo>
                <a:lnTo>
                  <a:pt x="334715" y="121181"/>
                </a:lnTo>
                <a:lnTo>
                  <a:pt x="292047" y="142555"/>
                </a:lnTo>
                <a:lnTo>
                  <a:pt x="251777" y="165355"/>
                </a:lnTo>
                <a:lnTo>
                  <a:pt x="214026" y="189512"/>
                </a:lnTo>
                <a:lnTo>
                  <a:pt x="178917" y="214957"/>
                </a:lnTo>
                <a:lnTo>
                  <a:pt x="146572" y="241620"/>
                </a:lnTo>
                <a:lnTo>
                  <a:pt x="117113" y="269434"/>
                </a:lnTo>
                <a:lnTo>
                  <a:pt x="90662" y="298327"/>
                </a:lnTo>
                <a:lnTo>
                  <a:pt x="47274" y="359078"/>
                </a:lnTo>
                <a:lnTo>
                  <a:pt x="17385" y="423320"/>
                </a:lnTo>
                <a:lnTo>
                  <a:pt x="1972" y="490499"/>
                </a:lnTo>
                <a:lnTo>
                  <a:pt x="0" y="525018"/>
                </a:lnTo>
                <a:lnTo>
                  <a:pt x="1972" y="559536"/>
                </a:lnTo>
                <a:lnTo>
                  <a:pt x="17385" y="626715"/>
                </a:lnTo>
                <a:lnTo>
                  <a:pt x="47274" y="690957"/>
                </a:lnTo>
                <a:lnTo>
                  <a:pt x="90662" y="751708"/>
                </a:lnTo>
                <a:lnTo>
                  <a:pt x="117113" y="780601"/>
                </a:lnTo>
                <a:lnTo>
                  <a:pt x="146572" y="808415"/>
                </a:lnTo>
                <a:lnTo>
                  <a:pt x="178917" y="835078"/>
                </a:lnTo>
                <a:lnTo>
                  <a:pt x="214026" y="860523"/>
                </a:lnTo>
                <a:lnTo>
                  <a:pt x="251777" y="884680"/>
                </a:lnTo>
                <a:lnTo>
                  <a:pt x="292047" y="907480"/>
                </a:lnTo>
                <a:lnTo>
                  <a:pt x="334715" y="928854"/>
                </a:lnTo>
                <a:lnTo>
                  <a:pt x="379658" y="948732"/>
                </a:lnTo>
                <a:lnTo>
                  <a:pt x="426755" y="967046"/>
                </a:lnTo>
                <a:lnTo>
                  <a:pt x="475882" y="983725"/>
                </a:lnTo>
                <a:lnTo>
                  <a:pt x="526918" y="998701"/>
                </a:lnTo>
                <a:lnTo>
                  <a:pt x="579740" y="1011905"/>
                </a:lnTo>
                <a:lnTo>
                  <a:pt x="634227" y="1023268"/>
                </a:lnTo>
                <a:lnTo>
                  <a:pt x="690257" y="1032720"/>
                </a:lnTo>
                <a:lnTo>
                  <a:pt x="747706" y="1040192"/>
                </a:lnTo>
                <a:lnTo>
                  <a:pt x="806453" y="1045614"/>
                </a:lnTo>
                <a:lnTo>
                  <a:pt x="866377" y="1048919"/>
                </a:lnTo>
                <a:lnTo>
                  <a:pt x="927354" y="1050036"/>
                </a:lnTo>
                <a:lnTo>
                  <a:pt x="988330" y="1048919"/>
                </a:lnTo>
                <a:lnTo>
                  <a:pt x="1048254" y="1045614"/>
                </a:lnTo>
                <a:lnTo>
                  <a:pt x="1107001" y="1040192"/>
                </a:lnTo>
                <a:lnTo>
                  <a:pt x="1164450" y="1032720"/>
                </a:lnTo>
                <a:lnTo>
                  <a:pt x="1220480" y="1023268"/>
                </a:lnTo>
                <a:lnTo>
                  <a:pt x="1274967" y="1011905"/>
                </a:lnTo>
                <a:lnTo>
                  <a:pt x="1327789" y="998701"/>
                </a:lnTo>
                <a:lnTo>
                  <a:pt x="1378825" y="983725"/>
                </a:lnTo>
                <a:lnTo>
                  <a:pt x="1427952" y="967046"/>
                </a:lnTo>
                <a:lnTo>
                  <a:pt x="1475049" y="948732"/>
                </a:lnTo>
                <a:lnTo>
                  <a:pt x="1519992" y="928854"/>
                </a:lnTo>
                <a:lnTo>
                  <a:pt x="1562660" y="907480"/>
                </a:lnTo>
                <a:lnTo>
                  <a:pt x="1602930" y="884680"/>
                </a:lnTo>
                <a:lnTo>
                  <a:pt x="1640681" y="860523"/>
                </a:lnTo>
                <a:lnTo>
                  <a:pt x="1675790" y="835078"/>
                </a:lnTo>
                <a:lnTo>
                  <a:pt x="1708135" y="808415"/>
                </a:lnTo>
                <a:lnTo>
                  <a:pt x="1737594" y="780601"/>
                </a:lnTo>
                <a:lnTo>
                  <a:pt x="1764045" y="751708"/>
                </a:lnTo>
                <a:lnTo>
                  <a:pt x="1807433" y="690957"/>
                </a:lnTo>
                <a:lnTo>
                  <a:pt x="1837322" y="626715"/>
                </a:lnTo>
                <a:lnTo>
                  <a:pt x="1852735" y="559536"/>
                </a:lnTo>
                <a:lnTo>
                  <a:pt x="1854708" y="525018"/>
                </a:lnTo>
                <a:lnTo>
                  <a:pt x="1852735" y="490499"/>
                </a:lnTo>
                <a:lnTo>
                  <a:pt x="1837322" y="423320"/>
                </a:lnTo>
                <a:lnTo>
                  <a:pt x="1807433" y="359078"/>
                </a:lnTo>
                <a:lnTo>
                  <a:pt x="1764045" y="298327"/>
                </a:lnTo>
                <a:lnTo>
                  <a:pt x="1737594" y="269434"/>
                </a:lnTo>
                <a:lnTo>
                  <a:pt x="1708135" y="241620"/>
                </a:lnTo>
                <a:lnTo>
                  <a:pt x="1675790" y="214957"/>
                </a:lnTo>
                <a:lnTo>
                  <a:pt x="1640681" y="189512"/>
                </a:lnTo>
                <a:lnTo>
                  <a:pt x="1602930" y="165355"/>
                </a:lnTo>
                <a:lnTo>
                  <a:pt x="1562660" y="142555"/>
                </a:lnTo>
                <a:lnTo>
                  <a:pt x="1519992" y="121181"/>
                </a:lnTo>
                <a:lnTo>
                  <a:pt x="1475049" y="101303"/>
                </a:lnTo>
                <a:lnTo>
                  <a:pt x="1427952" y="82989"/>
                </a:lnTo>
                <a:lnTo>
                  <a:pt x="1378825" y="66310"/>
                </a:lnTo>
                <a:lnTo>
                  <a:pt x="1327789" y="51334"/>
                </a:lnTo>
                <a:lnTo>
                  <a:pt x="1274967" y="38130"/>
                </a:lnTo>
                <a:lnTo>
                  <a:pt x="1220480" y="26767"/>
                </a:lnTo>
                <a:lnTo>
                  <a:pt x="1164450" y="17315"/>
                </a:lnTo>
                <a:lnTo>
                  <a:pt x="1107001" y="9843"/>
                </a:lnTo>
                <a:lnTo>
                  <a:pt x="1048254" y="4421"/>
                </a:lnTo>
                <a:lnTo>
                  <a:pt x="988330" y="1116"/>
                </a:lnTo>
                <a:lnTo>
                  <a:pt x="927354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76144" y="3043427"/>
            <a:ext cx="1854835" cy="1050290"/>
          </a:xfrm>
          <a:custGeom>
            <a:avLst/>
            <a:gdLst/>
            <a:ahLst/>
            <a:cxnLst/>
            <a:rect l="l" t="t" r="r" b="b"/>
            <a:pathLst>
              <a:path w="1854835" h="1050289">
                <a:moveTo>
                  <a:pt x="0" y="525018"/>
                </a:moveTo>
                <a:lnTo>
                  <a:pt x="7808" y="456577"/>
                </a:lnTo>
                <a:lnTo>
                  <a:pt x="30581" y="390798"/>
                </a:lnTo>
                <a:lnTo>
                  <a:pt x="67342" y="328232"/>
                </a:lnTo>
                <a:lnTo>
                  <a:pt x="117113" y="269434"/>
                </a:lnTo>
                <a:lnTo>
                  <a:pt x="146572" y="241620"/>
                </a:lnTo>
                <a:lnTo>
                  <a:pt x="178917" y="214957"/>
                </a:lnTo>
                <a:lnTo>
                  <a:pt x="214026" y="189512"/>
                </a:lnTo>
                <a:lnTo>
                  <a:pt x="251777" y="165355"/>
                </a:lnTo>
                <a:lnTo>
                  <a:pt x="292047" y="142555"/>
                </a:lnTo>
                <a:lnTo>
                  <a:pt x="334715" y="121181"/>
                </a:lnTo>
                <a:lnTo>
                  <a:pt x="379658" y="101303"/>
                </a:lnTo>
                <a:lnTo>
                  <a:pt x="426755" y="82989"/>
                </a:lnTo>
                <a:lnTo>
                  <a:pt x="475882" y="66310"/>
                </a:lnTo>
                <a:lnTo>
                  <a:pt x="526918" y="51334"/>
                </a:lnTo>
                <a:lnTo>
                  <a:pt x="579740" y="38130"/>
                </a:lnTo>
                <a:lnTo>
                  <a:pt x="634227" y="26767"/>
                </a:lnTo>
                <a:lnTo>
                  <a:pt x="690257" y="17315"/>
                </a:lnTo>
                <a:lnTo>
                  <a:pt x="747706" y="9843"/>
                </a:lnTo>
                <a:lnTo>
                  <a:pt x="806453" y="4421"/>
                </a:lnTo>
                <a:lnTo>
                  <a:pt x="866377" y="1116"/>
                </a:lnTo>
                <a:lnTo>
                  <a:pt x="927354" y="0"/>
                </a:lnTo>
                <a:lnTo>
                  <a:pt x="988330" y="1116"/>
                </a:lnTo>
                <a:lnTo>
                  <a:pt x="1048254" y="4421"/>
                </a:lnTo>
                <a:lnTo>
                  <a:pt x="1107001" y="9843"/>
                </a:lnTo>
                <a:lnTo>
                  <a:pt x="1164450" y="17315"/>
                </a:lnTo>
                <a:lnTo>
                  <a:pt x="1220480" y="26767"/>
                </a:lnTo>
                <a:lnTo>
                  <a:pt x="1274967" y="38130"/>
                </a:lnTo>
                <a:lnTo>
                  <a:pt x="1327789" y="51334"/>
                </a:lnTo>
                <a:lnTo>
                  <a:pt x="1378825" y="66310"/>
                </a:lnTo>
                <a:lnTo>
                  <a:pt x="1427952" y="82989"/>
                </a:lnTo>
                <a:lnTo>
                  <a:pt x="1475049" y="101303"/>
                </a:lnTo>
                <a:lnTo>
                  <a:pt x="1519992" y="121181"/>
                </a:lnTo>
                <a:lnTo>
                  <a:pt x="1562660" y="142555"/>
                </a:lnTo>
                <a:lnTo>
                  <a:pt x="1602930" y="165355"/>
                </a:lnTo>
                <a:lnTo>
                  <a:pt x="1640681" y="189512"/>
                </a:lnTo>
                <a:lnTo>
                  <a:pt x="1675790" y="214957"/>
                </a:lnTo>
                <a:lnTo>
                  <a:pt x="1708135" y="241620"/>
                </a:lnTo>
                <a:lnTo>
                  <a:pt x="1737594" y="269434"/>
                </a:lnTo>
                <a:lnTo>
                  <a:pt x="1764045" y="298327"/>
                </a:lnTo>
                <a:lnTo>
                  <a:pt x="1807433" y="359078"/>
                </a:lnTo>
                <a:lnTo>
                  <a:pt x="1837322" y="423320"/>
                </a:lnTo>
                <a:lnTo>
                  <a:pt x="1852735" y="490499"/>
                </a:lnTo>
                <a:lnTo>
                  <a:pt x="1854708" y="525018"/>
                </a:lnTo>
                <a:lnTo>
                  <a:pt x="1852735" y="559536"/>
                </a:lnTo>
                <a:lnTo>
                  <a:pt x="1837322" y="626715"/>
                </a:lnTo>
                <a:lnTo>
                  <a:pt x="1807433" y="690957"/>
                </a:lnTo>
                <a:lnTo>
                  <a:pt x="1764045" y="751708"/>
                </a:lnTo>
                <a:lnTo>
                  <a:pt x="1737594" y="780601"/>
                </a:lnTo>
                <a:lnTo>
                  <a:pt x="1708135" y="808415"/>
                </a:lnTo>
                <a:lnTo>
                  <a:pt x="1675790" y="835078"/>
                </a:lnTo>
                <a:lnTo>
                  <a:pt x="1640681" y="860523"/>
                </a:lnTo>
                <a:lnTo>
                  <a:pt x="1602930" y="884680"/>
                </a:lnTo>
                <a:lnTo>
                  <a:pt x="1562660" y="907480"/>
                </a:lnTo>
                <a:lnTo>
                  <a:pt x="1519992" y="928854"/>
                </a:lnTo>
                <a:lnTo>
                  <a:pt x="1475049" y="948732"/>
                </a:lnTo>
                <a:lnTo>
                  <a:pt x="1427952" y="967046"/>
                </a:lnTo>
                <a:lnTo>
                  <a:pt x="1378825" y="983725"/>
                </a:lnTo>
                <a:lnTo>
                  <a:pt x="1327789" y="998701"/>
                </a:lnTo>
                <a:lnTo>
                  <a:pt x="1274967" y="1011905"/>
                </a:lnTo>
                <a:lnTo>
                  <a:pt x="1220480" y="1023268"/>
                </a:lnTo>
                <a:lnTo>
                  <a:pt x="1164450" y="1032720"/>
                </a:lnTo>
                <a:lnTo>
                  <a:pt x="1107001" y="1040192"/>
                </a:lnTo>
                <a:lnTo>
                  <a:pt x="1048254" y="1045614"/>
                </a:lnTo>
                <a:lnTo>
                  <a:pt x="988330" y="1048919"/>
                </a:lnTo>
                <a:lnTo>
                  <a:pt x="927354" y="1050036"/>
                </a:lnTo>
                <a:lnTo>
                  <a:pt x="866377" y="1048919"/>
                </a:lnTo>
                <a:lnTo>
                  <a:pt x="806453" y="1045614"/>
                </a:lnTo>
                <a:lnTo>
                  <a:pt x="747706" y="1040192"/>
                </a:lnTo>
                <a:lnTo>
                  <a:pt x="690257" y="1032720"/>
                </a:lnTo>
                <a:lnTo>
                  <a:pt x="634227" y="1023268"/>
                </a:lnTo>
                <a:lnTo>
                  <a:pt x="579740" y="1011905"/>
                </a:lnTo>
                <a:lnTo>
                  <a:pt x="526918" y="998701"/>
                </a:lnTo>
                <a:lnTo>
                  <a:pt x="475882" y="983725"/>
                </a:lnTo>
                <a:lnTo>
                  <a:pt x="426755" y="967046"/>
                </a:lnTo>
                <a:lnTo>
                  <a:pt x="379658" y="948732"/>
                </a:lnTo>
                <a:lnTo>
                  <a:pt x="334715" y="928854"/>
                </a:lnTo>
                <a:lnTo>
                  <a:pt x="292047" y="907480"/>
                </a:lnTo>
                <a:lnTo>
                  <a:pt x="251777" y="884680"/>
                </a:lnTo>
                <a:lnTo>
                  <a:pt x="214026" y="860523"/>
                </a:lnTo>
                <a:lnTo>
                  <a:pt x="178917" y="835078"/>
                </a:lnTo>
                <a:lnTo>
                  <a:pt x="146572" y="808415"/>
                </a:lnTo>
                <a:lnTo>
                  <a:pt x="117113" y="780601"/>
                </a:lnTo>
                <a:lnTo>
                  <a:pt x="90662" y="751708"/>
                </a:lnTo>
                <a:lnTo>
                  <a:pt x="47274" y="690957"/>
                </a:lnTo>
                <a:lnTo>
                  <a:pt x="17385" y="626715"/>
                </a:lnTo>
                <a:lnTo>
                  <a:pt x="1972" y="559536"/>
                </a:lnTo>
                <a:lnTo>
                  <a:pt x="0" y="52501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2610" y="3426205"/>
            <a:ext cx="10033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71644" y="3043427"/>
            <a:ext cx="1854835" cy="1050290"/>
          </a:xfrm>
          <a:custGeom>
            <a:avLst/>
            <a:gdLst/>
            <a:ahLst/>
            <a:cxnLst/>
            <a:rect l="l" t="t" r="r" b="b"/>
            <a:pathLst>
              <a:path w="1854834" h="1050289">
                <a:moveTo>
                  <a:pt x="927353" y="0"/>
                </a:moveTo>
                <a:lnTo>
                  <a:pt x="866377" y="1116"/>
                </a:lnTo>
                <a:lnTo>
                  <a:pt x="806453" y="4421"/>
                </a:lnTo>
                <a:lnTo>
                  <a:pt x="747706" y="9843"/>
                </a:lnTo>
                <a:lnTo>
                  <a:pt x="690257" y="17315"/>
                </a:lnTo>
                <a:lnTo>
                  <a:pt x="634227" y="26767"/>
                </a:lnTo>
                <a:lnTo>
                  <a:pt x="579740" y="38130"/>
                </a:lnTo>
                <a:lnTo>
                  <a:pt x="526918" y="51334"/>
                </a:lnTo>
                <a:lnTo>
                  <a:pt x="475882" y="66310"/>
                </a:lnTo>
                <a:lnTo>
                  <a:pt x="426755" y="82989"/>
                </a:lnTo>
                <a:lnTo>
                  <a:pt x="379658" y="101303"/>
                </a:lnTo>
                <a:lnTo>
                  <a:pt x="334715" y="121181"/>
                </a:lnTo>
                <a:lnTo>
                  <a:pt x="292047" y="142555"/>
                </a:lnTo>
                <a:lnTo>
                  <a:pt x="251777" y="165355"/>
                </a:lnTo>
                <a:lnTo>
                  <a:pt x="214026" y="189512"/>
                </a:lnTo>
                <a:lnTo>
                  <a:pt x="178917" y="214957"/>
                </a:lnTo>
                <a:lnTo>
                  <a:pt x="146572" y="241620"/>
                </a:lnTo>
                <a:lnTo>
                  <a:pt x="117113" y="269434"/>
                </a:lnTo>
                <a:lnTo>
                  <a:pt x="90662" y="298327"/>
                </a:lnTo>
                <a:lnTo>
                  <a:pt x="47274" y="359078"/>
                </a:lnTo>
                <a:lnTo>
                  <a:pt x="17385" y="423320"/>
                </a:lnTo>
                <a:lnTo>
                  <a:pt x="1972" y="490499"/>
                </a:lnTo>
                <a:lnTo>
                  <a:pt x="0" y="525018"/>
                </a:lnTo>
                <a:lnTo>
                  <a:pt x="1972" y="559536"/>
                </a:lnTo>
                <a:lnTo>
                  <a:pt x="17385" y="626715"/>
                </a:lnTo>
                <a:lnTo>
                  <a:pt x="47274" y="690957"/>
                </a:lnTo>
                <a:lnTo>
                  <a:pt x="90662" y="751708"/>
                </a:lnTo>
                <a:lnTo>
                  <a:pt x="117113" y="780601"/>
                </a:lnTo>
                <a:lnTo>
                  <a:pt x="146572" y="808415"/>
                </a:lnTo>
                <a:lnTo>
                  <a:pt x="178917" y="835078"/>
                </a:lnTo>
                <a:lnTo>
                  <a:pt x="214026" y="860523"/>
                </a:lnTo>
                <a:lnTo>
                  <a:pt x="251777" y="884680"/>
                </a:lnTo>
                <a:lnTo>
                  <a:pt x="292047" y="907480"/>
                </a:lnTo>
                <a:lnTo>
                  <a:pt x="334715" y="928854"/>
                </a:lnTo>
                <a:lnTo>
                  <a:pt x="379658" y="948732"/>
                </a:lnTo>
                <a:lnTo>
                  <a:pt x="426755" y="967046"/>
                </a:lnTo>
                <a:lnTo>
                  <a:pt x="475882" y="983725"/>
                </a:lnTo>
                <a:lnTo>
                  <a:pt x="526918" y="998701"/>
                </a:lnTo>
                <a:lnTo>
                  <a:pt x="579740" y="1011905"/>
                </a:lnTo>
                <a:lnTo>
                  <a:pt x="634227" y="1023268"/>
                </a:lnTo>
                <a:lnTo>
                  <a:pt x="690257" y="1032720"/>
                </a:lnTo>
                <a:lnTo>
                  <a:pt x="747706" y="1040192"/>
                </a:lnTo>
                <a:lnTo>
                  <a:pt x="806453" y="1045614"/>
                </a:lnTo>
                <a:lnTo>
                  <a:pt x="866377" y="1048919"/>
                </a:lnTo>
                <a:lnTo>
                  <a:pt x="927353" y="1050036"/>
                </a:lnTo>
                <a:lnTo>
                  <a:pt x="988330" y="1048919"/>
                </a:lnTo>
                <a:lnTo>
                  <a:pt x="1048254" y="1045614"/>
                </a:lnTo>
                <a:lnTo>
                  <a:pt x="1107001" y="1040192"/>
                </a:lnTo>
                <a:lnTo>
                  <a:pt x="1164450" y="1032720"/>
                </a:lnTo>
                <a:lnTo>
                  <a:pt x="1220480" y="1023268"/>
                </a:lnTo>
                <a:lnTo>
                  <a:pt x="1274967" y="1011905"/>
                </a:lnTo>
                <a:lnTo>
                  <a:pt x="1327789" y="998701"/>
                </a:lnTo>
                <a:lnTo>
                  <a:pt x="1378825" y="983725"/>
                </a:lnTo>
                <a:lnTo>
                  <a:pt x="1427952" y="967046"/>
                </a:lnTo>
                <a:lnTo>
                  <a:pt x="1475049" y="948732"/>
                </a:lnTo>
                <a:lnTo>
                  <a:pt x="1519992" y="928854"/>
                </a:lnTo>
                <a:lnTo>
                  <a:pt x="1562660" y="907480"/>
                </a:lnTo>
                <a:lnTo>
                  <a:pt x="1602930" y="884680"/>
                </a:lnTo>
                <a:lnTo>
                  <a:pt x="1640681" y="860523"/>
                </a:lnTo>
                <a:lnTo>
                  <a:pt x="1675790" y="835078"/>
                </a:lnTo>
                <a:lnTo>
                  <a:pt x="1708135" y="808415"/>
                </a:lnTo>
                <a:lnTo>
                  <a:pt x="1737594" y="780601"/>
                </a:lnTo>
                <a:lnTo>
                  <a:pt x="1764045" y="751708"/>
                </a:lnTo>
                <a:lnTo>
                  <a:pt x="1807433" y="690957"/>
                </a:lnTo>
                <a:lnTo>
                  <a:pt x="1837322" y="626715"/>
                </a:lnTo>
                <a:lnTo>
                  <a:pt x="1852735" y="559536"/>
                </a:lnTo>
                <a:lnTo>
                  <a:pt x="1854707" y="525018"/>
                </a:lnTo>
                <a:lnTo>
                  <a:pt x="1852735" y="490499"/>
                </a:lnTo>
                <a:lnTo>
                  <a:pt x="1837322" y="423320"/>
                </a:lnTo>
                <a:lnTo>
                  <a:pt x="1807433" y="359078"/>
                </a:lnTo>
                <a:lnTo>
                  <a:pt x="1764045" y="298327"/>
                </a:lnTo>
                <a:lnTo>
                  <a:pt x="1737594" y="269434"/>
                </a:lnTo>
                <a:lnTo>
                  <a:pt x="1708135" y="241620"/>
                </a:lnTo>
                <a:lnTo>
                  <a:pt x="1675790" y="214957"/>
                </a:lnTo>
                <a:lnTo>
                  <a:pt x="1640681" y="189512"/>
                </a:lnTo>
                <a:lnTo>
                  <a:pt x="1602930" y="165355"/>
                </a:lnTo>
                <a:lnTo>
                  <a:pt x="1562660" y="142555"/>
                </a:lnTo>
                <a:lnTo>
                  <a:pt x="1519992" y="121181"/>
                </a:lnTo>
                <a:lnTo>
                  <a:pt x="1475049" y="101303"/>
                </a:lnTo>
                <a:lnTo>
                  <a:pt x="1427952" y="82989"/>
                </a:lnTo>
                <a:lnTo>
                  <a:pt x="1378825" y="66310"/>
                </a:lnTo>
                <a:lnTo>
                  <a:pt x="1327789" y="51334"/>
                </a:lnTo>
                <a:lnTo>
                  <a:pt x="1274967" y="38130"/>
                </a:lnTo>
                <a:lnTo>
                  <a:pt x="1220480" y="26767"/>
                </a:lnTo>
                <a:lnTo>
                  <a:pt x="1164450" y="17315"/>
                </a:lnTo>
                <a:lnTo>
                  <a:pt x="1107001" y="9843"/>
                </a:lnTo>
                <a:lnTo>
                  <a:pt x="1048254" y="4421"/>
                </a:lnTo>
                <a:lnTo>
                  <a:pt x="988330" y="1116"/>
                </a:lnTo>
                <a:lnTo>
                  <a:pt x="927353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71644" y="3043427"/>
            <a:ext cx="1854835" cy="1050290"/>
          </a:xfrm>
          <a:custGeom>
            <a:avLst/>
            <a:gdLst/>
            <a:ahLst/>
            <a:cxnLst/>
            <a:rect l="l" t="t" r="r" b="b"/>
            <a:pathLst>
              <a:path w="1854834" h="1050289">
                <a:moveTo>
                  <a:pt x="0" y="525018"/>
                </a:moveTo>
                <a:lnTo>
                  <a:pt x="7808" y="456577"/>
                </a:lnTo>
                <a:lnTo>
                  <a:pt x="30581" y="390798"/>
                </a:lnTo>
                <a:lnTo>
                  <a:pt x="67342" y="328232"/>
                </a:lnTo>
                <a:lnTo>
                  <a:pt x="117113" y="269434"/>
                </a:lnTo>
                <a:lnTo>
                  <a:pt x="146572" y="241620"/>
                </a:lnTo>
                <a:lnTo>
                  <a:pt x="178917" y="214957"/>
                </a:lnTo>
                <a:lnTo>
                  <a:pt x="214026" y="189512"/>
                </a:lnTo>
                <a:lnTo>
                  <a:pt x="251777" y="165355"/>
                </a:lnTo>
                <a:lnTo>
                  <a:pt x="292047" y="142555"/>
                </a:lnTo>
                <a:lnTo>
                  <a:pt x="334715" y="121181"/>
                </a:lnTo>
                <a:lnTo>
                  <a:pt x="379658" y="101303"/>
                </a:lnTo>
                <a:lnTo>
                  <a:pt x="426755" y="82989"/>
                </a:lnTo>
                <a:lnTo>
                  <a:pt x="475882" y="66310"/>
                </a:lnTo>
                <a:lnTo>
                  <a:pt x="526918" y="51334"/>
                </a:lnTo>
                <a:lnTo>
                  <a:pt x="579740" y="38130"/>
                </a:lnTo>
                <a:lnTo>
                  <a:pt x="634227" y="26767"/>
                </a:lnTo>
                <a:lnTo>
                  <a:pt x="690257" y="17315"/>
                </a:lnTo>
                <a:lnTo>
                  <a:pt x="747706" y="9843"/>
                </a:lnTo>
                <a:lnTo>
                  <a:pt x="806453" y="4421"/>
                </a:lnTo>
                <a:lnTo>
                  <a:pt x="866377" y="1116"/>
                </a:lnTo>
                <a:lnTo>
                  <a:pt x="927353" y="0"/>
                </a:lnTo>
                <a:lnTo>
                  <a:pt x="988330" y="1116"/>
                </a:lnTo>
                <a:lnTo>
                  <a:pt x="1048254" y="4421"/>
                </a:lnTo>
                <a:lnTo>
                  <a:pt x="1107001" y="9843"/>
                </a:lnTo>
                <a:lnTo>
                  <a:pt x="1164450" y="17315"/>
                </a:lnTo>
                <a:lnTo>
                  <a:pt x="1220480" y="26767"/>
                </a:lnTo>
                <a:lnTo>
                  <a:pt x="1274967" y="38130"/>
                </a:lnTo>
                <a:lnTo>
                  <a:pt x="1327789" y="51334"/>
                </a:lnTo>
                <a:lnTo>
                  <a:pt x="1378825" y="66310"/>
                </a:lnTo>
                <a:lnTo>
                  <a:pt x="1427952" y="82989"/>
                </a:lnTo>
                <a:lnTo>
                  <a:pt x="1475049" y="101303"/>
                </a:lnTo>
                <a:lnTo>
                  <a:pt x="1519992" y="121181"/>
                </a:lnTo>
                <a:lnTo>
                  <a:pt x="1562660" y="142555"/>
                </a:lnTo>
                <a:lnTo>
                  <a:pt x="1602930" y="165355"/>
                </a:lnTo>
                <a:lnTo>
                  <a:pt x="1640681" y="189512"/>
                </a:lnTo>
                <a:lnTo>
                  <a:pt x="1675790" y="214957"/>
                </a:lnTo>
                <a:lnTo>
                  <a:pt x="1708135" y="241620"/>
                </a:lnTo>
                <a:lnTo>
                  <a:pt x="1737594" y="269434"/>
                </a:lnTo>
                <a:lnTo>
                  <a:pt x="1764045" y="298327"/>
                </a:lnTo>
                <a:lnTo>
                  <a:pt x="1807433" y="359078"/>
                </a:lnTo>
                <a:lnTo>
                  <a:pt x="1837322" y="423320"/>
                </a:lnTo>
                <a:lnTo>
                  <a:pt x="1852735" y="490499"/>
                </a:lnTo>
                <a:lnTo>
                  <a:pt x="1854707" y="525018"/>
                </a:lnTo>
                <a:lnTo>
                  <a:pt x="1852735" y="559536"/>
                </a:lnTo>
                <a:lnTo>
                  <a:pt x="1837322" y="626715"/>
                </a:lnTo>
                <a:lnTo>
                  <a:pt x="1807433" y="690957"/>
                </a:lnTo>
                <a:lnTo>
                  <a:pt x="1764045" y="751708"/>
                </a:lnTo>
                <a:lnTo>
                  <a:pt x="1737594" y="780601"/>
                </a:lnTo>
                <a:lnTo>
                  <a:pt x="1708135" y="808415"/>
                </a:lnTo>
                <a:lnTo>
                  <a:pt x="1675790" y="835078"/>
                </a:lnTo>
                <a:lnTo>
                  <a:pt x="1640681" y="860523"/>
                </a:lnTo>
                <a:lnTo>
                  <a:pt x="1602930" y="884680"/>
                </a:lnTo>
                <a:lnTo>
                  <a:pt x="1562660" y="907480"/>
                </a:lnTo>
                <a:lnTo>
                  <a:pt x="1519992" y="928854"/>
                </a:lnTo>
                <a:lnTo>
                  <a:pt x="1475049" y="948732"/>
                </a:lnTo>
                <a:lnTo>
                  <a:pt x="1427952" y="967046"/>
                </a:lnTo>
                <a:lnTo>
                  <a:pt x="1378825" y="983725"/>
                </a:lnTo>
                <a:lnTo>
                  <a:pt x="1327789" y="998701"/>
                </a:lnTo>
                <a:lnTo>
                  <a:pt x="1274967" y="1011905"/>
                </a:lnTo>
                <a:lnTo>
                  <a:pt x="1220480" y="1023268"/>
                </a:lnTo>
                <a:lnTo>
                  <a:pt x="1164450" y="1032720"/>
                </a:lnTo>
                <a:lnTo>
                  <a:pt x="1107001" y="1040192"/>
                </a:lnTo>
                <a:lnTo>
                  <a:pt x="1048254" y="1045614"/>
                </a:lnTo>
                <a:lnTo>
                  <a:pt x="988330" y="1048919"/>
                </a:lnTo>
                <a:lnTo>
                  <a:pt x="927353" y="1050036"/>
                </a:lnTo>
                <a:lnTo>
                  <a:pt x="866377" y="1048919"/>
                </a:lnTo>
                <a:lnTo>
                  <a:pt x="806453" y="1045614"/>
                </a:lnTo>
                <a:lnTo>
                  <a:pt x="747706" y="1040192"/>
                </a:lnTo>
                <a:lnTo>
                  <a:pt x="690257" y="1032720"/>
                </a:lnTo>
                <a:lnTo>
                  <a:pt x="634227" y="1023268"/>
                </a:lnTo>
                <a:lnTo>
                  <a:pt x="579740" y="1011905"/>
                </a:lnTo>
                <a:lnTo>
                  <a:pt x="526918" y="998701"/>
                </a:lnTo>
                <a:lnTo>
                  <a:pt x="475882" y="983725"/>
                </a:lnTo>
                <a:lnTo>
                  <a:pt x="426755" y="967046"/>
                </a:lnTo>
                <a:lnTo>
                  <a:pt x="379658" y="948732"/>
                </a:lnTo>
                <a:lnTo>
                  <a:pt x="334715" y="928854"/>
                </a:lnTo>
                <a:lnTo>
                  <a:pt x="292047" y="907480"/>
                </a:lnTo>
                <a:lnTo>
                  <a:pt x="251777" y="884680"/>
                </a:lnTo>
                <a:lnTo>
                  <a:pt x="214026" y="860523"/>
                </a:lnTo>
                <a:lnTo>
                  <a:pt x="178917" y="835078"/>
                </a:lnTo>
                <a:lnTo>
                  <a:pt x="146572" y="808415"/>
                </a:lnTo>
                <a:lnTo>
                  <a:pt x="117113" y="780601"/>
                </a:lnTo>
                <a:lnTo>
                  <a:pt x="90662" y="751708"/>
                </a:lnTo>
                <a:lnTo>
                  <a:pt x="47274" y="690957"/>
                </a:lnTo>
                <a:lnTo>
                  <a:pt x="17385" y="626715"/>
                </a:lnTo>
                <a:lnTo>
                  <a:pt x="1972" y="559536"/>
                </a:lnTo>
                <a:lnTo>
                  <a:pt x="0" y="52501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50307" y="3426205"/>
            <a:ext cx="89979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ša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0837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EKSTREMNO PROGRAMIRANJE</a:t>
            </a:r>
            <a:r>
              <a:rPr lang="en-US" spc="-12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(7)</a:t>
            </a:r>
          </a:p>
        </p:txBody>
      </p:sp>
      <p:sp>
        <p:nvSpPr>
          <p:cNvPr id="4" name="object 4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0999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0999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1999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0999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12408" y="1711451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0999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1999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0999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3644" y="1714500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7200" y="2752344"/>
            <a:ext cx="0" cy="3451860"/>
          </a:xfrm>
          <a:custGeom>
            <a:avLst/>
            <a:gdLst/>
            <a:ahLst/>
            <a:cxnLst/>
            <a:rect l="l" t="t" r="r" b="b"/>
            <a:pathLst>
              <a:path h="3451860">
                <a:moveTo>
                  <a:pt x="0" y="0"/>
                </a:moveTo>
                <a:lnTo>
                  <a:pt x="0" y="3451859"/>
                </a:lnTo>
              </a:path>
            </a:pathLst>
          </a:custGeom>
          <a:ln w="9144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sz="half" idx="2"/>
          </p:nvPr>
        </p:nvSpPr>
        <p:spPr>
          <a:xfrm>
            <a:off x="485343" y="1624838"/>
            <a:ext cx="3505200" cy="49013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57175" algn="ctr">
              <a:lnSpc>
                <a:spcPct val="100000"/>
              </a:lnSpc>
            </a:pPr>
            <a:r>
              <a:rPr dirty="0">
                <a:solidFill>
                  <a:schemeClr val="tx1"/>
                </a:solidFill>
              </a:rPr>
              <a:t>+</a:t>
            </a:r>
          </a:p>
          <a:p>
            <a:pPr marL="279400" marR="526415" indent="-266700">
              <a:lnSpc>
                <a:spcPct val="100000"/>
              </a:lnSpc>
              <a:spcBef>
                <a:spcPts val="414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</a:rPr>
              <a:t>fokusiranje </a:t>
            </a:r>
            <a:r>
              <a:rPr sz="1800" dirty="0">
                <a:solidFill>
                  <a:schemeClr val="tx1"/>
                </a:solidFill>
              </a:rPr>
              <a:t>tima </a:t>
            </a:r>
            <a:r>
              <a:rPr sz="1800" spc="-10" dirty="0">
                <a:solidFill>
                  <a:schemeClr val="tx1"/>
                </a:solidFill>
              </a:rPr>
              <a:t>na </a:t>
            </a:r>
            <a:r>
              <a:rPr sz="1800" spc="-5" dirty="0">
                <a:solidFill>
                  <a:schemeClr val="tx1"/>
                </a:solidFill>
              </a:rPr>
              <a:t>razvoj  softvera; nema mnogo  dokumentacije </a:t>
            </a:r>
            <a:r>
              <a:rPr sz="1800" dirty="0">
                <a:solidFill>
                  <a:schemeClr val="tx1"/>
                </a:solidFill>
              </a:rPr>
              <a:t>i</a:t>
            </a:r>
            <a:r>
              <a:rPr sz="1800" spc="-45" dirty="0">
                <a:solidFill>
                  <a:schemeClr val="tx1"/>
                </a:solidFill>
              </a:rPr>
              <a:t> </a:t>
            </a:r>
            <a:r>
              <a:rPr sz="1800" spc="-5" dirty="0">
                <a:solidFill>
                  <a:schemeClr val="tx1"/>
                </a:solidFill>
              </a:rPr>
              <a:t>sastanaka</a:t>
            </a:r>
            <a:endParaRPr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</a:rPr>
              <a:t>prijatna radna atmosfera;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mogućnosti za učenje i  </a:t>
            </a:r>
            <a:r>
              <a:rPr sz="1800" spc="-5" dirty="0">
                <a:solidFill>
                  <a:schemeClr val="tx1"/>
                </a:solidFill>
              </a:rPr>
              <a:t>napredovanje, 8-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časovno radno  </a:t>
            </a:r>
            <a:r>
              <a:rPr sz="1800" spc="-5" dirty="0">
                <a:solidFill>
                  <a:schemeClr val="tx1"/>
                </a:solidFill>
              </a:rPr>
              <a:t>vreme, nema</a:t>
            </a:r>
            <a:r>
              <a:rPr sz="1800" spc="-35" dirty="0">
                <a:solidFill>
                  <a:schemeClr val="tx1"/>
                </a:solidFill>
              </a:rPr>
              <a:t> </a:t>
            </a:r>
            <a:r>
              <a:rPr sz="1800" spc="-5" dirty="0">
                <a:solidFill>
                  <a:schemeClr val="tx1"/>
                </a:solidFill>
              </a:rPr>
              <a:t>nezamenljivih</a:t>
            </a:r>
            <a:endParaRPr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971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</a:rPr>
              <a:t>dobar </a:t>
            </a:r>
            <a:r>
              <a:rPr sz="1800" dirty="0">
                <a:solidFill>
                  <a:schemeClr val="tx1"/>
                </a:solidFill>
              </a:rPr>
              <a:t>softver </a:t>
            </a:r>
            <a:r>
              <a:rPr sz="1800" spc="-5" dirty="0">
                <a:solidFill>
                  <a:schemeClr val="tx1"/>
                </a:solidFill>
              </a:rPr>
              <a:t>po prihvatljivoj  ceni; smanjen rizik jer se </a:t>
            </a:r>
            <a:r>
              <a:rPr sz="1800" dirty="0">
                <a:solidFill>
                  <a:schemeClr val="tx1"/>
                </a:solidFill>
              </a:rPr>
              <a:t>sve  </a:t>
            </a:r>
            <a:r>
              <a:rPr sz="1800" spc="-5" dirty="0">
                <a:solidFill>
                  <a:schemeClr val="tx1"/>
                </a:solidFill>
              </a:rPr>
              <a:t>izmene</a:t>
            </a:r>
            <a:r>
              <a:rPr sz="1800" spc="-50" dirty="0">
                <a:solidFill>
                  <a:schemeClr val="tx1"/>
                </a:solidFill>
              </a:rPr>
              <a:t> </a:t>
            </a:r>
            <a:r>
              <a:rPr sz="1800" spc="-5" dirty="0">
                <a:solidFill>
                  <a:schemeClr val="tx1"/>
                </a:solidFill>
              </a:rPr>
              <a:t>prihvataju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5325" y="1574038"/>
            <a:ext cx="3870960" cy="420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4825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</a:p>
          <a:p>
            <a:pPr marL="279400" indent="-266700">
              <a:lnSpc>
                <a:spcPct val="100000"/>
              </a:lnSpc>
              <a:spcBef>
                <a:spcPts val="4465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teško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sprovodi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066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nije lako naći dovoljno programera  za rigorozno sprovođenje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praksi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klijenti možda ne žele da se uključe  u projekat zbog drugih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obaveza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uklopiti karaktere u savršenu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celinu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9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2355" y="1524000"/>
            <a:ext cx="8144509" cy="372110"/>
          </a:xfrm>
          <a:custGeom>
            <a:avLst/>
            <a:gdLst/>
            <a:ahLst/>
            <a:cxnLst/>
            <a:rect l="l" t="t" r="r" b="b"/>
            <a:pathLst>
              <a:path w="8144509" h="372110">
                <a:moveTo>
                  <a:pt x="0" y="371855"/>
                </a:moveTo>
                <a:lnTo>
                  <a:pt x="8144256" y="371855"/>
                </a:lnTo>
                <a:lnTo>
                  <a:pt x="8144256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2355" y="1524000"/>
            <a:ext cx="8144509" cy="372110"/>
          </a:xfrm>
          <a:custGeom>
            <a:avLst/>
            <a:gdLst/>
            <a:ahLst/>
            <a:cxnLst/>
            <a:rect l="l" t="t" r="r" b="b"/>
            <a:pathLst>
              <a:path w="8144509" h="372110">
                <a:moveTo>
                  <a:pt x="0" y="371855"/>
                </a:moveTo>
                <a:lnTo>
                  <a:pt x="8144256" y="371855"/>
                </a:lnTo>
                <a:lnTo>
                  <a:pt x="8144256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</a:rPr>
              <a:t>FAZE U RAZVOJU </a:t>
            </a:r>
            <a:r>
              <a:rPr lang="pl-PL" spc="-5" dirty="0">
                <a:solidFill>
                  <a:schemeClr val="tx1"/>
                </a:solidFill>
              </a:rPr>
              <a:t>SOFTVERA</a:t>
            </a:r>
            <a:r>
              <a:rPr lang="pl-PL" spc="-80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2355" y="1524000"/>
            <a:ext cx="8144509" cy="32124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5. </a:t>
            </a:r>
            <a:r>
              <a:rPr sz="2000" spc="-20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r>
              <a:rPr sz="2000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740" y="1970278"/>
            <a:ext cx="3486150" cy="110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nalaženje i ispravljanje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jedinično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integraciono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sistemsko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8451" y="3215639"/>
            <a:ext cx="8144509" cy="307777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239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6. Isporuka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5740" y="3646932"/>
            <a:ext cx="436054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instaliranje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radnom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obuka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korisnika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8451" y="4349496"/>
            <a:ext cx="8144509" cy="294953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2345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7. Održavanje</a:t>
            </a:r>
            <a:r>
              <a:rPr sz="20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5740" y="4774945"/>
            <a:ext cx="644334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ispravljanje grešaka nakon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unapređivanje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(novi zahtevi ili promene u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okruženju)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259" y="5574791"/>
            <a:ext cx="8143240" cy="943848"/>
          </a:xfrm>
          <a:prstGeom prst="rect">
            <a:avLst/>
          </a:prstGeom>
          <a:ln w="64008">
            <a:solidFill>
              <a:srgbClr val="CC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60"/>
              </a:spcBef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Proces razvoja</a:t>
            </a:r>
            <a:r>
              <a:rPr sz="2000" u="heavy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  <a:endParaRPr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je svaki opis razvoja softvera koji sadrži neke od nabrojanih</a:t>
            </a:r>
            <a:r>
              <a:rPr sz="2000" spc="-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faza,</a:t>
            </a: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organizovanih tako da proizvode odgovarajući ispravan i proveren</a:t>
            </a:r>
            <a:r>
              <a:rPr sz="2000" spc="-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kôd.</a:t>
            </a:r>
          </a:p>
        </p:txBody>
      </p:sp>
      <p:sp>
        <p:nvSpPr>
          <p:cNvPr id="13" name="object 13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0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MODELOVAN</a:t>
            </a:r>
            <a:r>
              <a:rPr lang="en-US" spc="10" dirty="0">
                <a:solidFill>
                  <a:schemeClr val="tx1"/>
                </a:solidFill>
              </a:rPr>
              <a:t>J</a:t>
            </a:r>
            <a:r>
              <a:rPr lang="en-US" dirty="0">
                <a:solidFill>
                  <a:schemeClr val="tx1"/>
                </a:solidFill>
              </a:rPr>
              <a:t>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11296" y="1708404"/>
            <a:ext cx="2272283" cy="1010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78579" y="1679448"/>
            <a:ext cx="1607820" cy="1146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2715" y="1639823"/>
            <a:ext cx="2257425" cy="950901"/>
          </a:xfrm>
          <a:prstGeom prst="rect">
            <a:avLst/>
          </a:prstGeom>
          <a:solidFill>
            <a:srgbClr val="99CC00"/>
          </a:solidFill>
          <a:ln w="12192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507365" marR="484505" indent="-7620" algn="ctr">
              <a:lnSpc>
                <a:spcPct val="100000"/>
              </a:lnSpc>
              <a:spcBef>
                <a:spcPts val="21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MODEL  </a:t>
            </a: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ROCE</a:t>
            </a:r>
            <a:r>
              <a:rPr sz="2000" spc="-1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  RAZVOJA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58711" y="1860804"/>
            <a:ext cx="2270760" cy="629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47688" y="1793748"/>
            <a:ext cx="1959863" cy="8412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90132" y="1792223"/>
            <a:ext cx="2255520" cy="614680"/>
          </a:xfrm>
          <a:custGeom>
            <a:avLst/>
            <a:gdLst/>
            <a:ahLst/>
            <a:cxnLst/>
            <a:rect l="l" t="t" r="r" b="b"/>
            <a:pathLst>
              <a:path w="2255520" h="614680">
                <a:moveTo>
                  <a:pt x="0" y="614172"/>
                </a:moveTo>
                <a:lnTo>
                  <a:pt x="2255519" y="614172"/>
                </a:lnTo>
                <a:lnTo>
                  <a:pt x="2255519" y="0"/>
                </a:lnTo>
                <a:lnTo>
                  <a:pt x="0" y="0"/>
                </a:lnTo>
                <a:lnTo>
                  <a:pt x="0" y="614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0132" y="1792223"/>
            <a:ext cx="2255520" cy="614680"/>
          </a:xfrm>
          <a:prstGeom prst="rect">
            <a:avLst/>
          </a:prstGeom>
          <a:solidFill>
            <a:srgbClr val="FFFFFF"/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32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ISPORUČENI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PROIZVOD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9495" y="1860804"/>
            <a:ext cx="2272284" cy="629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9787" y="1793748"/>
            <a:ext cx="2243328" cy="841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0916" y="1792223"/>
            <a:ext cx="2257425" cy="614680"/>
          </a:xfrm>
          <a:custGeom>
            <a:avLst/>
            <a:gdLst/>
            <a:ahLst/>
            <a:cxnLst/>
            <a:rect l="l" t="t" r="r" b="b"/>
            <a:pathLst>
              <a:path w="2257425" h="614680">
                <a:moveTo>
                  <a:pt x="0" y="614172"/>
                </a:moveTo>
                <a:lnTo>
                  <a:pt x="2257044" y="614172"/>
                </a:lnTo>
                <a:lnTo>
                  <a:pt x="2257044" y="0"/>
                </a:lnTo>
                <a:lnTo>
                  <a:pt x="0" y="0"/>
                </a:lnTo>
                <a:lnTo>
                  <a:pt x="0" y="614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0916" y="1792223"/>
            <a:ext cx="2257425" cy="61468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ts val="2320"/>
              </a:lnSpc>
            </a:pPr>
            <a:r>
              <a:rPr sz="2000" spc="-5" dirty="0">
                <a:solidFill>
                  <a:schemeClr val="tx1"/>
                </a:solidFill>
                <a:latin typeface="Arial"/>
                <a:cs typeface="Arial"/>
              </a:rPr>
              <a:t>SPECIFIKACIJA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2000" spc="-20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07792" y="20208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276987" y="0"/>
                </a:moveTo>
                <a:lnTo>
                  <a:pt x="276987" y="60198"/>
                </a:lnTo>
                <a:lnTo>
                  <a:pt x="0" y="60198"/>
                </a:lnTo>
                <a:lnTo>
                  <a:pt x="0" y="180593"/>
                </a:lnTo>
                <a:lnTo>
                  <a:pt x="276987" y="180593"/>
                </a:lnTo>
                <a:lnTo>
                  <a:pt x="276987" y="240791"/>
                </a:lnTo>
                <a:lnTo>
                  <a:pt x="368807" y="120396"/>
                </a:lnTo>
                <a:lnTo>
                  <a:pt x="2769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07792" y="20208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0" y="60198"/>
                </a:moveTo>
                <a:lnTo>
                  <a:pt x="276987" y="60198"/>
                </a:lnTo>
                <a:lnTo>
                  <a:pt x="276987" y="0"/>
                </a:lnTo>
                <a:lnTo>
                  <a:pt x="368807" y="120396"/>
                </a:lnTo>
                <a:lnTo>
                  <a:pt x="276987" y="240791"/>
                </a:lnTo>
                <a:lnTo>
                  <a:pt x="276987" y="180593"/>
                </a:lnTo>
                <a:lnTo>
                  <a:pt x="0" y="180593"/>
                </a:lnTo>
                <a:lnTo>
                  <a:pt x="0" y="6019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41491" y="20208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276987" y="0"/>
                </a:moveTo>
                <a:lnTo>
                  <a:pt x="276987" y="60198"/>
                </a:lnTo>
                <a:lnTo>
                  <a:pt x="0" y="60198"/>
                </a:lnTo>
                <a:lnTo>
                  <a:pt x="0" y="180593"/>
                </a:lnTo>
                <a:lnTo>
                  <a:pt x="276987" y="180593"/>
                </a:lnTo>
                <a:lnTo>
                  <a:pt x="276987" y="240791"/>
                </a:lnTo>
                <a:lnTo>
                  <a:pt x="368808" y="120396"/>
                </a:lnTo>
                <a:lnTo>
                  <a:pt x="2769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41491" y="2020823"/>
            <a:ext cx="368935" cy="241300"/>
          </a:xfrm>
          <a:custGeom>
            <a:avLst/>
            <a:gdLst/>
            <a:ahLst/>
            <a:cxnLst/>
            <a:rect l="l" t="t" r="r" b="b"/>
            <a:pathLst>
              <a:path w="368935" h="241300">
                <a:moveTo>
                  <a:pt x="0" y="60198"/>
                </a:moveTo>
                <a:lnTo>
                  <a:pt x="276987" y="60198"/>
                </a:lnTo>
                <a:lnTo>
                  <a:pt x="276987" y="0"/>
                </a:lnTo>
                <a:lnTo>
                  <a:pt x="368808" y="120396"/>
                </a:lnTo>
                <a:lnTo>
                  <a:pt x="276987" y="240791"/>
                </a:lnTo>
                <a:lnTo>
                  <a:pt x="276987" y="180593"/>
                </a:lnTo>
                <a:lnTo>
                  <a:pt x="0" y="180593"/>
                </a:lnTo>
                <a:lnTo>
                  <a:pt x="0" y="6019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2541" y="3014345"/>
            <a:ext cx="8087995" cy="35214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21305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Razlozi za</a:t>
            </a:r>
            <a:r>
              <a:rPr sz="2000" u="heavy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modelovanje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postaje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zajedničko shvatanje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svih učesnika; lakša komunikacija,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retka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pogrešna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tumačenja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modelovanje odražava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ciljeve razvoja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 pre implementacije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procenjuje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usklađenost predviđenih aktivnosti sa postavljenim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44894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modelovanje pomaže u nalaženju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nedoslednosti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suvišnih ili izostavljenih  elemenata; bolja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efikasnost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model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odgovara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konkretnoj, ali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primeniti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drugim</a:t>
            </a:r>
            <a:r>
              <a:rPr sz="1800" u="heavy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situacijama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dobro je da ostane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trag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1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10" dirty="0"/>
              <a:t>TRADICIONALNE</a:t>
            </a:r>
            <a:r>
              <a:rPr lang="en-US" spc="-125" dirty="0"/>
              <a:t> </a:t>
            </a:r>
            <a:r>
              <a:rPr lang="en-US" dirty="0"/>
              <a:t>METODE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102020"/>
          </a:xfrm>
          <a:prstGeom prst="rect">
            <a:avLst/>
          </a:prstGeom>
        </p:spPr>
        <p:txBody>
          <a:bodyPr vert="horz" wrap="square" lIns="0" tIns="587629" rIns="0" bIns="0" rtlCol="0">
            <a:spAutoFit/>
          </a:bodyPr>
          <a:lstStyle/>
          <a:p>
            <a:pPr marL="1637664">
              <a:lnSpc>
                <a:spcPct val="100000"/>
              </a:lnSpc>
              <a:tabLst>
                <a:tab pos="2051050" algn="l"/>
              </a:tabLst>
            </a:pPr>
            <a:r>
              <a:rPr sz="2150" i="0" spc="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2150" i="0" spc="5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Kaskadni model (model</a:t>
            </a:r>
            <a:r>
              <a:rPr sz="2400" i="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vodopada)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37664">
              <a:lnSpc>
                <a:spcPct val="100000"/>
              </a:lnSpc>
              <a:spcBef>
                <a:spcPts val="1200"/>
              </a:spcBef>
              <a:tabLst>
                <a:tab pos="2051050" algn="l"/>
              </a:tabLst>
            </a:pPr>
            <a:r>
              <a:rPr sz="2150" i="0" spc="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2150" i="0" spc="5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400" i="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2400" i="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37664">
              <a:lnSpc>
                <a:spcPct val="100000"/>
              </a:lnSpc>
              <a:spcBef>
                <a:spcPts val="1200"/>
              </a:spcBef>
              <a:tabLst>
                <a:tab pos="2051050" algn="l"/>
              </a:tabLst>
            </a:pPr>
            <a:r>
              <a:rPr sz="2150" i="0" spc="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2150" i="0" spc="5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Fazni razvoj (inkrementalni i</a:t>
            </a:r>
            <a:r>
              <a:rPr sz="2400" i="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iterativni)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37664">
              <a:lnSpc>
                <a:spcPct val="100000"/>
              </a:lnSpc>
              <a:spcBef>
                <a:spcPts val="1200"/>
              </a:spcBef>
              <a:tabLst>
                <a:tab pos="2051050" algn="l"/>
              </a:tabLst>
            </a:pPr>
            <a:r>
              <a:rPr sz="2150" i="0" spc="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2150" i="0" spc="5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400" i="0" dirty="0">
                <a:solidFill>
                  <a:schemeClr val="tx1"/>
                </a:solidFill>
                <a:latin typeface="Arial"/>
                <a:cs typeface="Arial"/>
              </a:rPr>
              <a:t>Prototipski</a:t>
            </a:r>
            <a:r>
              <a:rPr sz="2400" i="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37664">
              <a:lnSpc>
                <a:spcPct val="100000"/>
              </a:lnSpc>
              <a:spcBef>
                <a:spcPts val="1200"/>
              </a:spcBef>
              <a:tabLst>
                <a:tab pos="2044700" algn="l"/>
              </a:tabLst>
            </a:pPr>
            <a:r>
              <a:rPr sz="2150" i="0" spc="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2150" i="0" spc="5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400" i="0" spc="-10" dirty="0">
                <a:solidFill>
                  <a:schemeClr val="tx1"/>
                </a:solidFill>
                <a:latin typeface="Arial"/>
                <a:cs typeface="Arial"/>
              </a:rPr>
              <a:t>Transformacioni</a:t>
            </a:r>
            <a:r>
              <a:rPr sz="2400" i="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37664">
              <a:lnSpc>
                <a:spcPct val="100000"/>
              </a:lnSpc>
              <a:spcBef>
                <a:spcPts val="1200"/>
              </a:spcBef>
              <a:tabLst>
                <a:tab pos="2051050" algn="l"/>
              </a:tabLst>
            </a:pPr>
            <a:r>
              <a:rPr sz="2150" i="0" spc="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2150" i="0" spc="5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Spiralni</a:t>
            </a:r>
            <a:r>
              <a:rPr sz="2400" i="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i="0" spc="-5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37664">
              <a:lnSpc>
                <a:spcPct val="100000"/>
              </a:lnSpc>
              <a:spcBef>
                <a:spcPts val="1200"/>
              </a:spcBef>
              <a:tabLst>
                <a:tab pos="2051050" algn="l"/>
              </a:tabLst>
            </a:pPr>
            <a:r>
              <a:rPr sz="2150" i="0" spc="5" dirty="0">
                <a:solidFill>
                  <a:schemeClr val="tx1"/>
                </a:solidFill>
                <a:latin typeface="Wingdings"/>
                <a:cs typeface="Wingdings"/>
              </a:rPr>
              <a:t></a:t>
            </a:r>
            <a:r>
              <a:rPr sz="2150" i="0" spc="5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400" i="0" spc="-10" dirty="0">
                <a:solidFill>
                  <a:schemeClr val="tx1"/>
                </a:solidFill>
                <a:latin typeface="Arial"/>
                <a:cs typeface="Arial"/>
              </a:rPr>
              <a:t>RUP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487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KASKADNI MODEL</a:t>
            </a:r>
            <a:r>
              <a:rPr lang="en-US" spc="-10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5441" y="4011421"/>
            <a:ext cx="97409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Osobine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" y="4621021"/>
            <a:ext cx="353314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veoma visok nivo</a:t>
            </a:r>
            <a:r>
              <a:rPr sz="20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apstrakcije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441" y="5230876"/>
            <a:ext cx="254254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kaskadna veza</a:t>
            </a:r>
            <a:r>
              <a:rPr sz="20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faza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441" y="5840476"/>
            <a:ext cx="363156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"/>
              <a:tabLst>
                <a:tab pos="285750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kritične tačke i</a:t>
            </a:r>
            <a:r>
              <a:rPr sz="20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međuproizvodi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76855" y="2659379"/>
            <a:ext cx="1652016" cy="62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72283" y="2767583"/>
            <a:ext cx="1658112" cy="483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08276" y="2590800"/>
            <a:ext cx="1637030" cy="436658"/>
          </a:xfrm>
          <a:prstGeom prst="rect">
            <a:avLst/>
          </a:prstGeom>
          <a:solidFill>
            <a:srgbClr val="CCFFFF"/>
          </a:solidFill>
          <a:ln w="12192">
            <a:solidFill>
              <a:srgbClr val="000000"/>
            </a:solidFill>
          </a:ln>
        </p:spPr>
        <p:txBody>
          <a:bodyPr vert="horz" wrap="square" lIns="0" tIns="158115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24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Projektovanje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60335" y="5625084"/>
            <a:ext cx="1356359" cy="7025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42047" y="5631179"/>
            <a:ext cx="1392936" cy="7574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91756" y="5556503"/>
            <a:ext cx="1341120" cy="612347"/>
          </a:xfrm>
          <a:prstGeom prst="rect">
            <a:avLst/>
          </a:prstGeom>
          <a:solidFill>
            <a:srgbClr val="CCFFFF"/>
          </a:solidFill>
          <a:ln w="12192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107950" marR="98425" indent="60960">
              <a:lnSpc>
                <a:spcPct val="100000"/>
              </a:lnSpc>
              <a:spcBef>
                <a:spcPts val="45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Isporuka i  o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ržav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82996" y="4643628"/>
            <a:ext cx="1309116" cy="62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10428" y="4751832"/>
            <a:ext cx="1254252" cy="4831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14415" y="4575047"/>
            <a:ext cx="1294130" cy="437299"/>
          </a:xfrm>
          <a:prstGeom prst="rect">
            <a:avLst/>
          </a:prstGeom>
          <a:solidFill>
            <a:srgbClr val="CCFFFF"/>
          </a:solidFill>
          <a:ln w="12192">
            <a:solidFill>
              <a:srgbClr val="000000"/>
            </a:solidFill>
          </a:ln>
        </p:spPr>
        <p:txBody>
          <a:bodyPr vert="horz" wrap="square" lIns="0" tIns="15875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1250"/>
              </a:spcBef>
            </a:pP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43755" y="3639311"/>
            <a:ext cx="1271015" cy="6294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58996" y="3745991"/>
            <a:ext cx="1239012" cy="4831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75176" y="3570732"/>
            <a:ext cx="1256030" cy="436658"/>
          </a:xfrm>
          <a:prstGeom prst="rect">
            <a:avLst/>
          </a:prstGeom>
          <a:solidFill>
            <a:srgbClr val="CCFFFF"/>
          </a:solidFill>
          <a:ln w="12192">
            <a:solidFill>
              <a:srgbClr val="000000"/>
            </a:solidFill>
          </a:ln>
        </p:spPr>
        <p:txBody>
          <a:bodyPr vert="horz" wrap="square" lIns="0" tIns="158115" rIns="0" bIns="0" rtlCol="0">
            <a:spAutoFit/>
          </a:bodyPr>
          <a:lstStyle/>
          <a:p>
            <a:pPr marL="140970">
              <a:lnSpc>
                <a:spcPct val="100000"/>
              </a:lnSpc>
              <a:spcBef>
                <a:spcPts val="124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Kodiranje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73252" y="1738883"/>
            <a:ext cx="1185672" cy="629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28116" y="1708404"/>
            <a:ext cx="1115568" cy="7574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4672" y="1670304"/>
            <a:ext cx="1170940" cy="574516"/>
          </a:xfrm>
          <a:prstGeom prst="rect">
            <a:avLst/>
          </a:prstGeom>
          <a:solidFill>
            <a:srgbClr val="CCFFFF"/>
          </a:solidFill>
          <a:ln w="12192">
            <a:solidFill>
              <a:srgbClr val="00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6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39695" y="2136648"/>
            <a:ext cx="426719" cy="4815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71116" y="2068067"/>
            <a:ext cx="407034" cy="459105"/>
          </a:xfrm>
          <a:custGeom>
            <a:avLst/>
            <a:gdLst/>
            <a:ahLst/>
            <a:cxnLst/>
            <a:rect l="l" t="t" r="r" b="b"/>
            <a:pathLst>
              <a:path w="407035" h="459105">
                <a:moveTo>
                  <a:pt x="406907" y="298831"/>
                </a:moveTo>
                <a:lnTo>
                  <a:pt x="240029" y="298831"/>
                </a:lnTo>
                <a:lnTo>
                  <a:pt x="323469" y="458724"/>
                </a:lnTo>
                <a:lnTo>
                  <a:pt x="406907" y="298831"/>
                </a:lnTo>
                <a:close/>
              </a:path>
              <a:path w="407035" h="459105">
                <a:moveTo>
                  <a:pt x="359156" y="0"/>
                </a:moveTo>
                <a:lnTo>
                  <a:pt x="0" y="0"/>
                </a:lnTo>
                <a:lnTo>
                  <a:pt x="0" y="91312"/>
                </a:lnTo>
                <a:lnTo>
                  <a:pt x="287654" y="91312"/>
                </a:lnTo>
                <a:lnTo>
                  <a:pt x="287654" y="298831"/>
                </a:lnTo>
                <a:lnTo>
                  <a:pt x="359156" y="298831"/>
                </a:lnTo>
                <a:lnTo>
                  <a:pt x="359156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71116" y="2068067"/>
            <a:ext cx="407034" cy="459105"/>
          </a:xfrm>
          <a:custGeom>
            <a:avLst/>
            <a:gdLst/>
            <a:ahLst/>
            <a:cxnLst/>
            <a:rect l="l" t="t" r="r" b="b"/>
            <a:pathLst>
              <a:path w="407035" h="459105">
                <a:moveTo>
                  <a:pt x="323469" y="458724"/>
                </a:moveTo>
                <a:lnTo>
                  <a:pt x="240029" y="298831"/>
                </a:lnTo>
                <a:lnTo>
                  <a:pt x="287654" y="298831"/>
                </a:lnTo>
                <a:lnTo>
                  <a:pt x="287654" y="91312"/>
                </a:lnTo>
                <a:lnTo>
                  <a:pt x="0" y="91312"/>
                </a:lnTo>
                <a:lnTo>
                  <a:pt x="0" y="0"/>
                </a:lnTo>
                <a:lnTo>
                  <a:pt x="359156" y="0"/>
                </a:lnTo>
                <a:lnTo>
                  <a:pt x="359156" y="298831"/>
                </a:lnTo>
                <a:lnTo>
                  <a:pt x="406907" y="298831"/>
                </a:lnTo>
                <a:lnTo>
                  <a:pt x="323469" y="45872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7110" y="1448053"/>
            <a:ext cx="331089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r>
              <a:rPr sz="1800" i="1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vodopada,Royce,1970.g.,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77546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najstariji</a:t>
            </a:r>
            <a:r>
              <a:rPr sz="1800" i="1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014215" y="3115055"/>
            <a:ext cx="425196" cy="4815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45635" y="3046476"/>
            <a:ext cx="405765" cy="459105"/>
          </a:xfrm>
          <a:custGeom>
            <a:avLst/>
            <a:gdLst/>
            <a:ahLst/>
            <a:cxnLst/>
            <a:rect l="l" t="t" r="r" b="b"/>
            <a:pathLst>
              <a:path w="405764" h="459104">
                <a:moveTo>
                  <a:pt x="405384" y="298831"/>
                </a:moveTo>
                <a:lnTo>
                  <a:pt x="239140" y="298831"/>
                </a:lnTo>
                <a:lnTo>
                  <a:pt x="322199" y="458724"/>
                </a:lnTo>
                <a:lnTo>
                  <a:pt x="405384" y="298831"/>
                </a:lnTo>
                <a:close/>
              </a:path>
              <a:path w="405764" h="459104">
                <a:moveTo>
                  <a:pt x="357886" y="0"/>
                </a:moveTo>
                <a:lnTo>
                  <a:pt x="0" y="0"/>
                </a:lnTo>
                <a:lnTo>
                  <a:pt x="0" y="91312"/>
                </a:lnTo>
                <a:lnTo>
                  <a:pt x="286638" y="91312"/>
                </a:lnTo>
                <a:lnTo>
                  <a:pt x="286638" y="298831"/>
                </a:lnTo>
                <a:lnTo>
                  <a:pt x="357886" y="298831"/>
                </a:lnTo>
                <a:lnTo>
                  <a:pt x="357886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45635" y="3046476"/>
            <a:ext cx="405765" cy="459105"/>
          </a:xfrm>
          <a:custGeom>
            <a:avLst/>
            <a:gdLst/>
            <a:ahLst/>
            <a:cxnLst/>
            <a:rect l="l" t="t" r="r" b="b"/>
            <a:pathLst>
              <a:path w="405764" h="459104">
                <a:moveTo>
                  <a:pt x="322199" y="458724"/>
                </a:moveTo>
                <a:lnTo>
                  <a:pt x="239140" y="298831"/>
                </a:lnTo>
                <a:lnTo>
                  <a:pt x="286638" y="298831"/>
                </a:lnTo>
                <a:lnTo>
                  <a:pt x="286638" y="91312"/>
                </a:lnTo>
                <a:lnTo>
                  <a:pt x="0" y="91312"/>
                </a:lnTo>
                <a:lnTo>
                  <a:pt x="0" y="0"/>
                </a:lnTo>
                <a:lnTo>
                  <a:pt x="357886" y="0"/>
                </a:lnTo>
                <a:lnTo>
                  <a:pt x="357886" y="298831"/>
                </a:lnTo>
                <a:lnTo>
                  <a:pt x="405384" y="298831"/>
                </a:lnTo>
                <a:lnTo>
                  <a:pt x="322199" y="458724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500115" y="4105655"/>
            <a:ext cx="425196" cy="4815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431535" y="4037076"/>
            <a:ext cx="405765" cy="459105"/>
          </a:xfrm>
          <a:custGeom>
            <a:avLst/>
            <a:gdLst/>
            <a:ahLst/>
            <a:cxnLst/>
            <a:rect l="l" t="t" r="r" b="b"/>
            <a:pathLst>
              <a:path w="405764" h="459104">
                <a:moveTo>
                  <a:pt x="405384" y="298831"/>
                </a:moveTo>
                <a:lnTo>
                  <a:pt x="239140" y="298831"/>
                </a:lnTo>
                <a:lnTo>
                  <a:pt x="322199" y="458724"/>
                </a:lnTo>
                <a:lnTo>
                  <a:pt x="405384" y="298831"/>
                </a:lnTo>
                <a:close/>
              </a:path>
              <a:path w="405764" h="459104">
                <a:moveTo>
                  <a:pt x="357886" y="0"/>
                </a:moveTo>
                <a:lnTo>
                  <a:pt x="0" y="0"/>
                </a:lnTo>
                <a:lnTo>
                  <a:pt x="0" y="91312"/>
                </a:lnTo>
                <a:lnTo>
                  <a:pt x="286638" y="91312"/>
                </a:lnTo>
                <a:lnTo>
                  <a:pt x="286638" y="298831"/>
                </a:lnTo>
                <a:lnTo>
                  <a:pt x="357886" y="298831"/>
                </a:lnTo>
                <a:lnTo>
                  <a:pt x="357886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31535" y="4037076"/>
            <a:ext cx="405765" cy="459105"/>
          </a:xfrm>
          <a:custGeom>
            <a:avLst/>
            <a:gdLst/>
            <a:ahLst/>
            <a:cxnLst/>
            <a:rect l="l" t="t" r="r" b="b"/>
            <a:pathLst>
              <a:path w="405764" h="459104">
                <a:moveTo>
                  <a:pt x="322199" y="458724"/>
                </a:moveTo>
                <a:lnTo>
                  <a:pt x="239140" y="298831"/>
                </a:lnTo>
                <a:lnTo>
                  <a:pt x="286638" y="298831"/>
                </a:lnTo>
                <a:lnTo>
                  <a:pt x="286638" y="91312"/>
                </a:lnTo>
                <a:lnTo>
                  <a:pt x="0" y="91312"/>
                </a:lnTo>
                <a:lnTo>
                  <a:pt x="0" y="0"/>
                </a:lnTo>
                <a:lnTo>
                  <a:pt x="357886" y="0"/>
                </a:lnTo>
                <a:lnTo>
                  <a:pt x="357886" y="298831"/>
                </a:lnTo>
                <a:lnTo>
                  <a:pt x="405384" y="298831"/>
                </a:lnTo>
                <a:lnTo>
                  <a:pt x="322199" y="458724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080504" y="5067300"/>
            <a:ext cx="426720" cy="4815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011923" y="4998720"/>
            <a:ext cx="407034" cy="459105"/>
          </a:xfrm>
          <a:custGeom>
            <a:avLst/>
            <a:gdLst/>
            <a:ahLst/>
            <a:cxnLst/>
            <a:rect l="l" t="t" r="r" b="b"/>
            <a:pathLst>
              <a:path w="407034" h="459104">
                <a:moveTo>
                  <a:pt x="406907" y="298830"/>
                </a:moveTo>
                <a:lnTo>
                  <a:pt x="240029" y="298830"/>
                </a:lnTo>
                <a:lnTo>
                  <a:pt x="323469" y="458723"/>
                </a:lnTo>
                <a:lnTo>
                  <a:pt x="406907" y="298830"/>
                </a:lnTo>
                <a:close/>
              </a:path>
              <a:path w="407034" h="459104">
                <a:moveTo>
                  <a:pt x="359155" y="0"/>
                </a:moveTo>
                <a:lnTo>
                  <a:pt x="0" y="0"/>
                </a:lnTo>
                <a:lnTo>
                  <a:pt x="0" y="91312"/>
                </a:lnTo>
                <a:lnTo>
                  <a:pt x="287654" y="91312"/>
                </a:lnTo>
                <a:lnTo>
                  <a:pt x="287654" y="298830"/>
                </a:lnTo>
                <a:lnTo>
                  <a:pt x="359155" y="298830"/>
                </a:lnTo>
                <a:lnTo>
                  <a:pt x="359155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011923" y="4998720"/>
            <a:ext cx="407034" cy="459105"/>
          </a:xfrm>
          <a:custGeom>
            <a:avLst/>
            <a:gdLst/>
            <a:ahLst/>
            <a:cxnLst/>
            <a:rect l="l" t="t" r="r" b="b"/>
            <a:pathLst>
              <a:path w="407034" h="459104">
                <a:moveTo>
                  <a:pt x="323469" y="458723"/>
                </a:moveTo>
                <a:lnTo>
                  <a:pt x="240029" y="298830"/>
                </a:lnTo>
                <a:lnTo>
                  <a:pt x="287654" y="298830"/>
                </a:lnTo>
                <a:lnTo>
                  <a:pt x="287654" y="91312"/>
                </a:lnTo>
                <a:lnTo>
                  <a:pt x="0" y="91312"/>
                </a:lnTo>
                <a:lnTo>
                  <a:pt x="0" y="0"/>
                </a:lnTo>
                <a:lnTo>
                  <a:pt x="359155" y="0"/>
                </a:lnTo>
                <a:lnTo>
                  <a:pt x="359155" y="298830"/>
                </a:lnTo>
                <a:lnTo>
                  <a:pt x="406907" y="298830"/>
                </a:lnTo>
                <a:lnTo>
                  <a:pt x="323469" y="45872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12408" y="1530096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0999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0999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1999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0999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12408" y="1530096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0999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1999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0999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3644" y="1533144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381000" y="0"/>
                </a:moveTo>
                <a:lnTo>
                  <a:pt x="333204" y="2968"/>
                </a:lnTo>
                <a:lnTo>
                  <a:pt x="287181" y="11634"/>
                </a:lnTo>
                <a:lnTo>
                  <a:pt x="243288" y="25643"/>
                </a:lnTo>
                <a:lnTo>
                  <a:pt x="201881" y="44636"/>
                </a:lnTo>
                <a:lnTo>
                  <a:pt x="163318" y="68257"/>
                </a:lnTo>
                <a:lnTo>
                  <a:pt x="127955" y="96149"/>
                </a:lnTo>
                <a:lnTo>
                  <a:pt x="96149" y="127955"/>
                </a:lnTo>
                <a:lnTo>
                  <a:pt x="68257" y="163318"/>
                </a:lnTo>
                <a:lnTo>
                  <a:pt x="44636" y="201881"/>
                </a:lnTo>
                <a:lnTo>
                  <a:pt x="25643" y="243288"/>
                </a:lnTo>
                <a:lnTo>
                  <a:pt x="11634" y="287181"/>
                </a:lnTo>
                <a:lnTo>
                  <a:pt x="2968" y="333204"/>
                </a:lnTo>
                <a:lnTo>
                  <a:pt x="0" y="381000"/>
                </a:lnTo>
                <a:lnTo>
                  <a:pt x="2968" y="428795"/>
                </a:lnTo>
                <a:lnTo>
                  <a:pt x="11634" y="474818"/>
                </a:lnTo>
                <a:lnTo>
                  <a:pt x="25643" y="518711"/>
                </a:lnTo>
                <a:lnTo>
                  <a:pt x="44636" y="560118"/>
                </a:lnTo>
                <a:lnTo>
                  <a:pt x="68257" y="598681"/>
                </a:lnTo>
                <a:lnTo>
                  <a:pt x="96149" y="634044"/>
                </a:lnTo>
                <a:lnTo>
                  <a:pt x="127955" y="665850"/>
                </a:lnTo>
                <a:lnTo>
                  <a:pt x="163318" y="693742"/>
                </a:lnTo>
                <a:lnTo>
                  <a:pt x="201881" y="717363"/>
                </a:lnTo>
                <a:lnTo>
                  <a:pt x="243288" y="736356"/>
                </a:lnTo>
                <a:lnTo>
                  <a:pt x="287181" y="750365"/>
                </a:lnTo>
                <a:lnTo>
                  <a:pt x="333204" y="759031"/>
                </a:lnTo>
                <a:lnTo>
                  <a:pt x="381000" y="762000"/>
                </a:lnTo>
                <a:lnTo>
                  <a:pt x="428795" y="759031"/>
                </a:lnTo>
                <a:lnTo>
                  <a:pt x="474818" y="750365"/>
                </a:lnTo>
                <a:lnTo>
                  <a:pt x="518711" y="736356"/>
                </a:lnTo>
                <a:lnTo>
                  <a:pt x="560118" y="717363"/>
                </a:lnTo>
                <a:lnTo>
                  <a:pt x="598681" y="693742"/>
                </a:lnTo>
                <a:lnTo>
                  <a:pt x="634044" y="665850"/>
                </a:lnTo>
                <a:lnTo>
                  <a:pt x="665850" y="634044"/>
                </a:lnTo>
                <a:lnTo>
                  <a:pt x="693742" y="598681"/>
                </a:lnTo>
                <a:lnTo>
                  <a:pt x="717363" y="560118"/>
                </a:lnTo>
                <a:lnTo>
                  <a:pt x="736356" y="518711"/>
                </a:lnTo>
                <a:lnTo>
                  <a:pt x="750365" y="474818"/>
                </a:lnTo>
                <a:lnTo>
                  <a:pt x="759031" y="428795"/>
                </a:lnTo>
                <a:lnTo>
                  <a:pt x="762000" y="381000"/>
                </a:lnTo>
                <a:lnTo>
                  <a:pt x="759031" y="333204"/>
                </a:lnTo>
                <a:lnTo>
                  <a:pt x="750365" y="287181"/>
                </a:lnTo>
                <a:lnTo>
                  <a:pt x="736356" y="243288"/>
                </a:lnTo>
                <a:lnTo>
                  <a:pt x="717363" y="201881"/>
                </a:lnTo>
                <a:lnTo>
                  <a:pt x="693742" y="163318"/>
                </a:lnTo>
                <a:lnTo>
                  <a:pt x="665850" y="127955"/>
                </a:lnTo>
                <a:lnTo>
                  <a:pt x="634044" y="96149"/>
                </a:lnTo>
                <a:lnTo>
                  <a:pt x="598681" y="68257"/>
                </a:lnTo>
                <a:lnTo>
                  <a:pt x="560118" y="44636"/>
                </a:lnTo>
                <a:lnTo>
                  <a:pt x="518711" y="25643"/>
                </a:lnTo>
                <a:lnTo>
                  <a:pt x="474818" y="11634"/>
                </a:lnTo>
                <a:lnTo>
                  <a:pt x="428795" y="2968"/>
                </a:lnTo>
                <a:lnTo>
                  <a:pt x="381000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3644" y="1533144"/>
            <a:ext cx="762000" cy="762000"/>
          </a:xfrm>
          <a:custGeom>
            <a:avLst/>
            <a:gdLst/>
            <a:ahLst/>
            <a:cxnLst/>
            <a:rect l="l" t="t" r="r" b="b"/>
            <a:pathLst>
              <a:path w="762000" h="762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428795" y="2968"/>
                </a:lnTo>
                <a:lnTo>
                  <a:pt x="474818" y="11634"/>
                </a:lnTo>
                <a:lnTo>
                  <a:pt x="518711" y="25643"/>
                </a:lnTo>
                <a:lnTo>
                  <a:pt x="560118" y="44636"/>
                </a:lnTo>
                <a:lnTo>
                  <a:pt x="598681" y="68257"/>
                </a:lnTo>
                <a:lnTo>
                  <a:pt x="634044" y="96149"/>
                </a:lnTo>
                <a:lnTo>
                  <a:pt x="665850" y="127955"/>
                </a:lnTo>
                <a:lnTo>
                  <a:pt x="693742" y="163318"/>
                </a:lnTo>
                <a:lnTo>
                  <a:pt x="717363" y="201881"/>
                </a:lnTo>
                <a:lnTo>
                  <a:pt x="736356" y="243288"/>
                </a:lnTo>
                <a:lnTo>
                  <a:pt x="750365" y="287181"/>
                </a:lnTo>
                <a:lnTo>
                  <a:pt x="759031" y="333204"/>
                </a:lnTo>
                <a:lnTo>
                  <a:pt x="762000" y="381000"/>
                </a:lnTo>
                <a:lnTo>
                  <a:pt x="759031" y="428795"/>
                </a:lnTo>
                <a:lnTo>
                  <a:pt x="750365" y="474818"/>
                </a:lnTo>
                <a:lnTo>
                  <a:pt x="736356" y="518711"/>
                </a:lnTo>
                <a:lnTo>
                  <a:pt x="717363" y="560118"/>
                </a:lnTo>
                <a:lnTo>
                  <a:pt x="693742" y="598681"/>
                </a:lnTo>
                <a:lnTo>
                  <a:pt x="665850" y="634044"/>
                </a:lnTo>
                <a:lnTo>
                  <a:pt x="634044" y="665850"/>
                </a:lnTo>
                <a:lnTo>
                  <a:pt x="598681" y="693742"/>
                </a:lnTo>
                <a:lnTo>
                  <a:pt x="560118" y="717363"/>
                </a:lnTo>
                <a:lnTo>
                  <a:pt x="518711" y="736356"/>
                </a:lnTo>
                <a:lnTo>
                  <a:pt x="474818" y="750365"/>
                </a:lnTo>
                <a:lnTo>
                  <a:pt x="428795" y="759031"/>
                </a:lnTo>
                <a:lnTo>
                  <a:pt x="381000" y="762000"/>
                </a:lnTo>
                <a:lnTo>
                  <a:pt x="333204" y="759031"/>
                </a:lnTo>
                <a:lnTo>
                  <a:pt x="287181" y="750365"/>
                </a:lnTo>
                <a:lnTo>
                  <a:pt x="243288" y="736356"/>
                </a:lnTo>
                <a:lnTo>
                  <a:pt x="201881" y="717363"/>
                </a:lnTo>
                <a:lnTo>
                  <a:pt x="163318" y="693742"/>
                </a:lnTo>
                <a:lnTo>
                  <a:pt x="127955" y="665850"/>
                </a:lnTo>
                <a:lnTo>
                  <a:pt x="96149" y="634044"/>
                </a:lnTo>
                <a:lnTo>
                  <a:pt x="68257" y="598681"/>
                </a:lnTo>
                <a:lnTo>
                  <a:pt x="44636" y="560118"/>
                </a:lnTo>
                <a:lnTo>
                  <a:pt x="25643" y="518711"/>
                </a:lnTo>
                <a:lnTo>
                  <a:pt x="11634" y="474818"/>
                </a:lnTo>
                <a:lnTo>
                  <a:pt x="2968" y="428795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KASKADNI MODEL</a:t>
            </a:r>
            <a:r>
              <a:rPr lang="en-US" spc="-10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8" name="object 8"/>
          <p:cNvSpPr/>
          <p:nvPr/>
        </p:nvSpPr>
        <p:spPr>
          <a:xfrm>
            <a:off x="3895344" y="2382011"/>
            <a:ext cx="0" cy="4127500"/>
          </a:xfrm>
          <a:custGeom>
            <a:avLst/>
            <a:gdLst/>
            <a:ahLst/>
            <a:cxnLst/>
            <a:rect l="l" t="t" r="r" b="b"/>
            <a:pathLst>
              <a:path h="4127500">
                <a:moveTo>
                  <a:pt x="0" y="0"/>
                </a:moveTo>
                <a:lnTo>
                  <a:pt x="0" y="4126991"/>
                </a:lnTo>
              </a:path>
            </a:pathLst>
          </a:custGeom>
          <a:ln w="9144">
            <a:solidFill>
              <a:srgbClr val="CC33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840" y="1443863"/>
            <a:ext cx="3109595" cy="3929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  <a:p>
            <a:pPr marL="279400" marR="284480" indent="-266700">
              <a:lnSpc>
                <a:spcPct val="100000"/>
              </a:lnSpc>
              <a:spcBef>
                <a:spcPts val="459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jednostavnost, olakšava  komunikaciju sa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kupcima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lako praćenje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laka primena modela; jedna  iteracija; pogodan kada 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kratkom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roku treba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zameniti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stari sistem</a:t>
            </a:r>
            <a:r>
              <a:rPr sz="18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novim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9447" y="1393190"/>
            <a:ext cx="4545965" cy="5439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1320" algn="ctr">
              <a:lnSpc>
                <a:spcPct val="100000"/>
              </a:lnSpc>
            </a:pPr>
            <a:r>
              <a:rPr sz="5400" dirty="0">
                <a:solidFill>
                  <a:schemeClr val="tx1"/>
                </a:solidFill>
                <a:latin typeface="Arial"/>
                <a:cs typeface="Arial"/>
              </a:rPr>
              <a:t>-</a:t>
            </a:r>
            <a:endParaRPr sz="5400">
              <a:solidFill>
                <a:schemeClr val="tx1"/>
              </a:solidFill>
              <a:latin typeface="Arial"/>
              <a:cs typeface="Arial"/>
            </a:endParaRPr>
          </a:p>
          <a:p>
            <a:pPr marL="279400" marR="5080" indent="-266700">
              <a:lnSpc>
                <a:spcPct val="100000"/>
              </a:lnSpc>
              <a:spcBef>
                <a:spcPts val="124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 podržava povratne sprege koje postoje  u stvarnosti (više iteracija, dopuna  zahteva, greške u završenim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fazama,...)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436245" indent="-266700" algn="just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 ukazuje na način povezivanja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(kako izlaz jedne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transformisati u  rezultat sledeće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39814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ne posmatra kao  rešavanje problema; model koristi  industrijski pristup, a razvoj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 stvaralački, 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proizvođački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76580" indent="-266700" algn="just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00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ograničena interakcija sa korisnikom  (samo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prvoj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poslednjoj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fazi,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 malo)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4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V MODEL</a:t>
            </a:r>
            <a:r>
              <a:rPr lang="en-US" spc="-114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99152" y="1448053"/>
            <a:ext cx="39985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Nemačko Ministarstvo</a:t>
            </a:r>
            <a:r>
              <a:rPr sz="1800" i="1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odbrane,1992.g.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97251" y="3508247"/>
            <a:ext cx="1757172" cy="62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47544" y="3479291"/>
            <a:ext cx="1725168" cy="757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8672" y="3439667"/>
            <a:ext cx="1742439" cy="575799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471805" marR="165100" indent="-297180">
              <a:lnSpc>
                <a:spcPct val="100000"/>
              </a:lnSpc>
              <a:spcBef>
                <a:spcPts val="17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ekt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19015" y="5759196"/>
            <a:ext cx="1746504" cy="630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0" y="5867400"/>
            <a:ext cx="1239012" cy="4831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50435" y="5690615"/>
            <a:ext cx="1731645" cy="437940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159385" rIns="0" bIns="0" rtlCol="0">
            <a:spAutoFit/>
          </a:bodyPr>
          <a:lstStyle/>
          <a:p>
            <a:pPr marL="378460">
              <a:lnSpc>
                <a:spcPct val="100000"/>
              </a:lnSpc>
              <a:spcBef>
                <a:spcPts val="125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Kodiranje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97707" y="4757928"/>
            <a:ext cx="1757171" cy="62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6476" y="4728971"/>
            <a:ext cx="1725168" cy="7574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9127" y="4689347"/>
            <a:ext cx="1742439" cy="575799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7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Projektovanje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18716" y="1990344"/>
            <a:ext cx="1766316" cy="630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63139" y="1961388"/>
            <a:ext cx="1115567" cy="7574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50135" y="1921764"/>
            <a:ext cx="1751330" cy="575799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469265" marR="461645" indent="25400">
              <a:lnSpc>
                <a:spcPct val="100000"/>
              </a:lnSpc>
              <a:spcBef>
                <a:spcPts val="17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  za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41947" y="2918460"/>
            <a:ext cx="1757172" cy="62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19316" y="2887979"/>
            <a:ext cx="1216152" cy="7574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73367" y="2849879"/>
            <a:ext cx="1742439" cy="575157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402590" marR="393065" indent="50165">
              <a:lnSpc>
                <a:spcPct val="100000"/>
              </a:lnSpc>
              <a:spcBef>
                <a:spcPts val="165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Završno  testir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66103" y="3845052"/>
            <a:ext cx="1757172" cy="62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207252" y="3816096"/>
            <a:ext cx="1673352" cy="7574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97523" y="3776471"/>
            <a:ext cx="1742439" cy="575799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67005" marR="154940" indent="208915">
              <a:lnSpc>
                <a:spcPct val="100000"/>
              </a:lnSpc>
              <a:spcBef>
                <a:spcPts val="170"/>
              </a:spcBef>
            </a:pP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Testiranje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celog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93664" y="4748784"/>
            <a:ext cx="2080260" cy="6294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99759" y="4718303"/>
            <a:ext cx="2132076" cy="7574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25084" y="4680203"/>
            <a:ext cx="2065020" cy="575157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259715" marR="125095" indent="-128270">
              <a:lnSpc>
                <a:spcPct val="100000"/>
              </a:lnSpc>
              <a:spcBef>
                <a:spcPts val="165"/>
              </a:spcBef>
            </a:pP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Testiranje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modula  sa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integracijom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32319" y="2019300"/>
            <a:ext cx="1757172" cy="62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098792" y="1990344"/>
            <a:ext cx="1889759" cy="7574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63740" y="1950720"/>
            <a:ext cx="1742439" cy="575157"/>
          </a:xfrm>
          <a:prstGeom prst="rect">
            <a:avLst/>
          </a:prstGeom>
          <a:solidFill>
            <a:srgbClr val="FFFF99"/>
          </a:solidFill>
          <a:ln w="12192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6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Operativni rad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održavanje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821935" y="5008245"/>
            <a:ext cx="661670" cy="78740"/>
          </a:xfrm>
          <a:custGeom>
            <a:avLst/>
            <a:gdLst/>
            <a:ahLst/>
            <a:cxnLst/>
            <a:rect l="l" t="t" r="r" b="b"/>
            <a:pathLst>
              <a:path w="661670" h="78739">
                <a:moveTo>
                  <a:pt x="76073" y="2285"/>
                </a:moveTo>
                <a:lnTo>
                  <a:pt x="0" y="40766"/>
                </a:lnTo>
                <a:lnTo>
                  <a:pt x="76326" y="78485"/>
                </a:lnTo>
                <a:lnTo>
                  <a:pt x="76221" y="46862"/>
                </a:lnTo>
                <a:lnTo>
                  <a:pt x="63500" y="46862"/>
                </a:lnTo>
                <a:lnTo>
                  <a:pt x="63500" y="34162"/>
                </a:lnTo>
                <a:lnTo>
                  <a:pt x="76179" y="34099"/>
                </a:lnTo>
                <a:lnTo>
                  <a:pt x="76073" y="2285"/>
                </a:lnTo>
                <a:close/>
              </a:path>
              <a:path w="661670" h="78739">
                <a:moveTo>
                  <a:pt x="76179" y="34099"/>
                </a:moveTo>
                <a:lnTo>
                  <a:pt x="63500" y="34162"/>
                </a:lnTo>
                <a:lnTo>
                  <a:pt x="63500" y="46862"/>
                </a:lnTo>
                <a:lnTo>
                  <a:pt x="76221" y="46799"/>
                </a:lnTo>
                <a:lnTo>
                  <a:pt x="76179" y="34099"/>
                </a:lnTo>
                <a:close/>
              </a:path>
              <a:path w="661670" h="78739">
                <a:moveTo>
                  <a:pt x="76221" y="46799"/>
                </a:moveTo>
                <a:lnTo>
                  <a:pt x="63500" y="46862"/>
                </a:lnTo>
                <a:lnTo>
                  <a:pt x="76221" y="46862"/>
                </a:lnTo>
                <a:close/>
              </a:path>
              <a:path w="661670" h="78739">
                <a:moveTo>
                  <a:pt x="114300" y="33908"/>
                </a:moveTo>
                <a:lnTo>
                  <a:pt x="76179" y="34099"/>
                </a:lnTo>
                <a:lnTo>
                  <a:pt x="76221" y="46799"/>
                </a:lnTo>
                <a:lnTo>
                  <a:pt x="114300" y="46608"/>
                </a:lnTo>
                <a:lnTo>
                  <a:pt x="114300" y="33908"/>
                </a:lnTo>
                <a:close/>
              </a:path>
              <a:path w="661670" h="78739">
                <a:moveTo>
                  <a:pt x="203200" y="33527"/>
                </a:moveTo>
                <a:lnTo>
                  <a:pt x="152400" y="33654"/>
                </a:lnTo>
                <a:lnTo>
                  <a:pt x="152400" y="46354"/>
                </a:lnTo>
                <a:lnTo>
                  <a:pt x="203200" y="46227"/>
                </a:lnTo>
                <a:lnTo>
                  <a:pt x="203200" y="33527"/>
                </a:lnTo>
                <a:close/>
              </a:path>
              <a:path w="661670" h="78739">
                <a:moveTo>
                  <a:pt x="292100" y="33019"/>
                </a:moveTo>
                <a:lnTo>
                  <a:pt x="241300" y="33273"/>
                </a:lnTo>
                <a:lnTo>
                  <a:pt x="241300" y="45973"/>
                </a:lnTo>
                <a:lnTo>
                  <a:pt x="292100" y="45719"/>
                </a:lnTo>
                <a:lnTo>
                  <a:pt x="292100" y="33019"/>
                </a:lnTo>
                <a:close/>
              </a:path>
              <a:path w="661670" h="78739">
                <a:moveTo>
                  <a:pt x="381000" y="32638"/>
                </a:moveTo>
                <a:lnTo>
                  <a:pt x="330200" y="32892"/>
                </a:lnTo>
                <a:lnTo>
                  <a:pt x="330200" y="45592"/>
                </a:lnTo>
                <a:lnTo>
                  <a:pt x="381000" y="45338"/>
                </a:lnTo>
                <a:lnTo>
                  <a:pt x="381000" y="32638"/>
                </a:lnTo>
                <a:close/>
              </a:path>
              <a:path w="661670" h="78739">
                <a:moveTo>
                  <a:pt x="469900" y="32257"/>
                </a:moveTo>
                <a:lnTo>
                  <a:pt x="419100" y="32511"/>
                </a:lnTo>
                <a:lnTo>
                  <a:pt x="419100" y="45211"/>
                </a:lnTo>
                <a:lnTo>
                  <a:pt x="469900" y="44957"/>
                </a:lnTo>
                <a:lnTo>
                  <a:pt x="469900" y="32257"/>
                </a:lnTo>
                <a:close/>
              </a:path>
              <a:path w="661670" h="78739">
                <a:moveTo>
                  <a:pt x="558800" y="31876"/>
                </a:moveTo>
                <a:lnTo>
                  <a:pt x="508000" y="32130"/>
                </a:lnTo>
                <a:lnTo>
                  <a:pt x="508000" y="44830"/>
                </a:lnTo>
                <a:lnTo>
                  <a:pt x="558800" y="44576"/>
                </a:lnTo>
                <a:lnTo>
                  <a:pt x="558800" y="31876"/>
                </a:lnTo>
                <a:close/>
              </a:path>
              <a:path w="661670" h="78739">
                <a:moveTo>
                  <a:pt x="585088" y="0"/>
                </a:moveTo>
                <a:lnTo>
                  <a:pt x="585342" y="76199"/>
                </a:lnTo>
                <a:lnTo>
                  <a:pt x="648360" y="44322"/>
                </a:lnTo>
                <a:lnTo>
                  <a:pt x="596900" y="44322"/>
                </a:lnTo>
                <a:lnTo>
                  <a:pt x="596900" y="31622"/>
                </a:lnTo>
                <a:lnTo>
                  <a:pt x="649080" y="31622"/>
                </a:lnTo>
                <a:lnTo>
                  <a:pt x="585088" y="0"/>
                </a:lnTo>
                <a:close/>
              </a:path>
              <a:path w="661670" h="78739">
                <a:moveTo>
                  <a:pt x="597915" y="31622"/>
                </a:moveTo>
                <a:lnTo>
                  <a:pt x="596900" y="31622"/>
                </a:lnTo>
                <a:lnTo>
                  <a:pt x="596900" y="44322"/>
                </a:lnTo>
                <a:lnTo>
                  <a:pt x="597915" y="44322"/>
                </a:lnTo>
                <a:lnTo>
                  <a:pt x="597915" y="31622"/>
                </a:lnTo>
                <a:close/>
              </a:path>
              <a:path w="661670" h="78739">
                <a:moveTo>
                  <a:pt x="649080" y="31622"/>
                </a:moveTo>
                <a:lnTo>
                  <a:pt x="597915" y="31622"/>
                </a:lnTo>
                <a:lnTo>
                  <a:pt x="597915" y="44322"/>
                </a:lnTo>
                <a:lnTo>
                  <a:pt x="648360" y="44322"/>
                </a:lnTo>
                <a:lnTo>
                  <a:pt x="661415" y="37718"/>
                </a:lnTo>
                <a:lnTo>
                  <a:pt x="649080" y="31622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58055" y="3789807"/>
            <a:ext cx="1750060" cy="318135"/>
          </a:xfrm>
          <a:custGeom>
            <a:avLst/>
            <a:gdLst/>
            <a:ahLst/>
            <a:cxnLst/>
            <a:rect l="l" t="t" r="r" b="b"/>
            <a:pathLst>
              <a:path w="1750060" h="318135">
                <a:moveTo>
                  <a:pt x="81026" y="0"/>
                </a:moveTo>
                <a:lnTo>
                  <a:pt x="0" y="26289"/>
                </a:lnTo>
                <a:lnTo>
                  <a:pt x="69596" y="75438"/>
                </a:lnTo>
                <a:lnTo>
                  <a:pt x="74368" y="43938"/>
                </a:lnTo>
                <a:lnTo>
                  <a:pt x="61849" y="42037"/>
                </a:lnTo>
                <a:lnTo>
                  <a:pt x="63754" y="29464"/>
                </a:lnTo>
                <a:lnTo>
                  <a:pt x="76561" y="29464"/>
                </a:lnTo>
                <a:lnTo>
                  <a:pt x="81026" y="0"/>
                </a:lnTo>
                <a:close/>
              </a:path>
              <a:path w="1750060" h="318135">
                <a:moveTo>
                  <a:pt x="76273" y="31365"/>
                </a:moveTo>
                <a:lnTo>
                  <a:pt x="74368" y="43938"/>
                </a:lnTo>
                <a:lnTo>
                  <a:pt x="112014" y="49657"/>
                </a:lnTo>
                <a:lnTo>
                  <a:pt x="113919" y="37084"/>
                </a:lnTo>
                <a:lnTo>
                  <a:pt x="76273" y="31365"/>
                </a:lnTo>
                <a:close/>
              </a:path>
              <a:path w="1750060" h="318135">
                <a:moveTo>
                  <a:pt x="63754" y="29464"/>
                </a:moveTo>
                <a:lnTo>
                  <a:pt x="61849" y="42037"/>
                </a:lnTo>
                <a:lnTo>
                  <a:pt x="74368" y="43938"/>
                </a:lnTo>
                <a:lnTo>
                  <a:pt x="76273" y="31365"/>
                </a:lnTo>
                <a:lnTo>
                  <a:pt x="63754" y="29464"/>
                </a:lnTo>
                <a:close/>
              </a:path>
              <a:path w="1750060" h="318135">
                <a:moveTo>
                  <a:pt x="76561" y="29464"/>
                </a:moveTo>
                <a:lnTo>
                  <a:pt x="63754" y="29464"/>
                </a:lnTo>
                <a:lnTo>
                  <a:pt x="76273" y="31365"/>
                </a:lnTo>
                <a:lnTo>
                  <a:pt x="76561" y="29464"/>
                </a:lnTo>
                <a:close/>
              </a:path>
              <a:path w="1750060" h="318135">
                <a:moveTo>
                  <a:pt x="151638" y="42799"/>
                </a:moveTo>
                <a:lnTo>
                  <a:pt x="149733" y="55372"/>
                </a:lnTo>
                <a:lnTo>
                  <a:pt x="199898" y="62992"/>
                </a:lnTo>
                <a:lnTo>
                  <a:pt x="201803" y="50419"/>
                </a:lnTo>
                <a:lnTo>
                  <a:pt x="151638" y="42799"/>
                </a:lnTo>
                <a:close/>
              </a:path>
              <a:path w="1750060" h="318135">
                <a:moveTo>
                  <a:pt x="239522" y="56134"/>
                </a:moveTo>
                <a:lnTo>
                  <a:pt x="237617" y="68707"/>
                </a:lnTo>
                <a:lnTo>
                  <a:pt x="287782" y="76327"/>
                </a:lnTo>
                <a:lnTo>
                  <a:pt x="289687" y="63754"/>
                </a:lnTo>
                <a:lnTo>
                  <a:pt x="239522" y="56134"/>
                </a:lnTo>
                <a:close/>
              </a:path>
              <a:path w="1750060" h="318135">
                <a:moveTo>
                  <a:pt x="327406" y="69469"/>
                </a:moveTo>
                <a:lnTo>
                  <a:pt x="325501" y="82042"/>
                </a:lnTo>
                <a:lnTo>
                  <a:pt x="375793" y="89662"/>
                </a:lnTo>
                <a:lnTo>
                  <a:pt x="377698" y="77089"/>
                </a:lnTo>
                <a:lnTo>
                  <a:pt x="327406" y="69469"/>
                </a:lnTo>
                <a:close/>
              </a:path>
              <a:path w="1750060" h="318135">
                <a:moveTo>
                  <a:pt x="415290" y="82804"/>
                </a:moveTo>
                <a:lnTo>
                  <a:pt x="413385" y="95377"/>
                </a:lnTo>
                <a:lnTo>
                  <a:pt x="463677" y="102997"/>
                </a:lnTo>
                <a:lnTo>
                  <a:pt x="465582" y="90424"/>
                </a:lnTo>
                <a:lnTo>
                  <a:pt x="415290" y="82804"/>
                </a:lnTo>
                <a:close/>
              </a:path>
              <a:path w="1750060" h="318135">
                <a:moveTo>
                  <a:pt x="503174" y="96139"/>
                </a:moveTo>
                <a:lnTo>
                  <a:pt x="501269" y="108712"/>
                </a:lnTo>
                <a:lnTo>
                  <a:pt x="551561" y="116332"/>
                </a:lnTo>
                <a:lnTo>
                  <a:pt x="553466" y="103759"/>
                </a:lnTo>
                <a:lnTo>
                  <a:pt x="503174" y="96139"/>
                </a:lnTo>
                <a:close/>
              </a:path>
              <a:path w="1750060" h="318135">
                <a:moveTo>
                  <a:pt x="591058" y="109474"/>
                </a:moveTo>
                <a:lnTo>
                  <a:pt x="589153" y="122047"/>
                </a:lnTo>
                <a:lnTo>
                  <a:pt x="639445" y="129667"/>
                </a:lnTo>
                <a:lnTo>
                  <a:pt x="641350" y="117094"/>
                </a:lnTo>
                <a:lnTo>
                  <a:pt x="591058" y="109474"/>
                </a:lnTo>
                <a:close/>
              </a:path>
              <a:path w="1750060" h="318135">
                <a:moveTo>
                  <a:pt x="678942" y="122809"/>
                </a:moveTo>
                <a:lnTo>
                  <a:pt x="677037" y="135382"/>
                </a:lnTo>
                <a:lnTo>
                  <a:pt x="727329" y="143002"/>
                </a:lnTo>
                <a:lnTo>
                  <a:pt x="729234" y="130429"/>
                </a:lnTo>
                <a:lnTo>
                  <a:pt x="678942" y="122809"/>
                </a:lnTo>
                <a:close/>
              </a:path>
              <a:path w="1750060" h="318135">
                <a:moveTo>
                  <a:pt x="766953" y="136144"/>
                </a:moveTo>
                <a:lnTo>
                  <a:pt x="765048" y="148717"/>
                </a:lnTo>
                <a:lnTo>
                  <a:pt x="815213" y="156210"/>
                </a:lnTo>
                <a:lnTo>
                  <a:pt x="817118" y="143764"/>
                </a:lnTo>
                <a:lnTo>
                  <a:pt x="766953" y="136144"/>
                </a:lnTo>
                <a:close/>
              </a:path>
              <a:path w="1750060" h="318135">
                <a:moveTo>
                  <a:pt x="854837" y="149479"/>
                </a:moveTo>
                <a:lnTo>
                  <a:pt x="852932" y="161925"/>
                </a:lnTo>
                <a:lnTo>
                  <a:pt x="903097" y="169545"/>
                </a:lnTo>
                <a:lnTo>
                  <a:pt x="905002" y="157099"/>
                </a:lnTo>
                <a:lnTo>
                  <a:pt x="854837" y="149479"/>
                </a:lnTo>
                <a:close/>
              </a:path>
              <a:path w="1750060" h="318135">
                <a:moveTo>
                  <a:pt x="942721" y="162687"/>
                </a:moveTo>
                <a:lnTo>
                  <a:pt x="940816" y="175260"/>
                </a:lnTo>
                <a:lnTo>
                  <a:pt x="990981" y="182880"/>
                </a:lnTo>
                <a:lnTo>
                  <a:pt x="992886" y="170307"/>
                </a:lnTo>
                <a:lnTo>
                  <a:pt x="942721" y="162687"/>
                </a:lnTo>
                <a:close/>
              </a:path>
              <a:path w="1750060" h="318135">
                <a:moveTo>
                  <a:pt x="1030605" y="176022"/>
                </a:moveTo>
                <a:lnTo>
                  <a:pt x="1028700" y="188595"/>
                </a:lnTo>
                <a:lnTo>
                  <a:pt x="1078865" y="196215"/>
                </a:lnTo>
                <a:lnTo>
                  <a:pt x="1080770" y="183642"/>
                </a:lnTo>
                <a:lnTo>
                  <a:pt x="1030605" y="176022"/>
                </a:lnTo>
                <a:close/>
              </a:path>
              <a:path w="1750060" h="318135">
                <a:moveTo>
                  <a:pt x="1118489" y="189357"/>
                </a:moveTo>
                <a:lnTo>
                  <a:pt x="1116584" y="201930"/>
                </a:lnTo>
                <a:lnTo>
                  <a:pt x="1166749" y="209550"/>
                </a:lnTo>
                <a:lnTo>
                  <a:pt x="1168654" y="196977"/>
                </a:lnTo>
                <a:lnTo>
                  <a:pt x="1118489" y="189357"/>
                </a:lnTo>
                <a:close/>
              </a:path>
              <a:path w="1750060" h="318135">
                <a:moveTo>
                  <a:pt x="1206373" y="202692"/>
                </a:moveTo>
                <a:lnTo>
                  <a:pt x="1204468" y="215265"/>
                </a:lnTo>
                <a:lnTo>
                  <a:pt x="1254760" y="222885"/>
                </a:lnTo>
                <a:lnTo>
                  <a:pt x="1256665" y="210312"/>
                </a:lnTo>
                <a:lnTo>
                  <a:pt x="1206373" y="202692"/>
                </a:lnTo>
                <a:close/>
              </a:path>
              <a:path w="1750060" h="318135">
                <a:moveTo>
                  <a:pt x="1294257" y="216027"/>
                </a:moveTo>
                <a:lnTo>
                  <a:pt x="1292352" y="228600"/>
                </a:lnTo>
                <a:lnTo>
                  <a:pt x="1342644" y="236220"/>
                </a:lnTo>
                <a:lnTo>
                  <a:pt x="1344549" y="223647"/>
                </a:lnTo>
                <a:lnTo>
                  <a:pt x="1294257" y="216027"/>
                </a:lnTo>
                <a:close/>
              </a:path>
              <a:path w="1750060" h="318135">
                <a:moveTo>
                  <a:pt x="1382141" y="229362"/>
                </a:moveTo>
                <a:lnTo>
                  <a:pt x="1380236" y="241935"/>
                </a:lnTo>
                <a:lnTo>
                  <a:pt x="1430528" y="249555"/>
                </a:lnTo>
                <a:lnTo>
                  <a:pt x="1432433" y="236982"/>
                </a:lnTo>
                <a:lnTo>
                  <a:pt x="1382141" y="229362"/>
                </a:lnTo>
                <a:close/>
              </a:path>
              <a:path w="1750060" h="318135">
                <a:moveTo>
                  <a:pt x="1470025" y="242697"/>
                </a:moveTo>
                <a:lnTo>
                  <a:pt x="1468120" y="255270"/>
                </a:lnTo>
                <a:lnTo>
                  <a:pt x="1518412" y="262890"/>
                </a:lnTo>
                <a:lnTo>
                  <a:pt x="1520317" y="250317"/>
                </a:lnTo>
                <a:lnTo>
                  <a:pt x="1470025" y="242697"/>
                </a:lnTo>
                <a:close/>
              </a:path>
              <a:path w="1750060" h="318135">
                <a:moveTo>
                  <a:pt x="1557909" y="256032"/>
                </a:moveTo>
                <a:lnTo>
                  <a:pt x="1556004" y="268605"/>
                </a:lnTo>
                <a:lnTo>
                  <a:pt x="1606296" y="276225"/>
                </a:lnTo>
                <a:lnTo>
                  <a:pt x="1608201" y="263652"/>
                </a:lnTo>
                <a:lnTo>
                  <a:pt x="1557909" y="256032"/>
                </a:lnTo>
                <a:close/>
              </a:path>
              <a:path w="1750060" h="318135">
                <a:moveTo>
                  <a:pt x="1673291" y="286300"/>
                </a:moveTo>
                <a:lnTo>
                  <a:pt x="1668526" y="317754"/>
                </a:lnTo>
                <a:lnTo>
                  <a:pt x="1749552" y="291465"/>
                </a:lnTo>
                <a:lnTo>
                  <a:pt x="1744876" y="288163"/>
                </a:lnTo>
                <a:lnTo>
                  <a:pt x="1685798" y="288163"/>
                </a:lnTo>
                <a:lnTo>
                  <a:pt x="1673291" y="286300"/>
                </a:lnTo>
                <a:close/>
              </a:path>
              <a:path w="1750060" h="318135">
                <a:moveTo>
                  <a:pt x="1675183" y="273814"/>
                </a:moveTo>
                <a:lnTo>
                  <a:pt x="1673291" y="286300"/>
                </a:lnTo>
                <a:lnTo>
                  <a:pt x="1685798" y="288163"/>
                </a:lnTo>
                <a:lnTo>
                  <a:pt x="1687703" y="275717"/>
                </a:lnTo>
                <a:lnTo>
                  <a:pt x="1675183" y="273814"/>
                </a:lnTo>
                <a:close/>
              </a:path>
              <a:path w="1750060" h="318135">
                <a:moveTo>
                  <a:pt x="1679956" y="242316"/>
                </a:moveTo>
                <a:lnTo>
                  <a:pt x="1675183" y="273814"/>
                </a:lnTo>
                <a:lnTo>
                  <a:pt x="1687703" y="275717"/>
                </a:lnTo>
                <a:lnTo>
                  <a:pt x="1685798" y="288163"/>
                </a:lnTo>
                <a:lnTo>
                  <a:pt x="1744876" y="288163"/>
                </a:lnTo>
                <a:lnTo>
                  <a:pt x="1679956" y="242316"/>
                </a:lnTo>
                <a:close/>
              </a:path>
              <a:path w="1750060" h="318135">
                <a:moveTo>
                  <a:pt x="1645920" y="269367"/>
                </a:moveTo>
                <a:lnTo>
                  <a:pt x="1644015" y="281940"/>
                </a:lnTo>
                <a:lnTo>
                  <a:pt x="1673291" y="286300"/>
                </a:lnTo>
                <a:lnTo>
                  <a:pt x="1675183" y="273814"/>
                </a:lnTo>
                <a:lnTo>
                  <a:pt x="1645920" y="26936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99332" y="2600070"/>
            <a:ext cx="2265045" cy="571500"/>
          </a:xfrm>
          <a:custGeom>
            <a:avLst/>
            <a:gdLst/>
            <a:ahLst/>
            <a:cxnLst/>
            <a:rect l="l" t="t" r="r" b="b"/>
            <a:pathLst>
              <a:path w="2265045" h="571500">
                <a:moveTo>
                  <a:pt x="82930" y="0"/>
                </a:moveTo>
                <a:lnTo>
                  <a:pt x="0" y="19684"/>
                </a:lnTo>
                <a:lnTo>
                  <a:pt x="65531" y="74167"/>
                </a:lnTo>
                <a:lnTo>
                  <a:pt x="72775" y="43291"/>
                </a:lnTo>
                <a:lnTo>
                  <a:pt x="60325" y="40386"/>
                </a:lnTo>
                <a:lnTo>
                  <a:pt x="63245" y="28066"/>
                </a:lnTo>
                <a:lnTo>
                  <a:pt x="76346" y="28066"/>
                </a:lnTo>
                <a:lnTo>
                  <a:pt x="82930" y="0"/>
                </a:lnTo>
                <a:close/>
              </a:path>
              <a:path w="2265045" h="571500">
                <a:moveTo>
                  <a:pt x="75666" y="30965"/>
                </a:moveTo>
                <a:lnTo>
                  <a:pt x="72775" y="43291"/>
                </a:lnTo>
                <a:lnTo>
                  <a:pt x="109854" y="51942"/>
                </a:lnTo>
                <a:lnTo>
                  <a:pt x="112775" y="39624"/>
                </a:lnTo>
                <a:lnTo>
                  <a:pt x="75666" y="30965"/>
                </a:lnTo>
                <a:close/>
              </a:path>
              <a:path w="2265045" h="571500">
                <a:moveTo>
                  <a:pt x="63245" y="28066"/>
                </a:moveTo>
                <a:lnTo>
                  <a:pt x="60325" y="40386"/>
                </a:lnTo>
                <a:lnTo>
                  <a:pt x="72775" y="43291"/>
                </a:lnTo>
                <a:lnTo>
                  <a:pt x="75666" y="30965"/>
                </a:lnTo>
                <a:lnTo>
                  <a:pt x="63245" y="28066"/>
                </a:lnTo>
                <a:close/>
              </a:path>
              <a:path w="2265045" h="571500">
                <a:moveTo>
                  <a:pt x="76346" y="28066"/>
                </a:moveTo>
                <a:lnTo>
                  <a:pt x="63245" y="28066"/>
                </a:lnTo>
                <a:lnTo>
                  <a:pt x="75666" y="30965"/>
                </a:lnTo>
                <a:lnTo>
                  <a:pt x="76346" y="28066"/>
                </a:lnTo>
                <a:close/>
              </a:path>
              <a:path w="2265045" h="571500">
                <a:moveTo>
                  <a:pt x="149859" y="48387"/>
                </a:moveTo>
                <a:lnTo>
                  <a:pt x="146938" y="60705"/>
                </a:lnTo>
                <a:lnTo>
                  <a:pt x="196341" y="72262"/>
                </a:lnTo>
                <a:lnTo>
                  <a:pt x="199262" y="59943"/>
                </a:lnTo>
                <a:lnTo>
                  <a:pt x="149859" y="48387"/>
                </a:lnTo>
                <a:close/>
              </a:path>
              <a:path w="2265045" h="571500">
                <a:moveTo>
                  <a:pt x="236346" y="68706"/>
                </a:moveTo>
                <a:lnTo>
                  <a:pt x="233425" y="81025"/>
                </a:lnTo>
                <a:lnTo>
                  <a:pt x="282955" y="92709"/>
                </a:lnTo>
                <a:lnTo>
                  <a:pt x="285876" y="80263"/>
                </a:lnTo>
                <a:lnTo>
                  <a:pt x="236346" y="68706"/>
                </a:lnTo>
                <a:close/>
              </a:path>
              <a:path w="2265045" h="571500">
                <a:moveTo>
                  <a:pt x="322960" y="89026"/>
                </a:moveTo>
                <a:lnTo>
                  <a:pt x="320039" y="101345"/>
                </a:lnTo>
                <a:lnTo>
                  <a:pt x="369442" y="113029"/>
                </a:lnTo>
                <a:lnTo>
                  <a:pt x="372363" y="100583"/>
                </a:lnTo>
                <a:lnTo>
                  <a:pt x="322960" y="89026"/>
                </a:lnTo>
                <a:close/>
              </a:path>
              <a:path w="2265045" h="571500">
                <a:moveTo>
                  <a:pt x="409447" y="109346"/>
                </a:moveTo>
                <a:lnTo>
                  <a:pt x="406526" y="121665"/>
                </a:lnTo>
                <a:lnTo>
                  <a:pt x="456056" y="133350"/>
                </a:lnTo>
                <a:lnTo>
                  <a:pt x="458850" y="120903"/>
                </a:lnTo>
                <a:lnTo>
                  <a:pt x="409447" y="109346"/>
                </a:lnTo>
                <a:close/>
              </a:path>
              <a:path w="2265045" h="571500">
                <a:moveTo>
                  <a:pt x="495934" y="129666"/>
                </a:moveTo>
                <a:lnTo>
                  <a:pt x="493140" y="141986"/>
                </a:lnTo>
                <a:lnTo>
                  <a:pt x="542543" y="153669"/>
                </a:lnTo>
                <a:lnTo>
                  <a:pt x="545464" y="141224"/>
                </a:lnTo>
                <a:lnTo>
                  <a:pt x="495934" y="129666"/>
                </a:lnTo>
                <a:close/>
              </a:path>
              <a:path w="2265045" h="571500">
                <a:moveTo>
                  <a:pt x="582548" y="149987"/>
                </a:moveTo>
                <a:lnTo>
                  <a:pt x="579627" y="162305"/>
                </a:lnTo>
                <a:lnTo>
                  <a:pt x="629030" y="173989"/>
                </a:lnTo>
                <a:lnTo>
                  <a:pt x="631951" y="161543"/>
                </a:lnTo>
                <a:lnTo>
                  <a:pt x="582548" y="149987"/>
                </a:lnTo>
                <a:close/>
              </a:path>
              <a:path w="2265045" h="571500">
                <a:moveTo>
                  <a:pt x="669035" y="170306"/>
                </a:moveTo>
                <a:lnTo>
                  <a:pt x="666241" y="182625"/>
                </a:lnTo>
                <a:lnTo>
                  <a:pt x="715644" y="194309"/>
                </a:lnTo>
                <a:lnTo>
                  <a:pt x="718565" y="181863"/>
                </a:lnTo>
                <a:lnTo>
                  <a:pt x="669035" y="170306"/>
                </a:lnTo>
                <a:close/>
              </a:path>
              <a:path w="2265045" h="571500">
                <a:moveTo>
                  <a:pt x="755650" y="190626"/>
                </a:moveTo>
                <a:lnTo>
                  <a:pt x="752728" y="202945"/>
                </a:lnTo>
                <a:lnTo>
                  <a:pt x="802131" y="214629"/>
                </a:lnTo>
                <a:lnTo>
                  <a:pt x="805052" y="202183"/>
                </a:lnTo>
                <a:lnTo>
                  <a:pt x="755650" y="190626"/>
                </a:lnTo>
                <a:close/>
              </a:path>
              <a:path w="2265045" h="571500">
                <a:moveTo>
                  <a:pt x="842137" y="210946"/>
                </a:moveTo>
                <a:lnTo>
                  <a:pt x="839215" y="223265"/>
                </a:lnTo>
                <a:lnTo>
                  <a:pt x="888745" y="234950"/>
                </a:lnTo>
                <a:lnTo>
                  <a:pt x="891666" y="222630"/>
                </a:lnTo>
                <a:lnTo>
                  <a:pt x="842137" y="210946"/>
                </a:lnTo>
                <a:close/>
              </a:path>
              <a:path w="2265045" h="571500">
                <a:moveTo>
                  <a:pt x="928751" y="231266"/>
                </a:moveTo>
                <a:lnTo>
                  <a:pt x="925829" y="243586"/>
                </a:lnTo>
                <a:lnTo>
                  <a:pt x="975232" y="255269"/>
                </a:lnTo>
                <a:lnTo>
                  <a:pt x="978153" y="242950"/>
                </a:lnTo>
                <a:lnTo>
                  <a:pt x="928751" y="231266"/>
                </a:lnTo>
                <a:close/>
              </a:path>
              <a:path w="2265045" h="571500">
                <a:moveTo>
                  <a:pt x="1015238" y="251587"/>
                </a:moveTo>
                <a:lnTo>
                  <a:pt x="1012316" y="263905"/>
                </a:lnTo>
                <a:lnTo>
                  <a:pt x="1061846" y="275589"/>
                </a:lnTo>
                <a:lnTo>
                  <a:pt x="1064767" y="263270"/>
                </a:lnTo>
                <a:lnTo>
                  <a:pt x="1015238" y="251587"/>
                </a:lnTo>
                <a:close/>
              </a:path>
              <a:path w="2265045" h="571500">
                <a:moveTo>
                  <a:pt x="1101852" y="271906"/>
                </a:moveTo>
                <a:lnTo>
                  <a:pt x="1098930" y="284352"/>
                </a:lnTo>
                <a:lnTo>
                  <a:pt x="1148333" y="295909"/>
                </a:lnTo>
                <a:lnTo>
                  <a:pt x="1151254" y="283590"/>
                </a:lnTo>
                <a:lnTo>
                  <a:pt x="1101852" y="271906"/>
                </a:lnTo>
                <a:close/>
              </a:path>
              <a:path w="2265045" h="571500">
                <a:moveTo>
                  <a:pt x="1188339" y="292226"/>
                </a:moveTo>
                <a:lnTo>
                  <a:pt x="1185417" y="304673"/>
                </a:lnTo>
                <a:lnTo>
                  <a:pt x="1234947" y="316229"/>
                </a:lnTo>
                <a:lnTo>
                  <a:pt x="1237868" y="303911"/>
                </a:lnTo>
                <a:lnTo>
                  <a:pt x="1188339" y="292226"/>
                </a:lnTo>
                <a:close/>
              </a:path>
              <a:path w="2265045" h="571500">
                <a:moveTo>
                  <a:pt x="1274952" y="312546"/>
                </a:moveTo>
                <a:lnTo>
                  <a:pt x="1272031" y="324992"/>
                </a:lnTo>
                <a:lnTo>
                  <a:pt x="1321434" y="336550"/>
                </a:lnTo>
                <a:lnTo>
                  <a:pt x="1324355" y="324230"/>
                </a:lnTo>
                <a:lnTo>
                  <a:pt x="1274952" y="312546"/>
                </a:lnTo>
                <a:close/>
              </a:path>
              <a:path w="2265045" h="571500">
                <a:moveTo>
                  <a:pt x="1361439" y="332866"/>
                </a:moveTo>
                <a:lnTo>
                  <a:pt x="1358518" y="345313"/>
                </a:lnTo>
                <a:lnTo>
                  <a:pt x="1408048" y="356869"/>
                </a:lnTo>
                <a:lnTo>
                  <a:pt x="1410842" y="344550"/>
                </a:lnTo>
                <a:lnTo>
                  <a:pt x="1361439" y="332866"/>
                </a:lnTo>
                <a:close/>
              </a:path>
              <a:path w="2265045" h="571500">
                <a:moveTo>
                  <a:pt x="1448053" y="353187"/>
                </a:moveTo>
                <a:lnTo>
                  <a:pt x="1445132" y="365632"/>
                </a:lnTo>
                <a:lnTo>
                  <a:pt x="1494535" y="377189"/>
                </a:lnTo>
                <a:lnTo>
                  <a:pt x="1497456" y="364870"/>
                </a:lnTo>
                <a:lnTo>
                  <a:pt x="1448053" y="353187"/>
                </a:lnTo>
                <a:close/>
              </a:path>
              <a:path w="2265045" h="571500">
                <a:moveTo>
                  <a:pt x="1534540" y="373506"/>
                </a:moveTo>
                <a:lnTo>
                  <a:pt x="1531619" y="385952"/>
                </a:lnTo>
                <a:lnTo>
                  <a:pt x="1581150" y="397509"/>
                </a:lnTo>
                <a:lnTo>
                  <a:pt x="1583943" y="385190"/>
                </a:lnTo>
                <a:lnTo>
                  <a:pt x="1534540" y="373506"/>
                </a:lnTo>
                <a:close/>
              </a:path>
              <a:path w="2265045" h="571500">
                <a:moveTo>
                  <a:pt x="1621027" y="393826"/>
                </a:moveTo>
                <a:lnTo>
                  <a:pt x="1618233" y="406273"/>
                </a:lnTo>
                <a:lnTo>
                  <a:pt x="1667637" y="417829"/>
                </a:lnTo>
                <a:lnTo>
                  <a:pt x="1670557" y="405511"/>
                </a:lnTo>
                <a:lnTo>
                  <a:pt x="1621027" y="393826"/>
                </a:lnTo>
                <a:close/>
              </a:path>
              <a:path w="2265045" h="571500">
                <a:moveTo>
                  <a:pt x="1707641" y="414274"/>
                </a:moveTo>
                <a:lnTo>
                  <a:pt x="1704720" y="426592"/>
                </a:lnTo>
                <a:lnTo>
                  <a:pt x="1754123" y="438150"/>
                </a:lnTo>
                <a:lnTo>
                  <a:pt x="1757044" y="425830"/>
                </a:lnTo>
                <a:lnTo>
                  <a:pt x="1707641" y="414274"/>
                </a:lnTo>
                <a:close/>
              </a:path>
              <a:path w="2265045" h="571500">
                <a:moveTo>
                  <a:pt x="1794128" y="434593"/>
                </a:moveTo>
                <a:lnTo>
                  <a:pt x="1791207" y="446913"/>
                </a:lnTo>
                <a:lnTo>
                  <a:pt x="1840738" y="458469"/>
                </a:lnTo>
                <a:lnTo>
                  <a:pt x="1843658" y="446150"/>
                </a:lnTo>
                <a:lnTo>
                  <a:pt x="1794128" y="434593"/>
                </a:lnTo>
                <a:close/>
              </a:path>
              <a:path w="2265045" h="571500">
                <a:moveTo>
                  <a:pt x="1880742" y="454913"/>
                </a:moveTo>
                <a:lnTo>
                  <a:pt x="1877821" y="467232"/>
                </a:lnTo>
                <a:lnTo>
                  <a:pt x="1927225" y="478789"/>
                </a:lnTo>
                <a:lnTo>
                  <a:pt x="1930145" y="466470"/>
                </a:lnTo>
                <a:lnTo>
                  <a:pt x="1880742" y="454913"/>
                </a:lnTo>
                <a:close/>
              </a:path>
              <a:path w="2265045" h="571500">
                <a:moveTo>
                  <a:pt x="1967229" y="475233"/>
                </a:moveTo>
                <a:lnTo>
                  <a:pt x="1964308" y="487552"/>
                </a:lnTo>
                <a:lnTo>
                  <a:pt x="2013839" y="499109"/>
                </a:lnTo>
                <a:lnTo>
                  <a:pt x="2016759" y="486790"/>
                </a:lnTo>
                <a:lnTo>
                  <a:pt x="1967229" y="475233"/>
                </a:lnTo>
                <a:close/>
              </a:path>
              <a:path w="2265045" h="571500">
                <a:moveTo>
                  <a:pt x="2053843" y="495553"/>
                </a:moveTo>
                <a:lnTo>
                  <a:pt x="2050922" y="507873"/>
                </a:lnTo>
                <a:lnTo>
                  <a:pt x="2100326" y="519556"/>
                </a:lnTo>
                <a:lnTo>
                  <a:pt x="2103246" y="507111"/>
                </a:lnTo>
                <a:lnTo>
                  <a:pt x="2053843" y="495553"/>
                </a:lnTo>
                <a:close/>
              </a:path>
              <a:path w="2265045" h="571500">
                <a:moveTo>
                  <a:pt x="2199131" y="497077"/>
                </a:moveTo>
                <a:lnTo>
                  <a:pt x="2181732" y="571245"/>
                </a:lnTo>
                <a:lnTo>
                  <a:pt x="2264664" y="551561"/>
                </a:lnTo>
                <a:lnTo>
                  <a:pt x="2199131" y="497077"/>
                </a:lnTo>
                <a:close/>
              </a:path>
              <a:path w="2265045" h="571500">
                <a:moveTo>
                  <a:pt x="2140330" y="515874"/>
                </a:moveTo>
                <a:lnTo>
                  <a:pt x="2137409" y="528192"/>
                </a:lnTo>
                <a:lnTo>
                  <a:pt x="2186940" y="539876"/>
                </a:lnTo>
                <a:lnTo>
                  <a:pt x="2189860" y="527430"/>
                </a:lnTo>
                <a:lnTo>
                  <a:pt x="2140330" y="515874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91816" y="2576448"/>
            <a:ext cx="619760" cy="846455"/>
          </a:xfrm>
          <a:custGeom>
            <a:avLst/>
            <a:gdLst/>
            <a:ahLst/>
            <a:cxnLst/>
            <a:rect l="l" t="t" r="r" b="b"/>
            <a:pathLst>
              <a:path w="619760" h="846454">
                <a:moveTo>
                  <a:pt x="569246" y="788590"/>
                </a:moveTo>
                <a:lnTo>
                  <a:pt x="543559" y="807338"/>
                </a:lnTo>
                <a:lnTo>
                  <a:pt x="619251" y="846454"/>
                </a:lnTo>
                <a:lnTo>
                  <a:pt x="611266" y="798829"/>
                </a:lnTo>
                <a:lnTo>
                  <a:pt x="576707" y="798829"/>
                </a:lnTo>
                <a:lnTo>
                  <a:pt x="569246" y="788590"/>
                </a:lnTo>
                <a:close/>
              </a:path>
              <a:path w="619760" h="846454">
                <a:moveTo>
                  <a:pt x="579523" y="781089"/>
                </a:moveTo>
                <a:lnTo>
                  <a:pt x="569246" y="788590"/>
                </a:lnTo>
                <a:lnTo>
                  <a:pt x="576707" y="798829"/>
                </a:lnTo>
                <a:lnTo>
                  <a:pt x="586994" y="791337"/>
                </a:lnTo>
                <a:lnTo>
                  <a:pt x="579523" y="781089"/>
                </a:lnTo>
                <a:close/>
              </a:path>
              <a:path w="619760" h="846454">
                <a:moveTo>
                  <a:pt x="605154" y="762380"/>
                </a:moveTo>
                <a:lnTo>
                  <a:pt x="579523" y="781089"/>
                </a:lnTo>
                <a:lnTo>
                  <a:pt x="586994" y="791337"/>
                </a:lnTo>
                <a:lnTo>
                  <a:pt x="576707" y="798829"/>
                </a:lnTo>
                <a:lnTo>
                  <a:pt x="611266" y="798829"/>
                </a:lnTo>
                <a:lnTo>
                  <a:pt x="605154" y="762380"/>
                </a:lnTo>
                <a:close/>
              </a:path>
              <a:path w="619760" h="846454">
                <a:moveTo>
                  <a:pt x="10159" y="0"/>
                </a:moveTo>
                <a:lnTo>
                  <a:pt x="0" y="7365"/>
                </a:lnTo>
                <a:lnTo>
                  <a:pt x="569246" y="788590"/>
                </a:lnTo>
                <a:lnTo>
                  <a:pt x="579523" y="781089"/>
                </a:lnTo>
                <a:lnTo>
                  <a:pt x="10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67455" y="4142359"/>
            <a:ext cx="495300" cy="512445"/>
          </a:xfrm>
          <a:custGeom>
            <a:avLst/>
            <a:gdLst/>
            <a:ahLst/>
            <a:cxnLst/>
            <a:rect l="l" t="t" r="r" b="b"/>
            <a:pathLst>
              <a:path w="495300" h="512445">
                <a:moveTo>
                  <a:pt x="437743" y="461573"/>
                </a:moveTo>
                <a:lnTo>
                  <a:pt x="414909" y="483616"/>
                </a:lnTo>
                <a:lnTo>
                  <a:pt x="495300" y="511937"/>
                </a:lnTo>
                <a:lnTo>
                  <a:pt x="482337" y="470662"/>
                </a:lnTo>
                <a:lnTo>
                  <a:pt x="446532" y="470662"/>
                </a:lnTo>
                <a:lnTo>
                  <a:pt x="437743" y="461573"/>
                </a:lnTo>
                <a:close/>
              </a:path>
              <a:path w="495300" h="512445">
                <a:moveTo>
                  <a:pt x="446857" y="452776"/>
                </a:moveTo>
                <a:lnTo>
                  <a:pt x="437743" y="461573"/>
                </a:lnTo>
                <a:lnTo>
                  <a:pt x="446532" y="470662"/>
                </a:lnTo>
                <a:lnTo>
                  <a:pt x="455676" y="461899"/>
                </a:lnTo>
                <a:lnTo>
                  <a:pt x="446857" y="452776"/>
                </a:lnTo>
                <a:close/>
              </a:path>
              <a:path w="495300" h="512445">
                <a:moveTo>
                  <a:pt x="469773" y="430657"/>
                </a:moveTo>
                <a:lnTo>
                  <a:pt x="446857" y="452776"/>
                </a:lnTo>
                <a:lnTo>
                  <a:pt x="455676" y="461899"/>
                </a:lnTo>
                <a:lnTo>
                  <a:pt x="446532" y="470662"/>
                </a:lnTo>
                <a:lnTo>
                  <a:pt x="482337" y="470662"/>
                </a:lnTo>
                <a:lnTo>
                  <a:pt x="469773" y="430657"/>
                </a:lnTo>
                <a:close/>
              </a:path>
              <a:path w="495300" h="512445">
                <a:moveTo>
                  <a:pt x="9144" y="0"/>
                </a:moveTo>
                <a:lnTo>
                  <a:pt x="0" y="8890"/>
                </a:lnTo>
                <a:lnTo>
                  <a:pt x="437743" y="461573"/>
                </a:lnTo>
                <a:lnTo>
                  <a:pt x="446857" y="452776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025900" y="5368290"/>
            <a:ext cx="461009" cy="307340"/>
          </a:xfrm>
          <a:custGeom>
            <a:avLst/>
            <a:gdLst/>
            <a:ahLst/>
            <a:cxnLst/>
            <a:rect l="l" t="t" r="r" b="b"/>
            <a:pathLst>
              <a:path w="461010" h="307339">
                <a:moveTo>
                  <a:pt x="393638" y="270409"/>
                </a:moveTo>
                <a:lnTo>
                  <a:pt x="376174" y="296913"/>
                </a:lnTo>
                <a:lnTo>
                  <a:pt x="460755" y="307086"/>
                </a:lnTo>
                <a:lnTo>
                  <a:pt x="443588" y="277406"/>
                </a:lnTo>
                <a:lnTo>
                  <a:pt x="404240" y="277406"/>
                </a:lnTo>
                <a:lnTo>
                  <a:pt x="393638" y="270409"/>
                </a:lnTo>
                <a:close/>
              </a:path>
              <a:path w="461010" h="307339">
                <a:moveTo>
                  <a:pt x="400627" y="259804"/>
                </a:moveTo>
                <a:lnTo>
                  <a:pt x="393638" y="270409"/>
                </a:lnTo>
                <a:lnTo>
                  <a:pt x="404240" y="277406"/>
                </a:lnTo>
                <a:lnTo>
                  <a:pt x="411225" y="266801"/>
                </a:lnTo>
                <a:lnTo>
                  <a:pt x="400627" y="259804"/>
                </a:lnTo>
                <a:close/>
              </a:path>
              <a:path w="461010" h="307339">
                <a:moveTo>
                  <a:pt x="418084" y="233311"/>
                </a:moveTo>
                <a:lnTo>
                  <a:pt x="400627" y="259804"/>
                </a:lnTo>
                <a:lnTo>
                  <a:pt x="411225" y="266801"/>
                </a:lnTo>
                <a:lnTo>
                  <a:pt x="404240" y="277406"/>
                </a:lnTo>
                <a:lnTo>
                  <a:pt x="443588" y="277406"/>
                </a:lnTo>
                <a:lnTo>
                  <a:pt x="418084" y="233311"/>
                </a:lnTo>
                <a:close/>
              </a:path>
              <a:path w="461010" h="307339">
                <a:moveTo>
                  <a:pt x="7112" y="0"/>
                </a:moveTo>
                <a:lnTo>
                  <a:pt x="0" y="10668"/>
                </a:lnTo>
                <a:lnTo>
                  <a:pt x="393638" y="270409"/>
                </a:lnTo>
                <a:lnTo>
                  <a:pt x="400627" y="259804"/>
                </a:lnTo>
                <a:lnTo>
                  <a:pt x="7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752591" y="5369052"/>
            <a:ext cx="474980" cy="322580"/>
          </a:xfrm>
          <a:custGeom>
            <a:avLst/>
            <a:gdLst/>
            <a:ahLst/>
            <a:cxnLst/>
            <a:rect l="l" t="t" r="r" b="b"/>
            <a:pathLst>
              <a:path w="474979" h="322579">
                <a:moveTo>
                  <a:pt x="407742" y="37272"/>
                </a:moveTo>
                <a:lnTo>
                  <a:pt x="0" y="311721"/>
                </a:lnTo>
                <a:lnTo>
                  <a:pt x="7112" y="322262"/>
                </a:lnTo>
                <a:lnTo>
                  <a:pt x="414839" y="47823"/>
                </a:lnTo>
                <a:lnTo>
                  <a:pt x="407742" y="37272"/>
                </a:lnTo>
                <a:close/>
              </a:path>
              <a:path w="474979" h="322579">
                <a:moveTo>
                  <a:pt x="457392" y="30226"/>
                </a:moveTo>
                <a:lnTo>
                  <a:pt x="418211" y="30226"/>
                </a:lnTo>
                <a:lnTo>
                  <a:pt x="425323" y="40767"/>
                </a:lnTo>
                <a:lnTo>
                  <a:pt x="414839" y="47823"/>
                </a:lnTo>
                <a:lnTo>
                  <a:pt x="432562" y="74168"/>
                </a:lnTo>
                <a:lnTo>
                  <a:pt x="457392" y="30226"/>
                </a:lnTo>
                <a:close/>
              </a:path>
              <a:path w="474979" h="322579">
                <a:moveTo>
                  <a:pt x="418211" y="30226"/>
                </a:moveTo>
                <a:lnTo>
                  <a:pt x="407742" y="37272"/>
                </a:lnTo>
                <a:lnTo>
                  <a:pt x="414839" y="47823"/>
                </a:lnTo>
                <a:lnTo>
                  <a:pt x="425323" y="40767"/>
                </a:lnTo>
                <a:lnTo>
                  <a:pt x="418211" y="30226"/>
                </a:lnTo>
                <a:close/>
              </a:path>
              <a:path w="474979" h="322579">
                <a:moveTo>
                  <a:pt x="474472" y="0"/>
                </a:moveTo>
                <a:lnTo>
                  <a:pt x="390017" y="10922"/>
                </a:lnTo>
                <a:lnTo>
                  <a:pt x="407742" y="37272"/>
                </a:lnTo>
                <a:lnTo>
                  <a:pt x="418211" y="30226"/>
                </a:lnTo>
                <a:lnTo>
                  <a:pt x="457392" y="30226"/>
                </a:lnTo>
                <a:lnTo>
                  <a:pt x="4744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638670" y="4456176"/>
            <a:ext cx="414655" cy="222250"/>
          </a:xfrm>
          <a:custGeom>
            <a:avLst/>
            <a:gdLst/>
            <a:ahLst/>
            <a:cxnLst/>
            <a:rect l="l" t="t" r="r" b="b"/>
            <a:pathLst>
              <a:path w="414654" h="222250">
                <a:moveTo>
                  <a:pt x="343960" y="29800"/>
                </a:moveTo>
                <a:lnTo>
                  <a:pt x="0" y="210819"/>
                </a:lnTo>
                <a:lnTo>
                  <a:pt x="5842" y="221996"/>
                </a:lnTo>
                <a:lnTo>
                  <a:pt x="349920" y="41102"/>
                </a:lnTo>
                <a:lnTo>
                  <a:pt x="343960" y="29800"/>
                </a:lnTo>
                <a:close/>
              </a:path>
              <a:path w="414654" h="222250">
                <a:moveTo>
                  <a:pt x="397271" y="23875"/>
                </a:moveTo>
                <a:lnTo>
                  <a:pt x="355219" y="23875"/>
                </a:lnTo>
                <a:lnTo>
                  <a:pt x="361187" y="35179"/>
                </a:lnTo>
                <a:lnTo>
                  <a:pt x="349920" y="41102"/>
                </a:lnTo>
                <a:lnTo>
                  <a:pt x="364744" y="69215"/>
                </a:lnTo>
                <a:lnTo>
                  <a:pt x="397271" y="23875"/>
                </a:lnTo>
                <a:close/>
              </a:path>
              <a:path w="414654" h="222250">
                <a:moveTo>
                  <a:pt x="355219" y="23875"/>
                </a:moveTo>
                <a:lnTo>
                  <a:pt x="343960" y="29800"/>
                </a:lnTo>
                <a:lnTo>
                  <a:pt x="349920" y="41102"/>
                </a:lnTo>
                <a:lnTo>
                  <a:pt x="361187" y="35179"/>
                </a:lnTo>
                <a:lnTo>
                  <a:pt x="355219" y="23875"/>
                </a:lnTo>
                <a:close/>
              </a:path>
              <a:path w="414654" h="222250">
                <a:moveTo>
                  <a:pt x="414400" y="0"/>
                </a:moveTo>
                <a:lnTo>
                  <a:pt x="329183" y="1778"/>
                </a:lnTo>
                <a:lnTo>
                  <a:pt x="343960" y="29800"/>
                </a:lnTo>
                <a:lnTo>
                  <a:pt x="355219" y="23875"/>
                </a:lnTo>
                <a:lnTo>
                  <a:pt x="397271" y="23875"/>
                </a:lnTo>
                <a:lnTo>
                  <a:pt x="4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90511" y="3545585"/>
            <a:ext cx="508634" cy="235585"/>
          </a:xfrm>
          <a:custGeom>
            <a:avLst/>
            <a:gdLst/>
            <a:ahLst/>
            <a:cxnLst/>
            <a:rect l="l" t="t" r="r" b="b"/>
            <a:pathLst>
              <a:path w="508634" h="235585">
                <a:moveTo>
                  <a:pt x="436347" y="29038"/>
                </a:moveTo>
                <a:lnTo>
                  <a:pt x="0" y="223519"/>
                </a:lnTo>
                <a:lnTo>
                  <a:pt x="5080" y="235203"/>
                </a:lnTo>
                <a:lnTo>
                  <a:pt x="441503" y="40619"/>
                </a:lnTo>
                <a:lnTo>
                  <a:pt x="436347" y="29038"/>
                </a:lnTo>
                <a:close/>
              </a:path>
              <a:path w="508634" h="235585">
                <a:moveTo>
                  <a:pt x="492005" y="23875"/>
                </a:moveTo>
                <a:lnTo>
                  <a:pt x="447929" y="23875"/>
                </a:lnTo>
                <a:lnTo>
                  <a:pt x="453136" y="35433"/>
                </a:lnTo>
                <a:lnTo>
                  <a:pt x="441503" y="40619"/>
                </a:lnTo>
                <a:lnTo>
                  <a:pt x="454406" y="69595"/>
                </a:lnTo>
                <a:lnTo>
                  <a:pt x="492005" y="23875"/>
                </a:lnTo>
                <a:close/>
              </a:path>
              <a:path w="508634" h="235585">
                <a:moveTo>
                  <a:pt x="447929" y="23875"/>
                </a:moveTo>
                <a:lnTo>
                  <a:pt x="436347" y="29038"/>
                </a:lnTo>
                <a:lnTo>
                  <a:pt x="441503" y="40619"/>
                </a:lnTo>
                <a:lnTo>
                  <a:pt x="453136" y="35433"/>
                </a:lnTo>
                <a:lnTo>
                  <a:pt x="447929" y="23875"/>
                </a:lnTo>
                <a:close/>
              </a:path>
              <a:path w="508634" h="235585">
                <a:moveTo>
                  <a:pt x="423418" y="0"/>
                </a:moveTo>
                <a:lnTo>
                  <a:pt x="436347" y="29038"/>
                </a:lnTo>
                <a:lnTo>
                  <a:pt x="447929" y="23875"/>
                </a:lnTo>
                <a:lnTo>
                  <a:pt x="492005" y="23875"/>
                </a:lnTo>
                <a:lnTo>
                  <a:pt x="508508" y="3810"/>
                </a:lnTo>
                <a:lnTo>
                  <a:pt x="423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58431" y="2629407"/>
            <a:ext cx="636270" cy="220979"/>
          </a:xfrm>
          <a:custGeom>
            <a:avLst/>
            <a:gdLst/>
            <a:ahLst/>
            <a:cxnLst/>
            <a:rect l="l" t="t" r="r" b="b"/>
            <a:pathLst>
              <a:path w="636270" h="220980">
                <a:moveTo>
                  <a:pt x="561328" y="30246"/>
                </a:moveTo>
                <a:lnTo>
                  <a:pt x="0" y="208279"/>
                </a:lnTo>
                <a:lnTo>
                  <a:pt x="3810" y="220471"/>
                </a:lnTo>
                <a:lnTo>
                  <a:pt x="565183" y="42339"/>
                </a:lnTo>
                <a:lnTo>
                  <a:pt x="561328" y="30246"/>
                </a:lnTo>
                <a:close/>
              </a:path>
              <a:path w="636270" h="220980">
                <a:moveTo>
                  <a:pt x="622285" y="26415"/>
                </a:moveTo>
                <a:lnTo>
                  <a:pt x="573404" y="26415"/>
                </a:lnTo>
                <a:lnTo>
                  <a:pt x="577342" y="38480"/>
                </a:lnTo>
                <a:lnTo>
                  <a:pt x="565183" y="42339"/>
                </a:lnTo>
                <a:lnTo>
                  <a:pt x="574801" y="72516"/>
                </a:lnTo>
                <a:lnTo>
                  <a:pt x="622285" y="26415"/>
                </a:lnTo>
                <a:close/>
              </a:path>
              <a:path w="636270" h="220980">
                <a:moveTo>
                  <a:pt x="573404" y="26415"/>
                </a:moveTo>
                <a:lnTo>
                  <a:pt x="561328" y="30246"/>
                </a:lnTo>
                <a:lnTo>
                  <a:pt x="565183" y="42339"/>
                </a:lnTo>
                <a:lnTo>
                  <a:pt x="577342" y="38480"/>
                </a:lnTo>
                <a:lnTo>
                  <a:pt x="573404" y="26415"/>
                </a:lnTo>
                <a:close/>
              </a:path>
              <a:path w="636270" h="220980">
                <a:moveTo>
                  <a:pt x="551688" y="0"/>
                </a:moveTo>
                <a:lnTo>
                  <a:pt x="561328" y="30246"/>
                </a:lnTo>
                <a:lnTo>
                  <a:pt x="573404" y="26415"/>
                </a:lnTo>
                <a:lnTo>
                  <a:pt x="622285" y="26415"/>
                </a:lnTo>
                <a:lnTo>
                  <a:pt x="635889" y="13207"/>
                </a:lnTo>
                <a:lnTo>
                  <a:pt x="5516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63948" y="2479675"/>
            <a:ext cx="16433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solidFill>
                  <a:schemeClr val="tx1"/>
                </a:solidFill>
                <a:latin typeface="Arial"/>
                <a:cs typeface="Arial"/>
              </a:rPr>
              <a:t>Validacija</a:t>
            </a:r>
            <a:r>
              <a:rPr sz="1600" i="1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78402" y="4295902"/>
            <a:ext cx="17754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solidFill>
                  <a:schemeClr val="tx1"/>
                </a:solidFill>
                <a:latin typeface="Arial"/>
                <a:cs typeface="Arial"/>
              </a:rPr>
              <a:t>Verifikacija</a:t>
            </a:r>
            <a:r>
              <a:rPr sz="1600" i="1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5790" y="5011673"/>
            <a:ext cx="97409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Osobine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5790" y="5439461"/>
            <a:ext cx="3204845" cy="1077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modifikovan kaskadni model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jedan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 najčešće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korišćenih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eksplicitne povratne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sprege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2674</TotalTime>
  <Words>2737</Words>
  <Application>Microsoft Office PowerPoint</Application>
  <PresentationFormat>On-screen Show (4:3)</PresentationFormat>
  <Paragraphs>508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Microsoft YaHei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UVOD</vt:lpstr>
      <vt:lpstr>FAZE U RAZVOJU SOFTVERA (1)</vt:lpstr>
      <vt:lpstr>FAZE U RAZVOJU SOFTVERA (2)</vt:lpstr>
      <vt:lpstr>MODELOVANJE</vt:lpstr>
      <vt:lpstr>TRADICIONALNE METODE</vt:lpstr>
      <vt:lpstr>KASKADNI MODEL (1)</vt:lpstr>
      <vt:lpstr>KASKADNI MODEL (2)</vt:lpstr>
      <vt:lpstr>V MODEL (1)</vt:lpstr>
      <vt:lpstr>V MODEL (2)</vt:lpstr>
      <vt:lpstr>V MODEL (3)</vt:lpstr>
      <vt:lpstr>FAZNI RAZVOJ</vt:lpstr>
      <vt:lpstr>INKREMENTALNI RAZVOJ (1)</vt:lpstr>
      <vt:lpstr>INKREMENTALNI RAZVOJ (2)</vt:lpstr>
      <vt:lpstr>ITERATIVNI RAZVOJ (1)</vt:lpstr>
      <vt:lpstr>ITERATIVNI RAZVOJ (2)</vt:lpstr>
      <vt:lpstr>PROTOTIPSKI MODEL (1)</vt:lpstr>
      <vt:lpstr>PROTOTIPSKI MODEL (2)</vt:lpstr>
      <vt:lpstr>TRANSFORMACIONI MODEL (1)</vt:lpstr>
      <vt:lpstr>TRANSFORMACIONI MODEL (2)</vt:lpstr>
      <vt:lpstr>SPIRALNI MODEL (1)</vt:lpstr>
      <vt:lpstr>SPIRALNI MODEL (2)</vt:lpstr>
      <vt:lpstr>SPIRALNI MODEL (3)</vt:lpstr>
      <vt:lpstr>SPIRALNI MODEL (4)</vt:lpstr>
      <vt:lpstr>RUP (1)</vt:lpstr>
      <vt:lpstr>RUP (2)</vt:lpstr>
      <vt:lpstr>RUP (3)</vt:lpstr>
      <vt:lpstr>RUP (4)</vt:lpstr>
      <vt:lpstr>RUP (5)</vt:lpstr>
      <vt:lpstr>RUP (6)</vt:lpstr>
      <vt:lpstr>AGILNE METODE (1)</vt:lpstr>
      <vt:lpstr>AGILNE METODE (2)</vt:lpstr>
      <vt:lpstr>EKSTREMNO PROGRAMIRANJE (1)</vt:lpstr>
      <vt:lpstr>EKSTREMNO PROGRAMIRANJE (2)</vt:lpstr>
      <vt:lpstr>EKSTREMNO PROGRAMIRANJE (3)</vt:lpstr>
      <vt:lpstr>EKSTREMNO PROGRAMIRANJE (4)</vt:lpstr>
      <vt:lpstr>EKSTREMNO PROGRAMIRANJE (5)</vt:lpstr>
      <vt:lpstr>EKSTREMNO PROGRAMIRANJE (6)</vt:lpstr>
      <vt:lpstr>EKSTREMNO PROGRAMIRANJE (7)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E-Government Master Plan  for 2013-2016</dc:title>
  <dc:creator>Sherwin Ona</dc:creator>
  <cp:lastModifiedBy>bl</cp:lastModifiedBy>
  <cp:revision>289</cp:revision>
  <cp:lastPrinted>1601-01-01T00:00:00Z</cp:lastPrinted>
  <dcterms:created xsi:type="dcterms:W3CDTF">2013-06-21T04:37:36Z</dcterms:created>
  <dcterms:modified xsi:type="dcterms:W3CDTF">2020-03-17T18:43:21Z</dcterms:modified>
</cp:coreProperties>
</file>