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67" r:id="rId3"/>
    <p:sldId id="258" r:id="rId4"/>
    <p:sldId id="259" r:id="rId5"/>
    <p:sldId id="265" r:id="rId6"/>
    <p:sldId id="260" r:id="rId7"/>
    <p:sldId id="261" r:id="rId8"/>
    <p:sldId id="268" r:id="rId9"/>
    <p:sldId id="262" r:id="rId10"/>
    <p:sldId id="269" r:id="rId11"/>
    <p:sldId id="263" r:id="rId12"/>
    <p:sldId id="264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906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5DB046A-C121-45C7-A35E-DFD3AA14391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C5762AA-9DE4-4E01-82A9-D9029F60F7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DB046A-C121-45C7-A35E-DFD3AA14391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762AA-9DE4-4E01-82A9-D9029F60F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DB046A-C121-45C7-A35E-DFD3AA14391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762AA-9DE4-4E01-82A9-D9029F60F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DB046A-C121-45C7-A35E-DFD3AA14391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762AA-9DE4-4E01-82A9-D9029F60F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5DB046A-C121-45C7-A35E-DFD3AA14391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C5762AA-9DE4-4E01-82A9-D9029F60F7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DB046A-C121-45C7-A35E-DFD3AA14391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C5762AA-9DE4-4E01-82A9-D9029F60F7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DB046A-C121-45C7-A35E-DFD3AA14391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C5762AA-9DE4-4E01-82A9-D9029F60F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DB046A-C121-45C7-A35E-DFD3AA14391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762AA-9DE4-4E01-82A9-D9029F60F7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DB046A-C121-45C7-A35E-DFD3AA14391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762AA-9DE4-4E01-82A9-D9029F60F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5DB046A-C121-45C7-A35E-DFD3AA14391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C5762AA-9DE4-4E01-82A9-D9029F60F7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5DB046A-C121-45C7-A35E-DFD3AA14391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C5762AA-9DE4-4E01-82A9-D9029F60F7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5DB046A-C121-45C7-A35E-DFD3AA14391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C5762AA-9DE4-4E01-82A9-D9029F60F7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checker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TRŽIŠTE ZAJMOVNIH SREDSTAVA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0922120"/>
      </p:ext>
    </p:extLst>
  </p:cSld>
  <p:clrMapOvr>
    <a:masterClrMapping/>
  </p:clrMapOvr>
  <p:transition>
    <p:check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 smtClean="0"/>
              <a:t>Povećanje tražnje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1447800"/>
            <a:ext cx="8153400" cy="5257800"/>
          </a:xfrm>
        </p:spPr>
      </p:pic>
    </p:spTree>
    <p:extLst>
      <p:ext uri="{BB962C8B-B14F-4D97-AF65-F5344CB8AC3E}">
        <p14:creationId xmlns:p14="http://schemas.microsoft.com/office/powerpoint/2010/main" xmlns="" val="2763299751"/>
      </p:ext>
    </p:extLst>
  </p:cSld>
  <p:clrMapOvr>
    <a:masterClrMapping/>
  </p:clrMapOvr>
  <p:transition>
    <p:check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077200" cy="624535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sr-Latn-RS" b="1" dirty="0" smtClean="0">
                <a:solidFill>
                  <a:srgbClr val="FF0000"/>
                </a:solidFill>
              </a:rPr>
              <a:t>EFEKTI BUDŽETSKOG DEFICITA </a:t>
            </a:r>
          </a:p>
          <a:p>
            <a:pPr algn="ctr">
              <a:buNone/>
            </a:pPr>
            <a:r>
              <a:rPr lang="sr-Latn-RS" b="1" dirty="0" smtClean="0">
                <a:solidFill>
                  <a:srgbClr val="FF0000"/>
                </a:solidFill>
              </a:rPr>
              <a:t>( državni rashodi &gt; državni prihodi)</a:t>
            </a:r>
          </a:p>
          <a:p>
            <a:pPr algn="ctr">
              <a:buNone/>
            </a:pPr>
            <a:endParaRPr lang="sr-Latn-RS" b="1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/>
              <a:t>U</a:t>
            </a:r>
            <a:r>
              <a:rPr lang="sr-Latn-RS" dirty="0" smtClean="0"/>
              <a:t> slučaju nastanka budžetskog deficita, država taj deficit može da finansira putem sredstava koja pozajmljuje na tržištu zajmovnih sredstava. </a:t>
            </a:r>
          </a:p>
          <a:p>
            <a:pPr algn="just"/>
            <a:r>
              <a:rPr lang="en-US" dirty="0" smtClean="0"/>
              <a:t>N</a:t>
            </a:r>
            <a:r>
              <a:rPr lang="sr-Latn-RS" dirty="0" smtClean="0"/>
              <a:t>a taj način se </a:t>
            </a:r>
            <a:r>
              <a:rPr lang="sr-Latn-RS" b="1" dirty="0" smtClean="0">
                <a:solidFill>
                  <a:srgbClr val="FF0000"/>
                </a:solidFill>
              </a:rPr>
              <a:t>SMANJUJE PONUDA SREDSTAVA </a:t>
            </a:r>
            <a:r>
              <a:rPr lang="sr-Latn-RS" dirty="0" smtClean="0"/>
              <a:t>koja stoji na raspolaganju domaćinstvima i preduzećima, za finansiranje investicija. </a:t>
            </a:r>
          </a:p>
          <a:p>
            <a:pPr algn="just"/>
            <a:endParaRPr lang="sr-Latn-RS" dirty="0" smtClean="0"/>
          </a:p>
          <a:p>
            <a:pPr algn="just"/>
            <a:r>
              <a:rPr lang="sr-Latn-RS" sz="2300" b="1" dirty="0" smtClean="0">
                <a:solidFill>
                  <a:srgbClr val="FF0000"/>
                </a:solidFill>
              </a:rPr>
              <a:t>BUDŽETSKI DEFICIT 	               SMANJENJE PONUDE ZAJMOVNIH SREDSTAVA (KRIVA PONUDE SE POMERA ULEVO)</a:t>
            </a:r>
          </a:p>
          <a:p>
            <a:pPr algn="just"/>
            <a:endParaRPr lang="sr-Latn-RS" sz="2300" b="1" dirty="0" smtClean="0">
              <a:solidFill>
                <a:srgbClr val="FF0000"/>
              </a:solidFill>
            </a:endParaRPr>
          </a:p>
          <a:p>
            <a:pPr algn="just"/>
            <a:endParaRPr lang="sr-Latn-RS" sz="23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sr-Latn-RS" sz="2300" b="1" dirty="0" smtClean="0">
                <a:solidFill>
                  <a:srgbClr val="FF0000"/>
                </a:solidFill>
              </a:rPr>
              <a:t>EFEKAT ISTISKIVANJA PRIVATNIH INVESTICIJA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810000" y="4343400"/>
            <a:ext cx="1219200" cy="3048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114800" y="5181600"/>
            <a:ext cx="484632" cy="53340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heck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077200" cy="6016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b="1" dirty="0" smtClean="0">
                <a:solidFill>
                  <a:srgbClr val="FF0000"/>
                </a:solidFill>
              </a:rPr>
              <a:t>EFEKTI BUDŽETSKOG SUFICITA</a:t>
            </a:r>
          </a:p>
          <a:p>
            <a:pPr marL="0" indent="0" algn="just">
              <a:buNone/>
            </a:pPr>
            <a:r>
              <a:rPr lang="sr-Latn-RS" b="1" dirty="0" smtClean="0">
                <a:solidFill>
                  <a:srgbClr val="FF0000"/>
                </a:solidFill>
              </a:rPr>
              <a:t>POVEĆAVA SE NACIONALNA ŠTEDNJA</a:t>
            </a:r>
            <a:r>
              <a:rPr lang="sr-Latn-RS" dirty="0" smtClean="0"/>
              <a:t>, a samim tim i </a:t>
            </a:r>
            <a:r>
              <a:rPr lang="sr-Latn-RS" b="1" dirty="0" smtClean="0">
                <a:solidFill>
                  <a:srgbClr val="FF0000"/>
                </a:solidFill>
              </a:rPr>
              <a:t>PONUDU ZAJMOVNIH SREDSTAVA</a:t>
            </a:r>
          </a:p>
          <a:p>
            <a:pPr algn="just"/>
            <a:endParaRPr lang="sr-Latn-RS" dirty="0" smtClean="0"/>
          </a:p>
          <a:p>
            <a:pPr algn="just"/>
            <a:endParaRPr lang="sr-Latn-RS" dirty="0" smtClean="0"/>
          </a:p>
          <a:p>
            <a:pPr algn="just"/>
            <a:endParaRPr lang="sr-Latn-RS" dirty="0" smtClean="0"/>
          </a:p>
          <a:p>
            <a:pPr algn="just"/>
            <a:endParaRPr lang="sr-Latn-RS" dirty="0" smtClean="0"/>
          </a:p>
          <a:p>
            <a:pPr algn="just"/>
            <a:endParaRPr lang="sr-Latn-RS" dirty="0" smtClean="0"/>
          </a:p>
          <a:p>
            <a:pPr algn="just"/>
            <a:endParaRPr lang="sr-Latn-RS" dirty="0" smtClean="0"/>
          </a:p>
          <a:p>
            <a:pPr marL="457200" indent="-457200" algn="ctr">
              <a:buFont typeface="+mj-lt"/>
              <a:buAutoNum type="arabicPeriod"/>
            </a:pPr>
            <a:r>
              <a:rPr lang="sr-Latn-RS" b="1" dirty="0" smtClean="0"/>
              <a:t>SMANJIVANJE KAMATNIH STOPA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sr-Latn-RS" b="1" dirty="0" smtClean="0"/>
              <a:t>JAČANJE PROCESA INVESTIRANJA</a:t>
            </a:r>
            <a:endParaRPr lang="en-US" b="1" dirty="0"/>
          </a:p>
        </p:txBody>
      </p:sp>
      <p:sp>
        <p:nvSpPr>
          <p:cNvPr id="4" name="Down Arrow 3"/>
          <p:cNvSpPr/>
          <p:nvPr/>
        </p:nvSpPr>
        <p:spPr>
          <a:xfrm>
            <a:off x="3733800" y="2514600"/>
            <a:ext cx="1981200" cy="236220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heck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Rezime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/>
              <a:t>Kamatnu stopu određuju ponuda i tražnja za zajmovnim sredstvima.</a:t>
            </a:r>
          </a:p>
          <a:p>
            <a:pPr algn="just"/>
            <a:r>
              <a:rPr lang="vi-VN" dirty="0"/>
              <a:t>Ponuda zajmovnih sredstava potiče od domaćinstava koja žele da uštede jedan deo svog dohotka.</a:t>
            </a:r>
          </a:p>
          <a:p>
            <a:pPr algn="just"/>
            <a:r>
              <a:rPr lang="vi-VN" dirty="0"/>
              <a:t>Tražnja za zajmovnim sredstvima potiče od domaćinstava i preduzeća koja žele da uzmu zajam radi investiranja.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841671"/>
      </p:ext>
    </p:extLst>
  </p:cSld>
  <p:clrMapOvr>
    <a:masterClrMapping/>
  </p:clrMapOvr>
  <p:transition>
    <p:check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Rezime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Nacionalna</a:t>
            </a:r>
            <a:r>
              <a:rPr lang="en-US" dirty="0"/>
              <a:t> </a:t>
            </a:r>
            <a:r>
              <a:rPr lang="en-US" dirty="0" err="1"/>
              <a:t>štednja</a:t>
            </a:r>
            <a:r>
              <a:rPr lang="en-US" dirty="0"/>
              <a:t> </a:t>
            </a:r>
            <a:r>
              <a:rPr lang="en-US" dirty="0" err="1"/>
              <a:t>jednaka</a:t>
            </a:r>
            <a:r>
              <a:rPr lang="en-US" dirty="0"/>
              <a:t> je </a:t>
            </a:r>
            <a:r>
              <a:rPr lang="en-US" dirty="0" err="1"/>
              <a:t>zbiru</a:t>
            </a:r>
            <a:r>
              <a:rPr lang="en-US" dirty="0"/>
              <a:t> </a:t>
            </a:r>
            <a:r>
              <a:rPr lang="en-US" dirty="0" err="1"/>
              <a:t>lične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Deficit </a:t>
            </a:r>
            <a:r>
              <a:rPr lang="en-US" dirty="0" err="1"/>
              <a:t>državnog</a:t>
            </a:r>
            <a:r>
              <a:rPr lang="en-US" dirty="0"/>
              <a:t> </a:t>
            </a:r>
            <a:r>
              <a:rPr lang="en-US" dirty="0" err="1"/>
              <a:t>budžeta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negativnu</a:t>
            </a:r>
            <a:r>
              <a:rPr lang="en-US" dirty="0"/>
              <a:t> </a:t>
            </a:r>
            <a:r>
              <a:rPr lang="en-US" dirty="0" err="1"/>
              <a:t>javnu</a:t>
            </a:r>
            <a:r>
              <a:rPr lang="en-US" dirty="0"/>
              <a:t> </a:t>
            </a:r>
            <a:r>
              <a:rPr lang="en-US" dirty="0" err="1"/>
              <a:t>štednju</a:t>
            </a:r>
            <a:r>
              <a:rPr lang="en-US" dirty="0"/>
              <a:t>, pa </a:t>
            </a:r>
            <a:r>
              <a:rPr lang="en-US" dirty="0" err="1"/>
              <a:t>prema</a:t>
            </a:r>
            <a:r>
              <a:rPr lang="en-US" dirty="0"/>
              <a:t> tome,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nacionalnu</a:t>
            </a:r>
            <a:r>
              <a:rPr lang="en-US" dirty="0"/>
              <a:t> </a:t>
            </a:r>
            <a:r>
              <a:rPr lang="en-US" dirty="0" err="1"/>
              <a:t>štednju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/>
              <a:t>zajmovnih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Kada</a:t>
            </a:r>
            <a:r>
              <a:rPr lang="en-US" dirty="0"/>
              <a:t> deficit </a:t>
            </a:r>
            <a:r>
              <a:rPr lang="en-US" dirty="0" err="1"/>
              <a:t>državnog</a:t>
            </a:r>
            <a:r>
              <a:rPr lang="en-US" dirty="0"/>
              <a:t> </a:t>
            </a:r>
            <a:r>
              <a:rPr lang="en-US" dirty="0" err="1"/>
              <a:t>budžeta</a:t>
            </a:r>
            <a:r>
              <a:rPr lang="en-US" dirty="0"/>
              <a:t> </a:t>
            </a:r>
            <a:r>
              <a:rPr lang="en-US" dirty="0" err="1"/>
              <a:t>istiskuje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, on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err="1"/>
              <a:t>produktivnosti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BDP-a.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445454"/>
      </p:ext>
    </p:extLst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преузимање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32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1. TRŽIŠTE ZAJMOVNIH SREDSTAVA I KAMATNA STOPA</a:t>
            </a:r>
            <a:endParaRPr lang="en-US" sz="3200" b="1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5105400" cy="452628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>
                <a:solidFill>
                  <a:schemeClr val="bg1"/>
                </a:solidFill>
              </a:rPr>
              <a:t>N</a:t>
            </a:r>
            <a:r>
              <a:rPr lang="sr-Latn-RS" b="1" dirty="0" smtClean="0">
                <a:solidFill>
                  <a:schemeClr val="bg1"/>
                </a:solidFill>
              </a:rPr>
              <a:t>a tržištu zajmovnih sredstava – sučeljavanje ponude i tražnje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R</a:t>
            </a:r>
            <a:r>
              <a:rPr lang="sr-Latn-RS" b="1" dirty="0" smtClean="0">
                <a:solidFill>
                  <a:schemeClr val="bg1"/>
                </a:solidFill>
              </a:rPr>
              <a:t>obe kojima se trguje na tržištu zajmovnih sredstava su raspoloživi </a:t>
            </a:r>
            <a:r>
              <a:rPr lang="sr-Latn-RS" b="1" i="1" dirty="0" smtClean="0">
                <a:solidFill>
                  <a:schemeClr val="bg1"/>
                </a:solidFill>
              </a:rPr>
              <a:t>fondovi za odobravanje kredita</a:t>
            </a:r>
            <a:r>
              <a:rPr lang="sr-Latn-RS" b="1" dirty="0" smtClean="0">
                <a:solidFill>
                  <a:schemeClr val="bg1"/>
                </a:solidFill>
              </a:rPr>
              <a:t>, a njihova cena je </a:t>
            </a:r>
            <a:r>
              <a:rPr lang="sr-Latn-RS" b="1" i="1" dirty="0" smtClean="0">
                <a:solidFill>
                  <a:srgbClr val="FF0000"/>
                </a:solidFill>
              </a:rPr>
              <a:t>KAMATNA STOPA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0724745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762000"/>
            <a:ext cx="5791200" cy="6096000"/>
          </a:xfrm>
        </p:spPr>
        <p:txBody>
          <a:bodyPr>
            <a:normAutofit/>
          </a:bodyPr>
          <a:lstStyle/>
          <a:p>
            <a:pPr algn="just"/>
            <a:r>
              <a:rPr lang="sr-Latn-RS" dirty="0" smtClean="0"/>
              <a:t>Investitori se mogu zaduživati direktno -  emitujući hov, ili indirektno, zadužujući se kod banaka.</a:t>
            </a:r>
          </a:p>
          <a:p>
            <a:pPr algn="just"/>
            <a:r>
              <a:rPr lang="en-US" b="1" i="1" dirty="0" smtClean="0">
                <a:solidFill>
                  <a:srgbClr val="FF0000"/>
                </a:solidFill>
              </a:rPr>
              <a:t>K</a:t>
            </a:r>
            <a:r>
              <a:rPr lang="sr-Latn-RS" b="1" i="1" dirty="0" smtClean="0">
                <a:solidFill>
                  <a:srgbClr val="FF0000"/>
                </a:solidFill>
              </a:rPr>
              <a:t>amatna stopa </a:t>
            </a:r>
            <a:r>
              <a:rPr lang="sr-Latn-RS" dirty="0" smtClean="0"/>
              <a:t>predstavlja cenu upotrebe kredita (zajma), a njena visina je određena </a:t>
            </a:r>
            <a:r>
              <a:rPr lang="sr-Latn-RS" b="1" i="1" dirty="0" smtClean="0">
                <a:solidFill>
                  <a:srgbClr val="FF0000"/>
                </a:solidFill>
              </a:rPr>
              <a:t>odnosom ponude i tražnje</a:t>
            </a:r>
            <a:r>
              <a:rPr lang="sr-Latn-RS" dirty="0" smtClean="0"/>
              <a:t> za zajmovnim kapitalom.</a:t>
            </a:r>
          </a:p>
          <a:p>
            <a:pPr algn="just"/>
            <a:r>
              <a:rPr lang="en-US" b="1" i="1" dirty="0" smtClean="0">
                <a:solidFill>
                  <a:srgbClr val="FF0000"/>
                </a:solidFill>
              </a:rPr>
              <a:t>K</a:t>
            </a:r>
            <a:r>
              <a:rPr lang="sr-Latn-RS" b="1" i="1" dirty="0" smtClean="0">
                <a:solidFill>
                  <a:srgbClr val="FF0000"/>
                </a:solidFill>
              </a:rPr>
              <a:t>amatna stopa</a:t>
            </a:r>
            <a:r>
              <a:rPr lang="sr-Latn-RS" dirty="0" smtClean="0"/>
              <a:t>: iznos koji uzimaoc kredita plaća, prihod zajmodavca</a:t>
            </a:r>
            <a:endParaRPr lang="en-US" dirty="0"/>
          </a:p>
        </p:txBody>
      </p:sp>
      <p:pic>
        <p:nvPicPr>
          <p:cNvPr id="5" name="Content Placeholder 4" descr="преузимање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248400" y="304800"/>
            <a:ext cx="2743199" cy="2438400"/>
          </a:xfr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66800"/>
            <a:ext cx="8305800" cy="5562600"/>
          </a:xfrm>
        </p:spPr>
        <p:txBody>
          <a:bodyPr>
            <a:normAutofit/>
          </a:bodyPr>
          <a:lstStyle/>
          <a:p>
            <a:endParaRPr lang="en-US" b="1" i="1" dirty="0" smtClean="0">
              <a:solidFill>
                <a:srgbClr val="FF0000"/>
              </a:solidFill>
            </a:endParaRPr>
          </a:p>
          <a:p>
            <a:pPr algn="just"/>
            <a:r>
              <a:rPr lang="sr-Latn-RS" b="1" i="1" dirty="0" smtClean="0">
                <a:solidFill>
                  <a:srgbClr val="FF0000"/>
                </a:solidFill>
              </a:rPr>
              <a:t>PONUDA</a:t>
            </a:r>
            <a:r>
              <a:rPr lang="sr-Latn-RS" dirty="0" smtClean="0"/>
              <a:t> zajmovnih sredstava potiče od onih subjekata koji su formirali </a:t>
            </a:r>
            <a:r>
              <a:rPr lang="sr-Latn-RS" b="1" i="1" dirty="0" smtClean="0">
                <a:solidFill>
                  <a:srgbClr val="FF0000"/>
                </a:solidFill>
              </a:rPr>
              <a:t>ŠTEDNJU </a:t>
            </a:r>
            <a:r>
              <a:rPr lang="sr-Latn-RS" dirty="0" smtClean="0"/>
              <a:t>koju žele da daju kao pozajmicu u cilju sticanja prihoda.</a:t>
            </a:r>
          </a:p>
          <a:p>
            <a:pPr algn="just"/>
            <a:r>
              <a:rPr lang="sr-Latn-RS" b="1" i="1" dirty="0" smtClean="0">
                <a:solidFill>
                  <a:srgbClr val="FF0000"/>
                </a:solidFill>
              </a:rPr>
              <a:t>TRAŽNJA</a:t>
            </a:r>
            <a:r>
              <a:rPr lang="sr-Latn-RS" dirty="0" smtClean="0"/>
              <a:t> za zajmovnim sredstvima potiče od pojedinaca ili preduzeća čiji je cilj da pozajme sredstva za realizaciju </a:t>
            </a:r>
            <a:r>
              <a:rPr lang="sr-Latn-RS" b="1" i="1" dirty="0" smtClean="0">
                <a:solidFill>
                  <a:srgbClr val="FF0000"/>
                </a:solidFill>
              </a:rPr>
              <a:t>INVESTICIONIH AKTIVNOSTI</a:t>
            </a:r>
            <a:r>
              <a:rPr lang="sr-Latn-RS" dirty="0" smtClean="0"/>
              <a:t>. </a:t>
            </a:r>
          </a:p>
          <a:p>
            <a:pPr algn="just"/>
            <a:r>
              <a:rPr lang="en-US" dirty="0" smtClean="0"/>
              <a:t>N</a:t>
            </a:r>
            <a:r>
              <a:rPr lang="sr-Latn-RS" dirty="0" smtClean="0"/>
              <a:t>a nivou nacionalne ekonomije </a:t>
            </a:r>
            <a:r>
              <a:rPr lang="sr-Latn-RS" b="1" dirty="0" smtClean="0">
                <a:solidFill>
                  <a:srgbClr val="FF0000"/>
                </a:solidFill>
              </a:rPr>
              <a:t>ŠTEDNJA FORMIRA PONUDU KREDITA</a:t>
            </a:r>
            <a:r>
              <a:rPr lang="sr-Latn-RS" dirty="0" smtClean="0"/>
              <a:t>, a </a:t>
            </a:r>
            <a:r>
              <a:rPr lang="sr-Latn-RS" b="1" dirty="0" smtClean="0">
                <a:solidFill>
                  <a:srgbClr val="FF0000"/>
                </a:solidFill>
              </a:rPr>
              <a:t>INVESTICIJE FORMIRAJU TRAŽNJU ZA KREDITIMA.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Formiranje</a:t>
            </a:r>
            <a:r>
              <a:rPr lang="en-US" dirty="0" smtClean="0"/>
              <a:t> </a:t>
            </a:r>
            <a:r>
              <a:rPr lang="en-US" dirty="0" err="1" smtClean="0"/>
              <a:t>ravnote</a:t>
            </a:r>
            <a:r>
              <a:rPr lang="sr-Latn-RS" dirty="0" smtClean="0"/>
              <a:t>žne kamatne stope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6962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19155930"/>
      </p:ext>
    </p:extLst>
  </p:cSld>
  <p:clrMapOvr>
    <a:masterClrMapping/>
  </p:clrMapOvr>
  <p:transition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преузимање (2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28600"/>
            <a:ext cx="8534400" cy="6324600"/>
          </a:xfrm>
        </p:spPr>
        <p:txBody>
          <a:bodyPr>
            <a:normAutofit/>
          </a:bodyPr>
          <a:lstStyle/>
          <a:p>
            <a:pPr algn="just"/>
            <a:r>
              <a:rPr lang="sr-Latn-RS" dirty="0" smtClean="0">
                <a:solidFill>
                  <a:schemeClr val="bg1"/>
                </a:solidFill>
              </a:rPr>
              <a:t>KRIVA TRAŽNJE – NEGATIVNO NAGNUTA </a:t>
            </a:r>
          </a:p>
          <a:p>
            <a:pPr algn="just"/>
            <a:endParaRPr lang="sr-Latn-RS" dirty="0" smtClean="0">
              <a:solidFill>
                <a:schemeClr val="bg1"/>
              </a:solidFill>
            </a:endParaRPr>
          </a:p>
          <a:p>
            <a:pPr algn="just"/>
            <a:r>
              <a:rPr lang="sr-Latn-RS" dirty="0" smtClean="0">
                <a:solidFill>
                  <a:schemeClr val="bg1"/>
                </a:solidFill>
              </a:rPr>
              <a:t>RAST K.S. 	       </a:t>
            </a:r>
            <a:r>
              <a:rPr lang="en-US" dirty="0" smtClean="0">
                <a:solidFill>
                  <a:schemeClr val="bg1"/>
                </a:solidFill>
              </a:rPr>
              <a:t>           </a:t>
            </a:r>
            <a:r>
              <a:rPr lang="sr-Latn-RS" dirty="0" smtClean="0">
                <a:solidFill>
                  <a:schemeClr val="bg1"/>
                </a:solidFill>
              </a:rPr>
              <a:t> PAD TRAŽNJE ZA ZAJMOVNIM SR.</a:t>
            </a:r>
          </a:p>
          <a:p>
            <a:pPr marL="0" indent="0" algn="just">
              <a:buNone/>
            </a:pPr>
            <a:endParaRPr lang="sr-Latn-RS" dirty="0" smtClean="0">
              <a:solidFill>
                <a:schemeClr val="bg1"/>
              </a:solidFill>
            </a:endParaRPr>
          </a:p>
          <a:p>
            <a:pPr algn="just"/>
            <a:r>
              <a:rPr lang="sr-Latn-RS" dirty="0" smtClean="0">
                <a:solidFill>
                  <a:schemeClr val="bg1"/>
                </a:solidFill>
              </a:rPr>
              <a:t>KRIVA PONUDE – POZITIVNO NAGNUTA </a:t>
            </a:r>
          </a:p>
          <a:p>
            <a:pPr marL="0" indent="0" algn="just">
              <a:buNone/>
            </a:pPr>
            <a:endParaRPr lang="sr-Latn-RS" dirty="0" smtClean="0">
              <a:solidFill>
                <a:schemeClr val="bg1"/>
              </a:solidFill>
            </a:endParaRPr>
          </a:p>
          <a:p>
            <a:pPr algn="just"/>
            <a:r>
              <a:rPr lang="sr-Latn-RS" dirty="0" smtClean="0">
                <a:solidFill>
                  <a:schemeClr val="bg1"/>
                </a:solidFill>
              </a:rPr>
              <a:t>RAST K.S. 	        </a:t>
            </a:r>
            <a:r>
              <a:rPr lang="en-US" dirty="0" smtClean="0">
                <a:solidFill>
                  <a:schemeClr val="bg1"/>
                </a:solidFill>
              </a:rPr>
              <a:t>          </a:t>
            </a:r>
            <a:r>
              <a:rPr lang="sr-Latn-RS" dirty="0" smtClean="0">
                <a:solidFill>
                  <a:schemeClr val="bg1"/>
                </a:solidFill>
              </a:rPr>
              <a:t>RAST PONUDE ZAJMOVNIH SR.</a:t>
            </a:r>
          </a:p>
          <a:p>
            <a:pPr marL="0" indent="0" algn="just">
              <a:buNone/>
            </a:pPr>
            <a:endParaRPr lang="sr-Latn-RS" dirty="0" smtClean="0">
              <a:solidFill>
                <a:schemeClr val="bg1"/>
              </a:solidFill>
            </a:endParaRPr>
          </a:p>
          <a:p>
            <a:pPr algn="just"/>
            <a:r>
              <a:rPr lang="sr-Latn-RS" dirty="0" smtClean="0">
                <a:solidFill>
                  <a:schemeClr val="bg1"/>
                </a:solidFill>
              </a:rPr>
              <a:t>Ukoliko je k.s.preniska – tražnja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RS" dirty="0" smtClean="0">
                <a:solidFill>
                  <a:schemeClr val="bg1"/>
                </a:solidFill>
              </a:rPr>
              <a:t>&gt;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RS" dirty="0" smtClean="0">
                <a:solidFill>
                  <a:schemeClr val="bg1"/>
                </a:solidFill>
              </a:rPr>
              <a:t>ponude – rast  k.s. do ravnotežnog nivoa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U</a:t>
            </a:r>
            <a:r>
              <a:rPr lang="sr-Latn-RS" dirty="0" smtClean="0">
                <a:solidFill>
                  <a:schemeClr val="bg1"/>
                </a:solidFill>
              </a:rPr>
              <a:t>koliko je k.s. previsoka – tražnja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RS" dirty="0" smtClean="0">
                <a:solidFill>
                  <a:schemeClr val="bg1"/>
                </a:solidFill>
              </a:rPr>
              <a:t>&lt;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sr-Latn-RS" dirty="0" smtClean="0">
                <a:solidFill>
                  <a:schemeClr val="bg1"/>
                </a:solidFill>
              </a:rPr>
              <a:t>ponude – pad  k.s. do ravnotežnog nivoa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971800" y="1172671"/>
            <a:ext cx="1207008" cy="3810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590800" y="3200400"/>
            <a:ext cx="1283208" cy="3810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r-Latn-R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DEJSTVO EKONOMSKE POLITIKE NA ŠTEDNJU I INVESTICIJE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600" dirty="0" smtClean="0"/>
              <a:t>V</a:t>
            </a:r>
            <a:r>
              <a:rPr lang="sr-Latn-RS" sz="2600" dirty="0" smtClean="0"/>
              <a:t>ođenjem ekonomske politike država može uticati na ŠTEDNJU I INVESTICIJE  na različite načine.</a:t>
            </a:r>
          </a:p>
          <a:p>
            <a:pPr marL="0" indent="0" algn="ctr">
              <a:buNone/>
            </a:pPr>
            <a:r>
              <a:rPr lang="sr-Latn-RS" sz="2600" b="1" dirty="0" smtClean="0">
                <a:solidFill>
                  <a:srgbClr val="FF0000"/>
                </a:solidFill>
              </a:rPr>
              <a:t>DEJSTVO EKONOMSKE POLITIKE NA PONUDU ZAJMOVNIH SREDSTAVA</a:t>
            </a:r>
          </a:p>
          <a:p>
            <a:pPr marL="0" indent="0" algn="ctr">
              <a:buNone/>
            </a:pPr>
            <a:endParaRPr lang="sr-Latn-RS" sz="2600" b="1" dirty="0" smtClean="0">
              <a:solidFill>
                <a:srgbClr val="FF0000"/>
              </a:solidFill>
            </a:endParaRPr>
          </a:p>
          <a:p>
            <a:pPr algn="just"/>
            <a:r>
              <a:rPr lang="sr-Latn-RS" sz="2600" dirty="0" smtClean="0"/>
              <a:t>PODSTICANJE ŠTEDNJE – SMANJENJE NIVOA OPOREZIVANJA DOHOTKA STANOVNIKA – povećava se raspoloživi dohodak stanovnika – rast štednje</a:t>
            </a:r>
          </a:p>
          <a:p>
            <a:pPr marL="0" indent="0" algn="just">
              <a:buNone/>
            </a:pPr>
            <a:endParaRPr lang="en-US" sz="2600" dirty="0"/>
          </a:p>
        </p:txBody>
      </p:sp>
    </p:spTree>
  </p:cSld>
  <p:clrMapOvr>
    <a:masterClrMapping/>
  </p:clrMapOvr>
  <p:transition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Povećanje štdnje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18" t="3227" r="2579" b="6352"/>
          <a:stretch/>
        </p:blipFill>
        <p:spPr>
          <a:xfrm>
            <a:off x="962952" y="1666958"/>
            <a:ext cx="7252486" cy="4685289"/>
          </a:xfrm>
        </p:spPr>
      </p:pic>
    </p:spTree>
    <p:extLst>
      <p:ext uri="{BB962C8B-B14F-4D97-AF65-F5344CB8AC3E}">
        <p14:creationId xmlns:p14="http://schemas.microsoft.com/office/powerpoint/2010/main" xmlns="" val="2296896230"/>
      </p:ext>
    </p:extLst>
  </p:cSld>
  <p:clrMapOvr>
    <a:masterClrMapping/>
  </p:clrMapOvr>
  <p:transition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467600" cy="57881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r-Latn-RS" b="1" dirty="0" smtClean="0">
                <a:solidFill>
                  <a:srgbClr val="FF0000"/>
                </a:solidFill>
              </a:rPr>
              <a:t>DEJSTVO EKONOMSKE POLITIKE NA TRAŽNJU ZA ZAJMOVNIM SREDSTVIMA</a:t>
            </a:r>
          </a:p>
          <a:p>
            <a:pPr algn="just"/>
            <a:r>
              <a:rPr lang="en-US" dirty="0" smtClean="0"/>
              <a:t>D</a:t>
            </a:r>
            <a:r>
              <a:rPr lang="sr-Latn-RS" dirty="0" smtClean="0"/>
              <a:t>ržava PORESKIM OLAKŠICAMA može STIMULISATI INVESTICIONU TRAŽNJU, TJ. TRAŽNJU ZA ZAJMOVNIM SREDSTVIMA. </a:t>
            </a:r>
          </a:p>
          <a:p>
            <a:pPr algn="just"/>
            <a:r>
              <a:rPr lang="en-US" dirty="0" smtClean="0"/>
              <a:t>T</a:t>
            </a:r>
            <a:r>
              <a:rPr lang="sr-Latn-RS" dirty="0" smtClean="0"/>
              <a:t>akvi podsticaji dovode do veće zainteresovanosti investitora da preduzmu investicione zahvate – rast investicone tražnje -  pomeranje krive tražnju udesno</a:t>
            </a:r>
          </a:p>
        </p:txBody>
      </p:sp>
    </p:spTree>
  </p:cSld>
  <p:clrMapOvr>
    <a:masterClrMapping/>
  </p:clrMapOvr>
  <p:transition>
    <p:checke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183</TotalTime>
  <Words>428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Foundry</vt:lpstr>
      <vt:lpstr>TRŽIŠTE ZAJMOVNIH SREDSTAVA</vt:lpstr>
      <vt:lpstr>1. TRŽIŠTE ZAJMOVNIH SREDSTAVA I KAMATNA STOPA</vt:lpstr>
      <vt:lpstr>Slide 3</vt:lpstr>
      <vt:lpstr>Slide 4</vt:lpstr>
      <vt:lpstr>Formiranje ravnotežne kamatne stope</vt:lpstr>
      <vt:lpstr>Slide 6</vt:lpstr>
      <vt:lpstr>DEJSTVO EKONOMSKE POLITIKE NA ŠTEDNJU I INVESTICIJE</vt:lpstr>
      <vt:lpstr>Povećanje štdnje</vt:lpstr>
      <vt:lpstr>Slide 9</vt:lpstr>
      <vt:lpstr>Povećanje tražnje</vt:lpstr>
      <vt:lpstr>Slide 11</vt:lpstr>
      <vt:lpstr>Slide 12</vt:lpstr>
      <vt:lpstr>Rezime </vt:lpstr>
      <vt:lpstr>Rezime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TRŽIŠTE ZAJMOVNIH SREDSTAVA I KAMATNA STOPA</dc:title>
  <dc:creator>Korisnik</dc:creator>
  <cp:lastModifiedBy>Win7x64</cp:lastModifiedBy>
  <cp:revision>17</cp:revision>
  <dcterms:created xsi:type="dcterms:W3CDTF">2014-03-26T20:24:56Z</dcterms:created>
  <dcterms:modified xsi:type="dcterms:W3CDTF">2020-04-06T20:58:47Z</dcterms:modified>
</cp:coreProperties>
</file>