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328" r:id="rId2"/>
    <p:sldId id="314" r:id="rId3"/>
    <p:sldId id="313" r:id="rId4"/>
    <p:sldId id="312" r:id="rId5"/>
    <p:sldId id="299" r:id="rId6"/>
    <p:sldId id="316" r:id="rId7"/>
    <p:sldId id="317" r:id="rId8"/>
    <p:sldId id="295" r:id="rId9"/>
    <p:sldId id="325" r:id="rId10"/>
    <p:sldId id="32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24" autoAdjust="0"/>
  </p:normalViewPr>
  <p:slideViewPr>
    <p:cSldViewPr>
      <p:cViewPr varScale="1">
        <p:scale>
          <a:sx n="83" d="100"/>
          <a:sy n="83" d="100"/>
        </p:scale>
        <p:origin x="91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2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9D05E-69C3-4FD3-9128-12CDFE725AAE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1AC86-06BB-4227-B67C-DD7D70F62C8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0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5F7A-AD6D-4F6C-A09B-A54B44A8D2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6065F7A-AD6D-4F6C-A09B-A54B44A8D209}" type="datetimeFigureOut">
              <a:rPr lang="en-US" smtClean="0"/>
              <a:pPr/>
              <a:t>4/19/2020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AD35A3-2D2A-4E2D-B1DF-541725F2DB2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642918"/>
            <a:ext cx="7406640" cy="1472184"/>
          </a:xfrm>
        </p:spPr>
        <p:txBody>
          <a:bodyPr/>
          <a:lstStyle/>
          <a:p>
            <a:pPr algn="r"/>
            <a:r>
              <a:rPr lang="en-US" dirty="0" err="1" smtClean="0"/>
              <a:t>PONA</a:t>
            </a:r>
            <a:r>
              <a:rPr lang="sr-Latn-RS" dirty="0" smtClean="0"/>
              <a:t>ŠANJE POTROŠAČA</a:t>
            </a:r>
            <a:br>
              <a:rPr lang="sr-Latn-RS" dirty="0" smtClean="0"/>
            </a:br>
            <a:r>
              <a:rPr lang="sr-Latn-RS" sz="2400" smtClean="0">
                <a:effectLst/>
              </a:rPr>
              <a:t>Predavanje 22.april </a:t>
            </a:r>
            <a:r>
              <a:rPr lang="sr-Latn-RS" sz="2400" dirty="0" smtClean="0">
                <a:effectLst/>
              </a:rPr>
              <a:t>2020.</a:t>
            </a:r>
            <a:endParaRPr lang="en-US" sz="24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7740352" cy="1813778"/>
          </a:xfrm>
        </p:spPr>
        <p:txBody>
          <a:bodyPr>
            <a:normAutofit fontScale="92500" lnSpcReduction="10000"/>
          </a:bodyPr>
          <a:lstStyle/>
          <a:p>
            <a:pPr algn="r"/>
            <a:endParaRPr lang="sr-Latn-RS" dirty="0" smtClean="0"/>
          </a:p>
          <a:p>
            <a:pPr algn="r"/>
            <a:r>
              <a:rPr lang="en-US" sz="2100" dirty="0" err="1" smtClean="0"/>
              <a:t>Visoka</a:t>
            </a:r>
            <a:r>
              <a:rPr lang="en-US" sz="2100" dirty="0" smtClean="0"/>
              <a:t> </a:t>
            </a:r>
            <a:r>
              <a:rPr lang="en-US" sz="2100" dirty="0" err="1" smtClean="0"/>
              <a:t>poslovna</a:t>
            </a:r>
            <a:r>
              <a:rPr lang="en-US" sz="2100" dirty="0" smtClean="0"/>
              <a:t> </a:t>
            </a:r>
            <a:r>
              <a:rPr lang="sr-Latn-RS" sz="2100" dirty="0" smtClean="0"/>
              <a:t>škola strukovnih studija</a:t>
            </a:r>
          </a:p>
          <a:p>
            <a:pPr algn="r"/>
            <a:r>
              <a:rPr lang="sr-Latn-RS" sz="2100" dirty="0" smtClean="0"/>
              <a:t>Novi Sad</a:t>
            </a:r>
          </a:p>
          <a:p>
            <a:pPr algn="r"/>
            <a:r>
              <a:rPr lang="en-US" sz="2100" dirty="0" smtClean="0"/>
              <a:t>Prof dr. </a:t>
            </a:r>
            <a:r>
              <a:rPr lang="en-US" sz="2100" dirty="0" err="1" smtClean="0"/>
              <a:t>Dragoljub</a:t>
            </a:r>
            <a:r>
              <a:rPr lang="en-US" sz="2100" dirty="0" smtClean="0"/>
              <a:t> Jovi</a:t>
            </a:r>
            <a:r>
              <a:rPr lang="sr-Latn-RS" sz="2100" dirty="0" smtClean="0"/>
              <a:t>čić</a:t>
            </a:r>
          </a:p>
          <a:p>
            <a:pPr algn="r"/>
            <a:r>
              <a:rPr lang="sr-Latn-RS" sz="2100" dirty="0" smtClean="0"/>
              <a:t>djovicic</a:t>
            </a:r>
            <a:r>
              <a:rPr lang="en-US" sz="2100" dirty="0" smtClean="0"/>
              <a:t>@</a:t>
            </a:r>
            <a:r>
              <a:rPr lang="sr-Latn-RS" sz="2100" dirty="0" smtClean="0"/>
              <a:t>uns.ac.rs</a:t>
            </a:r>
            <a:endParaRPr lang="en-US" sz="2100" dirty="0"/>
          </a:p>
        </p:txBody>
      </p:sp>
      <p:pic>
        <p:nvPicPr>
          <p:cNvPr id="30722" name="Picture 2" descr="http://3.bp.blogspot.com/-PThyCUxoJr8/VNOSjgSB7QI/AAAAAAAAAFQ/bWdKGNfzZug/s1600/global_tg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428868"/>
            <a:ext cx="5409612" cy="28384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370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5976" y="5517232"/>
            <a:ext cx="4483224" cy="864096"/>
          </a:xfrm>
        </p:spPr>
        <p:txBody>
          <a:bodyPr/>
          <a:lstStyle/>
          <a:p>
            <a:pPr algn="r"/>
            <a:r>
              <a:rPr lang="en-US" dirty="0" err="1" smtClean="0"/>
              <a:t>Hvala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pa</a:t>
            </a:r>
            <a:r>
              <a:rPr lang="sr-Latn-RS" dirty="0" smtClean="0"/>
              <a:t>žnji.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5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i="1" dirty="0" smtClean="0">
                <a:effectLst/>
              </a:rPr>
              <a:t>Sociologija</a:t>
            </a:r>
            <a:endParaRPr lang="en-US" i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84784"/>
            <a:ext cx="7498080" cy="4800600"/>
          </a:xfrm>
        </p:spPr>
        <p:txBody>
          <a:bodyPr>
            <a:normAutofit/>
          </a:bodyPr>
          <a:lstStyle/>
          <a:p>
            <a:r>
              <a:rPr lang="en-US" sz="3000" dirty="0" err="1"/>
              <a:t>Bavi</a:t>
            </a:r>
            <a:r>
              <a:rPr lang="en-US" sz="3000" dirty="0"/>
              <a:t> se </a:t>
            </a:r>
            <a:r>
              <a:rPr lang="en-US" sz="3000" dirty="0" err="1"/>
              <a:t>prou</a:t>
            </a:r>
            <a:r>
              <a:rPr lang="sr-Latn-RS" sz="3000" dirty="0"/>
              <a:t>čavanjem </a:t>
            </a:r>
            <a:r>
              <a:rPr lang="sr-Latn-RS" sz="3000" i="1" u="sng" dirty="0">
                <a:solidFill>
                  <a:schemeClr val="tx2"/>
                </a:solidFill>
              </a:rPr>
              <a:t>društva</a:t>
            </a:r>
            <a:r>
              <a:rPr lang="sr-Latn-RS" sz="3000" dirty="0"/>
              <a:t> i ponašanjem ljudi kao članova određenih </a:t>
            </a:r>
            <a:r>
              <a:rPr lang="sr-Latn-RS" sz="3000" i="1" u="sng" dirty="0" smtClean="0">
                <a:solidFill>
                  <a:schemeClr val="tx2"/>
                </a:solidFill>
              </a:rPr>
              <a:t>grupa</a:t>
            </a:r>
            <a:r>
              <a:rPr lang="en-US" sz="3000" dirty="0" smtClean="0"/>
              <a:t>.</a:t>
            </a:r>
          </a:p>
          <a:p>
            <a:pPr marL="82296" indent="0">
              <a:buNone/>
            </a:pPr>
            <a:endParaRPr lang="en-US" sz="3000" dirty="0" smtClean="0"/>
          </a:p>
          <a:p>
            <a:r>
              <a:rPr lang="en-US" sz="3000" dirty="0" smtClean="0"/>
              <a:t>Č</a:t>
            </a:r>
            <a:r>
              <a:rPr lang="sr-Latn-RS" sz="3000" dirty="0"/>
              <a:t>ovek je društveno biće...</a:t>
            </a:r>
            <a:r>
              <a:rPr lang="sr-Latn-RS" sz="2400" dirty="0"/>
              <a:t>i ne može se posmatrati izdvojeno od društva u kojem </a:t>
            </a:r>
            <a:r>
              <a:rPr lang="sr-Latn-RS" sz="2400" dirty="0" smtClean="0"/>
              <a:t>živi</a:t>
            </a:r>
            <a:endParaRPr lang="en-US" sz="2400" dirty="0" smtClean="0"/>
          </a:p>
          <a:p>
            <a:pPr marL="82296" indent="0">
              <a:buNone/>
            </a:pPr>
            <a:endParaRPr lang="sr-Latn-RS" sz="2400" dirty="0"/>
          </a:p>
          <a:p>
            <a:r>
              <a:rPr lang="en-US" sz="3000" dirty="0"/>
              <a:t>S</a:t>
            </a:r>
            <a:r>
              <a:rPr lang="sr-Latn-RS" sz="3000" dirty="0"/>
              <a:t>ocijalizacijom prihvata vrednosti, verovanja, običaje i dr., </a:t>
            </a:r>
            <a:r>
              <a:rPr lang="sr-Latn-RS" sz="2400" dirty="0"/>
              <a:t>ali i menja neke navike koje stiče rođenjem, a koje nisu društveno prihvatljive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1555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525" y="260648"/>
            <a:ext cx="7543915" cy="6120679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Osnovni</a:t>
            </a:r>
            <a:r>
              <a:rPr lang="en-US" sz="2800" dirty="0" smtClean="0"/>
              <a:t> </a:t>
            </a:r>
            <a:r>
              <a:rPr lang="en-US" sz="2800" dirty="0" err="1" smtClean="0"/>
              <a:t>pristupi</a:t>
            </a:r>
            <a:r>
              <a:rPr lang="en-US" sz="2800" dirty="0" smtClean="0"/>
              <a:t> </a:t>
            </a:r>
            <a:r>
              <a:rPr lang="sr-Latn-RS" sz="2800" dirty="0" smtClean="0"/>
              <a:t>koje sociolozi </a:t>
            </a:r>
            <a:r>
              <a:rPr lang="sr-Latn-RS" sz="2800" dirty="0"/>
              <a:t>primenjuju </a:t>
            </a:r>
            <a:r>
              <a:rPr lang="sr-Latn-RS" sz="2800" dirty="0" smtClean="0"/>
              <a:t>u istraživanju ponašanja potrošača</a:t>
            </a:r>
            <a:endParaRPr lang="en-US" sz="2800" dirty="0"/>
          </a:p>
          <a:p>
            <a:pPr marL="82296" indent="0">
              <a:buNone/>
            </a:pPr>
            <a:endParaRPr lang="sr-Latn-RS" sz="2800" dirty="0" smtClean="0"/>
          </a:p>
          <a:p>
            <a:pPr marL="1170432" lvl="2" indent="-457200">
              <a:buFont typeface="+mj-lt"/>
              <a:buAutoNum type="arabicPeriod"/>
            </a:pPr>
            <a:r>
              <a:rPr lang="en-US" dirty="0" smtClean="0"/>
              <a:t>M</a:t>
            </a:r>
            <a:r>
              <a:rPr lang="sr-Latn-RS" dirty="0" smtClean="0"/>
              <a:t>ikro – individualni </a:t>
            </a:r>
            <a:r>
              <a:rPr lang="en-US" dirty="0" err="1" smtClean="0"/>
              <a:t>potro</a:t>
            </a:r>
            <a:r>
              <a:rPr lang="sr-Latn-RS" dirty="0" smtClean="0"/>
              <a:t>šač</a:t>
            </a:r>
          </a:p>
          <a:p>
            <a:pPr marL="1170432" lvl="2" indent="-457200">
              <a:buFont typeface="+mj-lt"/>
              <a:buAutoNum type="arabicPeriod"/>
            </a:pPr>
            <a:r>
              <a:rPr lang="en-US" dirty="0" smtClean="0"/>
              <a:t>M</a:t>
            </a:r>
            <a:r>
              <a:rPr lang="sr-Latn-RS" dirty="0" smtClean="0"/>
              <a:t>akro – veliki društveni sistemi</a:t>
            </a:r>
          </a:p>
          <a:p>
            <a:pPr marL="1170432" lvl="2" indent="-457200">
              <a:buFont typeface="+mj-lt"/>
              <a:buAutoNum type="arabicPeriod"/>
            </a:pPr>
            <a:endParaRPr lang="sr-Latn-RS" dirty="0"/>
          </a:p>
          <a:p>
            <a:pPr marL="713232" lvl="2" indent="0">
              <a:buNone/>
            </a:pPr>
            <a:endParaRPr lang="sr-Latn-RS" dirty="0" smtClean="0"/>
          </a:p>
          <a:p>
            <a:pPr marL="649224" indent="-457200"/>
            <a:r>
              <a:rPr lang="en-US" sz="2800" dirty="0" err="1" smtClean="0"/>
              <a:t>Modeli</a:t>
            </a:r>
            <a:r>
              <a:rPr lang="en-US" sz="2800" dirty="0" smtClean="0"/>
              <a:t> </a:t>
            </a:r>
            <a:r>
              <a:rPr lang="sr-Latn-RS" sz="2800" dirty="0" smtClean="0"/>
              <a:t>koji tretiraju ponašanje ljudi u potrošnji.</a:t>
            </a:r>
          </a:p>
          <a:p>
            <a:pPr marL="1170432" lvl="2" indent="-457200">
              <a:buFont typeface="+mj-lt"/>
              <a:buAutoNum type="arabicPeriod"/>
            </a:pPr>
            <a:r>
              <a:rPr lang="sr-Latn-RS" dirty="0" smtClean="0"/>
              <a:t>Veblenov sociopsihološki model</a:t>
            </a:r>
          </a:p>
          <a:p>
            <a:pPr marL="1170432" lvl="2" indent="-457200">
              <a:buFont typeface="+mj-lt"/>
              <a:buAutoNum type="arabicPeriod"/>
            </a:pPr>
            <a:r>
              <a:rPr lang="sr-Latn-RS" dirty="0" smtClean="0"/>
              <a:t>Gofmanov model igranja uloga</a:t>
            </a:r>
          </a:p>
          <a:p>
            <a:pPr marL="1170432" lvl="2" indent="-457200">
              <a:buFont typeface="+mj-lt"/>
              <a:buAutoNum type="arabicPeriod"/>
            </a:pPr>
            <a:r>
              <a:rPr lang="sr-Latn-RS" dirty="0" smtClean="0"/>
              <a:t>Rajsmanov model društvenog karakter</a:t>
            </a:r>
            <a:r>
              <a:rPr lang="en-US" dirty="0" smtClean="0"/>
              <a:t>a</a:t>
            </a:r>
            <a:endParaRPr lang="sr-Latn-RS" dirty="0" smtClean="0"/>
          </a:p>
          <a:p>
            <a:pPr marL="1170432" lvl="2" indent="-457200"/>
            <a:endParaRPr lang="sr-Latn-RS" dirty="0" smtClean="0"/>
          </a:p>
          <a:p>
            <a:pPr marL="923544" lvl="1" indent="-457200"/>
            <a:endParaRPr lang="en-US" dirty="0"/>
          </a:p>
        </p:txBody>
      </p:sp>
      <p:sp>
        <p:nvSpPr>
          <p:cNvPr id="6152" name="AutoShape 8" descr="Image result for tradicionalni srpski kolac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4" name="AutoShape 10" descr="Image result for tradicionalni srpski kolaci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115616" y="620688"/>
            <a:ext cx="8028384" cy="5627712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Osnovni</a:t>
            </a:r>
            <a:r>
              <a:rPr lang="en-US" sz="3000" dirty="0" smtClean="0"/>
              <a:t> </a:t>
            </a:r>
            <a:r>
              <a:rPr lang="sr-Latn-RS" sz="3000" dirty="0" smtClean="0"/>
              <a:t>elemen</a:t>
            </a:r>
            <a:r>
              <a:rPr lang="en-US" sz="3000" dirty="0" err="1" smtClean="0"/>
              <a:t>ti</a:t>
            </a:r>
            <a:r>
              <a:rPr lang="en-US" sz="3000" dirty="0" smtClean="0"/>
              <a:t> </a:t>
            </a:r>
            <a:r>
              <a:rPr lang="sr-Latn-RS" sz="3000" dirty="0" smtClean="0"/>
              <a:t>društvene interakcije.</a:t>
            </a:r>
          </a:p>
          <a:p>
            <a:pPr marL="82296" indent="0">
              <a:buNone/>
            </a:pPr>
            <a:endParaRPr lang="sr-Latn-RS" sz="3000" dirty="0" smtClean="0"/>
          </a:p>
          <a:p>
            <a:pPr marL="596646" indent="-514350">
              <a:buFont typeface="+mj-lt"/>
              <a:buAutoNum type="arabicPeriod"/>
            </a:pPr>
            <a:r>
              <a:rPr lang="sr-Latn-RS" sz="2800" dirty="0" smtClean="0"/>
              <a:t>Moć</a:t>
            </a:r>
            <a:endParaRPr lang="en-US" sz="2800" dirty="0" smtClean="0"/>
          </a:p>
          <a:p>
            <a:pPr marL="596646" indent="-514350">
              <a:buFont typeface="+mj-lt"/>
              <a:buAutoNum type="arabicPeriod"/>
            </a:pPr>
            <a:r>
              <a:rPr lang="sr-Latn-RS" sz="2800" dirty="0" smtClean="0"/>
              <a:t>Konflikti</a:t>
            </a:r>
            <a:endParaRPr lang="en-US" sz="2800" dirty="0" smtClean="0"/>
          </a:p>
          <a:p>
            <a:pPr marL="596646" indent="-514350">
              <a:buFont typeface="+mj-lt"/>
              <a:buAutoNum type="arabicPeriod"/>
            </a:pPr>
            <a:r>
              <a:rPr lang="sr-Latn-RS" sz="2800" dirty="0" smtClean="0"/>
              <a:t>Društvena razmena</a:t>
            </a:r>
            <a:endParaRPr lang="en-US" sz="2800" dirty="0" smtClean="0"/>
          </a:p>
          <a:p>
            <a:pPr marL="596646" indent="-514350">
              <a:buFont typeface="+mj-lt"/>
              <a:buAutoNum type="arabicPeriod"/>
            </a:pPr>
            <a:r>
              <a:rPr lang="sr-Latn-RS" sz="2800" dirty="0" smtClean="0"/>
              <a:t>Kooperacija/saradnja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435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620688"/>
            <a:ext cx="7890080" cy="5688632"/>
          </a:xfrm>
        </p:spPr>
        <p:txBody>
          <a:bodyPr/>
          <a:lstStyle/>
          <a:p>
            <a:pPr marL="923544" lvl="1" indent="-457200"/>
            <a:r>
              <a:rPr lang="sr-Latn-RS" dirty="0" smtClean="0"/>
              <a:t>Navesti ključne sociološke determinante ponašanja potrošača.</a:t>
            </a:r>
            <a:endParaRPr lang="en-US" dirty="0" smtClean="0"/>
          </a:p>
          <a:p>
            <a:pPr marL="923544" lvl="1" indent="-457200"/>
            <a:endParaRPr lang="sr-Latn-RS" dirty="0" smtClean="0"/>
          </a:p>
          <a:p>
            <a:pPr marL="1380744" lvl="3" indent="-457200">
              <a:buFont typeface="+mj-lt"/>
              <a:buAutoNum type="arabicPeriod"/>
            </a:pPr>
            <a:r>
              <a:rPr lang="en-US" sz="2400" dirty="0" smtClean="0"/>
              <a:t>K</a:t>
            </a:r>
            <a:r>
              <a:rPr lang="sr-Latn-RS" sz="2400" dirty="0" smtClean="0"/>
              <a:t>ultura i podkultura</a:t>
            </a:r>
          </a:p>
          <a:p>
            <a:pPr marL="1380744" lvl="3" indent="-457200">
              <a:buFont typeface="+mj-lt"/>
              <a:buAutoNum type="arabicPeriod"/>
            </a:pPr>
            <a:r>
              <a:rPr lang="en-US" sz="2400" dirty="0" smtClean="0"/>
              <a:t>D</a:t>
            </a:r>
            <a:r>
              <a:rPr lang="sr-Latn-RS" sz="2400" dirty="0" smtClean="0"/>
              <a:t>ruštvena klasa i sloj</a:t>
            </a:r>
          </a:p>
          <a:p>
            <a:pPr marL="1380744" lvl="3" indent="-457200">
              <a:buFont typeface="+mj-lt"/>
              <a:buAutoNum type="arabicPeriod"/>
            </a:pPr>
            <a:r>
              <a:rPr lang="en-US" sz="2400" dirty="0" smtClean="0"/>
              <a:t>D</a:t>
            </a:r>
            <a:r>
              <a:rPr lang="sr-Latn-RS" sz="2400" dirty="0" smtClean="0"/>
              <a:t>ruštvena uloga i status</a:t>
            </a:r>
          </a:p>
          <a:p>
            <a:pPr marL="1380744" lvl="3" indent="-457200">
              <a:buFont typeface="+mj-lt"/>
              <a:buAutoNum type="arabicPeriod"/>
            </a:pPr>
            <a:r>
              <a:rPr lang="en-US" sz="2400" dirty="0" smtClean="0"/>
              <a:t>R</a:t>
            </a:r>
            <a:r>
              <a:rPr lang="sr-Latn-RS" sz="2400" dirty="0" smtClean="0"/>
              <a:t>elevantne i referentne grupe</a:t>
            </a:r>
          </a:p>
          <a:p>
            <a:pPr marL="1380744" lvl="3" indent="-457200">
              <a:buFont typeface="+mj-lt"/>
              <a:buAutoNum type="arabicPeriod"/>
            </a:pPr>
            <a:r>
              <a:rPr lang="en-US" sz="2400" dirty="0" smtClean="0"/>
              <a:t>L</a:t>
            </a:r>
            <a:r>
              <a:rPr lang="sr-Latn-RS" sz="2400" dirty="0" smtClean="0"/>
              <a:t>ideri mišljenja</a:t>
            </a:r>
          </a:p>
          <a:p>
            <a:pPr marL="1380744" lvl="3" indent="-457200">
              <a:buFont typeface="+mj-lt"/>
              <a:buAutoNum type="arabicPeriod"/>
            </a:pPr>
            <a:r>
              <a:rPr lang="en-US" sz="2400" dirty="0" smtClean="0"/>
              <a:t>P</a:t>
            </a:r>
            <a:r>
              <a:rPr lang="sr-Latn-RS" sz="2400" dirty="0" smtClean="0"/>
              <a:t>orodica</a:t>
            </a:r>
          </a:p>
          <a:p>
            <a:pPr marL="1380744" lvl="3" indent="-457200">
              <a:buFont typeface="+mj-lt"/>
              <a:buAutoNum type="arabicPeriod"/>
            </a:pPr>
            <a:r>
              <a:rPr lang="en-US" sz="2400" dirty="0" smtClean="0"/>
              <a:t>S</a:t>
            </a:r>
            <a:r>
              <a:rPr lang="sr-Latn-RS" sz="2400" dirty="0" smtClean="0"/>
              <a:t>til života</a:t>
            </a:r>
          </a:p>
          <a:p>
            <a:endParaRPr lang="en-US" dirty="0"/>
          </a:p>
        </p:txBody>
      </p:sp>
      <p:pic>
        <p:nvPicPr>
          <p:cNvPr id="1028" name="Picture 4" descr="Image result for different cultu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6943" y="3557205"/>
            <a:ext cx="2782630" cy="296813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862150" cy="1143000"/>
          </a:xfrm>
        </p:spPr>
        <p:txBody>
          <a:bodyPr/>
          <a:lstStyle/>
          <a:p>
            <a:r>
              <a:rPr lang="en-US" dirty="0" smtClean="0"/>
              <a:t>2. </a:t>
            </a:r>
            <a:r>
              <a:rPr lang="sr-Latn-RS" dirty="0" smtClean="0"/>
              <a:t>Kultura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447800"/>
            <a:ext cx="8286776" cy="5410200"/>
          </a:xfrm>
        </p:spPr>
        <p:txBody>
          <a:bodyPr>
            <a:normAutofit/>
          </a:bodyPr>
          <a:lstStyle/>
          <a:p>
            <a:r>
              <a:rPr lang="en-US" sz="2400" dirty="0"/>
              <a:t>Da bi se </a:t>
            </a:r>
            <a:r>
              <a:rPr lang="en-US" sz="2400" dirty="0" err="1"/>
              <a:t>razumela</a:t>
            </a:r>
            <a:r>
              <a:rPr lang="en-US" sz="2400" dirty="0"/>
              <a:t> </a:t>
            </a:r>
            <a:r>
              <a:rPr lang="en-US" sz="2400" dirty="0" err="1"/>
              <a:t>kultura</a:t>
            </a:r>
            <a:r>
              <a:rPr lang="en-US" sz="2400" dirty="0"/>
              <a:t> </a:t>
            </a:r>
            <a:r>
              <a:rPr lang="en-US" sz="2400" dirty="0" err="1"/>
              <a:t>potrebno</a:t>
            </a:r>
            <a:r>
              <a:rPr lang="en-US" sz="2400" dirty="0"/>
              <a:t> je </a:t>
            </a:r>
            <a:r>
              <a:rPr lang="en-US" sz="2400" dirty="0" err="1"/>
              <a:t>istražiti</a:t>
            </a:r>
            <a:r>
              <a:rPr lang="en-US" sz="2400" dirty="0"/>
              <a:t> </a:t>
            </a:r>
            <a:r>
              <a:rPr lang="en-US" sz="2400" u="sng" dirty="0" err="1"/>
              <a:t>faktore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karakterišu</a:t>
            </a:r>
            <a:r>
              <a:rPr lang="en-US" sz="2400" dirty="0"/>
              <a:t> </a:t>
            </a:r>
            <a:r>
              <a:rPr lang="en-US" sz="2400" dirty="0" err="1"/>
              <a:t>određeno</a:t>
            </a:r>
            <a:r>
              <a:rPr lang="en-US" sz="2400" dirty="0"/>
              <a:t> </a:t>
            </a:r>
            <a:r>
              <a:rPr lang="en-US" sz="2400" dirty="0" err="1"/>
              <a:t>društvo</a:t>
            </a:r>
            <a:r>
              <a:rPr lang="en-US" sz="2400" dirty="0"/>
              <a:t>,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što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jezik</a:t>
            </a:r>
            <a:r>
              <a:rPr lang="en-US" sz="2400" dirty="0"/>
              <a:t>, </a:t>
            </a:r>
            <a:r>
              <a:rPr lang="en-US" sz="2400" dirty="0" err="1"/>
              <a:t>vera</a:t>
            </a:r>
            <a:r>
              <a:rPr lang="en-US" sz="2400" dirty="0"/>
              <a:t>, </a:t>
            </a:r>
            <a:r>
              <a:rPr lang="en-US" sz="2400" dirty="0" err="1"/>
              <a:t>folklor</a:t>
            </a:r>
            <a:r>
              <a:rPr lang="en-US" sz="2400" dirty="0"/>
              <a:t>, </a:t>
            </a:r>
            <a:r>
              <a:rPr lang="en-US" sz="2400" dirty="0" err="1"/>
              <a:t>muzika</a:t>
            </a:r>
            <a:r>
              <a:rPr lang="en-US" sz="2400" dirty="0"/>
              <a:t>, </a:t>
            </a:r>
            <a:r>
              <a:rPr lang="en-US" sz="2400" dirty="0" err="1"/>
              <a:t>zakoni</a:t>
            </a:r>
            <a:r>
              <a:rPr lang="en-US" sz="2400" dirty="0"/>
              <a:t>, </a:t>
            </a:r>
            <a:r>
              <a:rPr lang="en-US" sz="2400" dirty="0" err="1"/>
              <a:t>tehnologija</a:t>
            </a:r>
            <a:r>
              <a:rPr lang="en-US" sz="2400" dirty="0"/>
              <a:t>, </a:t>
            </a:r>
            <a:r>
              <a:rPr lang="en-US" sz="2400" dirty="0" err="1"/>
              <a:t>radne</a:t>
            </a:r>
            <a:r>
              <a:rPr lang="en-US" sz="2400" dirty="0"/>
              <a:t> </a:t>
            </a:r>
            <a:r>
              <a:rPr lang="en-US" sz="2400" dirty="0" err="1"/>
              <a:t>navike</a:t>
            </a:r>
            <a:r>
              <a:rPr lang="en-US" sz="2400" dirty="0"/>
              <a:t>, </a:t>
            </a:r>
            <a:r>
              <a:rPr lang="en-US" sz="2400" dirty="0" err="1"/>
              <a:t>običaji</a:t>
            </a:r>
            <a:r>
              <a:rPr lang="en-US" sz="2400" dirty="0"/>
              <a:t> u </a:t>
            </a:r>
            <a:r>
              <a:rPr lang="en-US" sz="2400" dirty="0" err="1"/>
              <a:t>ishrani</a:t>
            </a:r>
            <a:r>
              <a:rPr lang="en-US" sz="2400" dirty="0"/>
              <a:t>…</a:t>
            </a:r>
          </a:p>
          <a:p>
            <a:r>
              <a:rPr lang="en-US" sz="2400" dirty="0" err="1"/>
              <a:t>Kultura</a:t>
            </a:r>
            <a:r>
              <a:rPr lang="en-US" sz="2400" dirty="0"/>
              <a:t> </a:t>
            </a:r>
            <a:r>
              <a:rPr lang="en-US" sz="2400" dirty="0" err="1"/>
              <a:t>određuje</a:t>
            </a:r>
            <a:r>
              <a:rPr lang="en-US" sz="2400" dirty="0"/>
              <a:t> </a:t>
            </a:r>
            <a:r>
              <a:rPr lang="en-US" sz="2400" dirty="0" err="1"/>
              <a:t>kako</a:t>
            </a:r>
            <a:r>
              <a:rPr lang="en-US" sz="2400" dirty="0"/>
              <a:t> se </a:t>
            </a:r>
            <a:r>
              <a:rPr lang="en-US" sz="2400" dirty="0" err="1"/>
              <a:t>oblačimo</a:t>
            </a:r>
            <a:r>
              <a:rPr lang="en-US" sz="2400" dirty="0"/>
              <a:t>, </a:t>
            </a:r>
            <a:r>
              <a:rPr lang="en-US" sz="2400" dirty="0" err="1"/>
              <a:t>šta</a:t>
            </a:r>
            <a:r>
              <a:rPr lang="en-US" sz="2400" dirty="0"/>
              <a:t> </a:t>
            </a:r>
            <a:r>
              <a:rPr lang="en-US" sz="2400" dirty="0" err="1"/>
              <a:t>jedemo</a:t>
            </a:r>
            <a:r>
              <a:rPr lang="en-US" sz="2400" dirty="0"/>
              <a:t>, </a:t>
            </a:r>
            <a:r>
              <a:rPr lang="en-US" sz="2400" dirty="0" err="1"/>
              <a:t>gde</a:t>
            </a:r>
            <a:r>
              <a:rPr lang="en-US" sz="2400" dirty="0"/>
              <a:t> </a:t>
            </a:r>
            <a:r>
              <a:rPr lang="en-US" sz="2400" dirty="0" err="1"/>
              <a:t>živimo</a:t>
            </a:r>
            <a:r>
              <a:rPr lang="en-US" sz="2400" dirty="0"/>
              <a:t>, </a:t>
            </a:r>
            <a:r>
              <a:rPr lang="en-US" sz="2400" dirty="0" err="1" smtClean="0"/>
              <a:t>kad</a:t>
            </a:r>
            <a:r>
              <a:rPr lang="sr-Latn-RS" sz="2400" dirty="0" smtClean="0"/>
              <a:t>a </a:t>
            </a:r>
            <a:r>
              <a:rPr lang="en-US" sz="2400" dirty="0" err="1" smtClean="0"/>
              <a:t>putujemo</a:t>
            </a:r>
            <a:r>
              <a:rPr lang="en-US" sz="2400" dirty="0"/>
              <a:t>…</a:t>
            </a:r>
          </a:p>
          <a:p>
            <a:r>
              <a:rPr lang="en-US" sz="2400" dirty="0" err="1"/>
              <a:t>Poznavanje</a:t>
            </a:r>
            <a:r>
              <a:rPr lang="en-US" sz="2400" dirty="0"/>
              <a:t> </a:t>
            </a:r>
            <a:r>
              <a:rPr lang="en-US" sz="2400" dirty="0" err="1"/>
              <a:t>kulture</a:t>
            </a:r>
            <a:r>
              <a:rPr lang="en-US" sz="2400" dirty="0"/>
              <a:t> </a:t>
            </a:r>
            <a:r>
              <a:rPr lang="en-US" sz="2400" dirty="0" err="1"/>
              <a:t>vrlo</a:t>
            </a:r>
            <a:r>
              <a:rPr lang="en-US" sz="2400" dirty="0"/>
              <a:t> je </a:t>
            </a:r>
            <a:r>
              <a:rPr lang="en-US" sz="2400" dirty="0" err="1"/>
              <a:t>važno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međunarodni</a:t>
            </a:r>
            <a:r>
              <a:rPr lang="en-US" sz="2400" dirty="0"/>
              <a:t> marketing</a:t>
            </a:r>
            <a:r>
              <a:rPr lang="en-US" sz="2400" dirty="0" smtClean="0"/>
              <a:t>.</a:t>
            </a:r>
            <a:endParaRPr lang="sr-Latn-RS" sz="2400" dirty="0" smtClean="0"/>
          </a:p>
        </p:txBody>
      </p:sp>
    </p:spTree>
    <p:extLst>
      <p:ext uri="{BB962C8B-B14F-4D97-AF65-F5344CB8AC3E}">
        <p14:creationId xmlns:p14="http://schemas.microsoft.com/office/powerpoint/2010/main" val="296519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60648"/>
            <a:ext cx="8286776" cy="659735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400" dirty="0"/>
          </a:p>
          <a:p>
            <a:r>
              <a:rPr lang="en-US" sz="2400" dirty="0" err="1" smtClean="0"/>
              <a:t>Komponente</a:t>
            </a:r>
            <a:r>
              <a:rPr lang="en-US" sz="2400" dirty="0" smtClean="0"/>
              <a:t> </a:t>
            </a:r>
            <a:r>
              <a:rPr lang="en-US" sz="2400" dirty="0" err="1" smtClean="0"/>
              <a:t>kroz</a:t>
            </a:r>
            <a:r>
              <a:rPr lang="en-US" sz="2400" dirty="0" smtClean="0"/>
              <a:t> </a:t>
            </a:r>
            <a:r>
              <a:rPr lang="en-US" sz="2400" dirty="0" err="1"/>
              <a:t>koje</a:t>
            </a:r>
            <a:r>
              <a:rPr lang="en-US" sz="2400" dirty="0"/>
              <a:t> se </a:t>
            </a:r>
            <a:r>
              <a:rPr lang="en-US" sz="2400" dirty="0" err="1"/>
              <a:t>analizira</a:t>
            </a:r>
            <a:r>
              <a:rPr lang="en-US" sz="2400" dirty="0"/>
              <a:t> </a:t>
            </a:r>
            <a:r>
              <a:rPr lang="en-US" sz="2400" dirty="0" err="1" smtClean="0"/>
              <a:t>kultura</a:t>
            </a:r>
            <a:endParaRPr lang="en-US" sz="2400" dirty="0"/>
          </a:p>
          <a:p>
            <a:pPr lvl="1"/>
            <a:r>
              <a:rPr lang="en-US" sz="2400" dirty="0" err="1"/>
              <a:t>Istrazivanje</a:t>
            </a:r>
            <a:r>
              <a:rPr lang="en-US" sz="2400" dirty="0"/>
              <a:t> </a:t>
            </a:r>
            <a:r>
              <a:rPr lang="en-US" sz="2400" dirty="0" err="1"/>
              <a:t>kulturnih</a:t>
            </a:r>
            <a:r>
              <a:rPr lang="en-US" sz="2400" dirty="0"/>
              <a:t> </a:t>
            </a:r>
            <a:r>
              <a:rPr lang="en-US" sz="2400" dirty="0" err="1"/>
              <a:t>kategorija</a:t>
            </a:r>
            <a:r>
              <a:rPr lang="en-US" sz="2400" dirty="0"/>
              <a:t> </a:t>
            </a:r>
            <a:r>
              <a:rPr lang="en-US" sz="2400" dirty="0" err="1"/>
              <a:t>kao</a:t>
            </a:r>
            <a:r>
              <a:rPr lang="en-US" sz="2400" dirty="0"/>
              <a:t> </a:t>
            </a:r>
            <a:r>
              <a:rPr lang="en-US" sz="2400" dirty="0" err="1"/>
              <a:t>sto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organizacija</a:t>
            </a:r>
            <a:r>
              <a:rPr lang="en-US" sz="2400" dirty="0"/>
              <a:t> </a:t>
            </a:r>
            <a:r>
              <a:rPr lang="en-US" sz="2400" dirty="0" err="1"/>
              <a:t>vremena</a:t>
            </a:r>
            <a:r>
              <a:rPr lang="en-US" sz="2400" dirty="0"/>
              <a:t>, </a:t>
            </a:r>
            <a:r>
              <a:rPr lang="en-US" sz="2400" dirty="0" err="1"/>
              <a:t>prostora</a:t>
            </a:r>
            <a:r>
              <a:rPr lang="en-US" sz="2400" dirty="0"/>
              <a:t>, </a:t>
            </a:r>
            <a:r>
              <a:rPr lang="en-US" sz="2400" dirty="0" err="1"/>
              <a:t>odnos</a:t>
            </a:r>
            <a:r>
              <a:rPr lang="en-US" sz="2400" dirty="0"/>
              <a:t> </a:t>
            </a:r>
            <a:r>
              <a:rPr lang="en-US" sz="2400" dirty="0" err="1"/>
              <a:t>prema</a:t>
            </a:r>
            <a:r>
              <a:rPr lang="en-US" sz="2400" dirty="0"/>
              <a:t> </a:t>
            </a:r>
            <a:r>
              <a:rPr lang="en-US" sz="2400" dirty="0" err="1"/>
              <a:t>prirodi</a:t>
            </a:r>
            <a:r>
              <a:rPr lang="en-US" sz="2400" dirty="0"/>
              <a:t> </a:t>
            </a:r>
            <a:r>
              <a:rPr lang="sr-Latn-RS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dru</a:t>
            </a:r>
            <a:r>
              <a:rPr lang="sr-Latn-RS" sz="2400" dirty="0" smtClean="0"/>
              <a:t>š</a:t>
            </a:r>
            <a:r>
              <a:rPr lang="en-US" sz="2400" dirty="0" err="1" smtClean="0"/>
              <a:t>tveno</a:t>
            </a:r>
            <a:r>
              <a:rPr lang="en-US" sz="2400" dirty="0" smtClean="0"/>
              <a:t> </a:t>
            </a:r>
            <a:r>
              <a:rPr lang="en-US" sz="2400" dirty="0" err="1" smtClean="0"/>
              <a:t>ure</a:t>
            </a:r>
            <a:r>
              <a:rPr lang="sr-Latn-RS" sz="2400" dirty="0" smtClean="0"/>
              <a:t>đ</a:t>
            </a:r>
            <a:r>
              <a:rPr lang="en-US" sz="2400" dirty="0" err="1" smtClean="0"/>
              <a:t>enje</a:t>
            </a:r>
            <a:endParaRPr lang="en-US" sz="2400" dirty="0"/>
          </a:p>
          <a:p>
            <a:pPr lvl="1"/>
            <a:r>
              <a:rPr lang="en-US" sz="2400" dirty="0" err="1"/>
              <a:t>Kulturni</a:t>
            </a:r>
            <a:r>
              <a:rPr lang="en-US" sz="2400" dirty="0"/>
              <a:t> </a:t>
            </a:r>
            <a:r>
              <a:rPr lang="en-US" sz="2400" dirty="0" err="1"/>
              <a:t>principi</a:t>
            </a:r>
            <a:r>
              <a:rPr lang="en-US" sz="2400" dirty="0"/>
              <a:t>  - </a:t>
            </a:r>
            <a:r>
              <a:rPr lang="en-US" sz="2400" dirty="0" err="1"/>
              <a:t>vrednosti</a:t>
            </a:r>
            <a:r>
              <a:rPr lang="en-US" sz="2400" dirty="0"/>
              <a:t>, </a:t>
            </a:r>
            <a:r>
              <a:rPr lang="en-US" sz="2400" dirty="0" err="1"/>
              <a:t>verovanja</a:t>
            </a:r>
            <a:r>
              <a:rPr lang="en-US" sz="2400" dirty="0"/>
              <a:t>, </a:t>
            </a:r>
            <a:r>
              <a:rPr lang="en-US" sz="2400" dirty="0" err="1" smtClean="0"/>
              <a:t>dru</a:t>
            </a:r>
            <a:r>
              <a:rPr lang="sr-Latn-RS" sz="2400" dirty="0" smtClean="0"/>
              <a:t>št</a:t>
            </a:r>
            <a:r>
              <a:rPr lang="en-US" sz="2400" dirty="0" err="1" smtClean="0"/>
              <a:t>vene</a:t>
            </a:r>
            <a:r>
              <a:rPr lang="en-US" sz="2400" dirty="0" smtClean="0"/>
              <a:t> </a:t>
            </a:r>
            <a:r>
              <a:rPr lang="en-US" sz="2400" dirty="0" err="1"/>
              <a:t>norme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Definicija</a:t>
            </a:r>
            <a:r>
              <a:rPr lang="en-US" sz="2400" dirty="0"/>
              <a:t> </a:t>
            </a:r>
            <a:r>
              <a:rPr lang="en-US" sz="2400" dirty="0" err="1"/>
              <a:t>kulture</a:t>
            </a:r>
            <a:r>
              <a:rPr lang="en-US" sz="2400" dirty="0"/>
              <a:t>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apekta</a:t>
            </a:r>
            <a:r>
              <a:rPr lang="en-US" sz="2400" dirty="0"/>
              <a:t> </a:t>
            </a:r>
            <a:r>
              <a:rPr lang="en-US" sz="2400" dirty="0" err="1"/>
              <a:t>marketinga</a:t>
            </a:r>
            <a:r>
              <a:rPr lang="en-US" sz="2400" dirty="0"/>
              <a:t>. </a:t>
            </a:r>
            <a:endParaRPr lang="sr-Latn-RS" sz="2400" dirty="0" smtClean="0"/>
          </a:p>
          <a:p>
            <a:pPr marL="356616" lvl="1" indent="0">
              <a:buNone/>
            </a:pPr>
            <a:r>
              <a:rPr lang="en-US" sz="2000" dirty="0" smtClean="0"/>
              <a:t>To </a:t>
            </a:r>
            <a:r>
              <a:rPr lang="en-US" sz="2000" dirty="0"/>
              <a:t>je </a:t>
            </a:r>
            <a:r>
              <a:rPr lang="en-US" sz="2000" dirty="0" err="1" smtClean="0"/>
              <a:t>spisak</a:t>
            </a:r>
            <a:r>
              <a:rPr lang="sr-Latn-RS" sz="2000" dirty="0"/>
              <a:t> </a:t>
            </a:r>
            <a:r>
              <a:rPr lang="en-US" sz="2000" dirty="0" err="1" smtClean="0"/>
              <a:t>prihvatljivih</a:t>
            </a:r>
            <a:r>
              <a:rPr lang="en-US" sz="2000" dirty="0" smtClean="0"/>
              <a:t> </a:t>
            </a:r>
            <a:r>
              <a:rPr lang="en-US" sz="2000" dirty="0" err="1"/>
              <a:t>vrednosti</a:t>
            </a:r>
            <a:r>
              <a:rPr lang="en-US" sz="2000" dirty="0"/>
              <a:t>, </a:t>
            </a:r>
            <a:r>
              <a:rPr lang="en-US" sz="2000" dirty="0" err="1"/>
              <a:t>verovanja</a:t>
            </a:r>
            <a:r>
              <a:rPr lang="en-US" sz="2000" dirty="0"/>
              <a:t>, </a:t>
            </a:r>
            <a:r>
              <a:rPr lang="en-US" sz="2000" dirty="0" err="1"/>
              <a:t>običaja</a:t>
            </a:r>
            <a:r>
              <a:rPr lang="en-US" sz="2000" dirty="0"/>
              <a:t> </a:t>
            </a:r>
            <a:r>
              <a:rPr lang="sr-Latn-RS" sz="2000" dirty="0" smtClean="0"/>
              <a:t>i</a:t>
            </a:r>
            <a:r>
              <a:rPr lang="en-US" sz="2000" dirty="0" smtClean="0"/>
              <a:t> </a:t>
            </a:r>
            <a:r>
              <a:rPr lang="en-US" sz="2000" dirty="0" err="1"/>
              <a:t>rituala</a:t>
            </a:r>
            <a:r>
              <a:rPr lang="en-US" sz="2000" dirty="0"/>
              <a:t> </a:t>
            </a:r>
            <a:r>
              <a:rPr lang="en-US" sz="2000" dirty="0" err="1"/>
              <a:t>koji</a:t>
            </a:r>
            <a:r>
              <a:rPr lang="en-US" sz="2000" dirty="0"/>
              <a:t> </a:t>
            </a: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svojstveni</a:t>
            </a:r>
            <a:r>
              <a:rPr lang="en-US" sz="2000" dirty="0"/>
              <a:t> </a:t>
            </a:r>
            <a:r>
              <a:rPr lang="en-US" sz="2000" dirty="0" err="1"/>
              <a:t>članovima</a:t>
            </a:r>
            <a:r>
              <a:rPr lang="en-US" sz="2000" dirty="0"/>
              <a:t> </a:t>
            </a:r>
            <a:r>
              <a:rPr lang="en-US" sz="2000" dirty="0" err="1"/>
              <a:t>određenog</a:t>
            </a:r>
            <a:r>
              <a:rPr lang="en-US" sz="2000" dirty="0"/>
              <a:t> </a:t>
            </a:r>
            <a:r>
              <a:rPr lang="en-US" sz="2000" dirty="0" err="1"/>
              <a:t>društva</a:t>
            </a:r>
            <a:r>
              <a:rPr lang="en-US" sz="2000" dirty="0"/>
              <a:t> (</a:t>
            </a:r>
            <a:r>
              <a:rPr lang="en-US" sz="2000" dirty="0" err="1"/>
              <a:t>jezik</a:t>
            </a:r>
            <a:r>
              <a:rPr lang="en-US" sz="2000" dirty="0"/>
              <a:t>, </a:t>
            </a:r>
            <a:r>
              <a:rPr lang="en-US" sz="2000" dirty="0" err="1"/>
              <a:t>religija</a:t>
            </a:r>
            <a:r>
              <a:rPr lang="en-US" sz="2000" dirty="0"/>
              <a:t>, </a:t>
            </a:r>
            <a:r>
              <a:rPr lang="en-US" sz="2000" dirty="0" err="1"/>
              <a:t>verovanja</a:t>
            </a:r>
            <a:r>
              <a:rPr lang="en-US" sz="2000" dirty="0"/>
              <a:t>, </a:t>
            </a:r>
            <a:r>
              <a:rPr lang="en-US" sz="2000" dirty="0" err="1"/>
              <a:t>politika</a:t>
            </a:r>
            <a:r>
              <a:rPr lang="en-US" sz="2000" dirty="0"/>
              <a:t>, </a:t>
            </a:r>
            <a:r>
              <a:rPr lang="en-US" sz="2000" dirty="0" err="1"/>
              <a:t>pravo</a:t>
            </a:r>
            <a:r>
              <a:rPr lang="en-US" sz="2000" dirty="0"/>
              <a:t>, </a:t>
            </a:r>
            <a:r>
              <a:rPr lang="en-US" sz="2000" dirty="0" err="1"/>
              <a:t>odevanje</a:t>
            </a:r>
            <a:r>
              <a:rPr lang="en-US" sz="2000" dirty="0"/>
              <a:t>, </a:t>
            </a:r>
            <a:r>
              <a:rPr lang="en-US" sz="2000" dirty="0" err="1"/>
              <a:t>uloga</a:t>
            </a:r>
            <a:r>
              <a:rPr lang="en-US" sz="2000" dirty="0"/>
              <a:t> </a:t>
            </a:r>
            <a:r>
              <a:rPr lang="en-US" sz="2000" dirty="0" err="1"/>
              <a:t>polova</a:t>
            </a:r>
            <a:r>
              <a:rPr lang="en-US" sz="2000" dirty="0"/>
              <a:t>, </a:t>
            </a:r>
            <a:r>
              <a:rPr lang="en-US" sz="2000" dirty="0" err="1"/>
              <a:t>ishrana</a:t>
            </a:r>
            <a:r>
              <a:rPr lang="en-US" sz="2000" dirty="0"/>
              <a:t>…)</a:t>
            </a:r>
          </a:p>
          <a:p>
            <a:pPr marL="82296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935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332656"/>
            <a:ext cx="8286776" cy="6525344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dirty="0"/>
              <a:t> </a:t>
            </a:r>
          </a:p>
          <a:p>
            <a:r>
              <a:rPr lang="en-US" sz="2400" dirty="0" err="1" smtClean="0"/>
              <a:t>Razlika</a:t>
            </a:r>
            <a:r>
              <a:rPr lang="en-US" sz="2400" dirty="0" smtClean="0"/>
              <a:t> </a:t>
            </a:r>
            <a:r>
              <a:rPr lang="en-US" sz="2400" dirty="0" err="1" smtClean="0"/>
              <a:t>između</a:t>
            </a:r>
            <a:r>
              <a:rPr lang="en-US" sz="2400" dirty="0" smtClean="0"/>
              <a:t> </a:t>
            </a:r>
            <a:r>
              <a:rPr lang="en-US" sz="2400" u="sng" dirty="0" err="1" smtClean="0"/>
              <a:t>primarnih</a:t>
            </a:r>
            <a:r>
              <a:rPr lang="en-US" sz="2400" dirty="0" smtClean="0"/>
              <a:t> </a:t>
            </a:r>
            <a:r>
              <a:rPr lang="en-US" sz="2400" dirty="0" err="1"/>
              <a:t>kulturnih</a:t>
            </a:r>
            <a:r>
              <a:rPr lang="en-US" sz="2400" dirty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u="sng" dirty="0" err="1"/>
              <a:t>sekundarnih</a:t>
            </a:r>
            <a:r>
              <a:rPr lang="en-US" sz="2400" dirty="0"/>
              <a:t> </a:t>
            </a:r>
            <a:r>
              <a:rPr lang="en-US" sz="2400" dirty="0" err="1"/>
              <a:t>kulturnih</a:t>
            </a:r>
            <a:r>
              <a:rPr lang="en-US" sz="2400" dirty="0"/>
              <a:t> </a:t>
            </a:r>
            <a:r>
              <a:rPr lang="en-US" sz="2400" dirty="0" err="1" smtClean="0"/>
              <a:t>vrednosti</a:t>
            </a:r>
            <a:r>
              <a:rPr lang="en-US" sz="2400" dirty="0" smtClean="0"/>
              <a:t> </a:t>
            </a:r>
          </a:p>
          <a:p>
            <a:pPr marL="82296" indent="0">
              <a:buNone/>
            </a:pPr>
            <a:endParaRPr lang="en-US" sz="2400" dirty="0" smtClean="0"/>
          </a:p>
          <a:p>
            <a:pPr marL="356616" lvl="1" indent="0">
              <a:buNone/>
            </a:pPr>
            <a:r>
              <a:rPr lang="en-US" sz="2400" dirty="0" err="1" smtClean="0"/>
              <a:t>Suštinske</a:t>
            </a:r>
            <a:r>
              <a:rPr lang="en-US" sz="2400" dirty="0" smtClean="0"/>
              <a:t> </a:t>
            </a:r>
            <a:r>
              <a:rPr lang="en-US" sz="2400" dirty="0" err="1"/>
              <a:t>vrednosti</a:t>
            </a:r>
            <a:r>
              <a:rPr lang="en-US" sz="2400" dirty="0"/>
              <a:t> </a:t>
            </a:r>
            <a:r>
              <a:rPr lang="sr-Latn-RS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/>
              <a:t>verovanja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postojane</a:t>
            </a:r>
            <a:r>
              <a:rPr lang="en-US" sz="2400" dirty="0"/>
              <a:t>, </a:t>
            </a:r>
            <a:r>
              <a:rPr lang="en-US" sz="2400" dirty="0" err="1"/>
              <a:t>prenose</a:t>
            </a:r>
            <a:r>
              <a:rPr lang="en-US" sz="2400" dirty="0"/>
              <a:t> se </a:t>
            </a:r>
            <a:r>
              <a:rPr lang="en-US" sz="2400" dirty="0" err="1"/>
              <a:t>sa</a:t>
            </a:r>
            <a:r>
              <a:rPr lang="en-US" sz="2400" dirty="0"/>
              <a:t> </a:t>
            </a:r>
            <a:r>
              <a:rPr lang="en-US" sz="2400" dirty="0" err="1"/>
              <a:t>generacije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generaciju</a:t>
            </a:r>
            <a:r>
              <a:rPr lang="en-US" sz="2400" dirty="0"/>
              <a:t> </a:t>
            </a:r>
            <a:r>
              <a:rPr lang="sr-Latn-RS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/>
              <a:t>pojačavaju</a:t>
            </a:r>
            <a:r>
              <a:rPr lang="en-US" sz="2400" dirty="0"/>
              <a:t> se </a:t>
            </a:r>
            <a:r>
              <a:rPr lang="en-US" sz="2400" dirty="0" err="1"/>
              <a:t>školovanjem</a:t>
            </a:r>
            <a:r>
              <a:rPr lang="en-US" sz="2400" dirty="0"/>
              <a:t>, </a:t>
            </a:r>
            <a:r>
              <a:rPr lang="en-US" sz="2400" dirty="0" err="1"/>
              <a:t>religijom</a:t>
            </a:r>
            <a:r>
              <a:rPr lang="en-US" sz="2400" dirty="0"/>
              <a:t>, </a:t>
            </a:r>
            <a:r>
              <a:rPr lang="en-US" sz="2400" dirty="0" err="1"/>
              <a:t>obavljanjem</a:t>
            </a:r>
            <a:r>
              <a:rPr lang="en-US" sz="2400" dirty="0"/>
              <a:t> </a:t>
            </a:r>
            <a:r>
              <a:rPr lang="en-US" sz="2400" dirty="0" err="1"/>
              <a:t>određenih</a:t>
            </a:r>
            <a:r>
              <a:rPr lang="en-US" sz="2400" dirty="0"/>
              <a:t> </a:t>
            </a:r>
            <a:r>
              <a:rPr lang="en-US" sz="2400" dirty="0" err="1" smtClean="0"/>
              <a:t>poslova</a:t>
            </a:r>
            <a:r>
              <a:rPr lang="sr-Latn-RS" sz="2400" dirty="0"/>
              <a:t> </a:t>
            </a:r>
            <a:r>
              <a:rPr lang="en-US" sz="2400" dirty="0" smtClean="0"/>
              <a:t>(</a:t>
            </a:r>
            <a:r>
              <a:rPr lang="en-US" sz="2400" dirty="0" err="1" smtClean="0"/>
              <a:t>način</a:t>
            </a:r>
            <a:r>
              <a:rPr lang="en-US" sz="2400" dirty="0" smtClean="0"/>
              <a:t> </a:t>
            </a:r>
            <a:r>
              <a:rPr lang="en-US" sz="2400" dirty="0" err="1"/>
              <a:t>kako</a:t>
            </a:r>
            <a:r>
              <a:rPr lang="en-US" sz="2400" dirty="0"/>
              <a:t> se </a:t>
            </a:r>
            <a:r>
              <a:rPr lang="en-US" sz="2400" dirty="0" err="1" smtClean="0"/>
              <a:t>kor</a:t>
            </a:r>
            <a:r>
              <a:rPr lang="sr-Latn-RS" sz="2400" dirty="0" smtClean="0"/>
              <a:t>i</a:t>
            </a:r>
            <a:r>
              <a:rPr lang="en-US" sz="2400" dirty="0" smtClean="0"/>
              <a:t>s</a:t>
            </a:r>
            <a:r>
              <a:rPr lang="sr-Latn-RS" sz="2400" dirty="0" smtClean="0"/>
              <a:t>t</a:t>
            </a:r>
            <a:r>
              <a:rPr lang="en-US" sz="2400" dirty="0" smtClean="0"/>
              <a:t>e </a:t>
            </a:r>
            <a:r>
              <a:rPr lang="en-US" sz="2400" dirty="0" err="1"/>
              <a:t>određeni</a:t>
            </a:r>
            <a:r>
              <a:rPr lang="en-US" sz="2400" dirty="0"/>
              <a:t> </a:t>
            </a:r>
            <a:r>
              <a:rPr lang="en-US" sz="2400" dirty="0" err="1"/>
              <a:t>proizvodi</a:t>
            </a:r>
            <a:r>
              <a:rPr lang="en-US" sz="2400" dirty="0"/>
              <a:t>, </a:t>
            </a:r>
            <a:r>
              <a:rPr lang="en-US" sz="2400" dirty="0" err="1"/>
              <a:t>etičko</a:t>
            </a:r>
            <a:r>
              <a:rPr lang="en-US" sz="2400" dirty="0"/>
              <a:t> </a:t>
            </a:r>
            <a:r>
              <a:rPr lang="en-US" sz="2400" dirty="0" err="1"/>
              <a:t>ponašanje</a:t>
            </a:r>
            <a:r>
              <a:rPr lang="en-US" sz="2400" dirty="0"/>
              <a:t>)</a:t>
            </a:r>
          </a:p>
          <a:p>
            <a:pPr marL="402336" lvl="1" indent="0">
              <a:buNone/>
            </a:pPr>
            <a:r>
              <a:rPr lang="en-US" sz="2400" dirty="0" err="1"/>
              <a:t>Sekundarne</a:t>
            </a:r>
            <a:r>
              <a:rPr lang="en-US" sz="2400" dirty="0"/>
              <a:t> </a:t>
            </a:r>
            <a:r>
              <a:rPr lang="en-US" sz="2400" dirty="0" err="1"/>
              <a:t>vrednosti</a:t>
            </a:r>
            <a:r>
              <a:rPr lang="en-US" sz="2400" dirty="0"/>
              <a:t> </a:t>
            </a:r>
            <a:r>
              <a:rPr lang="sr-Latn-RS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/>
              <a:t>verovanja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</a:t>
            </a:r>
            <a:r>
              <a:rPr lang="en-US" sz="2400" dirty="0" err="1"/>
              <a:t>otvorenije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</a:t>
            </a:r>
            <a:r>
              <a:rPr lang="en-US" sz="2400" dirty="0" err="1"/>
              <a:t>promene</a:t>
            </a:r>
            <a:r>
              <a:rPr lang="en-US" sz="2400" dirty="0"/>
              <a:t>, </a:t>
            </a:r>
            <a:r>
              <a:rPr lang="en-US" sz="2400" dirty="0" err="1"/>
              <a:t>podložnije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marketing </a:t>
            </a:r>
            <a:r>
              <a:rPr lang="en-US" sz="2400" dirty="0" err="1"/>
              <a:t>akcijama</a:t>
            </a:r>
            <a:r>
              <a:rPr lang="en-US" sz="2400" dirty="0"/>
              <a:t> </a:t>
            </a:r>
            <a:r>
              <a:rPr lang="en-US" sz="2400" dirty="0" err="1"/>
              <a:t>preduzeća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0"/>
            <a:ext cx="8286776" cy="659735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endParaRPr lang="en-US" sz="2400" dirty="0"/>
          </a:p>
          <a:p>
            <a:r>
              <a:rPr lang="en-US" sz="2400" dirty="0" err="1" smtClean="0"/>
              <a:t>Materijalizam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err="1" smtClean="0"/>
              <a:t>Kada</a:t>
            </a:r>
            <a:r>
              <a:rPr lang="en-US" sz="2400" dirty="0" smtClean="0"/>
              <a:t> </a:t>
            </a:r>
            <a:r>
              <a:rPr lang="en-US" sz="2400" dirty="0" err="1" smtClean="0"/>
              <a:t>ljudi</a:t>
            </a:r>
            <a:r>
              <a:rPr lang="en-US" sz="2400" dirty="0" smtClean="0"/>
              <a:t> u </a:t>
            </a:r>
            <a:r>
              <a:rPr lang="en-US" sz="2400" dirty="0" err="1" smtClean="0"/>
              <a:t>značajnoj</a:t>
            </a:r>
            <a:r>
              <a:rPr lang="en-US" sz="2400" dirty="0" smtClean="0"/>
              <a:t> </a:t>
            </a:r>
            <a:r>
              <a:rPr lang="en-US" sz="2400" dirty="0" err="1" smtClean="0"/>
              <a:t>meri</a:t>
            </a:r>
            <a:r>
              <a:rPr lang="en-US" sz="2400" dirty="0" smtClean="0"/>
              <a:t> </a:t>
            </a:r>
            <a:r>
              <a:rPr lang="en-US" sz="2400" dirty="0" err="1" smtClean="0"/>
              <a:t>pridaju</a:t>
            </a:r>
            <a:r>
              <a:rPr lang="en-US" sz="2400" dirty="0" smtClean="0"/>
              <a:t> </a:t>
            </a:r>
            <a:r>
              <a:rPr lang="en-US" sz="2400" dirty="0" err="1" smtClean="0"/>
              <a:t>važnost</a:t>
            </a:r>
            <a:r>
              <a:rPr lang="en-US" sz="2400" dirty="0" smtClean="0"/>
              <a:t> </a:t>
            </a:r>
            <a:r>
              <a:rPr lang="en-US" sz="2400" dirty="0" err="1" smtClean="0"/>
              <a:t>materijalnim</a:t>
            </a:r>
            <a:r>
              <a:rPr lang="en-US" sz="2400" dirty="0" smtClean="0"/>
              <a:t> </a:t>
            </a:r>
            <a:r>
              <a:rPr lang="en-US" sz="2400" dirty="0" err="1" smtClean="0"/>
              <a:t>nasuprot</a:t>
            </a:r>
            <a:r>
              <a:rPr lang="en-US" sz="2400" dirty="0" smtClean="0"/>
              <a:t> </a:t>
            </a:r>
            <a:r>
              <a:rPr lang="en-US" sz="2400" dirty="0" err="1" smtClean="0"/>
              <a:t>duhovnim</a:t>
            </a:r>
            <a:r>
              <a:rPr lang="en-US" sz="2400" dirty="0" smtClean="0"/>
              <a:t> </a:t>
            </a:r>
            <a:r>
              <a:rPr lang="sr-Latn-RS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intelektualnim</a:t>
            </a:r>
            <a:r>
              <a:rPr lang="en-US" sz="2400" dirty="0" smtClean="0"/>
              <a:t> </a:t>
            </a:r>
            <a:r>
              <a:rPr lang="en-US" sz="2400" dirty="0" err="1" smtClean="0"/>
              <a:t>vrednostima</a:t>
            </a:r>
            <a:r>
              <a:rPr lang="en-US" sz="2400" dirty="0" smtClean="0"/>
              <a:t>. </a:t>
            </a:r>
            <a:endParaRPr lang="sr-Latn-RS" sz="2400" dirty="0" smtClean="0"/>
          </a:p>
          <a:p>
            <a:pPr lvl="1"/>
            <a:r>
              <a:rPr lang="en-US" sz="2400" dirty="0" err="1" smtClean="0"/>
              <a:t>Analizira</a:t>
            </a:r>
            <a:r>
              <a:rPr lang="en-US" sz="2400" dirty="0" smtClean="0"/>
              <a:t> se </a:t>
            </a:r>
            <a:r>
              <a:rPr lang="en-US" sz="2400" dirty="0" err="1" smtClean="0"/>
              <a:t>kroz</a:t>
            </a:r>
            <a:r>
              <a:rPr lang="en-US" sz="2400" dirty="0" smtClean="0"/>
              <a:t> </a:t>
            </a:r>
            <a:r>
              <a:rPr lang="en-US" sz="2400" dirty="0" err="1" smtClean="0"/>
              <a:t>kateg</a:t>
            </a:r>
            <a:r>
              <a:rPr lang="sr-Latn-RS" sz="2400" dirty="0" smtClean="0"/>
              <a:t>o</a:t>
            </a:r>
            <a:r>
              <a:rPr lang="en-US" sz="2400" dirty="0" err="1" smtClean="0"/>
              <a:t>rije</a:t>
            </a:r>
            <a:r>
              <a:rPr lang="en-US" sz="2400" dirty="0" smtClean="0"/>
              <a:t>: </a:t>
            </a:r>
            <a:r>
              <a:rPr lang="en-US" sz="2400" dirty="0" err="1" smtClean="0"/>
              <a:t>zelja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posedovanjem</a:t>
            </a:r>
            <a:r>
              <a:rPr lang="en-US" sz="2400" dirty="0" smtClean="0"/>
              <a:t>, </a:t>
            </a:r>
            <a:r>
              <a:rPr lang="en-US" sz="2400" dirty="0" err="1" smtClean="0"/>
              <a:t>nedarežljivost</a:t>
            </a:r>
            <a:r>
              <a:rPr lang="en-US" sz="2400" dirty="0" smtClean="0"/>
              <a:t>, </a:t>
            </a:r>
            <a:r>
              <a:rPr lang="en-US" sz="2400" dirty="0" err="1" smtClean="0"/>
              <a:t>zavidljivost</a:t>
            </a:r>
            <a:r>
              <a:rPr lang="en-US" sz="2400" dirty="0" smtClean="0"/>
              <a:t>. U </a:t>
            </a:r>
            <a:r>
              <a:rPr lang="en-US" sz="2400" dirty="0" err="1" smtClean="0"/>
              <a:t>visoko</a:t>
            </a:r>
            <a:r>
              <a:rPr lang="en-US" sz="2400" dirty="0" smtClean="0"/>
              <a:t> </a:t>
            </a:r>
            <a:r>
              <a:rPr lang="en-US" sz="2400" dirty="0" err="1" smtClean="0"/>
              <a:t>materijalnim</a:t>
            </a:r>
            <a:r>
              <a:rPr lang="en-US" sz="2400" dirty="0" smtClean="0"/>
              <a:t> </a:t>
            </a:r>
            <a:r>
              <a:rPr lang="en-US" sz="2400" dirty="0" err="1" smtClean="0"/>
              <a:t>drustvima</a:t>
            </a:r>
            <a:r>
              <a:rPr lang="en-US" sz="2400" dirty="0" smtClean="0"/>
              <a:t> </a:t>
            </a:r>
            <a:r>
              <a:rPr lang="en-US" sz="2400" dirty="0" err="1" smtClean="0"/>
              <a:t>ljudi</a:t>
            </a:r>
            <a:r>
              <a:rPr lang="en-US" sz="2400" dirty="0" smtClean="0"/>
              <a:t> se </a:t>
            </a:r>
            <a:r>
              <a:rPr lang="en-US" sz="2400" dirty="0" err="1" smtClean="0"/>
              <a:t>porede</a:t>
            </a:r>
            <a:r>
              <a:rPr lang="en-US" sz="2400" dirty="0" smtClean="0"/>
              <a:t> </a:t>
            </a:r>
            <a:r>
              <a:rPr lang="en-US" sz="2400" dirty="0" err="1" smtClean="0"/>
              <a:t>po</a:t>
            </a:r>
            <a:r>
              <a:rPr lang="en-US" sz="2400" dirty="0" smtClean="0"/>
              <a:t> tome </a:t>
            </a:r>
            <a:r>
              <a:rPr lang="en-US" sz="2400" dirty="0" err="1" smtClean="0"/>
              <a:t>šta</a:t>
            </a:r>
            <a:r>
              <a:rPr lang="en-US" sz="2400" dirty="0" smtClean="0"/>
              <a:t> </a:t>
            </a:r>
            <a:r>
              <a:rPr lang="en-US" sz="2400" dirty="0" err="1" smtClean="0"/>
              <a:t>imaju</a:t>
            </a:r>
            <a:r>
              <a:rPr lang="en-US" sz="2400" dirty="0" smtClean="0"/>
              <a:t> </a:t>
            </a:r>
            <a:r>
              <a:rPr lang="sr-Latn-RS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koliko</a:t>
            </a:r>
            <a:r>
              <a:rPr lang="en-US" sz="2400" dirty="0" smtClean="0"/>
              <a:t> </a:t>
            </a:r>
            <a:r>
              <a:rPr lang="en-US" sz="2400" dirty="0" err="1" smtClean="0"/>
              <a:t>imaju</a:t>
            </a:r>
            <a:r>
              <a:rPr lang="en-US" sz="2400" dirty="0" smtClean="0"/>
              <a:t>.. </a:t>
            </a:r>
            <a:endParaRPr lang="sr-Latn-RS" sz="2400" dirty="0" smtClean="0"/>
          </a:p>
          <a:p>
            <a:pPr lvl="1"/>
            <a:r>
              <a:rPr lang="en-US" sz="2400" dirty="0" smtClean="0"/>
              <a:t>SAD je </a:t>
            </a:r>
            <a:r>
              <a:rPr lang="en-US" sz="2400" dirty="0" err="1" smtClean="0"/>
              <a:t>najvi</a:t>
            </a:r>
            <a:r>
              <a:rPr lang="sr-Latn-RS" sz="2400" dirty="0" smtClean="0"/>
              <a:t>š</a:t>
            </a:r>
            <a:r>
              <a:rPr lang="en-US" sz="2400" dirty="0" smtClean="0"/>
              <a:t>e </a:t>
            </a:r>
            <a:r>
              <a:rPr lang="en-US" sz="2400" dirty="0" err="1" smtClean="0"/>
              <a:t>materijalistička</a:t>
            </a:r>
            <a:r>
              <a:rPr lang="en-US" sz="2400" dirty="0" smtClean="0"/>
              <a:t> </a:t>
            </a:r>
            <a:r>
              <a:rPr lang="en-US" sz="2400" dirty="0" err="1" smtClean="0"/>
              <a:t>kultura</a:t>
            </a:r>
            <a:r>
              <a:rPr lang="en-US" sz="2400" dirty="0" smtClean="0"/>
              <a:t> u </a:t>
            </a:r>
            <a:r>
              <a:rPr lang="en-US" sz="2400" dirty="0" err="1" smtClean="0"/>
              <a:t>svetu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Koncept</a:t>
            </a:r>
            <a:r>
              <a:rPr lang="en-US" sz="2400" dirty="0" smtClean="0"/>
              <a:t> </a:t>
            </a:r>
            <a:r>
              <a:rPr lang="en-US" sz="2400" dirty="0" err="1" smtClean="0"/>
              <a:t>novog</a:t>
            </a:r>
            <a:r>
              <a:rPr lang="en-US" sz="2400" dirty="0" smtClean="0"/>
              <a:t> </a:t>
            </a:r>
            <a:r>
              <a:rPr lang="en-US" sz="2400" dirty="0" err="1" smtClean="0"/>
              <a:t>materijalizma</a:t>
            </a:r>
            <a:r>
              <a:rPr lang="en-US" sz="2400" dirty="0" smtClean="0"/>
              <a:t>. </a:t>
            </a:r>
            <a:endParaRPr lang="en-US" sz="2400" dirty="0"/>
          </a:p>
          <a:p>
            <a:pPr marL="356616" lvl="1" indent="0">
              <a:buNone/>
            </a:pPr>
            <a:r>
              <a:rPr lang="en-US" sz="2400" dirty="0" err="1" smtClean="0"/>
              <a:t>Ovaj</a:t>
            </a:r>
            <a:r>
              <a:rPr lang="en-US" sz="2400" dirty="0" smtClean="0"/>
              <a:t> </a:t>
            </a:r>
            <a:r>
              <a:rPr lang="en-US" sz="2400" dirty="0" err="1" smtClean="0"/>
              <a:t>konce</a:t>
            </a:r>
            <a:r>
              <a:rPr lang="sr-Latn-RS" sz="2400" smtClean="0"/>
              <a:t>p</a:t>
            </a:r>
            <a:r>
              <a:rPr lang="en-US" sz="2400" smtClean="0"/>
              <a:t>t </a:t>
            </a:r>
            <a:r>
              <a:rPr lang="en-US" sz="2400" dirty="0" err="1" smtClean="0"/>
              <a:t>težište</a:t>
            </a:r>
            <a:r>
              <a:rPr lang="en-US" sz="2400" dirty="0" smtClean="0"/>
              <a:t> </a:t>
            </a:r>
            <a:r>
              <a:rPr lang="en-US" sz="2400" dirty="0" err="1" smtClean="0"/>
              <a:t>stavlja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sklonost</a:t>
            </a:r>
            <a:r>
              <a:rPr lang="en-US" sz="2400" dirty="0" smtClean="0"/>
              <a:t> </a:t>
            </a:r>
            <a:r>
              <a:rPr lang="en-US" sz="2400" dirty="0" err="1" smtClean="0"/>
              <a:t>potrošnji</a:t>
            </a:r>
            <a:r>
              <a:rPr lang="en-US" sz="2400" dirty="0" smtClean="0"/>
              <a:t>, </a:t>
            </a:r>
            <a:r>
              <a:rPr lang="en-US" sz="2400" dirty="0" err="1" smtClean="0"/>
              <a:t>ali</a:t>
            </a:r>
            <a:r>
              <a:rPr lang="en-US" sz="2400" dirty="0" smtClean="0"/>
              <a:t> u </a:t>
            </a:r>
            <a:r>
              <a:rPr lang="en-US" sz="2400" dirty="0" err="1" smtClean="0"/>
              <a:t>smislu</a:t>
            </a:r>
            <a:r>
              <a:rPr lang="en-US" sz="2400" dirty="0" smtClean="0"/>
              <a:t> </a:t>
            </a:r>
            <a:r>
              <a:rPr lang="en-US" sz="2400" dirty="0" err="1" smtClean="0"/>
              <a:t>ličnog</a:t>
            </a:r>
            <a:r>
              <a:rPr lang="en-US" sz="2400" dirty="0" smtClean="0"/>
              <a:t> </a:t>
            </a:r>
            <a:r>
              <a:rPr lang="en-US" sz="2400" dirty="0" err="1" smtClean="0"/>
              <a:t>zadovoljstva</a:t>
            </a:r>
            <a:r>
              <a:rPr lang="en-US" sz="2400" dirty="0" smtClean="0"/>
              <a:t>/</a:t>
            </a:r>
            <a:r>
              <a:rPr lang="sr-Latn-RS" sz="2400" dirty="0" smtClean="0"/>
              <a:t>i</a:t>
            </a:r>
            <a:r>
              <a:rPr lang="en-US" sz="2400" dirty="0" err="1" smtClean="0"/>
              <a:t>spunjavanja</a:t>
            </a:r>
            <a:r>
              <a:rPr lang="en-US" sz="2400" dirty="0" smtClean="0"/>
              <a:t>, a ne </a:t>
            </a:r>
            <a:r>
              <a:rPr lang="en-US" sz="2400" dirty="0" err="1" smtClean="0"/>
              <a:t>radi</a:t>
            </a:r>
            <a:r>
              <a:rPr lang="en-US" sz="2400" dirty="0" smtClean="0"/>
              <a:t> </a:t>
            </a:r>
            <a:r>
              <a:rPr lang="en-US" sz="2400" dirty="0" err="1" smtClean="0"/>
              <a:t>dru</a:t>
            </a:r>
            <a:r>
              <a:rPr lang="sr-Latn-RS" sz="2400" dirty="0" smtClean="0"/>
              <a:t>š</a:t>
            </a:r>
            <a:r>
              <a:rPr lang="en-US" sz="2400" dirty="0" err="1" smtClean="0"/>
              <a:t>tvenog</a:t>
            </a:r>
            <a:r>
              <a:rPr lang="en-US" sz="2400" dirty="0" smtClean="0"/>
              <a:t> </a:t>
            </a:r>
            <a:r>
              <a:rPr lang="en-US" sz="2400" dirty="0" err="1" smtClean="0"/>
              <a:t>statusa</a:t>
            </a:r>
            <a:r>
              <a:rPr lang="en-US" sz="2400" dirty="0" smtClean="0"/>
              <a:t>. </a:t>
            </a:r>
            <a:r>
              <a:rPr lang="sr-Latn-RS" sz="2400" dirty="0" smtClean="0"/>
              <a:t>Novi materijalisti</a:t>
            </a:r>
            <a:r>
              <a:rPr lang="en-US" sz="2400" dirty="0" smtClean="0"/>
              <a:t> </a:t>
            </a:r>
            <a:r>
              <a:rPr lang="en-US" sz="2400" dirty="0" err="1" smtClean="0"/>
              <a:t>mnogo</a:t>
            </a:r>
            <a:r>
              <a:rPr lang="en-US" sz="2400" dirty="0" smtClean="0"/>
              <a:t> </a:t>
            </a:r>
            <a:r>
              <a:rPr lang="en-US" sz="2400" dirty="0" err="1" smtClean="0"/>
              <a:t>polažu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izbor</a:t>
            </a:r>
            <a:r>
              <a:rPr lang="en-US" sz="2400" dirty="0" smtClean="0"/>
              <a:t> </a:t>
            </a:r>
            <a:r>
              <a:rPr lang="en-US" sz="2400" dirty="0" err="1" smtClean="0"/>
              <a:t>marke</a:t>
            </a:r>
            <a:r>
              <a:rPr lang="en-US" sz="2400" dirty="0" smtClean="0"/>
              <a:t> </a:t>
            </a:r>
            <a:r>
              <a:rPr lang="en-US" sz="2400" dirty="0" err="1" smtClean="0"/>
              <a:t>proizvoda</a:t>
            </a:r>
            <a:r>
              <a:rPr lang="en-US" sz="2400" dirty="0" smtClean="0"/>
              <a:t> </a:t>
            </a:r>
            <a:r>
              <a:rPr lang="sr-Latn-RS" sz="2400" dirty="0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kvalitet</a:t>
            </a:r>
            <a:r>
              <a:rPr lang="en-US" sz="2400" dirty="0" smtClean="0"/>
              <a:t> </a:t>
            </a:r>
            <a:r>
              <a:rPr lang="en-US" sz="2400" dirty="0" err="1" smtClean="0"/>
              <a:t>usluge</a:t>
            </a:r>
            <a:r>
              <a:rPr lang="en-US" sz="2400" dirty="0" smtClean="0"/>
              <a:t> </a:t>
            </a:r>
            <a:r>
              <a:rPr lang="en-US" sz="2400" dirty="0" err="1" smtClean="0"/>
              <a:t>koju</a:t>
            </a:r>
            <a:r>
              <a:rPr lang="en-US" sz="2400" dirty="0" smtClean="0"/>
              <a:t> </a:t>
            </a:r>
            <a:r>
              <a:rPr lang="en-US" sz="2400" dirty="0" err="1" smtClean="0"/>
              <a:t>dobijaju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7641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ustom 110">
      <a:dk1>
        <a:srgbClr val="000000"/>
      </a:dk1>
      <a:lt1>
        <a:srgbClr val="FFFFFF"/>
      </a:lt1>
      <a:dk2>
        <a:srgbClr val="00B050"/>
      </a:dk2>
      <a:lt2>
        <a:srgbClr val="4DFE9C"/>
      </a:lt2>
      <a:accent1>
        <a:srgbClr val="000000"/>
      </a:accent1>
      <a:accent2>
        <a:srgbClr val="000000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4228</TotalTime>
  <Words>409</Words>
  <Application>Microsoft Office PowerPoint</Application>
  <PresentationFormat>On-screen Show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Gill Sans MT</vt:lpstr>
      <vt:lpstr>Verdana</vt:lpstr>
      <vt:lpstr>Wingdings 2</vt:lpstr>
      <vt:lpstr>Solstice</vt:lpstr>
      <vt:lpstr>PONAŠANJE POTROŠAČA Predavanje 22.april 2020.</vt:lpstr>
      <vt:lpstr>Sociologija</vt:lpstr>
      <vt:lpstr>PowerPoint Presentation</vt:lpstr>
      <vt:lpstr>PowerPoint Presentation</vt:lpstr>
      <vt:lpstr>PowerPoint Presentation</vt:lpstr>
      <vt:lpstr>2. Kultura</vt:lpstr>
      <vt:lpstr>PowerPoint Presentation</vt:lpstr>
      <vt:lpstr>PowerPoint Presentation</vt:lpstr>
      <vt:lpstr>PowerPoint Presentation</vt:lpstr>
      <vt:lpstr>Hvala na pažnji.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PONAŠANJE POTROŠAČA</dc:title>
  <dc:creator>Marija</dc:creator>
  <cp:lastModifiedBy>Acer</cp:lastModifiedBy>
  <cp:revision>241</cp:revision>
  <dcterms:created xsi:type="dcterms:W3CDTF">2016-10-30T09:59:39Z</dcterms:created>
  <dcterms:modified xsi:type="dcterms:W3CDTF">2020-04-19T14:42:18Z</dcterms:modified>
</cp:coreProperties>
</file>