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AAB5234-2853-4CB3-91AD-9CC5BAC8661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92A9582-19D5-4B60-B020-C8FE1745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5234-2853-4CB3-91AD-9CC5BAC8661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9582-19D5-4B60-B020-C8FE1745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5234-2853-4CB3-91AD-9CC5BAC8661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9582-19D5-4B60-B020-C8FE1745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AAB5234-2853-4CB3-91AD-9CC5BAC8661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9582-19D5-4B60-B020-C8FE1745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AAB5234-2853-4CB3-91AD-9CC5BAC8661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92A9582-19D5-4B60-B020-C8FE1745ED2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AAB5234-2853-4CB3-91AD-9CC5BAC8661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2A9582-19D5-4B60-B020-C8FE1745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AAB5234-2853-4CB3-91AD-9CC5BAC8661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92A9582-19D5-4B60-B020-C8FE1745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5234-2853-4CB3-91AD-9CC5BAC8661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A9582-19D5-4B60-B020-C8FE1745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AAB5234-2853-4CB3-91AD-9CC5BAC8661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2A9582-19D5-4B60-B020-C8FE1745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AAB5234-2853-4CB3-91AD-9CC5BAC8661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92A9582-19D5-4B60-B020-C8FE1745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AAB5234-2853-4CB3-91AD-9CC5BAC8661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92A9582-19D5-4B60-B020-C8FE1745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AAB5234-2853-4CB3-91AD-9CC5BAC8661C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92A9582-19D5-4B60-B020-C8FE1745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FILIPSOVA KRIVA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(odnos između inflacije i nezaposlenosti)</a:t>
            </a: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/>
              <a:t>PRAVILA MONETARNE POLITIKE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8358" indent="-514350" algn="just">
              <a:buFont typeface="+mj-lt"/>
              <a:buAutoNum type="arabicPeriod"/>
            </a:pPr>
            <a:r>
              <a:rPr lang="sr-Latn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“ADAPTIVNA PRAVILA”</a:t>
            </a:r>
            <a:r>
              <a:rPr lang="sr-Latn-RS" dirty="0" smtClean="0"/>
              <a:t> – vođenje m.p. treba da obezbedi prilagođavanje ponude novca novim okolnostima u privredi.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sr-Latn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CILJNI NOMINALNI BDP</a:t>
            </a:r>
            <a:r>
              <a:rPr lang="sr-Latn-RS" dirty="0" smtClean="0"/>
              <a:t> – CB treba da najavi planiranu putanju nominalnog BDP.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sr-Latn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CILJNI NIVO CENA </a:t>
            </a:r>
            <a:r>
              <a:rPr lang="sr-Latn-RS" dirty="0" smtClean="0"/>
              <a:t>– CB treba da najavi dinamiku nivoa cena i prilagođava ponudu novca odstupanjima aktuelnog od očekivanog nivoa cena.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/>
              <a:t>PRAVILA FISKALNE POLITIKE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 smtClean="0"/>
              <a:t>Neslaganja među ekonomistima su vezana za dilemu </a:t>
            </a:r>
            <a:r>
              <a:rPr lang="sr-Latn-RS" b="1" i="1" dirty="0" smtClean="0"/>
              <a:t>da li bi vlada trebalo da uravnoteži svoj budžet ili ne</a:t>
            </a:r>
            <a:r>
              <a:rPr lang="sr-Latn-RS" dirty="0" smtClean="0"/>
              <a:t>.</a:t>
            </a:r>
          </a:p>
          <a:p>
            <a:pPr algn="just"/>
            <a:r>
              <a:rPr lang="en-US" dirty="0" smtClean="0"/>
              <a:t>P</a:t>
            </a:r>
            <a:r>
              <a:rPr lang="sr-Latn-RS" dirty="0" smtClean="0"/>
              <a:t>rema pravilima koja insistiraju na </a:t>
            </a:r>
            <a:r>
              <a:rPr lang="sr-Latn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uravnoteženom budžetu</a:t>
            </a:r>
            <a:r>
              <a:rPr lang="sr-Latn-RS" dirty="0" smtClean="0"/>
              <a:t>, država ne bi mogla imati veće rashode od prihoda.</a:t>
            </a:r>
          </a:p>
          <a:p>
            <a:pPr algn="just"/>
            <a:r>
              <a:rPr lang="en-US" dirty="0" smtClean="0"/>
              <a:t>V</a:t>
            </a:r>
            <a:r>
              <a:rPr lang="sr-Latn-RS" dirty="0" smtClean="0"/>
              <a:t>ećina ekonomista se ne slaže sa ovim stavom, već smatraju da su </a:t>
            </a:r>
            <a:r>
              <a:rPr lang="sr-Latn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skromni budžetski deficit ili suficit prihvatljivi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73808"/>
          </a:xfrm>
        </p:spPr>
        <p:txBody>
          <a:bodyPr/>
          <a:lstStyle/>
          <a:p>
            <a:pPr algn="just"/>
            <a:r>
              <a:rPr lang="en-US" sz="3600" dirty="0" smtClean="0"/>
              <a:t>K</a:t>
            </a:r>
            <a:r>
              <a:rPr lang="sr-Latn-RS" sz="3600" dirty="0" smtClean="0"/>
              <a:t>ejnzijanska ekonomije je razvila </a:t>
            </a:r>
            <a:r>
              <a:rPr lang="sr-Latn-R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kocept Filipsove krive </a:t>
            </a:r>
            <a:r>
              <a:rPr lang="sr-Latn-RS" sz="3600" dirty="0" smtClean="0"/>
              <a:t>koja pokazuje odnos između stope inflacije i stope nezaposlenosti. </a:t>
            </a:r>
          </a:p>
          <a:p>
            <a:pPr algn="just"/>
            <a:r>
              <a:rPr lang="en-US" sz="3600" dirty="0" smtClean="0"/>
              <a:t>B</a:t>
            </a:r>
            <a:r>
              <a:rPr lang="sr-Latn-RS" sz="3600" dirty="0" smtClean="0"/>
              <a:t>itan je instrument za kreatore ekonomske politike koji žele da </a:t>
            </a:r>
            <a:r>
              <a:rPr lang="sr-Latn-RS" sz="3600" b="1" i="1" dirty="0" smtClean="0"/>
              <a:t>utiču na agregatnu tražnju</a:t>
            </a:r>
            <a:r>
              <a:rPr lang="sr-Latn-RS" sz="3600" dirty="0" smtClean="0"/>
              <a:t> jer pruža uvid u izbor između inflacije i stope nezaposlenosti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-457200"/>
            <a:ext cx="8153400" cy="1135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 flipH="1">
            <a:off x="304800" y="304801"/>
            <a:ext cx="152400" cy="5943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fi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/>
              <a:t>EFIKASNOST MAKROEKONOMSKE POLITIKE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Latn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Ekonomska politika </a:t>
            </a:r>
            <a:r>
              <a:rPr lang="sr-Latn-RS" dirty="0" smtClean="0"/>
              <a:t>je skup mera i instrumenata države kojima se usmeravaju privredni subjekti u pravcu ostvarenja </a:t>
            </a:r>
            <a:r>
              <a:rPr lang="sr-Latn-RS" dirty="0" smtClean="0"/>
              <a:t>odr</a:t>
            </a:r>
            <a:r>
              <a:rPr lang="en-US" dirty="0" smtClean="0"/>
              <a:t>e</a:t>
            </a:r>
            <a:r>
              <a:rPr lang="sr-Latn-RS" dirty="0" smtClean="0"/>
              <a:t>đenih </a:t>
            </a:r>
            <a:r>
              <a:rPr lang="sr-Latn-RS" dirty="0" smtClean="0"/>
              <a:t>ekonomskih ciljeva. </a:t>
            </a:r>
          </a:p>
          <a:p>
            <a:pPr algn="just"/>
            <a:r>
              <a:rPr lang="sr-Latn-RS" dirty="0" smtClean="0"/>
              <a:t>Mankju ističe 2 pitanja: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en-US" dirty="0" smtClean="0"/>
              <a:t>D</a:t>
            </a:r>
            <a:r>
              <a:rPr lang="sr-Latn-RS" dirty="0" smtClean="0"/>
              <a:t>a li monetarnoj i fiskalnoj politici treba dati aktivnu ili pasivnu ulogu u procesu stabilizacije privrede i 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en-US" dirty="0" smtClean="0"/>
              <a:t>D</a:t>
            </a:r>
            <a:r>
              <a:rPr lang="sr-Latn-RS" dirty="0" smtClean="0"/>
              <a:t>a li kreatori ekonomske politike imaju ili nemaju slobodu odlučivanja prilikom promene ekonomskih uslova, odnosno da li imaju obavezu da slede unapred utvrđena pravila ili imaju slobodu odlučivanja?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/>
              <a:t>AKTIVNA ILI PASIVNA EKONOMSKA POLITIKA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RS" dirty="0" smtClean="0"/>
              <a:t>Osnovni problem upotrebe mera ekonomske politike vezan je za njihovo  </a:t>
            </a:r>
            <a:r>
              <a:rPr lang="sr-Latn-R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VREMENSKO KAŠNJENJE</a:t>
            </a:r>
            <a:r>
              <a:rPr lang="sr-Latn-RS" dirty="0" smtClean="0"/>
              <a:t>. </a:t>
            </a:r>
          </a:p>
          <a:p>
            <a:pPr algn="just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</a:t>
            </a:r>
            <a:r>
              <a:rPr lang="sr-Latn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onetarna politika </a:t>
            </a:r>
            <a:r>
              <a:rPr lang="sr-Latn-RS" dirty="0" smtClean="0"/>
              <a:t>– nivo agregatne tražnje u privredi preko k.s., potrebno je izvesno vreme da bi promene u visini k.s.uticale na izmene agregatne tražnje za robama i uslugama.</a:t>
            </a:r>
          </a:p>
          <a:p>
            <a:pPr algn="just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</a:t>
            </a:r>
            <a:r>
              <a:rPr lang="sr-Latn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iskalna politika </a:t>
            </a:r>
            <a:r>
              <a:rPr lang="sr-Latn-RS" dirty="0" smtClean="0"/>
              <a:t>– deluje sa vremenskim kašnjenjem jer je za izmene </a:t>
            </a:r>
            <a:r>
              <a:rPr lang="en-US" dirty="0" err="1" smtClean="0"/>
              <a:t>poreskih</a:t>
            </a:r>
            <a:r>
              <a:rPr lang="sr-Latn-RS" dirty="0" smtClean="0"/>
              <a:t> </a:t>
            </a:r>
            <a:r>
              <a:rPr lang="sr-Latn-RS" dirty="0" smtClean="0"/>
              <a:t>propisa potrebna duga administrativna procedura usvajanja novih por.rešenja.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/>
          <a:lstStyle/>
          <a:p>
            <a:pPr algn="just"/>
            <a:r>
              <a:rPr lang="en-US" dirty="0" smtClean="0"/>
              <a:t>U</a:t>
            </a:r>
            <a:r>
              <a:rPr lang="sr-Latn-RS" dirty="0" smtClean="0"/>
              <a:t> cilju </a:t>
            </a:r>
            <a:r>
              <a:rPr lang="sr-Latn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samanjenja kašnjenja</a:t>
            </a:r>
            <a:r>
              <a:rPr lang="sr-Latn-RS" dirty="0" smtClean="0"/>
              <a:t> u primeni mera ekonomske politike, ugrađeni su mehanizmi ekonomske politike koji su dobili naziv </a:t>
            </a:r>
            <a:r>
              <a:rPr lang="sr-Latn-R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AUTOMATSKI ILI UGRAĐENI STABILIZATORI. </a:t>
            </a:r>
          </a:p>
          <a:p>
            <a:pPr algn="just"/>
            <a:r>
              <a:rPr lang="sr-Latn-RS" dirty="0" smtClean="0"/>
              <a:t>Pomoću njih se stimuliše ili obuzdava ekonomska aktivnost, bez značajnijeg menjanja celokupne ekonomske politike. </a:t>
            </a:r>
          </a:p>
          <a:p>
            <a:pPr algn="just"/>
            <a:r>
              <a:rPr lang="en-US" dirty="0" smtClean="0"/>
              <a:t>E</a:t>
            </a:r>
            <a:r>
              <a:rPr lang="sr-Latn-RS" dirty="0" smtClean="0"/>
              <a:t>fikasnost ekonomske politike u velikoj meri zavisi i od očekivanja u privredi u pogledu </a:t>
            </a:r>
            <a:r>
              <a:rPr lang="sr-Latn-R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BUDUĆIH EKONOMSKIH KRETANJA.</a:t>
            </a:r>
            <a:endParaRPr lang="en-US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AKTIVNA ILI PASIVNA EKONOMSKA POLITIKA?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</a:t>
            </a:r>
            <a:r>
              <a:rPr lang="sr-Latn-RS" dirty="0" smtClean="0"/>
              <a:t>rema jednoj grupi ekonomista </a:t>
            </a:r>
            <a:r>
              <a:rPr lang="sr-Latn-R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VELIKI KONTRAKCIONI ŠOKOVI RASHODA </a:t>
            </a:r>
            <a:r>
              <a:rPr lang="sr-Latn-RS" dirty="0" smtClean="0"/>
              <a:t>privatnog sektora bili su glavni uzrok krize (Velika e.k.). </a:t>
            </a:r>
            <a:r>
              <a:rPr lang="en-US" dirty="0" smtClean="0"/>
              <a:t>P</a:t>
            </a:r>
            <a:r>
              <a:rPr lang="sr-Latn-RS" dirty="0" smtClean="0"/>
              <a:t>o njima merama ekonomske politike je u tim uslovima trebalo </a:t>
            </a:r>
            <a:r>
              <a:rPr lang="sr-Latn-R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stimulisati agregatnu tražnju.</a:t>
            </a:r>
          </a:p>
          <a:p>
            <a:pPr algn="just"/>
            <a:r>
              <a:rPr lang="en-US" dirty="0" smtClean="0"/>
              <a:t>D</a:t>
            </a:r>
            <a:r>
              <a:rPr lang="sr-Latn-RS" dirty="0" smtClean="0"/>
              <a:t>ruga grupa ekonomista smatra da je </a:t>
            </a:r>
            <a:r>
              <a:rPr lang="sr-Latn-R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VELIKI PAD PONUDE NOVCA</a:t>
            </a:r>
            <a:r>
              <a:rPr lang="sr-Latn-RS" dirty="0" smtClean="0"/>
              <a:t>, doveo do krize. </a:t>
            </a:r>
            <a:r>
              <a:rPr lang="en-US" dirty="0" smtClean="0"/>
              <a:t>K</a:t>
            </a:r>
            <a:r>
              <a:rPr lang="sr-Latn-RS" dirty="0" smtClean="0"/>
              <a:t>riza bi bila izbegnuta da je CB vodila pasivnu e.p. uvećavajući ponudu novca po dugoročnoj stabilnoj stopi.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ČVRSTO DEFINISANA ILI DISKRECIONA EKONOMSKA POLITIKA?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 smtClean="0"/>
              <a:t>E.P. je zasnovana na </a:t>
            </a:r>
            <a:r>
              <a:rPr lang="sr-Latn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PRAVILIMA </a:t>
            </a:r>
            <a:r>
              <a:rPr lang="sr-Latn-RS" dirty="0" smtClean="0"/>
              <a:t>ukoliko se unapred najavljuju </a:t>
            </a:r>
            <a:r>
              <a:rPr lang="sr-Latn-R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CILJEVI e.p. i INSTRUMENTI </a:t>
            </a:r>
            <a:r>
              <a:rPr lang="sr-Latn-RS" dirty="0" smtClean="0"/>
              <a:t>za njihovo sprovođenje, uz obavezu da oni budu sleđeni.</a:t>
            </a:r>
          </a:p>
          <a:p>
            <a:pPr algn="just"/>
            <a:r>
              <a:rPr lang="sr-Latn-RS" dirty="0" smtClean="0"/>
              <a:t>E.P. je bazirana na </a:t>
            </a:r>
            <a:r>
              <a:rPr lang="sr-Latn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PRINCIPU DISKRECIJE </a:t>
            </a:r>
            <a:r>
              <a:rPr lang="sr-Latn-RS" dirty="0" smtClean="0"/>
              <a:t>ako nosioci e.p. imaju </a:t>
            </a:r>
            <a:r>
              <a:rPr lang="sr-Latn-R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slobodu da izaberu instrumente </a:t>
            </a:r>
            <a:r>
              <a:rPr lang="sr-Latn-RS" dirty="0" smtClean="0"/>
              <a:t>ekonomske politike u zavisnosti od novonastalih okolnosti tj.poremećaja u privredi.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/>
              <a:t>PRAVILA MONETARNE I FISKALNE POLITIKE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r-Latn-RS" sz="3600" dirty="0" smtClean="0"/>
              <a:t>Monetaristi smatraju da u slučaju diskrecione  e.p.privreda može biti suočena sa tzv. </a:t>
            </a:r>
            <a:r>
              <a:rPr lang="sr-Latn-RS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POLITIČKIM CIKLUSIMA.</a:t>
            </a:r>
          </a:p>
          <a:p>
            <a:pPr algn="just"/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</a:t>
            </a:r>
            <a:r>
              <a:rPr lang="sr-Latn-R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ržava</a:t>
            </a:r>
            <a:r>
              <a:rPr lang="sr-Latn-RS" sz="3600" dirty="0" smtClean="0"/>
              <a:t>– sklona da “pravi” inflaciju</a:t>
            </a:r>
          </a:p>
          <a:p>
            <a:pPr algn="just"/>
            <a:r>
              <a:rPr lang="sr-Latn-R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CB </a:t>
            </a:r>
            <a:r>
              <a:rPr lang="sr-Latn-RS" sz="3600" dirty="0" smtClean="0"/>
              <a:t>– treba da povećava ponudu novca po stabilnoj stopi.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404</TotalTime>
  <Words>559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FILIPSOVA KRIVA</vt:lpstr>
      <vt:lpstr>Slide 2</vt:lpstr>
      <vt:lpstr>Slide 3</vt:lpstr>
      <vt:lpstr>EFIKASNOST MAKROEKONOMSKE POLITIKE</vt:lpstr>
      <vt:lpstr>AKTIVNA ILI PASIVNA EKONOMSKA POLITIKA</vt:lpstr>
      <vt:lpstr>Slide 6</vt:lpstr>
      <vt:lpstr>AKTIVNA ILI PASIVNA EKONOMSKA POLITIKA?</vt:lpstr>
      <vt:lpstr>ČVRSTO DEFINISANA ILI DISKRECIONA EKONOMSKA POLITIKA?</vt:lpstr>
      <vt:lpstr>PRAVILA MONETARNE I FISKALNE POLITIKE</vt:lpstr>
      <vt:lpstr>PRAVILA MONETARNE POLITIKE </vt:lpstr>
      <vt:lpstr>PRAVILA FISKALNE POLITIKE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FILIPSOVA KRIVA</dc:title>
  <dc:creator>Korisnik</dc:creator>
  <cp:lastModifiedBy>Korisnik</cp:lastModifiedBy>
  <cp:revision>26</cp:revision>
  <dcterms:created xsi:type="dcterms:W3CDTF">2013-04-22T14:19:56Z</dcterms:created>
  <dcterms:modified xsi:type="dcterms:W3CDTF">2013-04-23T11:13:50Z</dcterms:modified>
</cp:coreProperties>
</file>